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</p:sldIdLst>
  <p:sldSz cx="13004800" cy="9753600"/>
  <p:notesSz cx="6858000" cy="9144000"/>
  <p:embeddedFontLst>
    <p:embeddedFont>
      <p:font typeface="Avenir" panose="02000503020000020003" pitchFamily="2" charset="0"/>
      <p:regular r:id="rId14"/>
      <p:italic r:id="rId15"/>
    </p:embeddedFont>
    <p:embeddedFont>
      <p:font typeface="Helvetica Neue" panose="02000503000000020004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nansB5W4JsgwSSelSSsNSFPLy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24"/>
  </p:normalViewPr>
  <p:slideViewPr>
    <p:cSldViewPr snapToGrid="0">
      <p:cViewPr varScale="1">
        <p:scale>
          <a:sx n="78" d="100"/>
          <a:sy n="78" d="100"/>
        </p:scale>
        <p:origin x="1760" y="18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d5bf74f6b_0_1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g18d5bf74f6b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48544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d5bf74f6b_0_1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g18d5bf74f6b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76993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d5bf74f6b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Our vision is to allow our customers to predict prices for a basket of stocks for them to make better decisions on investing</a:t>
            </a:r>
            <a:endParaRPr/>
          </a:p>
        </p:txBody>
      </p:sp>
      <p:sp>
        <p:nvSpPr>
          <p:cNvPr id="94" name="Google Shape;94;g18d5bf74f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d5bf74f6b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g18d5bf74f6b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8d5bf74f6b_0_1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g18d5bf74f6b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d5bf74f6b_0_1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g18d5bf74f6b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d5bf74f6b_0_1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g18d5bf74f6b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1591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d5bf74f6b_0_1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g18d5bf74f6b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53335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d5bf74f6b_0_1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g18d5bf74f6b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30259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Subtitle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12"/>
          <p:cNvCxnSpPr/>
          <p:nvPr/>
        </p:nvCxnSpPr>
        <p:spPr>
          <a:xfrm rot="10800000" flipH="1">
            <a:off x="406400" y="6140857"/>
            <a:ext cx="12192000" cy="300"/>
          </a:xfrm>
          <a:prstGeom prst="straightConnector1">
            <a:avLst/>
          </a:prstGeom>
          <a:noFill/>
          <a:ln w="381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4400"/>
              <a:buFont typeface="Arial"/>
              <a:buNone/>
              <a:defRPr sz="144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406400" y="4267200"/>
            <a:ext cx="12192000" cy="18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12194440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Bullets &amp; Photo">
  <p:cSld name="Title, Bullets &amp; Photo">
    <p:bg>
      <p:bgPr>
        <a:solidFill>
          <a:srgbClr val="22222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>
            <a:spLocks noGrp="1"/>
          </p:cNvSpPr>
          <p:nvPr>
            <p:ph type="pic" idx="2"/>
          </p:nvPr>
        </p:nvSpPr>
        <p:spPr>
          <a:xfrm>
            <a:off x="7112000" y="1536700"/>
            <a:ext cx="5486400" cy="77979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406400" y="740833"/>
            <a:ext cx="62991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406400" y="1642533"/>
            <a:ext cx="62991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529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  <a:defRPr sz="2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1529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  <a:defRPr sz="2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15289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  <a:defRPr sz="2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15289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  <a:defRPr sz="2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15289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  <a:defRPr sz="2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">
  <p:cSld name="Bullets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>
            <a:spLocks noGrp="1"/>
          </p:cNvSpPr>
          <p:nvPr>
            <p:ph type="body" idx="1"/>
          </p:nvPr>
        </p:nvSpPr>
        <p:spPr>
          <a:xfrm>
            <a:off x="406400" y="1524000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22"/>
          <p:cNvSpPr txBox="1"/>
          <p:nvPr/>
        </p:nvSpPr>
        <p:spPr>
          <a:xfrm>
            <a:off x="406400" y="740833"/>
            <a:ext cx="62991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TITLE 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2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3 Up">
  <p:cSld name="Photo - 3 Up">
    <p:bg>
      <p:bgPr>
        <a:solidFill>
          <a:srgbClr val="22222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>
            <a:spLocks noGrp="1"/>
          </p:cNvSpPr>
          <p:nvPr>
            <p:ph type="pic" idx="2"/>
          </p:nvPr>
        </p:nvSpPr>
        <p:spPr>
          <a:xfrm>
            <a:off x="6503154" y="0"/>
            <a:ext cx="6502500" cy="48642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23"/>
          <p:cNvSpPr>
            <a:spLocks noGrp="1"/>
          </p:cNvSpPr>
          <p:nvPr>
            <p:ph type="pic" idx="3"/>
          </p:nvPr>
        </p:nvSpPr>
        <p:spPr>
          <a:xfrm>
            <a:off x="6502400" y="4902200"/>
            <a:ext cx="6502500" cy="48642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23"/>
          <p:cNvSpPr>
            <a:spLocks noGrp="1"/>
          </p:cNvSpPr>
          <p:nvPr>
            <p:ph type="pic" idx="4"/>
          </p:nvPr>
        </p:nvSpPr>
        <p:spPr>
          <a:xfrm>
            <a:off x="0" y="0"/>
            <a:ext cx="6468600" cy="97536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23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bg>
      <p:bgPr>
        <a:solidFill>
          <a:srgbClr val="22222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24"/>
          <p:cNvCxnSpPr/>
          <p:nvPr/>
        </p:nvCxnSpPr>
        <p:spPr>
          <a:xfrm rot="10800000" flipH="1">
            <a:off x="406400" y="993123"/>
            <a:ext cx="12192000" cy="300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4" name="Google Shape;64;p24"/>
          <p:cNvSpPr/>
          <p:nvPr/>
        </p:nvSpPr>
        <p:spPr>
          <a:xfrm>
            <a:off x="469900" y="2362200"/>
            <a:ext cx="12065100" cy="52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8"/>
                  <a:pt x="0" y="2866"/>
                </a:cubicBezTo>
                <a:lnTo>
                  <a:pt x="0" y="104383"/>
                </a:lnTo>
                <a:cubicBezTo>
                  <a:pt x="0" y="105961"/>
                  <a:pt x="555" y="107250"/>
                  <a:pt x="1244" y="107250"/>
                </a:cubicBezTo>
                <a:lnTo>
                  <a:pt x="95711" y="107250"/>
                </a:lnTo>
                <a:lnTo>
                  <a:pt x="99166" y="120000"/>
                </a:lnTo>
                <a:lnTo>
                  <a:pt x="102616" y="107250"/>
                </a:lnTo>
                <a:lnTo>
                  <a:pt x="118755" y="107250"/>
                </a:lnTo>
                <a:cubicBezTo>
                  <a:pt x="119444" y="107250"/>
                  <a:pt x="120000" y="105961"/>
                  <a:pt x="120000" y="104383"/>
                </a:cubicBezTo>
                <a:lnTo>
                  <a:pt x="120000" y="2866"/>
                </a:lnTo>
                <a:cubicBezTo>
                  <a:pt x="120000" y="1288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83878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5" name="Google Shape;65;p24"/>
          <p:cNvSpPr txBox="1">
            <a:spLocks noGrp="1"/>
          </p:cNvSpPr>
          <p:nvPr>
            <p:ph type="body" idx="1"/>
          </p:nvPr>
        </p:nvSpPr>
        <p:spPr>
          <a:xfrm>
            <a:off x="889000" y="2908300"/>
            <a:ext cx="11226900" cy="12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400"/>
              <a:buFont typeface="Avenir"/>
              <a:buNone/>
              <a:defRPr sz="9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body" idx="2"/>
          </p:nvPr>
        </p:nvSpPr>
        <p:spPr>
          <a:xfrm>
            <a:off x="406400" y="7789333"/>
            <a:ext cx="121920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  <a:defRPr sz="6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body" idx="3"/>
          </p:nvPr>
        </p:nvSpPr>
        <p:spPr>
          <a:xfrm>
            <a:off x="406400" y="457200"/>
            <a:ext cx="11175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venir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Alt">
  <p:cSld name="Quote Alt">
    <p:bg>
      <p:bgPr>
        <a:solidFill>
          <a:schemeClr val="accen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>
            <a:off x="5892800" y="2641600"/>
            <a:ext cx="67056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400"/>
              <a:buFont typeface="Avenir"/>
              <a:buNone/>
              <a:defRPr sz="9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1" name="Google Shape;71;p25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97536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5"/>
          <p:cNvSpPr txBox="1">
            <a:spLocks noGrp="1"/>
          </p:cNvSpPr>
          <p:nvPr>
            <p:ph type="body" idx="3"/>
          </p:nvPr>
        </p:nvSpPr>
        <p:spPr>
          <a:xfrm>
            <a:off x="5892800" y="7789333"/>
            <a:ext cx="67056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6000"/>
              <a:buFont typeface="Avenir"/>
              <a:buNone/>
              <a:defRPr sz="6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">
  <p:cSld name="Photo">
    <p:bg>
      <p:bgPr>
        <a:solidFill>
          <a:srgbClr val="222222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>
            <a:spLocks noGrp="1"/>
          </p:cNvSpPr>
          <p:nvPr>
            <p:ph type="pic" idx="2"/>
          </p:nvPr>
        </p:nvSpPr>
        <p:spPr>
          <a:xfrm>
            <a:off x="0" y="0"/>
            <a:ext cx="13004700" cy="97536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6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rgbClr val="22222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Alt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Alt">
  <p:cSld name="Blank Al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Horizontal">
  <p:cSld name="Photo - Horizontal">
    <p:bg>
      <p:bgPr>
        <a:solidFill>
          <a:srgbClr val="22222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>
            <a:spLocks noGrp="1"/>
          </p:cNvSpPr>
          <p:nvPr>
            <p:ph type="pic" idx="2"/>
          </p:nvPr>
        </p:nvSpPr>
        <p:spPr>
          <a:xfrm>
            <a:off x="0" y="0"/>
            <a:ext cx="13004700" cy="97536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3" name="Google Shape;23;p15"/>
          <p:cNvCxnSpPr/>
          <p:nvPr/>
        </p:nvCxnSpPr>
        <p:spPr>
          <a:xfrm rot="10800000" flipH="1">
            <a:off x="406400" y="6140857"/>
            <a:ext cx="12192000" cy="300"/>
          </a:xfrm>
          <a:prstGeom prst="straightConnector1">
            <a:avLst/>
          </a:prstGeom>
          <a:noFill/>
          <a:ln w="38100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7000"/>
              <a:buFont typeface="Arial"/>
              <a:buNone/>
              <a:defRPr sz="17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406400" y="4267200"/>
            <a:ext cx="12192000" cy="18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12194440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Subtitle Alt">
  <p:cSld name="Title &amp; Subtitle Al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16"/>
          <p:cNvCxnSpPr/>
          <p:nvPr/>
        </p:nvCxnSpPr>
        <p:spPr>
          <a:xfrm rot="10800000" flipH="1">
            <a:off x="406400" y="6140857"/>
            <a:ext cx="12192000" cy="300"/>
          </a:xfrm>
          <a:prstGeom prst="straightConnector1">
            <a:avLst/>
          </a:prstGeom>
          <a:noFill/>
          <a:ln w="38100" cap="flat" cmpd="sng">
            <a:solidFill>
              <a:srgbClr val="222222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7000"/>
              <a:buFont typeface="Arial"/>
              <a:buNone/>
              <a:defRPr sz="17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406400" y="4267200"/>
            <a:ext cx="12192000" cy="18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222222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222222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222222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222222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222222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2161859" y="4191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Center">
  <p:cSld name="Title - Center">
    <p:bg>
      <p:bgPr>
        <a:solidFill>
          <a:srgbClr val="22222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7000"/>
              <a:buFont typeface="Arial"/>
              <a:buNone/>
              <a:defRPr sz="17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ldNum" idx="12"/>
          </p:nvPr>
        </p:nvSpPr>
        <p:spPr>
          <a:xfrm>
            <a:off x="12194440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Vertical">
  <p:cSld name="Photo - Vertical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18"/>
          <p:cNvCxnSpPr/>
          <p:nvPr/>
        </p:nvCxnSpPr>
        <p:spPr>
          <a:xfrm>
            <a:off x="5892800" y="6141157"/>
            <a:ext cx="6705600" cy="0"/>
          </a:xfrm>
          <a:prstGeom prst="straightConnector1">
            <a:avLst/>
          </a:prstGeom>
          <a:noFill/>
          <a:ln w="381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7" name="Google Shape;37;p18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97536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18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7000"/>
              <a:buFont typeface="Arial"/>
              <a:buNone/>
              <a:defRPr sz="17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1"/>
          </p:nvPr>
        </p:nvSpPr>
        <p:spPr>
          <a:xfrm>
            <a:off x="5892800" y="4267200"/>
            <a:ext cx="6705600" cy="18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ldNum" idx="12"/>
          </p:nvPr>
        </p:nvSpPr>
        <p:spPr>
          <a:xfrm>
            <a:off x="12194440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>
            <a:spLocks noGrp="1"/>
          </p:cNvSpPr>
          <p:nvPr>
            <p:ph type="title"/>
          </p:nvPr>
        </p:nvSpPr>
        <p:spPr>
          <a:xfrm>
            <a:off x="406400" y="673100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Bullets">
  <p:cSld name="Title &amp; Bullets">
    <p:bg>
      <p:bgPr>
        <a:solidFill>
          <a:srgbClr val="22222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406400" y="673100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406400" y="1574800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406400" y="673100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/>
          <p:nvPr/>
        </p:nvSpPr>
        <p:spPr>
          <a:xfrm>
            <a:off x="-8467" y="8740510"/>
            <a:ext cx="13021800" cy="10215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83878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" name="Google Shape;8;p11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529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5529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>
            <a:spLocks noGrp="1"/>
          </p:cNvSpPr>
          <p:nvPr>
            <p:ph type="ctrTitle" idx="4294967295"/>
          </p:nvPr>
        </p:nvSpPr>
        <p:spPr>
          <a:xfrm>
            <a:off x="406400" y="6304850"/>
            <a:ext cx="12192000" cy="920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9600"/>
              <a:buFont typeface="Arial"/>
              <a:buNone/>
            </a:pPr>
            <a:r>
              <a:rPr lang="en-US" sz="6600" b="0" i="0" u="none" strike="noStrike" cap="none" dirty="0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Final Project</a:t>
            </a:r>
            <a:endParaRPr sz="4000" b="0" i="0" u="none" strike="noStrike" cap="none" dirty="0">
              <a:solidFill>
                <a:srgbClr val="E725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06400" y="6789413"/>
            <a:ext cx="7145086" cy="2173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0" i="0" u="none" strike="noStrike" cap="none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Yuding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Wang   |  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yudingw@andrew.cmu.edu</a:t>
            </a:r>
            <a:endParaRPr lang="en-US" sz="18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Yuvraj Mehra   |  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ymehra@andrew.cmu.edu</a:t>
            </a:r>
            <a:endParaRPr lang="en-US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Peter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Previte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  |  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pprevite@andrew.cmu.edu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d5bf74f6b_0_168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dirty="0"/>
              <a:t>OTHER OUTPUT</a:t>
            </a:r>
            <a:endParaRPr dirty="0"/>
          </a:p>
        </p:txBody>
      </p:sp>
      <p:sp>
        <p:nvSpPr>
          <p:cNvPr id="127" name="Google Shape;127;g18d5bf74f6b_0_168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44500" lvl="0" indent="-2178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None/>
            </a:pPr>
            <a:endParaRPr lang="en-US" sz="3600" dirty="0"/>
          </a:p>
          <a:p>
            <a:pPr marL="44450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 dirty="0"/>
              <a:t>The final two plots show data for the US inflation rate as well as the market momentum</a:t>
            </a:r>
          </a:p>
          <a:p>
            <a:pPr marL="44450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 dirty="0"/>
              <a:t>Combining these pieces of information along with the stock price and return data allows the user to draw conclusions about potential future performance of stocks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3F406-8E65-38B3-7929-D762D1B25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79" y="5201994"/>
            <a:ext cx="4923161" cy="2645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237769-4BD6-21B0-C671-C9959D9B8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9482" y="5081051"/>
            <a:ext cx="4156356" cy="28875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C4C321-D378-C604-0697-2B00091D92D5}"/>
              </a:ext>
            </a:extLst>
          </p:cNvPr>
          <p:cNvSpPr txBox="1"/>
          <p:nvPr/>
        </p:nvSpPr>
        <p:spPr>
          <a:xfrm>
            <a:off x="1634184" y="4975399"/>
            <a:ext cx="37091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"/>
              </a:rPr>
              <a:t>Inflation Rate – JAN-OCT 2022</a:t>
            </a:r>
          </a:p>
        </p:txBody>
      </p:sp>
    </p:spTree>
    <p:extLst>
      <p:ext uri="{BB962C8B-B14F-4D97-AF65-F5344CB8AC3E}">
        <p14:creationId xmlns:p14="http://schemas.microsoft.com/office/powerpoint/2010/main" val="2095875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d5bf74f6b_0_168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dirty="0"/>
              <a:t>CONCLUSION</a:t>
            </a:r>
            <a:endParaRPr dirty="0"/>
          </a:p>
        </p:txBody>
      </p:sp>
      <p:sp>
        <p:nvSpPr>
          <p:cNvPr id="127" name="Google Shape;127;g18d5bf74f6b_0_168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44500" lvl="0" indent="-2178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None/>
            </a:pPr>
            <a:endParaRPr lang="en-US" sz="3600" dirty="0"/>
          </a:p>
          <a:p>
            <a:pPr marL="44450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 dirty="0"/>
              <a:t>Our Python Stock Analysis program provides an easy-to-use method for comparing a given stock chosen by the user to a few simple market metrics</a:t>
            </a:r>
          </a:p>
          <a:p>
            <a:pPr marL="44450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 dirty="0"/>
              <a:t>Users of our product benefit from an easily understandable interface as well as the lack of fees needed on most stock analysis/prediction tools in the current market</a:t>
            </a:r>
          </a:p>
        </p:txBody>
      </p:sp>
    </p:spTree>
    <p:extLst>
      <p:ext uri="{BB962C8B-B14F-4D97-AF65-F5344CB8AC3E}">
        <p14:creationId xmlns:p14="http://schemas.microsoft.com/office/powerpoint/2010/main" val="298032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12192000" cy="769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44500" marR="0" lvl="0" indent="-4445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lang="en-US" sz="2800" b="0" i="0" u="none" strike="noStrike" cap="none" dirty="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Vision </a:t>
            </a:r>
            <a:endParaRPr dirty="0"/>
          </a:p>
          <a:p>
            <a:pPr marL="444500" marR="0" lvl="0" indent="-444500" algn="l" rtl="0">
              <a:lnSpc>
                <a:spcPct val="7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lang="en-US" sz="2800" b="0" i="0" u="none" strike="noStrike" cap="none" dirty="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Problem </a:t>
            </a:r>
            <a:endParaRPr dirty="0"/>
          </a:p>
          <a:p>
            <a:pPr marL="444500" marR="0" lvl="0" indent="-444500" algn="l" rtl="0">
              <a:lnSpc>
                <a:spcPct val="7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lang="en-US" sz="2800" b="0" i="0" u="none" strike="noStrike" cap="none" dirty="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Our Product</a:t>
            </a:r>
            <a:endParaRPr dirty="0"/>
          </a:p>
          <a:p>
            <a:pPr marL="444500" marR="0" lvl="0" indent="-444500" algn="l" rtl="0">
              <a:lnSpc>
                <a:spcPct val="7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lang="en-US" sz="2800" b="0" i="0" u="none" strike="noStrike" cap="none" dirty="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Market </a:t>
            </a:r>
            <a:endParaRPr dirty="0"/>
          </a:p>
          <a:p>
            <a:pPr marL="444500" marR="0" lvl="0" indent="-444498" algn="l" rtl="0">
              <a:lnSpc>
                <a:spcPct val="7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lang="en-US" sz="2800" dirty="0"/>
              <a:t>User Example</a:t>
            </a:r>
          </a:p>
          <a:p>
            <a:pPr marL="444500" marR="0" lvl="0" indent="-444498" algn="l" rtl="0">
              <a:lnSpc>
                <a:spcPct val="7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lang="en-US" sz="2800" dirty="0"/>
              <a:t>Example Output</a:t>
            </a:r>
          </a:p>
          <a:p>
            <a:pPr marL="444500" marR="0" lvl="0" indent="-444498" algn="l" rtl="0">
              <a:lnSpc>
                <a:spcPct val="7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lang="en-US" sz="2800" dirty="0"/>
              <a:t>Other Output</a:t>
            </a:r>
          </a:p>
          <a:p>
            <a:pPr marL="444500" marR="0" lvl="0" indent="-444498" algn="l" rtl="0">
              <a:lnSpc>
                <a:spcPct val="7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lang="en-US" sz="2800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d5bf74f6b_0_0"/>
          <p:cNvSpPr txBox="1">
            <a:spLocks noGrp="1"/>
          </p:cNvSpPr>
          <p:nvPr>
            <p:ph type="title" idx="4294967295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VISION</a:t>
            </a:r>
            <a:endParaRPr dirty="0"/>
          </a:p>
        </p:txBody>
      </p:sp>
      <p:sp>
        <p:nvSpPr>
          <p:cNvPr id="97" name="Google Shape;97;g18d5bf74f6b_0_0"/>
          <p:cNvSpPr txBox="1">
            <a:spLocks noGrp="1"/>
          </p:cNvSpPr>
          <p:nvPr>
            <p:ph type="body" idx="4294967295"/>
          </p:nvPr>
        </p:nvSpPr>
        <p:spPr>
          <a:xfrm>
            <a:off x="525825" y="1590991"/>
            <a:ext cx="12192000" cy="757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Font typeface="Avenir"/>
              <a:buNone/>
            </a:pPr>
            <a:r>
              <a:rPr lang="en-US" sz="4000" dirty="0"/>
              <a:t>Our goal is to create a product that can track various metrics regarding stock market performance as well as a specific stock of choice by the user, allowing the user to: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Font typeface="Avenir"/>
              <a:buNone/>
            </a:pPr>
            <a:endParaRPr lang="en-US" sz="3600" dirty="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None/>
            </a:pPr>
            <a:r>
              <a:rPr lang="en-US" sz="3200" dirty="0"/>
              <a:t>1) Gain a greater understanding of market trends over any time period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None/>
            </a:pPr>
            <a:r>
              <a:rPr lang="en-US" sz="3200" dirty="0"/>
              <a:t>2) Compare their stock of choice against the general performance of the market, and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None/>
            </a:pPr>
            <a:r>
              <a:rPr lang="en-US" sz="3200" dirty="0"/>
              <a:t>3) See stock performance for any stock over and time period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None/>
            </a:pPr>
            <a:endParaRPr 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8d5bf74f6b_0_158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dirty="0"/>
              <a:t>PROBLEM</a:t>
            </a:r>
            <a:endParaRPr dirty="0"/>
          </a:p>
        </p:txBody>
      </p:sp>
      <p:sp>
        <p:nvSpPr>
          <p:cNvPr id="115" name="Google Shape;115;g18d5bf74f6b_0_158"/>
          <p:cNvSpPr txBox="1">
            <a:spLocks noGrp="1"/>
          </p:cNvSpPr>
          <p:nvPr>
            <p:ph type="body" idx="1"/>
          </p:nvPr>
        </p:nvSpPr>
        <p:spPr>
          <a:xfrm>
            <a:off x="406400" y="2086376"/>
            <a:ext cx="12192000" cy="5979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445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70"/>
              <a:buChar char="▸"/>
            </a:pPr>
            <a:r>
              <a:rPr lang="en-US" sz="3200" dirty="0"/>
              <a:t>Customer Pain Points</a:t>
            </a:r>
          </a:p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70"/>
              <a:buNone/>
            </a:pPr>
            <a:endParaRPr lang="en-US" sz="3200" dirty="0"/>
          </a:p>
          <a:p>
            <a:pPr marL="901700" lvl="1" indent="-406400">
              <a:spcBef>
                <a:spcPts val="0"/>
              </a:spcBef>
              <a:buSzPts val="2970"/>
            </a:pPr>
            <a:r>
              <a:rPr lang="en-US" sz="2800" dirty="0"/>
              <a:t>Many tools available in the market for visualizing stock performance and comparing stocks to market trends are difficult to use or expensive</a:t>
            </a:r>
          </a:p>
          <a:p>
            <a:pPr marL="901700" lvl="1" indent="-406400">
              <a:spcBef>
                <a:spcPts val="0"/>
              </a:spcBef>
              <a:buSzPts val="2970"/>
            </a:pPr>
            <a:endParaRPr lang="en-US" sz="2800" dirty="0"/>
          </a:p>
          <a:p>
            <a:pPr marL="901700" lvl="1" indent="-406400">
              <a:spcBef>
                <a:spcPts val="0"/>
              </a:spcBef>
              <a:buSzPts val="2970"/>
            </a:pPr>
            <a:r>
              <a:rPr lang="en-US" sz="2800" dirty="0"/>
              <a:t>Not all tools allow a user to search over any given time period – certain applications only allow daily, weekly, monthly, or yearly inputs as time periods for which to search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d5bf74f6b_0_163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OUR PRODUCT</a:t>
            </a:r>
            <a:endParaRPr dirty="0"/>
          </a:p>
        </p:txBody>
      </p:sp>
      <p:sp>
        <p:nvSpPr>
          <p:cNvPr id="121" name="Google Shape;121;g18d5bf74f6b_0_163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11126100" cy="7083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44500" lvl="0" indent="-2178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None/>
            </a:pPr>
            <a:endParaRPr sz="3200" dirty="0"/>
          </a:p>
          <a:p>
            <a:pPr marL="44450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4000" dirty="0"/>
              <a:t>Our product – Stock Analysis Python Program</a:t>
            </a:r>
          </a:p>
          <a:p>
            <a:pPr marL="44450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endParaRPr lang="en-US" sz="3600" dirty="0"/>
          </a:p>
          <a:p>
            <a:pPr marL="901700" lvl="1" indent="-444500">
              <a:spcBef>
                <a:spcPts val="0"/>
              </a:spcBef>
            </a:pPr>
            <a:r>
              <a:rPr lang="en-US" sz="3200" dirty="0"/>
              <a:t>Allows a user to input their stock of choice and any given time range</a:t>
            </a:r>
          </a:p>
          <a:p>
            <a:pPr marL="901700" lvl="1" indent="-444500">
              <a:spcBef>
                <a:spcPts val="0"/>
              </a:spcBef>
            </a:pPr>
            <a:r>
              <a:rPr lang="en-US" sz="3200" dirty="0"/>
              <a:t>For the given stock and time range, our program will produce easily understandable plots showing the trends in that stock as well as other market metrics during the time range</a:t>
            </a:r>
            <a:endParaRPr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d5bf74f6b_0_168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MARKET</a:t>
            </a:r>
            <a:endParaRPr/>
          </a:p>
        </p:txBody>
      </p:sp>
      <p:sp>
        <p:nvSpPr>
          <p:cNvPr id="127" name="Google Shape;127;g18d5bf74f6b_0_168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44500" lvl="0" indent="-2178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None/>
            </a:pPr>
            <a:endParaRPr sz="3600" dirty="0"/>
          </a:p>
          <a:p>
            <a:pPr marL="44450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 dirty="0"/>
              <a:t>Describe your market / target customer</a:t>
            </a:r>
            <a:endParaRPr dirty="0"/>
          </a:p>
          <a:p>
            <a:pPr marL="444500" lvl="0" indent="-2178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None/>
            </a:pPr>
            <a:r>
              <a:rPr lang="en-US" sz="3600" dirty="0"/>
              <a:t>  </a:t>
            </a:r>
            <a:r>
              <a:rPr lang="en-US" sz="2600" b="1" dirty="0"/>
              <a:t>Market:</a:t>
            </a:r>
            <a:r>
              <a:rPr lang="en-US" sz="2600" dirty="0"/>
              <a:t> a clutter market without any reliable, simple, and free tool to analyze stock prices</a:t>
            </a:r>
          </a:p>
          <a:p>
            <a:pPr marL="444500" lvl="0" indent="-2178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None/>
            </a:pPr>
            <a:r>
              <a:rPr lang="en-US" sz="2600" b="1" dirty="0"/>
              <a:t>   Customer: </a:t>
            </a:r>
            <a:r>
              <a:rPr lang="en-US" sz="2600" dirty="0"/>
              <a:t>normal people without professional knowledge or sufficient funds to employ professional financial assistance</a:t>
            </a:r>
          </a:p>
          <a:p>
            <a:pPr marL="444500" lvl="0" indent="-2178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None/>
            </a:pPr>
            <a:endParaRPr sz="2600" dirty="0"/>
          </a:p>
          <a:p>
            <a:pPr marL="44450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 dirty="0"/>
              <a:t>How big is the market? </a:t>
            </a:r>
            <a:endParaRPr sz="3600" dirty="0"/>
          </a:p>
          <a:p>
            <a:pPr marL="444500" lvl="0" indent="-382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▸"/>
            </a:pPr>
            <a:r>
              <a:rPr lang="en-US" sz="2600" dirty="0"/>
              <a:t>The market represents all individuals who buy and sell stock – hundreds of millions of users daily </a:t>
            </a:r>
            <a:endParaRPr sz="2600" dirty="0"/>
          </a:p>
          <a:p>
            <a:pPr marL="444500" lvl="0" indent="-2178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None/>
            </a:pPr>
            <a:r>
              <a:rPr lang="en-US" sz="3600" dirty="0"/>
              <a:t>  </a:t>
            </a:r>
            <a:endParaRPr sz="2900" dirty="0"/>
          </a:p>
          <a:p>
            <a:pPr marL="44450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 dirty="0"/>
              <a:t>What are the market forces / drivers?</a:t>
            </a:r>
            <a:endParaRPr sz="3600" dirty="0"/>
          </a:p>
          <a:p>
            <a:pPr marL="444500" lvl="0" indent="-382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▸"/>
            </a:pPr>
            <a:r>
              <a:rPr lang="en-US" sz="2600" dirty="0"/>
              <a:t>There is a need for easy-to-use, low-cost stock analysis tool for daily stock traders</a:t>
            </a:r>
            <a:endParaRPr sz="2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d5bf74f6b_0_168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dirty="0"/>
              <a:t>USER EXAMPLE</a:t>
            </a:r>
            <a:endParaRPr dirty="0"/>
          </a:p>
        </p:txBody>
      </p:sp>
      <p:sp>
        <p:nvSpPr>
          <p:cNvPr id="127" name="Google Shape;127;g18d5bf74f6b_0_168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44500" lvl="0" indent="-2178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None/>
            </a:pPr>
            <a:endParaRPr lang="en-US" sz="3600" dirty="0"/>
          </a:p>
          <a:p>
            <a:pPr marL="44450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 dirty="0"/>
              <a:t>Example: You want to see the trends for Apple Stock (AAPL) from January 1</a:t>
            </a:r>
            <a:r>
              <a:rPr lang="en-US" sz="3600" baseline="30000" dirty="0"/>
              <a:t>st</a:t>
            </a:r>
            <a:r>
              <a:rPr lang="en-US" sz="3600" dirty="0"/>
              <a:t>, 2021 to February 1</a:t>
            </a:r>
            <a:r>
              <a:rPr lang="en-US" sz="3600" baseline="30000" dirty="0"/>
              <a:t>st</a:t>
            </a:r>
            <a:r>
              <a:rPr lang="en-US" sz="3600" dirty="0"/>
              <a:t>, 2021</a:t>
            </a:r>
          </a:p>
          <a:p>
            <a:pPr marL="44450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 dirty="0"/>
              <a:t>After running our program, the user will input the following information: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927F3C-F703-59D6-405C-99ACDF699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73" y="4876800"/>
            <a:ext cx="11185049" cy="13429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4E8A12-538F-F1FA-6DB2-13D831C19DC6}"/>
              </a:ext>
            </a:extLst>
          </p:cNvPr>
          <p:cNvSpPr txBox="1"/>
          <p:nvPr/>
        </p:nvSpPr>
        <p:spPr>
          <a:xfrm>
            <a:off x="4647841" y="6414445"/>
            <a:ext cx="37091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"/>
              </a:rPr>
              <a:t>Screenshot of the user input when running the Python Program</a:t>
            </a:r>
          </a:p>
        </p:txBody>
      </p:sp>
    </p:spTree>
    <p:extLst>
      <p:ext uri="{BB962C8B-B14F-4D97-AF65-F5344CB8AC3E}">
        <p14:creationId xmlns:p14="http://schemas.microsoft.com/office/powerpoint/2010/main" val="345879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d5bf74f6b_0_168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dirty="0"/>
              <a:t>EXAMPLE OUTPUT</a:t>
            </a:r>
            <a:endParaRPr dirty="0"/>
          </a:p>
        </p:txBody>
      </p:sp>
      <p:sp>
        <p:nvSpPr>
          <p:cNvPr id="127" name="Google Shape;127;g18d5bf74f6b_0_168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6096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44500" lvl="0" indent="-2178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None/>
            </a:pPr>
            <a:endParaRPr lang="en-US" sz="3600" dirty="0"/>
          </a:p>
          <a:p>
            <a:pPr marL="44450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 dirty="0"/>
              <a:t>If we input the information as is shown on the previous slide, we will see four plots, the first of which is shown on the right</a:t>
            </a:r>
          </a:p>
          <a:p>
            <a:pPr marL="44450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 dirty="0"/>
              <a:t>This plot shows the AAPL stock price from 01 January to 01 February of 2021, as input by the 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5381C-EEC4-68F8-40C6-B85750823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191" y="2706163"/>
            <a:ext cx="5499209" cy="434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65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d5bf74f6b_0_168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dirty="0"/>
              <a:t>EXAMPLE OUTPUT (cont.)</a:t>
            </a:r>
            <a:endParaRPr dirty="0"/>
          </a:p>
        </p:txBody>
      </p:sp>
      <p:sp>
        <p:nvSpPr>
          <p:cNvPr id="127" name="Google Shape;127;g18d5bf74f6b_0_168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6096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44500" lvl="0" indent="-2178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None/>
            </a:pPr>
            <a:endParaRPr lang="en-US" sz="3600" dirty="0"/>
          </a:p>
          <a:p>
            <a:pPr marL="44450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 dirty="0"/>
              <a:t>This next plot shows the daily return value over the same time period for AAPL stock</a:t>
            </a:r>
          </a:p>
          <a:p>
            <a:pPr marL="44450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 dirty="0"/>
              <a:t>Two plots shown next to each other provide the user simple metrics by which to compare performance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DA0E7F-B38F-FF03-5ED4-682F1904F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039" y="2810740"/>
            <a:ext cx="5799468" cy="41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43658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587</Words>
  <Application>Microsoft Macintosh PowerPoint</Application>
  <PresentationFormat>Custom</PresentationFormat>
  <Paragraphs>65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Helvetica Neue</vt:lpstr>
      <vt:lpstr>Avenir</vt:lpstr>
      <vt:lpstr>Arial</vt:lpstr>
      <vt:lpstr>New_Template7</vt:lpstr>
      <vt:lpstr>Final Project</vt:lpstr>
      <vt:lpstr>AGENDA</vt:lpstr>
      <vt:lpstr>VISION</vt:lpstr>
      <vt:lpstr>PROBLEM</vt:lpstr>
      <vt:lpstr>OUR PRODUCT</vt:lpstr>
      <vt:lpstr>MARKET</vt:lpstr>
      <vt:lpstr>USER EXAMPLE</vt:lpstr>
      <vt:lpstr>EXAMPLE OUTPUT</vt:lpstr>
      <vt:lpstr>EXAMPLE OUTPUT (cont.)</vt:lpstr>
      <vt:lpstr>OTHER OUTPUT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– Draft Pitch Deck</dc:title>
  <dc:creator>jostlund</dc:creator>
  <cp:lastModifiedBy>Yuding Wang</cp:lastModifiedBy>
  <cp:revision>8</cp:revision>
  <dcterms:modified xsi:type="dcterms:W3CDTF">2024-03-12T22:19:14Z</dcterms:modified>
</cp:coreProperties>
</file>