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4"/>
    <p:restoredTop sz="94669"/>
  </p:normalViewPr>
  <p:slideViewPr>
    <p:cSldViewPr snapToGrid="0" snapToObjects="1">
      <p:cViewPr>
        <p:scale>
          <a:sx n="81" d="100"/>
          <a:sy n="81" d="100"/>
        </p:scale>
        <p:origin x="4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73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8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86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7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0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6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6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6ED7-63D1-A747-A79C-AF989D18A72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197424-D5D2-C445-8B45-6AD63AE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5570-3772-0B41-B9C4-ED22A6F0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58" y="550426"/>
            <a:ext cx="7773290" cy="104361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ea typeface="+mn-ea"/>
                <a:cs typeface="+mn-cs"/>
              </a:rPr>
              <a:t>Key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insights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from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consumer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survey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defines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out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target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market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99876-A522-A143-AE95-93AF8E76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888" y="2176989"/>
            <a:ext cx="5701874" cy="3429260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Segment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demographic</a:t>
            </a:r>
            <a:r>
              <a:rPr lang="zh-CN" altLang="en-US" sz="1400" dirty="0">
                <a:solidFill>
                  <a:schemeClr val="accent1"/>
                </a:solidFill>
              </a:rPr>
              <a:t>          </a:t>
            </a:r>
            <a:r>
              <a:rPr lang="en-US" altLang="zh-CN" sz="1400" dirty="0">
                <a:solidFill>
                  <a:schemeClr val="tx1"/>
                </a:solidFill>
              </a:rPr>
              <a:t>Y</a:t>
            </a:r>
            <a:r>
              <a:rPr lang="en-US" altLang="zh-CN" sz="1400" dirty="0"/>
              <a:t>oung</a:t>
            </a:r>
            <a:r>
              <a:rPr lang="zh-CN" altLang="en-US" sz="1400" dirty="0"/>
              <a:t> </a:t>
            </a:r>
            <a:r>
              <a:rPr lang="en-US" altLang="zh-CN" sz="1400" dirty="0"/>
              <a:t>people</a:t>
            </a:r>
            <a:r>
              <a:rPr lang="zh-CN" altLang="en-US" sz="1400" dirty="0"/>
              <a:t> </a:t>
            </a:r>
            <a:r>
              <a:rPr lang="en-US" altLang="zh-CN" sz="1400" dirty="0"/>
              <a:t>(below</a:t>
            </a:r>
            <a:r>
              <a:rPr lang="zh-CN" altLang="en-US" sz="1400" dirty="0"/>
              <a:t> </a:t>
            </a:r>
            <a:r>
              <a:rPr lang="en-US" altLang="zh-CN" sz="1400" dirty="0"/>
              <a:t>30</a:t>
            </a:r>
            <a:r>
              <a:rPr lang="zh-CN" altLang="en-US" sz="1400" dirty="0"/>
              <a:t> </a:t>
            </a:r>
            <a:r>
              <a:rPr lang="en-US" altLang="zh-CN" sz="1400" dirty="0"/>
              <a:t>years</a:t>
            </a:r>
            <a:r>
              <a:rPr lang="zh-CN" altLang="en-US" sz="1400" dirty="0"/>
              <a:t>        </a:t>
            </a:r>
            <a:endParaRPr lang="en-GB" altLang="zh-CN" sz="1400" dirty="0"/>
          </a:p>
          <a:p>
            <a:pPr marL="0" indent="0">
              <a:buNone/>
            </a:pPr>
            <a:r>
              <a:rPr lang="zh-CN" altLang="en-US" sz="1400" dirty="0"/>
              <a:t>                                                </a:t>
            </a:r>
            <a:r>
              <a:rPr lang="en-US" altLang="zh-CN" sz="1400" dirty="0"/>
              <a:t>old)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updating</a:t>
            </a:r>
            <a:r>
              <a:rPr lang="zh-CN" altLang="en-US" sz="1400" dirty="0"/>
              <a:t> </a:t>
            </a:r>
            <a:r>
              <a:rPr lang="en-US" altLang="zh-CN" sz="1400" dirty="0"/>
              <a:t>their</a:t>
            </a:r>
            <a:r>
              <a:rPr lang="zh-CN" altLang="en-US" sz="1400" dirty="0"/>
              <a:t> </a:t>
            </a:r>
            <a:r>
              <a:rPr lang="en-US" altLang="zh-CN" sz="1400" dirty="0"/>
              <a:t>phones</a:t>
            </a:r>
            <a:r>
              <a:rPr lang="zh-CN" altLang="en-US" sz="1400" dirty="0"/>
              <a:t>  </a:t>
            </a:r>
            <a:endParaRPr lang="en-GB" altLang="zh-CN" sz="1400" dirty="0"/>
          </a:p>
          <a:p>
            <a:pPr marL="0" indent="0">
              <a:buNone/>
            </a:pPr>
            <a:r>
              <a:rPr lang="zh-CN" altLang="en-US" sz="1400" dirty="0"/>
              <a:t>                                                </a:t>
            </a:r>
            <a:r>
              <a:rPr lang="en-US" altLang="zh-CN" sz="1400" dirty="0"/>
              <a:t>every</a:t>
            </a:r>
            <a:r>
              <a:rPr lang="zh-CN" altLang="en-US" sz="1400" dirty="0"/>
              <a:t> </a:t>
            </a:r>
            <a:r>
              <a:rPr lang="en-US" altLang="zh-CN" sz="1400" dirty="0"/>
              <a:t>24</a:t>
            </a:r>
            <a:r>
              <a:rPr lang="zh-CN" altLang="en-US" sz="1400" dirty="0"/>
              <a:t> </a:t>
            </a:r>
            <a:r>
              <a:rPr lang="en-US" altLang="zh-CN" sz="1400" dirty="0"/>
              <a:t>months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accent1"/>
                </a:solidFill>
              </a:rPr>
              <a:t>Market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Opportunity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1</a:t>
            </a:r>
            <a:r>
              <a:rPr lang="zh-CN" altLang="en-US" sz="1400" dirty="0">
                <a:solidFill>
                  <a:schemeClr val="accent1"/>
                </a:solidFill>
              </a:rPr>
              <a:t>           </a:t>
            </a:r>
            <a:r>
              <a:rPr lang="en-US" altLang="zh-CN" sz="1400" dirty="0"/>
              <a:t>Lower</a:t>
            </a:r>
            <a:r>
              <a:rPr lang="zh-CN" altLang="en-US" sz="1400" dirty="0"/>
              <a:t> </a:t>
            </a:r>
            <a:r>
              <a:rPr lang="en-US" altLang="zh-CN" sz="1400" dirty="0"/>
              <a:t>upfront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total</a:t>
            </a:r>
            <a:r>
              <a:rPr lang="zh-CN" altLang="en-US" sz="1400" dirty="0"/>
              <a:t> </a:t>
            </a:r>
            <a:r>
              <a:rPr lang="en-US" altLang="zh-CN" sz="1400" dirty="0"/>
              <a:t>costs</a:t>
            </a:r>
          </a:p>
          <a:p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en-US" altLang="zh-CN" sz="1400" dirty="0">
                <a:solidFill>
                  <a:schemeClr val="accent1"/>
                </a:solidFill>
              </a:rPr>
              <a:t>Market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Opportunity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2</a:t>
            </a:r>
            <a:r>
              <a:rPr lang="zh-CN" altLang="en-US" sz="1400" dirty="0">
                <a:solidFill>
                  <a:schemeClr val="accent1"/>
                </a:solidFill>
              </a:rPr>
              <a:t>           </a:t>
            </a:r>
            <a:r>
              <a:rPr lang="en-US" altLang="zh-CN" sz="1400" dirty="0"/>
              <a:t>Cost</a:t>
            </a:r>
            <a:r>
              <a:rPr lang="zh-CN" altLang="en-US" sz="1400" dirty="0"/>
              <a:t> </a:t>
            </a:r>
            <a:r>
              <a:rPr lang="en-US" altLang="zh-CN" sz="1400" dirty="0"/>
              <a:t>savings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frequent</a:t>
            </a:r>
            <a:r>
              <a:rPr lang="zh-CN" altLang="en-US" sz="1400" dirty="0"/>
              <a:t> </a:t>
            </a:r>
            <a:r>
              <a:rPr lang="en-US" altLang="zh-CN" sz="1400" dirty="0"/>
              <a:t>upgrades</a:t>
            </a:r>
            <a:r>
              <a:rPr lang="zh-CN" altLang="en-US" sz="1400" dirty="0"/>
              <a:t> </a:t>
            </a:r>
            <a:endParaRPr lang="en-GB" altLang="zh-CN" sz="1400" dirty="0"/>
          </a:p>
          <a:p>
            <a:endParaRPr lang="en-GB" altLang="zh-CN" sz="1400" dirty="0"/>
          </a:p>
          <a:p>
            <a:r>
              <a:rPr lang="en-US" altLang="zh-CN" sz="1400" dirty="0">
                <a:solidFill>
                  <a:schemeClr val="accent1"/>
                </a:solidFill>
              </a:rPr>
              <a:t>Market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Opportunity</a:t>
            </a:r>
            <a:r>
              <a:rPr lang="zh-CN" altLang="en-US" sz="1400" dirty="0">
                <a:solidFill>
                  <a:schemeClr val="accent1"/>
                </a:solidFill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3</a:t>
            </a:r>
            <a:r>
              <a:rPr lang="zh-CN" altLang="en-US" sz="1400" dirty="0">
                <a:solidFill>
                  <a:schemeClr val="accent1"/>
                </a:solidFill>
              </a:rPr>
              <a:t>           </a:t>
            </a:r>
            <a:r>
              <a:rPr lang="en-US" altLang="zh-CN" sz="1400" dirty="0"/>
              <a:t>Inclusive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insurance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B9DF9-8962-0C48-9672-842245DAB7D6}"/>
              </a:ext>
            </a:extLst>
          </p:cNvPr>
          <p:cNvSpPr txBox="1"/>
          <p:nvPr/>
        </p:nvSpPr>
        <p:spPr>
          <a:xfrm>
            <a:off x="382450" y="2691290"/>
            <a:ext cx="27603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</a:t>
            </a:r>
            <a:r>
              <a:rPr lang="zh-CN" alt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</a:t>
            </a:r>
          </a:p>
          <a:p>
            <a:endParaRPr lang="en-GB" dirty="0"/>
          </a:p>
          <a:p>
            <a:pPr algn="ctr"/>
            <a:r>
              <a:rPr lang="en-US" altLang="zh-CN" dirty="0"/>
              <a:t>“Young</a:t>
            </a:r>
            <a:r>
              <a:rPr lang="zh-CN" altLang="en-US" dirty="0"/>
              <a:t> </a:t>
            </a:r>
            <a:r>
              <a:rPr lang="en-US" altLang="zh-CN" dirty="0"/>
              <a:t>Achievers”</a:t>
            </a:r>
          </a:p>
          <a:p>
            <a:pPr algn="ctr"/>
            <a:r>
              <a:rPr lang="en-GB" dirty="0"/>
              <a:t>Active millennials concerned with the latest technology </a:t>
            </a:r>
          </a:p>
          <a:p>
            <a:pPr algn="ctr"/>
            <a:r>
              <a:rPr lang="en-GB" dirty="0"/>
              <a:t>and trendy lifestyle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41FD68-18F5-E64A-B69A-7B8ECEC925D7}"/>
              </a:ext>
            </a:extLst>
          </p:cNvPr>
          <p:cNvSpPr txBox="1"/>
          <p:nvPr/>
        </p:nvSpPr>
        <p:spPr>
          <a:xfrm>
            <a:off x="10076688" y="-8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DA0AFE-C53C-A14F-B395-7EE1C0CDCDD3}"/>
              </a:ext>
            </a:extLst>
          </p:cNvPr>
          <p:cNvSpPr txBox="1"/>
          <p:nvPr/>
        </p:nvSpPr>
        <p:spPr>
          <a:xfrm>
            <a:off x="8613648" y="365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56E057-EE37-6E4F-AA6A-5FB7BADBCE74}"/>
              </a:ext>
            </a:extLst>
          </p:cNvPr>
          <p:cNvCxnSpPr>
            <a:cxnSpLocks/>
          </p:cNvCxnSpPr>
          <p:nvPr/>
        </p:nvCxnSpPr>
        <p:spPr>
          <a:xfrm>
            <a:off x="3289099" y="2019369"/>
            <a:ext cx="0" cy="342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9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49DF0F-E7EF-A840-8A1F-97C923F72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57606"/>
              </p:ext>
            </p:extLst>
          </p:nvPr>
        </p:nvGraphicFramePr>
        <p:xfrm>
          <a:off x="2356649" y="1873346"/>
          <a:ext cx="6675764" cy="18939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68941">
                  <a:extLst>
                    <a:ext uri="{9D8B030D-6E8A-4147-A177-3AD203B41FA5}">
                      <a16:colId xmlns:a16="http://schemas.microsoft.com/office/drawing/2014/main" val="965794574"/>
                    </a:ext>
                  </a:extLst>
                </a:gridCol>
                <a:gridCol w="1668941">
                  <a:extLst>
                    <a:ext uri="{9D8B030D-6E8A-4147-A177-3AD203B41FA5}">
                      <a16:colId xmlns:a16="http://schemas.microsoft.com/office/drawing/2014/main" val="1637609948"/>
                    </a:ext>
                  </a:extLst>
                </a:gridCol>
                <a:gridCol w="1668941">
                  <a:extLst>
                    <a:ext uri="{9D8B030D-6E8A-4147-A177-3AD203B41FA5}">
                      <a16:colId xmlns:a16="http://schemas.microsoft.com/office/drawing/2014/main" val="595982177"/>
                    </a:ext>
                  </a:extLst>
                </a:gridCol>
                <a:gridCol w="1668941">
                  <a:extLst>
                    <a:ext uri="{9D8B030D-6E8A-4147-A177-3AD203B41FA5}">
                      <a16:colId xmlns:a16="http://schemas.microsoft.com/office/drawing/2014/main" val="207483312"/>
                    </a:ext>
                  </a:extLst>
                </a:gridCol>
              </a:tblGrid>
              <a:tr h="4734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all" spc="150" dirty="0"/>
                        <a:t>Annual</a:t>
                      </a:r>
                      <a:r>
                        <a:rPr lang="zh-CN" altLang="en-US" sz="1000" cap="all" spc="150" dirty="0"/>
                        <a:t> </a:t>
                      </a:r>
                      <a:r>
                        <a:rPr lang="en-US" altLang="zh-CN" sz="1000" cap="all" spc="150" dirty="0"/>
                        <a:t>payment</a:t>
                      </a:r>
                      <a:endParaRPr lang="en-US" altLang="zh-CN" sz="1000" b="0" cap="all" spc="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all" spc="150" dirty="0"/>
                        <a:t>Existing</a:t>
                      </a:r>
                      <a:r>
                        <a:rPr lang="zh-CN" altLang="en-US" sz="1000" cap="all" spc="150" dirty="0"/>
                        <a:t> </a:t>
                      </a:r>
                      <a:r>
                        <a:rPr lang="en-US" altLang="zh-CN" sz="1000" cap="all" spc="150" dirty="0"/>
                        <a:t>24</a:t>
                      </a:r>
                      <a:r>
                        <a:rPr lang="zh-CN" altLang="en-US" sz="1000" cap="all" spc="150" dirty="0"/>
                        <a:t> </a:t>
                      </a:r>
                      <a:r>
                        <a:rPr lang="en-US" altLang="zh-CN" sz="1000" cap="all" spc="150" dirty="0" err="1"/>
                        <a:t>mth</a:t>
                      </a:r>
                      <a:r>
                        <a:rPr lang="zh-CN" altLang="en-US" sz="1000" cap="all" spc="150" dirty="0"/>
                        <a:t> </a:t>
                      </a:r>
                      <a:r>
                        <a:rPr lang="en-US" altLang="zh-CN" sz="1000" cap="all" spc="150" dirty="0"/>
                        <a:t>Plan</a:t>
                      </a:r>
                      <a:endParaRPr lang="en-US" sz="1000" b="0" cap="all" spc="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all" spc="150" dirty="0"/>
                        <a:t>Save</a:t>
                      </a:r>
                      <a:r>
                        <a:rPr lang="zh-CN" altLang="en-US" sz="1000" cap="all" spc="150" dirty="0"/>
                        <a:t> </a:t>
                      </a:r>
                      <a:r>
                        <a:rPr lang="en-US" altLang="zh-CN" sz="1000" cap="all" spc="150" dirty="0"/>
                        <a:t>&amp;</a:t>
                      </a:r>
                      <a:r>
                        <a:rPr lang="zh-CN" altLang="en-US" sz="1000" cap="all" spc="150" dirty="0"/>
                        <a:t> </a:t>
                      </a:r>
                      <a:r>
                        <a:rPr lang="en-US" altLang="zh-CN" sz="1000" cap="all" spc="150" dirty="0"/>
                        <a:t>upgrade</a:t>
                      </a:r>
                      <a:r>
                        <a:rPr lang="zh-CN" altLang="en-US" sz="1000" cap="all" spc="150" dirty="0"/>
                        <a:t> </a:t>
                      </a:r>
                      <a:r>
                        <a:rPr lang="en-US" altLang="zh-CN" sz="1000" cap="all" spc="150" dirty="0"/>
                        <a:t>plan</a:t>
                      </a:r>
                      <a:endParaRPr lang="en-US" sz="1000" b="0" cap="all" spc="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all" spc="150" dirty="0"/>
                        <a:t>Percentage</a:t>
                      </a:r>
                      <a:r>
                        <a:rPr lang="zh-CN" altLang="en-US" sz="1000" cap="all" spc="150" dirty="0"/>
                        <a:t> </a:t>
                      </a:r>
                      <a:r>
                        <a:rPr lang="en-US" altLang="zh-CN" sz="1000" cap="all" spc="150" dirty="0"/>
                        <a:t>saved</a:t>
                      </a:r>
                      <a:endParaRPr lang="en-US" sz="1000" b="0" cap="all" spc="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06658"/>
                  </a:ext>
                </a:extLst>
              </a:tr>
              <a:tr h="4734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/>
                        <a:t>Change</a:t>
                      </a:r>
                      <a:r>
                        <a:rPr lang="zh-CN" altLang="en-US" sz="1000" cap="none" spc="0"/>
                        <a:t> </a:t>
                      </a:r>
                      <a:r>
                        <a:rPr lang="en-US" altLang="zh-CN" sz="1000" cap="none" spc="0"/>
                        <a:t>phone</a:t>
                      </a:r>
                      <a:r>
                        <a:rPr lang="zh-CN" altLang="en-US" sz="1000" cap="none" spc="0"/>
                        <a:t> </a:t>
                      </a:r>
                      <a:r>
                        <a:rPr lang="en-US" altLang="zh-CN" sz="1000" cap="none" spc="0"/>
                        <a:t>every</a:t>
                      </a:r>
                      <a:r>
                        <a:rPr lang="zh-CN" altLang="en-US" sz="1000" cap="none" spc="0"/>
                        <a:t> </a:t>
                      </a:r>
                      <a:r>
                        <a:rPr lang="en-US" altLang="zh-CN" sz="1000" cap="none" spc="0"/>
                        <a:t>12</a:t>
                      </a:r>
                      <a:r>
                        <a:rPr lang="zh-CN" altLang="en-US" sz="1000" cap="none" spc="0"/>
                        <a:t> </a:t>
                      </a:r>
                      <a:r>
                        <a:rPr lang="en-US" altLang="zh-CN" sz="1000" cap="none" spc="0"/>
                        <a:t>months</a:t>
                      </a:r>
                      <a:r>
                        <a:rPr lang="zh-CN" altLang="en-US" sz="1000" cap="none" spc="0"/>
                        <a:t> </a:t>
                      </a:r>
                      <a:endParaRPr lang="en-GB" altLang="zh-CN" sz="1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$1689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$1308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22.6%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680543"/>
                  </a:ext>
                </a:extLst>
              </a:tr>
              <a:tr h="4734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/>
                        <a:t>Change</a:t>
                      </a:r>
                      <a:r>
                        <a:rPr lang="zh-CN" altLang="en-US" sz="1000" cap="none" spc="0"/>
                        <a:t> </a:t>
                      </a:r>
                      <a:r>
                        <a:rPr lang="en-US" altLang="zh-CN" sz="1000" cap="none" spc="0"/>
                        <a:t>phone</a:t>
                      </a:r>
                      <a:r>
                        <a:rPr lang="zh-CN" altLang="en-US" sz="1000" cap="none" spc="0"/>
                        <a:t> </a:t>
                      </a:r>
                      <a:r>
                        <a:rPr lang="en-US" altLang="zh-CN" sz="1000" cap="none" spc="0"/>
                        <a:t>every</a:t>
                      </a:r>
                      <a:r>
                        <a:rPr lang="zh-CN" altLang="en-US" sz="1000" cap="none" spc="0"/>
                        <a:t> </a:t>
                      </a:r>
                      <a:r>
                        <a:rPr lang="en-US" altLang="zh-CN" sz="1000" cap="none" spc="0"/>
                        <a:t>24</a:t>
                      </a:r>
                      <a:r>
                        <a:rPr lang="zh-CN" altLang="en-US" sz="1000" cap="none" spc="0"/>
                        <a:t> </a:t>
                      </a:r>
                      <a:r>
                        <a:rPr lang="en-US" altLang="zh-CN" sz="1000" cap="none" spc="0"/>
                        <a:t>months</a:t>
                      </a:r>
                      <a:endParaRPr lang="en-US" sz="10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$1190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$1108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6.9%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439403"/>
                  </a:ext>
                </a:extLst>
              </a:tr>
              <a:tr h="4734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Change</a:t>
                      </a:r>
                      <a:r>
                        <a:rPr lang="zh-CN" altLang="en-US" sz="1000" cap="none" spc="0" dirty="0"/>
                        <a:t> </a:t>
                      </a:r>
                      <a:r>
                        <a:rPr lang="en-US" altLang="zh-CN" sz="1000" cap="none" spc="0" dirty="0"/>
                        <a:t>phone</a:t>
                      </a:r>
                      <a:r>
                        <a:rPr lang="zh-CN" altLang="en-US" sz="1000" cap="none" spc="0" dirty="0"/>
                        <a:t> </a:t>
                      </a:r>
                      <a:r>
                        <a:rPr lang="en-US" altLang="zh-CN" sz="1000" cap="none" spc="0" dirty="0"/>
                        <a:t>every</a:t>
                      </a:r>
                      <a:r>
                        <a:rPr lang="zh-CN" altLang="en-US" sz="1000" cap="none" spc="0" dirty="0"/>
                        <a:t> </a:t>
                      </a:r>
                      <a:r>
                        <a:rPr lang="en-US" altLang="zh-CN" sz="1000" cap="none" spc="0" dirty="0"/>
                        <a:t>36</a:t>
                      </a:r>
                      <a:r>
                        <a:rPr lang="zh-CN" altLang="en-US" sz="1000" cap="none" spc="0" dirty="0"/>
                        <a:t> </a:t>
                      </a:r>
                      <a:r>
                        <a:rPr lang="en-US" altLang="zh-CN" sz="1000" cap="none" spc="0" dirty="0"/>
                        <a:t>months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$1173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$1041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/>
                        <a:t>11.3%</a:t>
                      </a:r>
                      <a:endParaRPr lang="en-US" sz="10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19486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5D974A58-B0D8-EF4A-B0AB-D0E9A1BB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39065"/>
              </p:ext>
            </p:extLst>
          </p:nvPr>
        </p:nvGraphicFramePr>
        <p:xfrm>
          <a:off x="2356649" y="3997220"/>
          <a:ext cx="6714846" cy="22663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38282">
                  <a:extLst>
                    <a:ext uri="{9D8B030D-6E8A-4147-A177-3AD203B41FA5}">
                      <a16:colId xmlns:a16="http://schemas.microsoft.com/office/drawing/2014/main" val="965794574"/>
                    </a:ext>
                  </a:extLst>
                </a:gridCol>
                <a:gridCol w="2238282">
                  <a:extLst>
                    <a:ext uri="{9D8B030D-6E8A-4147-A177-3AD203B41FA5}">
                      <a16:colId xmlns:a16="http://schemas.microsoft.com/office/drawing/2014/main" val="1637609948"/>
                    </a:ext>
                  </a:extLst>
                </a:gridCol>
                <a:gridCol w="2238282">
                  <a:extLst>
                    <a:ext uri="{9D8B030D-6E8A-4147-A177-3AD203B41FA5}">
                      <a16:colId xmlns:a16="http://schemas.microsoft.com/office/drawing/2014/main" val="595982177"/>
                    </a:ext>
                  </a:extLst>
                </a:gridCol>
              </a:tblGrid>
              <a:tr h="4734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cap="all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r>
                        <a:rPr lang="zh-CN" altLang="en-US" sz="1000" b="1" cap="all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b="1" cap="all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cap="all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</a:t>
                      </a:r>
                      <a:r>
                        <a:rPr lang="zh-CN" altLang="en-US" sz="1000" b="1" cap="all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b="1" cap="all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24mth</a:t>
                      </a:r>
                      <a:r>
                        <a:rPr lang="zh-CN" altLang="en-US" sz="1000" b="1" cap="all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b="1" cap="all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endParaRPr lang="en-US" sz="1000" b="1" cap="all" spc="1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cap="all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 &amp; upgrade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06658"/>
                  </a:ext>
                </a:extLst>
              </a:tr>
              <a:tr h="4734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outlay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altLang="zh-CN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($100)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($0)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680543"/>
                  </a:ext>
                </a:extLst>
              </a:tr>
              <a:tr h="4734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(excl.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calls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SMS)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($18.76)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($16.01)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439403"/>
                  </a:ext>
                </a:extLst>
              </a:tr>
              <a:tr h="422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upgraders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entriced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upgrade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frequently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194865"/>
                  </a:ext>
                </a:extLst>
              </a:tr>
              <a:tr h="422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Damages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covered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zh-CN" altLang="en-US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064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9041D8B-D21C-9D42-9B07-647C0AB46361}"/>
              </a:ext>
            </a:extLst>
          </p:cNvPr>
          <p:cNvSpPr/>
          <p:nvPr/>
        </p:nvSpPr>
        <p:spPr>
          <a:xfrm>
            <a:off x="3010913" y="1462758"/>
            <a:ext cx="540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rebuchetMS" panose="020B0603020202020204" pitchFamily="34" charset="0"/>
              </a:rPr>
              <a:t>No proposed changes required to the current SIM-Only + Leasing plan </a:t>
            </a:r>
            <a:endParaRPr lang="en-GB" sz="1200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F16BCE-7357-B442-AD58-91449F28EED3}"/>
              </a:ext>
            </a:extLst>
          </p:cNvPr>
          <p:cNvSpPr/>
          <p:nvPr/>
        </p:nvSpPr>
        <p:spPr>
          <a:xfrm>
            <a:off x="739838" y="734937"/>
            <a:ext cx="10103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  <a:latin typeface="TrebuchetMS" panose="020B0603020202020204" pitchFamily="34" charset="0"/>
              </a:rPr>
              <a:t>Market ‘SIM-Only + Leasing’ plan as “Save &amp; Upgrade” plan </a:t>
            </a:r>
            <a:endParaRPr lang="en-GB" sz="280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7042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194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TrebuchetMS</vt:lpstr>
      <vt:lpstr>Wingdings 3</vt:lpstr>
      <vt:lpstr>Facet</vt:lpstr>
      <vt:lpstr>Key insights from consumer survey defines out target market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insights from consumer survey defines out target market</dc:title>
  <dc:creator>simmons.zhou@outlook.com</dc:creator>
  <cp:lastModifiedBy>simmons.zhou@outlook.com</cp:lastModifiedBy>
  <cp:revision>4</cp:revision>
  <dcterms:created xsi:type="dcterms:W3CDTF">2020-03-16T22:02:57Z</dcterms:created>
  <dcterms:modified xsi:type="dcterms:W3CDTF">2020-03-16T22:35:24Z</dcterms:modified>
</cp:coreProperties>
</file>