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1.xml" ContentType="application/vnd.openxmlformats-officedocument.drawingml.chartshapes+xml"/>
  <Override PartName="/ppt/charts/chart6.xml" ContentType="application/vnd.openxmlformats-officedocument.drawingml.chart+xml"/>
  <Override PartName="/ppt/theme/themeOverride5.xml" ContentType="application/vnd.openxmlformats-officedocument.themeOverrid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6.xml" ContentType="application/vnd.openxmlformats-officedocument.themeOverrid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7.xml" ContentType="application/vnd.openxmlformats-officedocument.themeOverride+xml"/>
  <Override PartName="/ppt/charts/chart11.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7"/>
  </p:notesMasterIdLst>
  <p:sldIdLst>
    <p:sldId id="2095" r:id="rId2"/>
    <p:sldId id="384" r:id="rId3"/>
    <p:sldId id="2149" r:id="rId4"/>
    <p:sldId id="2150" r:id="rId5"/>
    <p:sldId id="2151" r:id="rId6"/>
    <p:sldId id="2152" r:id="rId7"/>
    <p:sldId id="2148" r:id="rId8"/>
    <p:sldId id="2153" r:id="rId9"/>
    <p:sldId id="412" r:id="rId10"/>
    <p:sldId id="2156" r:id="rId11"/>
    <p:sldId id="2157" r:id="rId12"/>
    <p:sldId id="2158" r:id="rId13"/>
    <p:sldId id="2159" r:id="rId14"/>
    <p:sldId id="2173" r:id="rId15"/>
    <p:sldId id="2174" r:id="rId16"/>
    <p:sldId id="2176" r:id="rId17"/>
    <p:sldId id="2160" r:id="rId18"/>
    <p:sldId id="2175" r:id="rId19"/>
    <p:sldId id="2177" r:id="rId20"/>
    <p:sldId id="2178" r:id="rId21"/>
    <p:sldId id="2165" r:id="rId22"/>
    <p:sldId id="2166" r:id="rId23"/>
    <p:sldId id="415" r:id="rId24"/>
    <p:sldId id="2179" r:id="rId25"/>
    <p:sldId id="309"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D2"/>
    <a:srgbClr val="3333FF"/>
    <a:srgbClr val="F20000"/>
    <a:srgbClr val="FF0101"/>
    <a:srgbClr val="FF6600"/>
    <a:srgbClr val="0076A4"/>
    <a:srgbClr val="5C5C5C"/>
    <a:srgbClr val="595959"/>
    <a:srgbClr val="CC0000"/>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196" autoAdjust="0"/>
    <p:restoredTop sz="94660"/>
  </p:normalViewPr>
  <p:slideViewPr>
    <p:cSldViewPr snapToGrid="0">
      <p:cViewPr varScale="1">
        <p:scale>
          <a:sx n="98" d="100"/>
          <a:sy n="98" d="100"/>
        </p:scale>
        <p:origin x="2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Users/wangweihua/Desktop/&#24037;&#20316;/gdp%201" TargetMode="Externa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Users/wangweihua/Desktop/&#24037;&#20316;/&#23665;&#35199;&#32479;&#35745;&#24180;&#37492;2019(&#20809;&#30424;&#29256;)/18-1%20&#22320;&#32423;&#22478;&#24066;&#20027;&#35201;&#32463;&#27982;&#25351;&#26631;(2018&#24180;).xls" TargetMode="External"/></Relationships>
</file>

<file path=ppt/charts/_rels/chart11.xml.rels><?xml version="1.0" encoding="UTF-8" standalone="yes"?>
<Relationships xmlns="http://schemas.openxmlformats.org/package/2006/relationships"><Relationship Id="rId3" Type="http://schemas.openxmlformats.org/officeDocument/2006/relationships/oleObject" Target="file:////Users/wangweihua/Desktop/&#24037;&#20316;/&#23665;&#35199;&#32479;&#35745;&#24180;&#37492;2019(&#20809;&#30424;&#29256;)/18-1%20&#22320;&#32423;&#22478;&#24066;&#20027;&#35201;&#32463;&#27982;&#25351;&#26631;(2018&#24180;).xls"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Users/wangweihua/Desktop/&#24037;&#20316;/&#24314;&#31569;&#19994;&#24635;&#20135;&#20540;"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Users/wangweihua/Desktop/&#24037;&#20316;/&#23665;&#35199;&#30465;&#26045;&#24037;&#31459;&#24037;&#38754;&#31215;.xls"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Users/wangweihua/Desktop/&#24037;&#20316;/&#22478;&#38215;&#22266;&#23450;&#36164;&#20135;&#25237;&#36164;.xls"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file:///D:\02%20&#20961;&#24819;&#21672;&#35810;\A05&#12304;2019&#12305;&#22825;&#27941;&#65306;&#20013;&#38081;&#24314;&#35774;&#21326;&#21271;&#20844;&#21496;&#65288;&#25112;&#30053;&#35268;&#21010;&#65289;\02%20&#21672;&#35810;&#23454;&#26045;\03%20&#25112;&#30053;&#20998;&#26512;\01%20&#24066;&#22330;&#20998;&#26512;\01%20&#22825;&#27941;&#24066;&#22330;&#20998;&#26512;.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1.xml"/></Relationships>
</file>

<file path=ppt/charts/_rels/chart6.xml.rels><?xml version="1.0" encoding="UTF-8" standalone="yes"?>
<Relationships xmlns="http://schemas.openxmlformats.org/package/2006/relationships"><Relationship Id="rId2" Type="http://schemas.openxmlformats.org/officeDocument/2006/relationships/oleObject" Target="file:////Users/wangweihua/Desktop/&#24037;&#20316;/&#23665;&#35199;&#32479;&#35745;&#24180;&#37492;2019(&#20809;&#30424;&#29256;)/19-36%20&#24314;&#31569;&#19994;&#20225;&#19994;&#24635;&#20135;&#20540;&#21644;&#31459;&#24037;&#20135;&#20540;(2018&#24180;).xls" TargetMode="External"/><Relationship Id="rId1" Type="http://schemas.openxmlformats.org/officeDocument/2006/relationships/themeOverride" Target="../theme/themeOverride5.xml"/></Relationships>
</file>

<file path=ppt/charts/_rels/chart7.xml.rels><?xml version="1.0" encoding="UTF-8" standalone="yes"?>
<Relationships xmlns="http://schemas.openxmlformats.org/package/2006/relationships"><Relationship Id="rId3" Type="http://schemas.openxmlformats.org/officeDocument/2006/relationships/oleObject" Target="file:////Users/wangweihua/Desktop/&#24037;&#20316;/&#23665;&#35199;&#32479;&#35745;&#24180;&#37492;2019(&#20809;&#30424;&#29256;)/19-36%20&#24314;&#31569;&#19994;&#20225;&#19994;&#24635;&#20135;&#20540;&#21644;&#31459;&#24037;&#20135;&#20540;(2018&#24180;).xls" TargetMode="External"/><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Users/wangweihua/Desktop/&#24037;&#20316;/&#23665;&#35199;&#32479;&#35745;&#24180;&#37492;2019(&#20809;&#30424;&#29256;)/19-39%20&#24314;&#31569;&#19994;&#20225;&#19994;&#25151;&#23627;&#24314;&#31569;&#26045;&#24037;&#38754;&#31215;&#21644;&#31459;&#24037;&#38754;&#31215;(2018&#24180;).xls" TargetMode="External"/></Relationships>
</file>

<file path=ppt/charts/_rels/chart9.xml.rels><?xml version="1.0" encoding="UTF-8" standalone="yes"?>
<Relationships xmlns="http://schemas.openxmlformats.org/package/2006/relationships"><Relationship Id="rId3" Type="http://schemas.openxmlformats.org/officeDocument/2006/relationships/oleObject" Target="file:////Users/wangweihua/Desktop/&#24037;&#20316;/&#23665;&#35199;&#32479;&#35745;&#24180;&#37492;2019(&#20809;&#30424;&#29256;)/19-39%20&#24314;&#31569;&#19994;&#20225;&#19994;&#25151;&#23627;&#24314;&#31569;&#26045;&#24037;&#38754;&#31215;&#21644;&#31459;&#24037;&#38754;&#31215;(2018&#24180;).xls"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Sheet1!$J$1</c:f>
              <c:strCache>
                <c:ptCount val="1"/>
                <c:pt idx="0">
                  <c:v>GDP （亿元）增长率</c:v>
                </c:pt>
              </c:strCache>
            </c:strRef>
          </c:tx>
          <c:spPr>
            <a:solidFill>
              <a:schemeClr val="accent1"/>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sz="1100" b="0" i="0" u="none" strike="noStrike" kern="1200" baseline="0">
                    <a:solidFill>
                      <a:schemeClr val="dk1">
                        <a:lumMod val="75000"/>
                        <a:lumOff val="25000"/>
                      </a:schemeClr>
                    </a:solidFill>
                    <a:latin typeface="+mn-lt"/>
                    <a:ea typeface="楷体" panose="02010609060101010101" pitchFamily="49"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numRef>
              <c:f>Sheet1!$I$2:$I$20</c:f>
              <c:numCache>
                <c:formatCode>General</c:formatCode>
                <c:ptCount val="19"/>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pt idx="16">
                  <c:v>2017</c:v>
                </c:pt>
                <c:pt idx="17">
                  <c:v>2018</c:v>
                </c:pt>
                <c:pt idx="18">
                  <c:v>2019</c:v>
                </c:pt>
              </c:numCache>
            </c:numRef>
          </c:cat>
          <c:val>
            <c:numRef>
              <c:f>Sheet1!$J$2:$J$20</c:f>
              <c:numCache>
                <c:formatCode>General</c:formatCode>
                <c:ptCount val="19"/>
                <c:pt idx="0">
                  <c:v>2029.53</c:v>
                </c:pt>
                <c:pt idx="1">
                  <c:v>2324.8000000000002</c:v>
                </c:pt>
                <c:pt idx="2">
                  <c:v>2855.23</c:v>
                </c:pt>
                <c:pt idx="3">
                  <c:v>3571.37</c:v>
                </c:pt>
                <c:pt idx="4">
                  <c:v>4230.53</c:v>
                </c:pt>
                <c:pt idx="5">
                  <c:v>4878.6099999999997</c:v>
                </c:pt>
                <c:pt idx="6">
                  <c:v>6024.45</c:v>
                </c:pt>
                <c:pt idx="7">
                  <c:v>7315.4</c:v>
                </c:pt>
                <c:pt idx="8">
                  <c:v>7358.31</c:v>
                </c:pt>
                <c:pt idx="9">
                  <c:v>9200.86</c:v>
                </c:pt>
                <c:pt idx="10">
                  <c:v>11237.55</c:v>
                </c:pt>
                <c:pt idx="11">
                  <c:v>12112.83</c:v>
                </c:pt>
                <c:pt idx="12">
                  <c:v>12665.25</c:v>
                </c:pt>
                <c:pt idx="13">
                  <c:v>12761.49</c:v>
                </c:pt>
                <c:pt idx="14">
                  <c:v>12766.49</c:v>
                </c:pt>
                <c:pt idx="15">
                  <c:v>13050.41</c:v>
                </c:pt>
                <c:pt idx="16">
                  <c:v>15528.42</c:v>
                </c:pt>
                <c:pt idx="17">
                  <c:v>15958.13</c:v>
                </c:pt>
                <c:pt idx="18">
                  <c:v>17026.68</c:v>
                </c:pt>
              </c:numCache>
            </c:numRef>
          </c:val>
          <c:extLst>
            <c:ext xmlns:c16="http://schemas.microsoft.com/office/drawing/2014/chart" uri="{C3380CC4-5D6E-409C-BE32-E72D297353CC}">
              <c16:uniqueId val="{00000000-0377-4247-932B-FAE0ACCDC004}"/>
            </c:ext>
          </c:extLst>
        </c:ser>
        <c:dLbls>
          <c:showLegendKey val="0"/>
          <c:showVal val="0"/>
          <c:showCatName val="0"/>
          <c:showSerName val="0"/>
          <c:showPercent val="0"/>
          <c:showBubbleSize val="0"/>
        </c:dLbls>
        <c:gapWidth val="150"/>
        <c:axId val="597236664"/>
        <c:axId val="597238904"/>
      </c:barChart>
      <c:lineChart>
        <c:grouping val="stacked"/>
        <c:varyColors val="0"/>
        <c:ser>
          <c:idx val="1"/>
          <c:order val="1"/>
          <c:tx>
            <c:strRef>
              <c:f>Sheet1!$K$1</c:f>
              <c:strCache>
                <c:ptCount val="1"/>
              </c:strCache>
            </c:strRef>
          </c:tx>
          <c:spPr>
            <a:ln w="22225" cap="rnd">
              <a:solidFill>
                <a:schemeClr val="accent2"/>
              </a:solidFill>
              <a:round/>
            </a:ln>
            <a:effectLst/>
          </c:spPr>
          <c:marker>
            <c:symbol val="circle"/>
            <c:size val="6"/>
            <c:spPr>
              <a:solidFill>
                <a:schemeClr val="lt1"/>
              </a:solidFill>
              <a:ln w="15875">
                <a:solidFill>
                  <a:schemeClr val="accent2"/>
                </a:solidFill>
                <a:round/>
              </a:ln>
              <a:effectLst/>
            </c:spPr>
          </c:marker>
          <c:dLbls>
            <c:dLbl>
              <c:idx val="9"/>
              <c:layout>
                <c:manualLayout>
                  <c:x val="-5.8794710744490336E-3"/>
                  <c:y val="-2.946098355788039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377-4247-932B-FAE0ACCDC004}"/>
                </c:ext>
              </c:extLst>
            </c:dLbl>
            <c:dLbl>
              <c:idx val="10"/>
              <c:layout>
                <c:manualLayout>
                  <c:x val="-5.6537102473499272E-3"/>
                  <c:y val="-3.7037037037037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377-4247-932B-FAE0ACCDC004}"/>
                </c:ext>
              </c:extLst>
            </c:dLbl>
            <c:spPr>
              <a:noFill/>
              <a:ln>
                <a:noFill/>
              </a:ln>
              <a:effectLst/>
            </c:spPr>
            <c:txPr>
              <a:bodyPr rot="0" spcFirstLastPara="1" vertOverflow="ellipsis" vert="horz" wrap="square" anchor="ctr" anchorCtr="1"/>
              <a:lstStyle/>
              <a:p>
                <a:pPr>
                  <a:defRPr sz="1100" b="0" i="0" u="none" strike="noStrike" kern="1200" baseline="0">
                    <a:solidFill>
                      <a:schemeClr val="dk1">
                        <a:lumMod val="75000"/>
                        <a:lumOff val="25000"/>
                      </a:schemeClr>
                    </a:solidFill>
                    <a:latin typeface="+mn-lt"/>
                    <a:ea typeface="楷体" panose="02010609060101010101" pitchFamily="49"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Sheet1!$I$2:$I$20</c:f>
              <c:numCache>
                <c:formatCode>General</c:formatCode>
                <c:ptCount val="19"/>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pt idx="16">
                  <c:v>2017</c:v>
                </c:pt>
                <c:pt idx="17">
                  <c:v>2018</c:v>
                </c:pt>
                <c:pt idx="18">
                  <c:v>2019</c:v>
                </c:pt>
              </c:numCache>
            </c:numRef>
          </c:cat>
          <c:val>
            <c:numRef>
              <c:f>Sheet1!$K$2:$K$20</c:f>
              <c:numCache>
                <c:formatCode>0.0%</c:formatCode>
                <c:ptCount val="19"/>
                <c:pt idx="0">
                  <c:v>0.1</c:v>
                </c:pt>
                <c:pt idx="1">
                  <c:v>0.14548688612634453</c:v>
                </c:pt>
                <c:pt idx="2">
                  <c:v>0.22816156228492757</c:v>
                </c:pt>
                <c:pt idx="3">
                  <c:v>0.25081692192923155</c:v>
                </c:pt>
                <c:pt idx="4">
                  <c:v>0.1845678269123614</c:v>
                </c:pt>
                <c:pt idx="5">
                  <c:v>0.15319120772101846</c:v>
                </c:pt>
                <c:pt idx="6">
                  <c:v>0.23487017818599965</c:v>
                </c:pt>
                <c:pt idx="7">
                  <c:v>0.21428512146337009</c:v>
                </c:pt>
                <c:pt idx="8">
                  <c:v>5.8657079585533456E-3</c:v>
                </c:pt>
                <c:pt idx="9">
                  <c:v>0.2504039650408858</c:v>
                </c:pt>
                <c:pt idx="10">
                  <c:v>0.22135865560393242</c:v>
                </c:pt>
                <c:pt idx="11">
                  <c:v>7.7888863675801279E-2</c:v>
                </c:pt>
                <c:pt idx="12">
                  <c:v>4.5606187819031474E-2</c:v>
                </c:pt>
                <c:pt idx="13">
                  <c:v>7.5987445964351696E-3</c:v>
                </c:pt>
                <c:pt idx="14">
                  <c:v>3.9180377839898028E-4</c:v>
                </c:pt>
                <c:pt idx="15">
                  <c:v>2.2239472243349656E-2</c:v>
                </c:pt>
                <c:pt idx="16">
                  <c:v>0.18987985818070086</c:v>
                </c:pt>
                <c:pt idx="17">
                  <c:v>2.7672486962614373E-2</c:v>
                </c:pt>
                <c:pt idx="18">
                  <c:v>6.6959599902996159E-2</c:v>
                </c:pt>
              </c:numCache>
            </c:numRef>
          </c:val>
          <c:smooth val="0"/>
          <c:extLst>
            <c:ext xmlns:c16="http://schemas.microsoft.com/office/drawing/2014/chart" uri="{C3380CC4-5D6E-409C-BE32-E72D297353CC}">
              <c16:uniqueId val="{00000003-0377-4247-932B-FAE0ACCDC004}"/>
            </c:ext>
          </c:extLst>
        </c:ser>
        <c:dLbls>
          <c:showLegendKey val="0"/>
          <c:showVal val="0"/>
          <c:showCatName val="0"/>
          <c:showSerName val="0"/>
          <c:showPercent val="0"/>
          <c:showBubbleSize val="0"/>
        </c:dLbls>
        <c:marker val="1"/>
        <c:smooth val="0"/>
        <c:axId val="597243064"/>
        <c:axId val="597241144"/>
      </c:lineChart>
      <c:catAx>
        <c:axId val="597236664"/>
        <c:scaling>
          <c:orientation val="minMax"/>
        </c:scaling>
        <c:delete val="0"/>
        <c:axPos val="b"/>
        <c:majorGridlines>
          <c:spPr>
            <a:ln w="9525" cap="flat" cmpd="sng" algn="ctr">
              <a:solidFill>
                <a:schemeClr val="dk1">
                  <a:lumMod val="15000"/>
                  <a:lumOff val="85000"/>
                </a:schemeClr>
              </a:solidFill>
              <a:round/>
            </a:ln>
            <a:effectLst/>
          </c:spPr>
        </c:majorGridlines>
        <c:minorGridlines>
          <c:spPr>
            <a:ln w="9525" cap="flat" cmpd="sng" algn="ctr">
              <a:solidFill>
                <a:schemeClr val="dk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000" b="0" i="0" u="none" strike="noStrike" kern="1200" cap="none" spc="0" normalizeH="0" baseline="0">
                <a:solidFill>
                  <a:schemeClr val="dk1">
                    <a:lumMod val="65000"/>
                    <a:lumOff val="35000"/>
                  </a:schemeClr>
                </a:solidFill>
                <a:latin typeface="+mn-lt"/>
                <a:ea typeface="楷体" panose="02010609060101010101" pitchFamily="49" charset="-122"/>
                <a:cs typeface="+mn-cs"/>
              </a:defRPr>
            </a:pPr>
            <a:endParaRPr lang="zh-CN"/>
          </a:p>
        </c:txPr>
        <c:crossAx val="597238904"/>
        <c:crosses val="autoZero"/>
        <c:auto val="1"/>
        <c:lblAlgn val="ctr"/>
        <c:lblOffset val="100"/>
        <c:noMultiLvlLbl val="0"/>
      </c:catAx>
      <c:valAx>
        <c:axId val="597238904"/>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dk1">
                    <a:lumMod val="65000"/>
                    <a:lumOff val="35000"/>
                  </a:schemeClr>
                </a:solidFill>
                <a:latin typeface="+mn-lt"/>
                <a:ea typeface="楷体" panose="02010609060101010101" pitchFamily="49" charset="-122"/>
                <a:cs typeface="+mn-cs"/>
              </a:defRPr>
            </a:pPr>
            <a:endParaRPr lang="zh-CN"/>
          </a:p>
        </c:txPr>
        <c:crossAx val="597236664"/>
        <c:crosses val="autoZero"/>
        <c:crossBetween val="between"/>
      </c:valAx>
      <c:valAx>
        <c:axId val="597241144"/>
        <c:scaling>
          <c:orientation val="minMax"/>
        </c:scaling>
        <c:delete val="0"/>
        <c:axPos val="r"/>
        <c:numFmt formatCode="0%" sourceLinked="0"/>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楷体" panose="02010609060101010101" pitchFamily="49" charset="-122"/>
                <a:cs typeface="+mn-cs"/>
              </a:defRPr>
            </a:pPr>
            <a:endParaRPr lang="zh-CN"/>
          </a:p>
        </c:txPr>
        <c:crossAx val="597243064"/>
        <c:crosses val="max"/>
        <c:crossBetween val="between"/>
      </c:valAx>
      <c:catAx>
        <c:axId val="597243064"/>
        <c:scaling>
          <c:orientation val="minMax"/>
        </c:scaling>
        <c:delete val="1"/>
        <c:axPos val="b"/>
        <c:numFmt formatCode="General" sourceLinked="1"/>
        <c:majorTickMark val="out"/>
        <c:minorTickMark val="none"/>
        <c:tickLblPos val="nextTo"/>
        <c:crossAx val="597241144"/>
        <c:crosses val="autoZero"/>
        <c:auto val="1"/>
        <c:lblAlgn val="ctr"/>
        <c:lblOffset val="100"/>
        <c:noMultiLvlLbl val="0"/>
      </c:cat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dk1">
                  <a:lumMod val="65000"/>
                  <a:lumOff val="35000"/>
                </a:schemeClr>
              </a:solidFill>
              <a:latin typeface="+mn-lt"/>
              <a:ea typeface="楷体" panose="02010609060101010101" pitchFamily="49" charset="-122"/>
              <a:cs typeface="+mn-cs"/>
            </a:defRPr>
          </a:pPr>
          <a:endParaRPr lang="zh-CN"/>
        </a:p>
      </c:txPr>
    </c:legend>
    <c:plotVisOnly val="1"/>
    <c:dispBlanksAs val="gap"/>
    <c:showDLblsOverMax val="0"/>
    <c:extLst/>
  </c:chart>
  <c:spPr>
    <a:solidFill>
      <a:schemeClr val="lt1"/>
    </a:solidFill>
    <a:ln w="9525" cap="flat" cmpd="sng" algn="ctr">
      <a:noFill/>
      <a:round/>
    </a:ln>
    <a:effectLst/>
  </c:spPr>
  <c:txPr>
    <a:bodyPr/>
    <a:lstStyle/>
    <a:p>
      <a:pPr>
        <a:defRPr>
          <a:latin typeface="楷体" panose="02010609060101010101" pitchFamily="49" charset="-122"/>
          <a:ea typeface="楷体" panose="02010609060101010101" pitchFamily="49" charset="-122"/>
        </a:defRPr>
      </a:pPr>
      <a:endParaRPr lang="zh-CN"/>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4146993470471E-2"/>
          <c:y val="6.1189223905986911E-2"/>
          <c:w val="0.89045021663390567"/>
          <c:h val="0.80101937197312922"/>
        </c:manualLayout>
      </c:layout>
      <c:barChart>
        <c:barDir val="col"/>
        <c:grouping val="clustered"/>
        <c:varyColors val="0"/>
        <c:ser>
          <c:idx val="0"/>
          <c:order val="0"/>
          <c:tx>
            <c:strRef>
              <c:f>住宅销售!$B$1</c:f>
              <c:strCache>
                <c:ptCount val="1"/>
                <c:pt idx="0">
                  <c:v>成交面积（万平方米）</c:v>
                </c:pt>
              </c:strCache>
            </c:strRef>
          </c:tx>
          <c:spPr>
            <a:solidFill>
              <a:schemeClr val="accent1"/>
            </a:solidFill>
            <a:ln>
              <a:noFill/>
            </a:ln>
            <a:effectLst/>
          </c:spPr>
          <c:invertIfNegative val="0"/>
          <c:dLbls>
            <c:dLbl>
              <c:idx val="0"/>
              <c:layout>
                <c:manualLayout>
                  <c:x val="-6.9444459633521355E-3"/>
                  <c:y val="-4.40903331076741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F6F-A849-8E4E-29B8B079EB48}"/>
                </c:ext>
              </c:extLst>
            </c:dLbl>
            <c:spPr>
              <a:noFill/>
              <a:ln>
                <a:noFill/>
              </a:ln>
              <a:effectLst/>
            </c:spPr>
            <c:txPr>
              <a:bodyPr rot="0" spcFirstLastPara="1" vertOverflow="ellipsis" vert="horz" wrap="square" anchor="ctr" anchorCtr="1"/>
              <a:lstStyle/>
              <a:p>
                <a:pPr>
                  <a:defRPr sz="1100" b="0" i="0" u="none" strike="noStrike" kern="1200" baseline="0">
                    <a:solidFill>
                      <a:schemeClr val="dk1">
                        <a:lumMod val="75000"/>
                        <a:lumOff val="25000"/>
                      </a:schemeClr>
                    </a:solidFill>
                    <a:latin typeface="+mn-lt"/>
                    <a:ea typeface="楷体" panose="02010609060101010101" pitchFamily="49"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住宅销售!$A$2:$A$12</c:f>
              <c:strCache>
                <c:ptCount val="11"/>
                <c:pt idx="0">
                  <c:v>太原市</c:v>
                </c:pt>
                <c:pt idx="1">
                  <c:v>大同市</c:v>
                </c:pt>
                <c:pt idx="2">
                  <c:v>阳泉市</c:v>
                </c:pt>
                <c:pt idx="3">
                  <c:v>长治市</c:v>
                </c:pt>
                <c:pt idx="4">
                  <c:v>晋城市</c:v>
                </c:pt>
                <c:pt idx="5">
                  <c:v>朔州市</c:v>
                </c:pt>
                <c:pt idx="6">
                  <c:v>晋中市</c:v>
                </c:pt>
                <c:pt idx="7">
                  <c:v>运城市</c:v>
                </c:pt>
                <c:pt idx="8">
                  <c:v>忻州市</c:v>
                </c:pt>
                <c:pt idx="9">
                  <c:v>临汾市</c:v>
                </c:pt>
                <c:pt idx="10">
                  <c:v>吕梁市</c:v>
                </c:pt>
              </c:strCache>
            </c:strRef>
          </c:cat>
          <c:val>
            <c:numRef>
              <c:f>住宅销售!$B$2:$B$12</c:f>
              <c:numCache>
                <c:formatCode>0.00\ \ \ </c:formatCode>
                <c:ptCount val="11"/>
                <c:pt idx="0">
                  <c:v>767.96</c:v>
                </c:pt>
                <c:pt idx="1">
                  <c:v>246.52</c:v>
                </c:pt>
                <c:pt idx="2">
                  <c:v>38.090000000000003</c:v>
                </c:pt>
                <c:pt idx="3">
                  <c:v>141.38</c:v>
                </c:pt>
                <c:pt idx="4">
                  <c:v>51.55</c:v>
                </c:pt>
                <c:pt idx="5">
                  <c:v>74.8</c:v>
                </c:pt>
                <c:pt idx="6">
                  <c:v>117.2</c:v>
                </c:pt>
                <c:pt idx="7">
                  <c:v>67.489999999999995</c:v>
                </c:pt>
                <c:pt idx="8">
                  <c:v>42.31</c:v>
                </c:pt>
                <c:pt idx="9">
                  <c:v>112.7</c:v>
                </c:pt>
                <c:pt idx="10">
                  <c:v>12.27</c:v>
                </c:pt>
              </c:numCache>
            </c:numRef>
          </c:val>
          <c:extLst>
            <c:ext xmlns:c16="http://schemas.microsoft.com/office/drawing/2014/chart" uri="{C3380CC4-5D6E-409C-BE32-E72D297353CC}">
              <c16:uniqueId val="{00000000-4F6F-A849-8E4E-29B8B079EB48}"/>
            </c:ext>
          </c:extLst>
        </c:ser>
        <c:dLbls>
          <c:showLegendKey val="0"/>
          <c:showVal val="0"/>
          <c:showCatName val="0"/>
          <c:showSerName val="0"/>
          <c:showPercent val="0"/>
          <c:showBubbleSize val="0"/>
        </c:dLbls>
        <c:gapWidth val="150"/>
        <c:axId val="597236664"/>
        <c:axId val="597238904"/>
      </c:barChart>
      <c:lineChart>
        <c:grouping val="stacked"/>
        <c:varyColors val="0"/>
        <c:ser>
          <c:idx val="1"/>
          <c:order val="1"/>
          <c:tx>
            <c:strRef>
              <c:f>住宅销售!$C$1</c:f>
              <c:strCache>
                <c:ptCount val="1"/>
                <c:pt idx="0">
                  <c:v>成交均价（元/M2)</c:v>
                </c:pt>
              </c:strCache>
            </c:strRef>
          </c:tx>
          <c:spPr>
            <a:ln w="22225" cap="rnd">
              <a:solidFill>
                <a:schemeClr val="accent2"/>
              </a:solidFill>
              <a:round/>
            </a:ln>
            <a:effectLst/>
          </c:spPr>
          <c:marker>
            <c:symbol val="circle"/>
            <c:size val="6"/>
            <c:spPr>
              <a:solidFill>
                <a:schemeClr val="lt1"/>
              </a:solidFill>
              <a:ln w="15875">
                <a:solidFill>
                  <a:schemeClr val="accent2"/>
                </a:solidFill>
                <a:round/>
              </a:ln>
              <a:effectLst/>
            </c:spPr>
          </c:marker>
          <c:dLbls>
            <c:dLbl>
              <c:idx val="1"/>
              <c:layout>
                <c:manualLayout>
                  <c:x val="-5.5555567706817343E-3"/>
                  <c:y val="-6.06242080230519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47D-E845-B0EC-21F6213C16D2}"/>
                </c:ext>
              </c:extLst>
            </c:dLbl>
            <c:dLbl>
              <c:idx val="9"/>
              <c:layout>
                <c:manualLayout>
                  <c:x val="-5.8794710744490336E-3"/>
                  <c:y val="-2.946098355788039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F6F-A849-8E4E-29B8B079EB48}"/>
                </c:ext>
              </c:extLst>
            </c:dLbl>
            <c:spPr>
              <a:noFill/>
              <a:ln>
                <a:noFill/>
              </a:ln>
              <a:effectLst/>
            </c:spPr>
            <c:txPr>
              <a:bodyPr rot="0" spcFirstLastPara="1" vertOverflow="ellipsis" vert="horz" wrap="square" anchor="ctr" anchorCtr="1"/>
              <a:lstStyle/>
              <a:p>
                <a:pPr>
                  <a:defRPr sz="1100" b="0" i="0" u="none" strike="noStrike" kern="1200" baseline="0">
                    <a:solidFill>
                      <a:schemeClr val="dk1">
                        <a:lumMod val="75000"/>
                        <a:lumOff val="25000"/>
                      </a:schemeClr>
                    </a:solidFill>
                    <a:latin typeface="+mn-lt"/>
                    <a:ea typeface="楷体" panose="02010609060101010101" pitchFamily="49"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住宅销售!$A$2:$A$12</c:f>
              <c:strCache>
                <c:ptCount val="11"/>
                <c:pt idx="0">
                  <c:v>太原市</c:v>
                </c:pt>
                <c:pt idx="1">
                  <c:v>大同市</c:v>
                </c:pt>
                <c:pt idx="2">
                  <c:v>阳泉市</c:v>
                </c:pt>
                <c:pt idx="3">
                  <c:v>长治市</c:v>
                </c:pt>
                <c:pt idx="4">
                  <c:v>晋城市</c:v>
                </c:pt>
                <c:pt idx="5">
                  <c:v>朔州市</c:v>
                </c:pt>
                <c:pt idx="6">
                  <c:v>晋中市</c:v>
                </c:pt>
                <c:pt idx="7">
                  <c:v>运城市</c:v>
                </c:pt>
                <c:pt idx="8">
                  <c:v>忻州市</c:v>
                </c:pt>
                <c:pt idx="9">
                  <c:v>临汾市</c:v>
                </c:pt>
                <c:pt idx="10">
                  <c:v>吕梁市</c:v>
                </c:pt>
              </c:strCache>
            </c:strRef>
          </c:cat>
          <c:val>
            <c:numRef>
              <c:f>住宅销售!$C$2:$C$12</c:f>
              <c:numCache>
                <c:formatCode>0</c:formatCode>
                <c:ptCount val="11"/>
                <c:pt idx="0">
                  <c:v>11538.853586124276</c:v>
                </c:pt>
                <c:pt idx="1">
                  <c:v>5265.7553139704687</c:v>
                </c:pt>
                <c:pt idx="2">
                  <c:v>4272.8800210028876</c:v>
                </c:pt>
                <c:pt idx="3">
                  <c:v>4977.620596972698</c:v>
                </c:pt>
                <c:pt idx="4">
                  <c:v>5469.6799224054321</c:v>
                </c:pt>
                <c:pt idx="5">
                  <c:v>3079.0641711229946</c:v>
                </c:pt>
                <c:pt idx="6">
                  <c:v>7151.8856655290101</c:v>
                </c:pt>
                <c:pt idx="7">
                  <c:v>4472.988590902356</c:v>
                </c:pt>
                <c:pt idx="8">
                  <c:v>4288.8206097849206</c:v>
                </c:pt>
                <c:pt idx="9">
                  <c:v>5261.4374445430349</c:v>
                </c:pt>
                <c:pt idx="10">
                  <c:v>5034.8003259983698</c:v>
                </c:pt>
              </c:numCache>
            </c:numRef>
          </c:val>
          <c:smooth val="0"/>
          <c:extLst>
            <c:ext xmlns:c16="http://schemas.microsoft.com/office/drawing/2014/chart" uri="{C3380CC4-5D6E-409C-BE32-E72D297353CC}">
              <c16:uniqueId val="{00000002-4F6F-A849-8E4E-29B8B079EB48}"/>
            </c:ext>
          </c:extLst>
        </c:ser>
        <c:dLbls>
          <c:showLegendKey val="0"/>
          <c:showVal val="0"/>
          <c:showCatName val="0"/>
          <c:showSerName val="0"/>
          <c:showPercent val="0"/>
          <c:showBubbleSize val="0"/>
        </c:dLbls>
        <c:marker val="1"/>
        <c:smooth val="0"/>
        <c:axId val="597243064"/>
        <c:axId val="597241144"/>
      </c:lineChart>
      <c:catAx>
        <c:axId val="597236664"/>
        <c:scaling>
          <c:orientation val="minMax"/>
        </c:scaling>
        <c:delete val="0"/>
        <c:axPos val="b"/>
        <c:majorGridlines>
          <c:spPr>
            <a:ln w="9525" cap="flat" cmpd="sng" algn="ctr">
              <a:solidFill>
                <a:schemeClr val="dk1">
                  <a:lumMod val="15000"/>
                  <a:lumOff val="85000"/>
                </a:schemeClr>
              </a:solidFill>
              <a:round/>
            </a:ln>
            <a:effectLst/>
          </c:spPr>
        </c:majorGridlines>
        <c:minorGridlines>
          <c:spPr>
            <a:ln w="9525" cap="flat" cmpd="sng" algn="ctr">
              <a:solidFill>
                <a:schemeClr val="dk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000" b="0" i="0" u="none" strike="noStrike" kern="1200" cap="none" spc="0" normalizeH="0" baseline="0">
                <a:solidFill>
                  <a:schemeClr val="dk1">
                    <a:lumMod val="65000"/>
                    <a:lumOff val="35000"/>
                  </a:schemeClr>
                </a:solidFill>
                <a:latin typeface="+mn-lt"/>
                <a:ea typeface="楷体" panose="02010609060101010101" pitchFamily="49" charset="-122"/>
                <a:cs typeface="+mn-cs"/>
              </a:defRPr>
            </a:pPr>
            <a:endParaRPr lang="zh-CN"/>
          </a:p>
        </c:txPr>
        <c:crossAx val="597238904"/>
        <c:crosses val="autoZero"/>
        <c:auto val="1"/>
        <c:lblAlgn val="ctr"/>
        <c:lblOffset val="100"/>
        <c:noMultiLvlLbl val="0"/>
      </c:catAx>
      <c:valAx>
        <c:axId val="597238904"/>
        <c:scaling>
          <c:orientation val="minMax"/>
        </c:scaling>
        <c:delete val="0"/>
        <c:axPos val="l"/>
        <c:majorGridlines>
          <c:spPr>
            <a:ln w="9525" cap="flat" cmpd="sng" algn="ctr">
              <a:solidFill>
                <a:schemeClr val="dk1">
                  <a:lumMod val="15000"/>
                  <a:lumOff val="85000"/>
                </a:schemeClr>
              </a:solidFill>
              <a:round/>
            </a:ln>
            <a:effectLst/>
          </c:spPr>
        </c:majorGridlines>
        <c:numFmt formatCode="#,##0"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dk1">
                    <a:lumMod val="65000"/>
                    <a:lumOff val="35000"/>
                  </a:schemeClr>
                </a:solidFill>
                <a:latin typeface="+mn-lt"/>
                <a:ea typeface="楷体" panose="02010609060101010101" pitchFamily="49" charset="-122"/>
                <a:cs typeface="+mn-cs"/>
              </a:defRPr>
            </a:pPr>
            <a:endParaRPr lang="zh-CN"/>
          </a:p>
        </c:txPr>
        <c:crossAx val="597236664"/>
        <c:crosses val="autoZero"/>
        <c:crossBetween val="between"/>
      </c:valAx>
      <c:valAx>
        <c:axId val="597241144"/>
        <c:scaling>
          <c:orientation val="minMax"/>
        </c:scaling>
        <c:delete val="0"/>
        <c:axPos val="r"/>
        <c:numFmt formatCode="#,##0" sourceLinked="0"/>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楷体" panose="02010609060101010101" pitchFamily="49" charset="-122"/>
                <a:cs typeface="+mn-cs"/>
              </a:defRPr>
            </a:pPr>
            <a:endParaRPr lang="zh-CN"/>
          </a:p>
        </c:txPr>
        <c:crossAx val="597243064"/>
        <c:crosses val="max"/>
        <c:crossBetween val="between"/>
      </c:valAx>
      <c:catAx>
        <c:axId val="597243064"/>
        <c:scaling>
          <c:orientation val="minMax"/>
        </c:scaling>
        <c:delete val="1"/>
        <c:axPos val="b"/>
        <c:numFmt formatCode="General" sourceLinked="1"/>
        <c:majorTickMark val="out"/>
        <c:minorTickMark val="none"/>
        <c:tickLblPos val="nextTo"/>
        <c:crossAx val="597241144"/>
        <c:crosses val="autoZero"/>
        <c:auto val="1"/>
        <c:lblAlgn val="ctr"/>
        <c:lblOffset val="100"/>
        <c:noMultiLvlLbl val="0"/>
      </c:catAx>
      <c:spPr>
        <a:pattFill prst="ltDnDiag">
          <a:fgClr>
            <a:schemeClr val="dk1">
              <a:lumMod val="15000"/>
              <a:lumOff val="85000"/>
            </a:schemeClr>
          </a:fgClr>
          <a:bgClr>
            <a:schemeClr val="lt1"/>
          </a:bgClr>
        </a:pattFill>
        <a:ln>
          <a:noFill/>
        </a:ln>
        <a:effectLst/>
      </c:spPr>
    </c:plotArea>
    <c:legend>
      <c:legendPos val="l"/>
      <c:layout>
        <c:manualLayout>
          <c:xMode val="edge"/>
          <c:yMode val="edge"/>
          <c:x val="0.73750016130799678"/>
          <c:y val="0.11814603620962003"/>
          <c:w val="0.1944444869738598"/>
          <c:h val="0.21257876373483309"/>
        </c:manualLayout>
      </c:layout>
      <c:overlay val="0"/>
      <c:spPr>
        <a:noFill/>
        <a:ln>
          <a:solidFill>
            <a:srgbClr val="ED7D31"/>
          </a:solidFill>
        </a:ln>
        <a:effectLst/>
      </c:spPr>
      <c:txPr>
        <a:bodyPr rot="0" spcFirstLastPara="1" vertOverflow="ellipsis" vert="horz" wrap="square" anchor="ctr" anchorCtr="1"/>
        <a:lstStyle/>
        <a:p>
          <a:pPr>
            <a:defRPr sz="1100" b="0" i="0" u="none" strike="noStrike" kern="1200" baseline="0">
              <a:solidFill>
                <a:schemeClr val="dk1">
                  <a:lumMod val="65000"/>
                  <a:lumOff val="35000"/>
                </a:schemeClr>
              </a:solidFill>
              <a:latin typeface="+mn-lt"/>
              <a:ea typeface="楷体" panose="02010609060101010101" pitchFamily="49" charset="-122"/>
              <a:cs typeface="+mn-cs"/>
            </a:defRPr>
          </a:pPr>
          <a:endParaRPr lang="zh-CN"/>
        </a:p>
      </c:txPr>
    </c:legend>
    <c:plotVisOnly val="1"/>
    <c:dispBlanksAs val="gap"/>
    <c:showDLblsOverMax val="0"/>
    <c:extLst/>
  </c:chart>
  <c:spPr>
    <a:solidFill>
      <a:schemeClr val="lt1"/>
    </a:solidFill>
    <a:ln w="9525" cap="flat" cmpd="sng" algn="ctr">
      <a:noFill/>
      <a:round/>
    </a:ln>
    <a:effectLst/>
  </c:spPr>
  <c:txPr>
    <a:bodyPr/>
    <a:lstStyle/>
    <a:p>
      <a:pPr>
        <a:defRPr>
          <a:latin typeface="楷体" panose="02010609060101010101" pitchFamily="49" charset="-122"/>
          <a:ea typeface="楷体" panose="02010609060101010101" pitchFamily="49" charset="-122"/>
        </a:defRPr>
      </a:pPr>
      <a:endParaRPr lang="zh-CN"/>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b="1" dirty="0">
                <a:latin typeface="Times New Roman" panose="02020603050405020304" pitchFamily="18" charset="0"/>
                <a:ea typeface="Microsoft YaHei" panose="020B0503020204020204" pitchFamily="34" charset="-122"/>
                <a:cs typeface="Times New Roman" panose="02020603050405020304" pitchFamily="18" charset="0"/>
              </a:rPr>
              <a:t>2018</a:t>
            </a:r>
            <a:r>
              <a:rPr lang="zh-CN" altLang="en-US" b="1" dirty="0">
                <a:latin typeface="Microsoft YaHei" panose="020B0503020204020204" pitchFamily="34" charset="-122"/>
                <a:ea typeface="Microsoft YaHei" panose="020B0503020204020204" pitchFamily="34" charset="-122"/>
              </a:rPr>
              <a:t>年各市住宅成交面积分析</a:t>
            </a:r>
            <a:r>
              <a:rPr lang="en-HK" altLang="zh-CN" b="1" baseline="0" dirty="0">
                <a:latin typeface="Microsoft YaHei" panose="020B0503020204020204" pitchFamily="34" charset="-122"/>
                <a:ea typeface="Microsoft YaHei" panose="020B0503020204020204" pitchFamily="34" charset="-122"/>
              </a:rPr>
              <a:t> </a:t>
            </a:r>
            <a:endParaRPr lang="en-GB" b="1" dirty="0">
              <a:latin typeface="Microsoft YaHei" panose="020B0503020204020204" pitchFamily="34" charset="-122"/>
              <a:ea typeface="Microsoft YaHei" panose="020B0503020204020204" pitchFamily="34" charset="-122"/>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C9B-134C-B018-CD4BFE91224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C9B-134C-B018-CD4BFE91224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C9B-134C-B018-CD4BFE91224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C9B-134C-B018-CD4BFE91224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C9B-134C-B018-CD4BFE91224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6C9B-134C-B018-CD4BFE912244}"/>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6C9B-134C-B018-CD4BFE912244}"/>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6C9B-134C-B018-CD4BFE912244}"/>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6C9B-134C-B018-CD4BFE912244}"/>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6C9B-134C-B018-CD4BFE912244}"/>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6C9B-134C-B018-CD4BFE912244}"/>
              </c:ext>
            </c:extLst>
          </c:dPt>
          <c:dLbls>
            <c:dLbl>
              <c:idx val="0"/>
              <c:layout>
                <c:manualLayout>
                  <c:x val="3.3145231846019247E-3"/>
                  <c:y val="-2.2345071449402159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6C9B-134C-B018-CD4BFE912244}"/>
                </c:ext>
              </c:extLst>
            </c:dLbl>
            <c:dLbl>
              <c:idx val="1"/>
              <c:layout>
                <c:manualLayout>
                  <c:x val="2.7241251093613299E-2"/>
                  <c:y val="2.1232502187226596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6C9B-134C-B018-CD4BFE912244}"/>
                </c:ext>
              </c:extLst>
            </c:dLbl>
            <c:dLbl>
              <c:idx val="3"/>
              <c:layout>
                <c:manualLayout>
                  <c:x val="-7.9893919510061247E-3"/>
                  <c:y val="-2.18219597550306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6C9B-134C-B018-CD4BFE912244}"/>
                </c:ext>
              </c:extLst>
            </c:dLbl>
            <c:dLbl>
              <c:idx val="6"/>
              <c:layout>
                <c:manualLayout>
                  <c:x val="-1.334744094488189E-2"/>
                  <c:y val="-8.842957130358705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D-6C9B-134C-B018-CD4BFE912244}"/>
                </c:ext>
              </c:extLst>
            </c:dLbl>
            <c:dLbl>
              <c:idx val="9"/>
              <c:layout>
                <c:manualLayout>
                  <c:x val="1.9060695538057743E-2"/>
                  <c:y val="2.3985126859142628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13-6C9B-134C-B018-CD4BFE91224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住宅销售!$A$2:$A$12</c:f>
              <c:strCache>
                <c:ptCount val="11"/>
                <c:pt idx="0">
                  <c:v>太原市</c:v>
                </c:pt>
                <c:pt idx="1">
                  <c:v>大同市</c:v>
                </c:pt>
                <c:pt idx="2">
                  <c:v>阳泉市</c:v>
                </c:pt>
                <c:pt idx="3">
                  <c:v>长治市</c:v>
                </c:pt>
                <c:pt idx="4">
                  <c:v>晋城市</c:v>
                </c:pt>
                <c:pt idx="5">
                  <c:v>朔州市</c:v>
                </c:pt>
                <c:pt idx="6">
                  <c:v>晋中市</c:v>
                </c:pt>
                <c:pt idx="7">
                  <c:v>运城市</c:v>
                </c:pt>
                <c:pt idx="8">
                  <c:v>忻州市</c:v>
                </c:pt>
                <c:pt idx="9">
                  <c:v>临汾市</c:v>
                </c:pt>
                <c:pt idx="10">
                  <c:v>吕梁市</c:v>
                </c:pt>
              </c:strCache>
            </c:strRef>
          </c:cat>
          <c:val>
            <c:numRef>
              <c:f>住宅销售!$B$2:$B$12</c:f>
              <c:numCache>
                <c:formatCode>0.00\ \ \ </c:formatCode>
                <c:ptCount val="11"/>
                <c:pt idx="0">
                  <c:v>767.96</c:v>
                </c:pt>
                <c:pt idx="1">
                  <c:v>246.52</c:v>
                </c:pt>
                <c:pt idx="2">
                  <c:v>38.090000000000003</c:v>
                </c:pt>
                <c:pt idx="3">
                  <c:v>141.38</c:v>
                </c:pt>
                <c:pt idx="4">
                  <c:v>51.55</c:v>
                </c:pt>
                <c:pt idx="5">
                  <c:v>74.8</c:v>
                </c:pt>
                <c:pt idx="6">
                  <c:v>117.2</c:v>
                </c:pt>
                <c:pt idx="7">
                  <c:v>67.489999999999995</c:v>
                </c:pt>
                <c:pt idx="8">
                  <c:v>42.31</c:v>
                </c:pt>
                <c:pt idx="9">
                  <c:v>112.7</c:v>
                </c:pt>
                <c:pt idx="10">
                  <c:v>12.27</c:v>
                </c:pt>
              </c:numCache>
            </c:numRef>
          </c:val>
          <c:extLst>
            <c:ext xmlns:c16="http://schemas.microsoft.com/office/drawing/2014/chart" uri="{C3380CC4-5D6E-409C-BE32-E72D297353CC}">
              <c16:uniqueId val="{00000016-6C9B-134C-B018-CD4BFE912244}"/>
            </c:ext>
          </c:extLst>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a:solidFill>
        <a:srgbClr val="C00000"/>
      </a:solid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Sheet2!$B$1</c:f>
              <c:strCache>
                <c:ptCount val="1"/>
                <c:pt idx="0">
                  <c:v>建筑业总产值（亿元）</c:v>
                </c:pt>
              </c:strCache>
            </c:strRef>
          </c:tx>
          <c:spPr>
            <a:solidFill>
              <a:schemeClr val="accent1"/>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1100" b="0" i="0" u="none" strike="noStrike" kern="1200" baseline="0">
                    <a:solidFill>
                      <a:schemeClr val="dk1">
                        <a:lumMod val="75000"/>
                        <a:lumOff val="25000"/>
                      </a:schemeClr>
                    </a:solidFill>
                    <a:latin typeface="+mn-lt"/>
                    <a:ea typeface="楷体" panose="02010609060101010101" pitchFamily="49"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numRef>
              <c:f>Sheet2!$A$2:$A$20</c:f>
              <c:numCache>
                <c:formatCode>General</c:formatCode>
                <c:ptCount val="19"/>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pt idx="16">
                  <c:v>2017</c:v>
                </c:pt>
                <c:pt idx="17">
                  <c:v>2018</c:v>
                </c:pt>
                <c:pt idx="18">
                  <c:v>2019</c:v>
                </c:pt>
              </c:numCache>
            </c:numRef>
          </c:cat>
          <c:val>
            <c:numRef>
              <c:f>Sheet2!$B$2:$B$20</c:f>
              <c:numCache>
                <c:formatCode>General</c:formatCode>
                <c:ptCount val="19"/>
                <c:pt idx="0">
                  <c:v>311.44</c:v>
                </c:pt>
                <c:pt idx="1">
                  <c:v>446.95</c:v>
                </c:pt>
                <c:pt idx="2">
                  <c:v>540.13</c:v>
                </c:pt>
                <c:pt idx="3">
                  <c:v>712.57</c:v>
                </c:pt>
                <c:pt idx="4">
                  <c:v>849.22</c:v>
                </c:pt>
                <c:pt idx="5">
                  <c:v>939.67</c:v>
                </c:pt>
                <c:pt idx="6">
                  <c:v>1060.7</c:v>
                </c:pt>
                <c:pt idx="7">
                  <c:v>1355.44</c:v>
                </c:pt>
                <c:pt idx="8">
                  <c:v>1826.1</c:v>
                </c:pt>
                <c:pt idx="9">
                  <c:v>2143.46</c:v>
                </c:pt>
                <c:pt idx="10">
                  <c:v>2324.91</c:v>
                </c:pt>
                <c:pt idx="11">
                  <c:v>2668.17</c:v>
                </c:pt>
                <c:pt idx="12">
                  <c:v>3034.37</c:v>
                </c:pt>
                <c:pt idx="13">
                  <c:v>3103.49</c:v>
                </c:pt>
                <c:pt idx="14">
                  <c:v>2931.26</c:v>
                </c:pt>
                <c:pt idx="15">
                  <c:v>3318.47</c:v>
                </c:pt>
                <c:pt idx="16">
                  <c:v>3566.57</c:v>
                </c:pt>
                <c:pt idx="17">
                  <c:v>4071.46</c:v>
                </c:pt>
                <c:pt idx="18">
                  <c:v>4653.28</c:v>
                </c:pt>
              </c:numCache>
            </c:numRef>
          </c:val>
          <c:extLst>
            <c:ext xmlns:c16="http://schemas.microsoft.com/office/drawing/2014/chart" uri="{C3380CC4-5D6E-409C-BE32-E72D297353CC}">
              <c16:uniqueId val="{00000000-4B22-374A-987E-D53C373DA4C2}"/>
            </c:ext>
          </c:extLst>
        </c:ser>
        <c:dLbls>
          <c:showLegendKey val="0"/>
          <c:showVal val="0"/>
          <c:showCatName val="0"/>
          <c:showSerName val="0"/>
          <c:showPercent val="0"/>
          <c:showBubbleSize val="0"/>
        </c:dLbls>
        <c:gapWidth val="150"/>
        <c:axId val="597236664"/>
        <c:axId val="597238904"/>
      </c:barChart>
      <c:lineChart>
        <c:grouping val="stacked"/>
        <c:varyColors val="0"/>
        <c:ser>
          <c:idx val="1"/>
          <c:order val="1"/>
          <c:tx>
            <c:strRef>
              <c:f>Sheet2!$C$1</c:f>
              <c:strCache>
                <c:ptCount val="1"/>
                <c:pt idx="0">
                  <c:v>增长率</c:v>
                </c:pt>
              </c:strCache>
            </c:strRef>
          </c:tx>
          <c:spPr>
            <a:ln w="22225" cap="rnd">
              <a:solidFill>
                <a:schemeClr val="accent2"/>
              </a:solidFill>
              <a:round/>
            </a:ln>
            <a:effectLst/>
          </c:spPr>
          <c:marker>
            <c:symbol val="circle"/>
            <c:size val="6"/>
            <c:spPr>
              <a:solidFill>
                <a:schemeClr val="lt1"/>
              </a:solidFill>
              <a:ln w="15875">
                <a:solidFill>
                  <a:schemeClr val="accent2"/>
                </a:solidFill>
                <a:round/>
              </a:ln>
              <a:effectLst/>
            </c:spPr>
          </c:marker>
          <c:dLbls>
            <c:dLbl>
              <c:idx val="9"/>
              <c:layout>
                <c:manualLayout>
                  <c:x val="-2.0073990041521602E-2"/>
                  <c:y val="-6.439546585061146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B22-374A-987E-D53C373DA4C2}"/>
                </c:ext>
              </c:extLst>
            </c:dLbl>
            <c:spPr>
              <a:noFill/>
              <a:ln>
                <a:noFill/>
              </a:ln>
              <a:effectLst/>
            </c:spPr>
            <c:txPr>
              <a:bodyPr rot="0" spcFirstLastPara="1" vertOverflow="ellipsis" vert="horz" wrap="square" anchor="ctr" anchorCtr="1"/>
              <a:lstStyle/>
              <a:p>
                <a:pPr>
                  <a:defRPr sz="1100" b="0" i="0" u="none" strike="noStrike" kern="1200" baseline="0">
                    <a:solidFill>
                      <a:schemeClr val="dk1">
                        <a:lumMod val="75000"/>
                        <a:lumOff val="25000"/>
                      </a:schemeClr>
                    </a:solidFill>
                    <a:latin typeface="+mn-lt"/>
                    <a:ea typeface="楷体" panose="02010609060101010101" pitchFamily="49"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Sheet2!$A$2:$A$20</c:f>
              <c:numCache>
                <c:formatCode>General</c:formatCode>
                <c:ptCount val="19"/>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pt idx="16">
                  <c:v>2017</c:v>
                </c:pt>
                <c:pt idx="17">
                  <c:v>2018</c:v>
                </c:pt>
                <c:pt idx="18">
                  <c:v>2019</c:v>
                </c:pt>
              </c:numCache>
            </c:numRef>
          </c:cat>
          <c:val>
            <c:numRef>
              <c:f>Sheet2!$C$2:$C$20</c:f>
              <c:numCache>
                <c:formatCode>0.0%</c:formatCode>
                <c:ptCount val="19"/>
                <c:pt idx="0">
                  <c:v>0.30099999999999999</c:v>
                </c:pt>
                <c:pt idx="1">
                  <c:v>0.43510788594913952</c:v>
                </c:pt>
                <c:pt idx="2">
                  <c:v>0.20847969571540448</c:v>
                </c:pt>
                <c:pt idx="3">
                  <c:v>0.31925647529298518</c:v>
                </c:pt>
                <c:pt idx="4">
                  <c:v>0.19177063306061148</c:v>
                </c:pt>
                <c:pt idx="5">
                  <c:v>0.10650950283789817</c:v>
                </c:pt>
                <c:pt idx="6">
                  <c:v>0.12880053635850897</c:v>
                </c:pt>
                <c:pt idx="7">
                  <c:v>0.27787310266804943</c:v>
                </c:pt>
                <c:pt idx="8">
                  <c:v>0.34723779732042725</c:v>
                </c:pt>
                <c:pt idx="9">
                  <c:v>0.17379113958709835</c:v>
                </c:pt>
                <c:pt idx="10">
                  <c:v>8.4652850997919193E-2</c:v>
                </c:pt>
                <c:pt idx="11">
                  <c:v>0.1476444249454818</c:v>
                </c:pt>
                <c:pt idx="12">
                  <c:v>0.13724762665047563</c:v>
                </c:pt>
                <c:pt idx="13">
                  <c:v>2.2779028266163959E-2</c:v>
                </c:pt>
                <c:pt idx="14">
                  <c:v>-5.5495587225993792E-2</c:v>
                </c:pt>
                <c:pt idx="15">
                  <c:v>0.13209677749500193</c:v>
                </c:pt>
                <c:pt idx="16">
                  <c:v>7.4763369866233553E-2</c:v>
                </c:pt>
                <c:pt idx="17">
                  <c:v>0.14156178064639136</c:v>
                </c:pt>
                <c:pt idx="18">
                  <c:v>0.14290205479115592</c:v>
                </c:pt>
              </c:numCache>
            </c:numRef>
          </c:val>
          <c:smooth val="0"/>
          <c:extLst>
            <c:ext xmlns:c16="http://schemas.microsoft.com/office/drawing/2014/chart" uri="{C3380CC4-5D6E-409C-BE32-E72D297353CC}">
              <c16:uniqueId val="{00000002-4B22-374A-987E-D53C373DA4C2}"/>
            </c:ext>
          </c:extLst>
        </c:ser>
        <c:dLbls>
          <c:showLegendKey val="0"/>
          <c:showVal val="0"/>
          <c:showCatName val="0"/>
          <c:showSerName val="0"/>
          <c:showPercent val="0"/>
          <c:showBubbleSize val="0"/>
        </c:dLbls>
        <c:marker val="1"/>
        <c:smooth val="0"/>
        <c:axId val="597243064"/>
        <c:axId val="597241144"/>
      </c:lineChart>
      <c:catAx>
        <c:axId val="597236664"/>
        <c:scaling>
          <c:orientation val="minMax"/>
        </c:scaling>
        <c:delete val="0"/>
        <c:axPos val="b"/>
        <c:majorGridlines>
          <c:spPr>
            <a:ln w="9525" cap="flat" cmpd="sng" algn="ctr">
              <a:solidFill>
                <a:schemeClr val="dk1">
                  <a:lumMod val="15000"/>
                  <a:lumOff val="85000"/>
                </a:schemeClr>
              </a:solidFill>
              <a:round/>
            </a:ln>
            <a:effectLst/>
          </c:spPr>
        </c:majorGridlines>
        <c:minorGridlines>
          <c:spPr>
            <a:ln w="9525" cap="flat" cmpd="sng" algn="ctr">
              <a:solidFill>
                <a:schemeClr val="dk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000" b="0" i="0" u="none" strike="noStrike" kern="1200" cap="none" spc="0" normalizeH="0" baseline="0">
                <a:solidFill>
                  <a:schemeClr val="dk1">
                    <a:lumMod val="65000"/>
                    <a:lumOff val="35000"/>
                  </a:schemeClr>
                </a:solidFill>
                <a:latin typeface="+mn-lt"/>
                <a:ea typeface="楷体" panose="02010609060101010101" pitchFamily="49" charset="-122"/>
                <a:cs typeface="+mn-cs"/>
              </a:defRPr>
            </a:pPr>
            <a:endParaRPr lang="zh-CN"/>
          </a:p>
        </c:txPr>
        <c:crossAx val="597238904"/>
        <c:crosses val="autoZero"/>
        <c:auto val="1"/>
        <c:lblAlgn val="ctr"/>
        <c:lblOffset val="100"/>
        <c:noMultiLvlLbl val="0"/>
      </c:catAx>
      <c:valAx>
        <c:axId val="597238904"/>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dk1">
                    <a:lumMod val="65000"/>
                    <a:lumOff val="35000"/>
                  </a:schemeClr>
                </a:solidFill>
                <a:latin typeface="+mn-lt"/>
                <a:ea typeface="楷体" panose="02010609060101010101" pitchFamily="49" charset="-122"/>
                <a:cs typeface="+mn-cs"/>
              </a:defRPr>
            </a:pPr>
            <a:endParaRPr lang="zh-CN"/>
          </a:p>
        </c:txPr>
        <c:crossAx val="597236664"/>
        <c:crosses val="autoZero"/>
        <c:crossBetween val="between"/>
      </c:valAx>
      <c:valAx>
        <c:axId val="597241144"/>
        <c:scaling>
          <c:orientation val="minMax"/>
        </c:scaling>
        <c:delete val="0"/>
        <c:axPos val="r"/>
        <c:numFmt formatCode="0%" sourceLinked="0"/>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楷体" panose="02010609060101010101" pitchFamily="49" charset="-122"/>
                <a:cs typeface="+mn-cs"/>
              </a:defRPr>
            </a:pPr>
            <a:endParaRPr lang="zh-CN"/>
          </a:p>
        </c:txPr>
        <c:crossAx val="597243064"/>
        <c:crosses val="max"/>
        <c:crossBetween val="between"/>
      </c:valAx>
      <c:catAx>
        <c:axId val="597243064"/>
        <c:scaling>
          <c:orientation val="minMax"/>
        </c:scaling>
        <c:delete val="1"/>
        <c:axPos val="b"/>
        <c:numFmt formatCode="General" sourceLinked="1"/>
        <c:majorTickMark val="out"/>
        <c:minorTickMark val="none"/>
        <c:tickLblPos val="nextTo"/>
        <c:crossAx val="597241144"/>
        <c:crosses val="autoZero"/>
        <c:auto val="1"/>
        <c:lblAlgn val="ctr"/>
        <c:lblOffset val="100"/>
        <c:noMultiLvlLbl val="0"/>
      </c:cat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dk1">
                  <a:lumMod val="65000"/>
                  <a:lumOff val="35000"/>
                </a:schemeClr>
              </a:solidFill>
              <a:latin typeface="+mn-lt"/>
              <a:ea typeface="楷体" panose="02010609060101010101" pitchFamily="49" charset="-122"/>
              <a:cs typeface="+mn-cs"/>
            </a:defRPr>
          </a:pPr>
          <a:endParaRPr lang="zh-CN"/>
        </a:p>
      </c:txPr>
    </c:legend>
    <c:plotVisOnly val="1"/>
    <c:dispBlanksAs val="gap"/>
    <c:showDLblsOverMax val="0"/>
    <c:extLst/>
  </c:chart>
  <c:spPr>
    <a:solidFill>
      <a:schemeClr val="lt1"/>
    </a:solidFill>
    <a:ln w="9525" cap="flat" cmpd="sng" algn="ctr">
      <a:noFill/>
      <a:round/>
    </a:ln>
    <a:effectLst/>
  </c:spPr>
  <c:txPr>
    <a:bodyPr/>
    <a:lstStyle/>
    <a:p>
      <a:pPr>
        <a:defRPr>
          <a:latin typeface="楷体" panose="02010609060101010101" pitchFamily="49" charset="-122"/>
          <a:ea typeface="楷体" panose="02010609060101010101" pitchFamily="49" charset="-122"/>
        </a:defRPr>
      </a:pPr>
      <a:endParaRPr lang="zh-CN"/>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3219951757042498E-2"/>
          <c:y val="3.6124356662121146E-2"/>
          <c:w val="0.901935243924469"/>
          <c:h val="0.84748075484977781"/>
        </c:manualLayout>
      </c:layout>
      <c:barChart>
        <c:barDir val="col"/>
        <c:grouping val="clustered"/>
        <c:varyColors val="0"/>
        <c:ser>
          <c:idx val="0"/>
          <c:order val="0"/>
          <c:tx>
            <c:strRef>
              <c:f>Sheet1!$B$1</c:f>
              <c:strCache>
                <c:ptCount val="1"/>
                <c:pt idx="0">
                  <c:v>施工面积(万平方米)</c:v>
                </c:pt>
              </c:strCache>
            </c:strRef>
          </c:tx>
          <c:spPr>
            <a:solidFill>
              <a:schemeClr val="accent1"/>
            </a:solidFill>
            <a:ln>
              <a:noFill/>
            </a:ln>
            <a:effectLst/>
          </c:spPr>
          <c:invertIfNegative val="0"/>
          <c:dLbls>
            <c:dLbl>
              <c:idx val="16"/>
              <c:numFmt formatCode="#,##0.0" sourceLinked="0"/>
              <c:spPr>
                <a:noFill/>
                <a:ln>
                  <a:noFill/>
                </a:ln>
                <a:effectLst/>
              </c:spPr>
              <c:txPr>
                <a:bodyPr rot="0" spcFirstLastPara="1" vertOverflow="ellipsis" vert="horz" wrap="square" lIns="38100" tIns="19050" rIns="38100" bIns="19050" anchor="ctr" anchorCtr="1">
                  <a:spAutoFit/>
                </a:bodyPr>
                <a:lstStyle/>
                <a:p>
                  <a:pPr>
                    <a:defRPr sz="1300" b="0" i="0" u="none" strike="noStrike" kern="1200" baseline="0">
                      <a:solidFill>
                        <a:schemeClr val="dk1">
                          <a:lumMod val="75000"/>
                          <a:lumOff val="25000"/>
                        </a:schemeClr>
                      </a:solidFill>
                      <a:latin typeface="+mn-lt"/>
                      <a:ea typeface="楷体" panose="02010609060101010101" pitchFamily="49" charset="-122"/>
                      <a:cs typeface="+mn-cs"/>
                    </a:defRPr>
                  </a:pPr>
                  <a:endParaRPr lang="zh-CN"/>
                </a:p>
              </c:txPr>
              <c:showLegendKey val="0"/>
              <c:showVal val="1"/>
              <c:showCatName val="0"/>
              <c:showSerName val="0"/>
              <c:showPercent val="0"/>
              <c:showBubbleSize val="0"/>
              <c:extLst>
                <c:ext xmlns:c16="http://schemas.microsoft.com/office/drawing/2014/chart" uri="{C3380CC4-5D6E-409C-BE32-E72D297353CC}">
                  <c16:uniqueId val="{00000000-BB18-1147-9E49-A9C568A4A1D6}"/>
                </c:ext>
              </c:extLst>
            </c:dLbl>
            <c:spPr>
              <a:noFill/>
              <a:ln>
                <a:noFill/>
              </a:ln>
              <a:effectLst/>
            </c:spPr>
            <c:txPr>
              <a:bodyPr rot="0" spcFirstLastPara="1" vertOverflow="ellipsis" vert="horz" wrap="square" lIns="38100" tIns="19050" rIns="38100" bIns="19050" anchor="ctr" anchorCtr="1">
                <a:spAutoFit/>
              </a:bodyPr>
              <a:lstStyle/>
              <a:p>
                <a:pPr>
                  <a:defRPr sz="1300" b="0" i="0" u="none" strike="noStrike" kern="1200" baseline="0">
                    <a:solidFill>
                      <a:schemeClr val="dk1">
                        <a:lumMod val="75000"/>
                        <a:lumOff val="25000"/>
                      </a:schemeClr>
                    </a:solidFill>
                    <a:latin typeface="+mn-lt"/>
                    <a:ea typeface="楷体" panose="02010609060101010101" pitchFamily="49"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numRef>
              <c:f>Sheet1!$A$2:$A$21</c:f>
              <c:numCache>
                <c:formatCode>General</c:formatCode>
                <c:ptCount val="20"/>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numCache>
            </c:numRef>
          </c:cat>
          <c:val>
            <c:numRef>
              <c:f>Sheet1!$B$2:$B$21</c:f>
              <c:numCache>
                <c:formatCode>0</c:formatCode>
                <c:ptCount val="20"/>
                <c:pt idx="0">
                  <c:v>2008.4</c:v>
                </c:pt>
                <c:pt idx="1">
                  <c:v>2204.5</c:v>
                </c:pt>
                <c:pt idx="2">
                  <c:v>2912</c:v>
                </c:pt>
                <c:pt idx="3">
                  <c:v>3119.09</c:v>
                </c:pt>
                <c:pt idx="4">
                  <c:v>3301.36</c:v>
                </c:pt>
                <c:pt idx="5">
                  <c:v>4048.53</c:v>
                </c:pt>
                <c:pt idx="6">
                  <c:v>4647.68</c:v>
                </c:pt>
                <c:pt idx="7">
                  <c:v>5011.46</c:v>
                </c:pt>
                <c:pt idx="8">
                  <c:v>5716.71</c:v>
                </c:pt>
                <c:pt idx="9">
                  <c:v>6544.14</c:v>
                </c:pt>
                <c:pt idx="10">
                  <c:v>7289.5</c:v>
                </c:pt>
                <c:pt idx="11">
                  <c:v>8798.3700000000008</c:v>
                </c:pt>
                <c:pt idx="12">
                  <c:v>10991.05</c:v>
                </c:pt>
                <c:pt idx="13">
                  <c:v>13107.21</c:v>
                </c:pt>
                <c:pt idx="14">
                  <c:v>13928.53</c:v>
                </c:pt>
                <c:pt idx="15">
                  <c:v>13943.41</c:v>
                </c:pt>
                <c:pt idx="16">
                  <c:v>14620.58</c:v>
                </c:pt>
                <c:pt idx="17">
                  <c:v>15861.84</c:v>
                </c:pt>
                <c:pt idx="18">
                  <c:v>16651.8</c:v>
                </c:pt>
                <c:pt idx="19">
                  <c:v>16990.32</c:v>
                </c:pt>
              </c:numCache>
            </c:numRef>
          </c:val>
          <c:extLst>
            <c:ext xmlns:c16="http://schemas.microsoft.com/office/drawing/2014/chart" uri="{C3380CC4-5D6E-409C-BE32-E72D297353CC}">
              <c16:uniqueId val="{00000001-BB18-1147-9E49-A9C568A4A1D6}"/>
            </c:ext>
          </c:extLst>
        </c:ser>
        <c:ser>
          <c:idx val="1"/>
          <c:order val="1"/>
          <c:tx>
            <c:strRef>
              <c:f>Sheet1!$C$1</c:f>
              <c:strCache>
                <c:ptCount val="1"/>
                <c:pt idx="0">
                  <c:v>竣工面积(万平方米)</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00" b="0" i="0" u="none" strike="noStrike" kern="1200" baseline="0">
                    <a:solidFill>
                      <a:schemeClr val="dk1">
                        <a:lumMod val="75000"/>
                        <a:lumOff val="25000"/>
                      </a:schemeClr>
                    </a:solidFill>
                    <a:latin typeface="+mn-lt"/>
                    <a:ea typeface="楷体" panose="02010609060101010101" pitchFamily="49"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numRef>
              <c:f>Sheet1!$A$2:$A$21</c:f>
              <c:numCache>
                <c:formatCode>General</c:formatCode>
                <c:ptCount val="20"/>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numCache>
            </c:numRef>
          </c:cat>
          <c:val>
            <c:numRef>
              <c:f>Sheet1!$C$2:$C$21</c:f>
              <c:numCache>
                <c:formatCode>0</c:formatCode>
                <c:ptCount val="20"/>
                <c:pt idx="0">
                  <c:v>946.7</c:v>
                </c:pt>
                <c:pt idx="1">
                  <c:v>1064.3</c:v>
                </c:pt>
                <c:pt idx="2">
                  <c:v>1433</c:v>
                </c:pt>
                <c:pt idx="3">
                  <c:v>1313.26</c:v>
                </c:pt>
                <c:pt idx="4">
                  <c:v>1103.07</c:v>
                </c:pt>
                <c:pt idx="5">
                  <c:v>1638.54</c:v>
                </c:pt>
                <c:pt idx="6">
                  <c:v>1647</c:v>
                </c:pt>
                <c:pt idx="7">
                  <c:v>1833.9</c:v>
                </c:pt>
                <c:pt idx="8">
                  <c:v>2320.7199999999998</c:v>
                </c:pt>
                <c:pt idx="9">
                  <c:v>2285.69</c:v>
                </c:pt>
                <c:pt idx="10">
                  <c:v>2585.4</c:v>
                </c:pt>
                <c:pt idx="11">
                  <c:v>2537.85</c:v>
                </c:pt>
                <c:pt idx="12">
                  <c:v>3161.72</c:v>
                </c:pt>
                <c:pt idx="13">
                  <c:v>3722.12</c:v>
                </c:pt>
                <c:pt idx="14">
                  <c:v>3940.04</c:v>
                </c:pt>
                <c:pt idx="15">
                  <c:v>3634.36</c:v>
                </c:pt>
                <c:pt idx="16">
                  <c:v>3353.26</c:v>
                </c:pt>
                <c:pt idx="17">
                  <c:v>3552.63</c:v>
                </c:pt>
                <c:pt idx="18">
                  <c:v>3692.5</c:v>
                </c:pt>
                <c:pt idx="19">
                  <c:v>3836.41</c:v>
                </c:pt>
              </c:numCache>
            </c:numRef>
          </c:val>
          <c:extLst>
            <c:ext xmlns:c16="http://schemas.microsoft.com/office/drawing/2014/chart" uri="{C3380CC4-5D6E-409C-BE32-E72D297353CC}">
              <c16:uniqueId val="{00000002-BB18-1147-9E49-A9C568A4A1D6}"/>
            </c:ext>
          </c:extLst>
        </c:ser>
        <c:dLbls>
          <c:showLegendKey val="0"/>
          <c:showVal val="0"/>
          <c:showCatName val="0"/>
          <c:showSerName val="0"/>
          <c:showPercent val="0"/>
          <c:showBubbleSize val="0"/>
        </c:dLbls>
        <c:gapWidth val="110"/>
        <c:overlap val="-43"/>
        <c:axId val="498376912"/>
        <c:axId val="498374032"/>
      </c:barChart>
      <c:catAx>
        <c:axId val="498376912"/>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1800000" spcFirstLastPara="1" vertOverflow="ellipsis" wrap="square" anchor="ctr" anchorCtr="1"/>
          <a:lstStyle/>
          <a:p>
            <a:pPr>
              <a:defRPr sz="1300" b="0" i="0" u="none" strike="noStrike" kern="1200" cap="none" spc="0" normalizeH="0" baseline="0">
                <a:solidFill>
                  <a:schemeClr val="dk1">
                    <a:lumMod val="65000"/>
                    <a:lumOff val="35000"/>
                  </a:schemeClr>
                </a:solidFill>
                <a:latin typeface="+mn-lt"/>
                <a:ea typeface="楷体" panose="02010609060101010101" pitchFamily="49" charset="-122"/>
                <a:cs typeface="+mn-cs"/>
              </a:defRPr>
            </a:pPr>
            <a:endParaRPr lang="zh-CN"/>
          </a:p>
        </c:txPr>
        <c:crossAx val="498374032"/>
        <c:crosses val="autoZero"/>
        <c:auto val="1"/>
        <c:lblAlgn val="ctr"/>
        <c:lblOffset val="100"/>
        <c:noMultiLvlLbl val="0"/>
      </c:catAx>
      <c:valAx>
        <c:axId val="498374032"/>
        <c:scaling>
          <c:orientation val="minMax"/>
        </c:scaling>
        <c:delete val="0"/>
        <c:axPos val="l"/>
        <c:majorGridlines>
          <c:spPr>
            <a:ln w="9525" cap="flat" cmpd="sng" algn="ctr">
              <a:solidFill>
                <a:schemeClr val="dk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dk1">
                    <a:lumMod val="65000"/>
                    <a:lumOff val="35000"/>
                  </a:schemeClr>
                </a:solidFill>
                <a:latin typeface="+mn-lt"/>
                <a:ea typeface="楷体" panose="02010609060101010101" pitchFamily="49" charset="-122"/>
                <a:cs typeface="+mn-cs"/>
              </a:defRPr>
            </a:pPr>
            <a:endParaRPr lang="zh-CN"/>
          </a:p>
        </c:txPr>
        <c:crossAx val="498376912"/>
        <c:crosses val="autoZero"/>
        <c:crossBetween val="between"/>
      </c:valAx>
      <c:spPr>
        <a:pattFill prst="ltDnDiag">
          <a:fgClr>
            <a:schemeClr val="dk1">
              <a:lumMod val="15000"/>
              <a:lumOff val="85000"/>
            </a:schemeClr>
          </a:fgClr>
          <a:bgClr>
            <a:schemeClr val="lt1"/>
          </a:bgClr>
        </a:pattFill>
        <a:ln>
          <a:noFill/>
        </a:ln>
        <a:effectLst/>
      </c:spPr>
    </c:plotArea>
    <c:legend>
      <c:legendPos val="l"/>
      <c:layout>
        <c:manualLayout>
          <c:xMode val="edge"/>
          <c:yMode val="edge"/>
          <c:x val="0.14709851551956815"/>
          <c:y val="0.10417234856816084"/>
          <c:w val="0.21343927656816175"/>
          <c:h val="0.12126424141116439"/>
        </c:manualLayout>
      </c:layout>
      <c:overlay val="0"/>
      <c:spPr>
        <a:noFill/>
        <a:ln>
          <a:noFill/>
        </a:ln>
        <a:effectLst/>
      </c:spPr>
      <c:txPr>
        <a:bodyPr rot="0" spcFirstLastPara="1" vertOverflow="ellipsis" vert="horz" wrap="square" anchor="ctr" anchorCtr="1"/>
        <a:lstStyle/>
        <a:p>
          <a:pPr>
            <a:defRPr sz="1300" b="0" i="0" u="none" strike="noStrike" kern="1200" baseline="0">
              <a:solidFill>
                <a:schemeClr val="dk1">
                  <a:lumMod val="65000"/>
                  <a:lumOff val="35000"/>
                </a:schemeClr>
              </a:solidFill>
              <a:latin typeface="+mn-lt"/>
              <a:ea typeface="楷体" panose="02010609060101010101" pitchFamily="49" charset="-122"/>
              <a:cs typeface="+mn-cs"/>
            </a:defRPr>
          </a:pPr>
          <a:endParaRPr lang="zh-CN"/>
        </a:p>
      </c:txPr>
    </c:legend>
    <c:plotVisOnly val="1"/>
    <c:dispBlanksAs val="gap"/>
    <c:showDLblsOverMax val="0"/>
    <c:extLst/>
  </c:chart>
  <c:spPr>
    <a:solidFill>
      <a:schemeClr val="lt1"/>
    </a:solidFill>
    <a:ln w="9525" cap="flat" cmpd="sng" algn="ctr">
      <a:noFill/>
      <a:round/>
    </a:ln>
    <a:effectLst/>
  </c:spPr>
  <c:txPr>
    <a:bodyPr/>
    <a:lstStyle/>
    <a:p>
      <a:pPr>
        <a:defRPr sz="1300">
          <a:latin typeface="+mn-lt"/>
          <a:ea typeface="楷体" panose="02010609060101010101" pitchFamily="49" charset="-122"/>
        </a:defRPr>
      </a:pPr>
      <a:endParaRPr lang="zh-CN"/>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Sheet1!$B$1</c:f>
              <c:strCache>
                <c:ptCount val="1"/>
                <c:pt idx="0">
                  <c:v>城镇固定资产投资(亿元)</c:v>
                </c:pt>
              </c:strCache>
            </c:strRef>
          </c:tx>
          <c:spPr>
            <a:solidFill>
              <a:schemeClr val="accent1">
                <a:lumMod val="60000"/>
                <a:lumOff val="40000"/>
              </a:schemeClr>
            </a:solidFill>
            <a:ln>
              <a:noFill/>
            </a:ln>
            <a:effectLst/>
          </c:spPr>
          <c:invertIfNegative val="0"/>
          <c:dPt>
            <c:idx val="18"/>
            <c:invertIfNegative val="0"/>
            <c:bubble3D val="0"/>
            <c:spPr>
              <a:solidFill>
                <a:schemeClr val="accent6">
                  <a:lumMod val="75000"/>
                </a:schemeClr>
              </a:solidFill>
              <a:ln>
                <a:noFill/>
              </a:ln>
              <a:effectLst/>
            </c:spPr>
            <c:extLst>
              <c:ext xmlns:c16="http://schemas.microsoft.com/office/drawing/2014/chart" uri="{C3380CC4-5D6E-409C-BE32-E72D297353CC}">
                <c16:uniqueId val="{00000001-400F-9943-B339-C27A0AD9888C}"/>
              </c:ext>
            </c:extLst>
          </c:dPt>
          <c:dLbls>
            <c:dLbl>
              <c:idx val="13"/>
              <c:layout>
                <c:manualLayout>
                  <c:x val="1.6366612111292963E-3"/>
                  <c:y val="-2.57510729613733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00F-9943-B339-C27A0AD9888C}"/>
                </c:ext>
              </c:extLst>
            </c:dLbl>
            <c:dLbl>
              <c:idx val="14"/>
              <c:layout>
                <c:manualLayout>
                  <c:x val="1.0541607015032211E-2"/>
                  <c:y val="-1.98549460528359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00F-9943-B339-C27A0AD9888C}"/>
                </c:ext>
              </c:extLst>
            </c:dLbl>
            <c:dLbl>
              <c:idx val="15"/>
              <c:layout>
                <c:manualLayout>
                  <c:x val="1.4729950900163666E-2"/>
                  <c:y val="-8.583690987124477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00F-9943-B339-C27A0AD9888C}"/>
                </c:ext>
              </c:extLst>
            </c:dLbl>
            <c:dLbl>
              <c:idx val="16"/>
              <c:layout>
                <c:manualLayout>
                  <c:x val="0"/>
                  <c:y val="-3.397296895763689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00F-9943-B339-C27A0AD9888C}"/>
                </c:ext>
              </c:extLst>
            </c:dLbl>
            <c:dLbl>
              <c:idx val="18"/>
              <c:numFmt formatCode="#,##0" sourceLinked="0"/>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rgbClr val="FF0000"/>
                      </a:solidFill>
                      <a:latin typeface="+mn-lt"/>
                      <a:ea typeface="楷体" panose="02010609060101010101" pitchFamily="49" charset="-122"/>
                      <a:cs typeface="+mn-cs"/>
                    </a:defRPr>
                  </a:pPr>
                  <a:endParaRPr lang="zh-CN"/>
                </a:p>
              </c:txPr>
              <c:showLegendKey val="0"/>
              <c:showVal val="1"/>
              <c:showCatName val="0"/>
              <c:showSerName val="0"/>
              <c:showPercent val="0"/>
              <c:showBubbleSize val="0"/>
              <c:extLst>
                <c:ext xmlns:c16="http://schemas.microsoft.com/office/drawing/2014/chart" uri="{C3380CC4-5D6E-409C-BE32-E72D297353CC}">
                  <c16:uniqueId val="{00000001-400F-9943-B339-C27A0AD9888C}"/>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300" b="0" i="0" u="none" strike="noStrike" kern="1200" baseline="0">
                    <a:solidFill>
                      <a:schemeClr val="dk1">
                        <a:lumMod val="75000"/>
                        <a:lumOff val="25000"/>
                      </a:schemeClr>
                    </a:solidFill>
                    <a:latin typeface="+mn-lt"/>
                    <a:ea typeface="楷体" panose="02010609060101010101" pitchFamily="49"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numRef>
              <c:f>Sheet1!$A$2:$A$17</c:f>
              <c:numCache>
                <c:formatCode>General</c:formatCode>
                <c:ptCount val="16"/>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numCache>
            </c:numRef>
          </c:cat>
          <c:val>
            <c:numRef>
              <c:f>Sheet1!$B$2:$B$17</c:f>
              <c:numCache>
                <c:formatCode>General</c:formatCode>
                <c:ptCount val="16"/>
                <c:pt idx="0">
                  <c:v>727.8</c:v>
                </c:pt>
                <c:pt idx="1">
                  <c:v>998.8</c:v>
                </c:pt>
                <c:pt idx="2">
                  <c:v>1315.21</c:v>
                </c:pt>
                <c:pt idx="3">
                  <c:v>1666.47</c:v>
                </c:pt>
                <c:pt idx="4">
                  <c:v>2055.69</c:v>
                </c:pt>
                <c:pt idx="5">
                  <c:v>2600.2199999999998</c:v>
                </c:pt>
                <c:pt idx="6">
                  <c:v>3194.57</c:v>
                </c:pt>
                <c:pt idx="7">
                  <c:v>4509.5600000000004</c:v>
                </c:pt>
                <c:pt idx="8">
                  <c:v>5526.6</c:v>
                </c:pt>
                <c:pt idx="9">
                  <c:v>6837.69</c:v>
                </c:pt>
                <c:pt idx="10">
                  <c:v>8584.85</c:v>
                </c:pt>
                <c:pt idx="11">
                  <c:v>10745.35</c:v>
                </c:pt>
                <c:pt idx="12">
                  <c:v>12035.46</c:v>
                </c:pt>
                <c:pt idx="13">
                  <c:v>13744.59</c:v>
                </c:pt>
                <c:pt idx="14">
                  <c:v>13859.35</c:v>
                </c:pt>
                <c:pt idx="15">
                  <c:v>5722.16</c:v>
                </c:pt>
              </c:numCache>
            </c:numRef>
          </c:val>
          <c:extLst>
            <c:ext xmlns:c16="http://schemas.microsoft.com/office/drawing/2014/chart" uri="{C3380CC4-5D6E-409C-BE32-E72D297353CC}">
              <c16:uniqueId val="{00000006-400F-9943-B339-C27A0AD9888C}"/>
            </c:ext>
          </c:extLst>
        </c:ser>
        <c:dLbls>
          <c:showLegendKey val="0"/>
          <c:showVal val="0"/>
          <c:showCatName val="0"/>
          <c:showSerName val="0"/>
          <c:showPercent val="0"/>
          <c:showBubbleSize val="0"/>
        </c:dLbls>
        <c:gapWidth val="110"/>
        <c:overlap val="-43"/>
        <c:axId val="656916624"/>
        <c:axId val="656915344"/>
      </c:barChart>
      <c:lineChart>
        <c:grouping val="standard"/>
        <c:varyColors val="0"/>
        <c:ser>
          <c:idx val="1"/>
          <c:order val="1"/>
          <c:tx>
            <c:strRef>
              <c:f>Sheet1!$C$1</c:f>
              <c:strCache>
                <c:ptCount val="1"/>
                <c:pt idx="0">
                  <c:v>增长率</c:v>
                </c:pt>
              </c:strCache>
            </c:strRef>
          </c:tx>
          <c:spPr>
            <a:ln w="22225" cap="rnd">
              <a:solidFill>
                <a:srgbClr val="C00000"/>
              </a:solidFill>
              <a:round/>
            </a:ln>
            <a:effectLst/>
          </c:spPr>
          <c:marker>
            <c:symbol val="circle"/>
            <c:size val="7"/>
            <c:spPr>
              <a:solidFill>
                <a:schemeClr val="lt1"/>
              </a:solidFill>
              <a:ln w="15875">
                <a:solidFill>
                  <a:srgbClr val="C00000"/>
                </a:solidFill>
                <a:round/>
              </a:ln>
              <a:effectLst/>
            </c:spPr>
          </c:marker>
          <c:dLbls>
            <c:dLbl>
              <c:idx val="0"/>
              <c:layout>
                <c:manualLayout>
                  <c:x val="-1.9639934533551569E-2"/>
                  <c:y val="4.86409155937052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00F-9943-B339-C27A0AD9888C}"/>
                </c:ext>
              </c:extLst>
            </c:dLbl>
            <c:dLbl>
              <c:idx val="1"/>
              <c:layout>
                <c:manualLayout>
                  <c:x val="-2.3874489365559883E-2"/>
                  <c:y val="-2.4396668051207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400F-9943-B339-C27A0AD9888C}"/>
                </c:ext>
              </c:extLst>
            </c:dLbl>
            <c:dLbl>
              <c:idx val="2"/>
              <c:layout>
                <c:manualLayout>
                  <c:x val="-3.9279869067103082E-2"/>
                  <c:y val="-2.57510729613734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400F-9943-B339-C27A0AD9888C}"/>
                </c:ext>
              </c:extLst>
            </c:dLbl>
            <c:dLbl>
              <c:idx val="3"/>
              <c:layout>
                <c:manualLayout>
                  <c:x val="-3.7093830947072727E-2"/>
                  <c:y val="3.994345127459925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400F-9943-B339-C27A0AD9888C}"/>
                </c:ext>
              </c:extLst>
            </c:dLbl>
            <c:dLbl>
              <c:idx val="4"/>
              <c:layout>
                <c:manualLayout>
                  <c:x val="-2.1951763653830319E-2"/>
                  <c:y val="-3.397296895763692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400F-9943-B339-C27A0AD9888C}"/>
                </c:ext>
              </c:extLst>
            </c:dLbl>
            <c:dLbl>
              <c:idx val="5"/>
              <c:layout>
                <c:manualLayout>
                  <c:x val="-2.9459901800327332E-2"/>
                  <c:y val="3.43347639484978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400F-9943-B339-C27A0AD9888C}"/>
                </c:ext>
              </c:extLst>
            </c:dLbl>
            <c:dLbl>
              <c:idx val="6"/>
              <c:layout>
                <c:manualLayout>
                  <c:x val="-1.4729950900163727E-2"/>
                  <c:y val="-5.722460658082975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400F-9943-B339-C27A0AD9888C}"/>
                </c:ext>
              </c:extLst>
            </c:dLbl>
            <c:dLbl>
              <c:idx val="7"/>
              <c:layout>
                <c:manualLayout>
                  <c:x val="-4.0012113870381588E-2"/>
                  <c:y val="3.9179480247372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400F-9943-B339-C27A0AD9888C}"/>
                </c:ext>
              </c:extLst>
            </c:dLbl>
            <c:dLbl>
              <c:idx val="8"/>
              <c:layout>
                <c:manualLayout>
                  <c:x val="-2.6655713008222587E-2"/>
                  <c:y val="-3.397296895763687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400F-9943-B339-C27A0AD9888C}"/>
                </c:ext>
              </c:extLst>
            </c:dLbl>
            <c:dLbl>
              <c:idx val="9"/>
              <c:layout>
                <c:manualLayout>
                  <c:x val="-2.2727272727272728E-2"/>
                  <c:y val="-5.766312594840667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400F-9943-B339-C27A0AD9888C}"/>
                </c:ext>
              </c:extLst>
            </c:dLbl>
            <c:dLbl>
              <c:idx val="10"/>
              <c:layout>
                <c:manualLayout>
                  <c:x val="-2.7272727272727271E-2"/>
                  <c:y val="-5.4628224582701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400F-9943-B339-C27A0AD9888C}"/>
                </c:ext>
              </c:extLst>
            </c:dLbl>
            <c:dLbl>
              <c:idx val="11"/>
              <c:layout>
                <c:manualLayout>
                  <c:x val="-3.054608088761632E-2"/>
                  <c:y val="-5.540535050721087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400F-9943-B339-C27A0AD9888C}"/>
                </c:ext>
              </c:extLst>
            </c:dLbl>
            <c:dLbl>
              <c:idx val="12"/>
              <c:layout>
                <c:manualLayout>
                  <c:x val="-9.7697745168217609E-3"/>
                  <c:y val="3.98011781152546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400F-9943-B339-C27A0AD9888C}"/>
                </c:ext>
              </c:extLst>
            </c:dLbl>
            <c:dLbl>
              <c:idx val="16"/>
              <c:layout>
                <c:manualLayout>
                  <c:x val="-4.9099836333878887E-3"/>
                  <c:y val="-4.864091559370539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400F-9943-B339-C27A0AD9888C}"/>
                </c:ext>
              </c:extLst>
            </c:dLbl>
            <c:spPr>
              <a:noFill/>
              <a:ln>
                <a:noFill/>
              </a:ln>
              <a:effectLst/>
            </c:spPr>
            <c:txPr>
              <a:bodyPr rot="0" spcFirstLastPara="1" vertOverflow="ellipsis" vert="horz" wrap="square" lIns="38100" tIns="19050" rIns="38100" bIns="19050" anchor="ctr" anchorCtr="1">
                <a:spAutoFit/>
              </a:bodyPr>
              <a:lstStyle/>
              <a:p>
                <a:pPr>
                  <a:defRPr sz="1300" b="0" i="0" u="none" strike="noStrike" kern="1200" baseline="0">
                    <a:solidFill>
                      <a:schemeClr val="dk1">
                        <a:lumMod val="75000"/>
                        <a:lumOff val="25000"/>
                      </a:schemeClr>
                    </a:solidFill>
                    <a:latin typeface="+mn-lt"/>
                    <a:ea typeface="楷体" panose="02010609060101010101" pitchFamily="49"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Sheet1!$A$2:$A$17</c:f>
              <c:numCache>
                <c:formatCode>General</c:formatCode>
                <c:ptCount val="16"/>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numCache>
            </c:numRef>
          </c:cat>
          <c:val>
            <c:numRef>
              <c:f>Sheet1!$C$2:$C$17</c:f>
              <c:numCache>
                <c:formatCode>0.0%</c:formatCode>
                <c:ptCount val="16"/>
                <c:pt idx="1">
                  <c:v>0.37235504259411933</c:v>
                </c:pt>
                <c:pt idx="2">
                  <c:v>0.31679014817781348</c:v>
                </c:pt>
                <c:pt idx="3">
                  <c:v>0.26707521992685579</c:v>
                </c:pt>
                <c:pt idx="4">
                  <c:v>0.23355956002808331</c:v>
                </c:pt>
                <c:pt idx="5">
                  <c:v>0.26488916130350382</c:v>
                </c:pt>
                <c:pt idx="6">
                  <c:v>0.22857681273123065</c:v>
                </c:pt>
                <c:pt idx="7">
                  <c:v>0.41163286451697734</c:v>
                </c:pt>
                <c:pt idx="8">
                  <c:v>0.22552976343590059</c:v>
                </c:pt>
                <c:pt idx="9">
                  <c:v>0.2372326566062315</c:v>
                </c:pt>
                <c:pt idx="10">
                  <c:v>0.25551904224964872</c:v>
                </c:pt>
                <c:pt idx="11">
                  <c:v>0.25166426903207384</c:v>
                </c:pt>
                <c:pt idx="12">
                  <c:v>0.12006216642547685</c:v>
                </c:pt>
                <c:pt idx="13">
                  <c:v>0.14200786675374277</c:v>
                </c:pt>
                <c:pt idx="14">
                  <c:v>8.3494669539070365E-3</c:v>
                </c:pt>
                <c:pt idx="15">
                  <c:v>-0.58712638038580456</c:v>
                </c:pt>
              </c:numCache>
            </c:numRef>
          </c:val>
          <c:smooth val="0"/>
          <c:extLst>
            <c:ext xmlns:c16="http://schemas.microsoft.com/office/drawing/2014/chart" uri="{C3380CC4-5D6E-409C-BE32-E72D297353CC}">
              <c16:uniqueId val="{00000014-400F-9943-B339-C27A0AD9888C}"/>
            </c:ext>
          </c:extLst>
        </c:ser>
        <c:dLbls>
          <c:showLegendKey val="0"/>
          <c:showVal val="0"/>
          <c:showCatName val="0"/>
          <c:showSerName val="0"/>
          <c:showPercent val="0"/>
          <c:showBubbleSize val="0"/>
        </c:dLbls>
        <c:marker val="1"/>
        <c:smooth val="0"/>
        <c:axId val="655238864"/>
        <c:axId val="655240784"/>
      </c:lineChart>
      <c:catAx>
        <c:axId val="65691662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2100000" spcFirstLastPara="1" vertOverflow="ellipsis" wrap="square" anchor="ctr" anchorCtr="1"/>
          <a:lstStyle/>
          <a:p>
            <a:pPr>
              <a:defRPr sz="1300" b="0" i="0" u="none" strike="noStrike" kern="1200" cap="none" spc="0" normalizeH="0" baseline="0">
                <a:solidFill>
                  <a:schemeClr val="dk1">
                    <a:lumMod val="65000"/>
                    <a:lumOff val="35000"/>
                  </a:schemeClr>
                </a:solidFill>
                <a:latin typeface="+mn-lt"/>
                <a:ea typeface="楷体" panose="02010609060101010101" pitchFamily="49" charset="-122"/>
                <a:cs typeface="+mn-cs"/>
              </a:defRPr>
            </a:pPr>
            <a:endParaRPr lang="zh-CN"/>
          </a:p>
        </c:txPr>
        <c:crossAx val="656915344"/>
        <c:crosses val="autoZero"/>
        <c:auto val="1"/>
        <c:lblAlgn val="ctr"/>
        <c:lblOffset val="100"/>
        <c:noMultiLvlLbl val="0"/>
      </c:catAx>
      <c:valAx>
        <c:axId val="656915344"/>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dk1">
                    <a:lumMod val="65000"/>
                    <a:lumOff val="35000"/>
                  </a:schemeClr>
                </a:solidFill>
                <a:latin typeface="+mn-lt"/>
                <a:ea typeface="楷体" panose="02010609060101010101" pitchFamily="49" charset="-122"/>
                <a:cs typeface="+mn-cs"/>
              </a:defRPr>
            </a:pPr>
            <a:endParaRPr lang="zh-CN"/>
          </a:p>
        </c:txPr>
        <c:crossAx val="656916624"/>
        <c:crosses val="autoZero"/>
        <c:crossBetween val="between"/>
      </c:valAx>
      <c:valAx>
        <c:axId val="655240784"/>
        <c:scaling>
          <c:orientation val="minMax"/>
        </c:scaling>
        <c:delete val="0"/>
        <c:axPos val="r"/>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dk1">
                    <a:lumMod val="65000"/>
                    <a:lumOff val="35000"/>
                  </a:schemeClr>
                </a:solidFill>
                <a:latin typeface="+mn-lt"/>
                <a:ea typeface="楷体" panose="02010609060101010101" pitchFamily="49" charset="-122"/>
                <a:cs typeface="+mn-cs"/>
              </a:defRPr>
            </a:pPr>
            <a:endParaRPr lang="zh-CN"/>
          </a:p>
        </c:txPr>
        <c:crossAx val="655238864"/>
        <c:crosses val="max"/>
        <c:crossBetween val="between"/>
      </c:valAx>
      <c:catAx>
        <c:axId val="655238864"/>
        <c:scaling>
          <c:orientation val="minMax"/>
        </c:scaling>
        <c:delete val="1"/>
        <c:axPos val="b"/>
        <c:numFmt formatCode="General" sourceLinked="1"/>
        <c:majorTickMark val="out"/>
        <c:minorTickMark val="none"/>
        <c:tickLblPos val="nextTo"/>
        <c:crossAx val="655240784"/>
        <c:crosses val="autoZero"/>
        <c:auto val="1"/>
        <c:lblAlgn val="ctr"/>
        <c:lblOffset val="100"/>
        <c:noMultiLvlLbl val="0"/>
      </c:catAx>
      <c:spPr>
        <a:pattFill prst="ltDnDiag">
          <a:fgClr>
            <a:schemeClr val="dk1">
              <a:lumMod val="15000"/>
              <a:lumOff val="85000"/>
            </a:schemeClr>
          </a:fgClr>
          <a:bgClr>
            <a:schemeClr val="lt1"/>
          </a:bgClr>
        </a:pattFill>
        <a:ln>
          <a:noFill/>
        </a:ln>
        <a:effectLst/>
      </c:spPr>
    </c:plotArea>
    <c:legend>
      <c:legendPos val="t"/>
      <c:overlay val="0"/>
      <c:spPr>
        <a:noFill/>
        <a:ln>
          <a:noFill/>
        </a:ln>
        <a:effectLst/>
      </c:spPr>
      <c:txPr>
        <a:bodyPr rot="0" spcFirstLastPara="1" vertOverflow="ellipsis" vert="horz" wrap="square" anchor="ctr" anchorCtr="1"/>
        <a:lstStyle/>
        <a:p>
          <a:pPr>
            <a:defRPr sz="1300" b="0" i="0" u="none" strike="noStrike" kern="1200" baseline="0">
              <a:solidFill>
                <a:schemeClr val="dk1">
                  <a:lumMod val="65000"/>
                  <a:lumOff val="35000"/>
                </a:schemeClr>
              </a:solidFill>
              <a:latin typeface="+mn-lt"/>
              <a:ea typeface="楷体" panose="02010609060101010101" pitchFamily="49" charset="-122"/>
              <a:cs typeface="+mn-cs"/>
            </a:defRPr>
          </a:pPr>
          <a:endParaRPr lang="zh-CN"/>
        </a:p>
      </c:txPr>
    </c:legend>
    <c:plotVisOnly val="1"/>
    <c:dispBlanksAs val="gap"/>
    <c:showDLblsOverMax val="0"/>
    <c:extLst/>
  </c:chart>
  <c:spPr>
    <a:solidFill>
      <a:schemeClr val="lt1"/>
    </a:solidFill>
    <a:ln w="9525" cap="flat" cmpd="sng" algn="ctr">
      <a:noFill/>
      <a:round/>
    </a:ln>
    <a:effectLst/>
  </c:spPr>
  <c:txPr>
    <a:bodyPr/>
    <a:lstStyle/>
    <a:p>
      <a:pPr>
        <a:defRPr sz="1300">
          <a:latin typeface="+mn-lt"/>
          <a:ea typeface="楷体" panose="02010609060101010101" pitchFamily="49" charset="-122"/>
        </a:defRPr>
      </a:pPr>
      <a:endParaRPr lang="zh-CN"/>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全市统计!$E$113</c:f>
              <c:strCache>
                <c:ptCount val="1"/>
                <c:pt idx="0">
                  <c:v>人均固定资产投资</c:v>
                </c:pt>
              </c:strCache>
            </c:strRef>
          </c:tx>
          <c:spPr>
            <a:solidFill>
              <a:schemeClr val="accent1"/>
            </a:solidFill>
            <a:ln>
              <a:noFill/>
            </a:ln>
            <a:effectLst/>
          </c:spPr>
          <c:invertIfNegative val="0"/>
          <c:dPt>
            <c:idx val="3"/>
            <c:invertIfNegative val="0"/>
            <c:bubble3D val="0"/>
            <c:spPr>
              <a:solidFill>
                <a:schemeClr val="accent2"/>
              </a:solidFill>
              <a:ln>
                <a:noFill/>
              </a:ln>
              <a:effectLst/>
            </c:spPr>
            <c:extLst>
              <c:ext xmlns:c16="http://schemas.microsoft.com/office/drawing/2014/chart" uri="{C3380CC4-5D6E-409C-BE32-E72D297353CC}">
                <c16:uniqueId val="{00000003-C35C-3D4A-A287-A3943D545B20}"/>
              </c:ext>
            </c:extLst>
          </c:dPt>
          <c:dPt>
            <c:idx val="31"/>
            <c:invertIfNegative val="0"/>
            <c:bubble3D val="0"/>
            <c:spPr>
              <a:solidFill>
                <a:srgbClr val="C00000"/>
              </a:solidFill>
              <a:ln>
                <a:noFill/>
              </a:ln>
              <a:effectLst/>
            </c:spPr>
            <c:extLst>
              <c:ext xmlns:c16="http://schemas.microsoft.com/office/drawing/2014/chart" uri="{C3380CC4-5D6E-409C-BE32-E72D297353CC}">
                <c16:uniqueId val="{00000001-1B02-C24A-898B-DBE3535595F8}"/>
              </c:ext>
            </c:extLst>
          </c:dPt>
          <c:dLbls>
            <c:spPr>
              <a:noFill/>
              <a:ln>
                <a:noFill/>
              </a:ln>
              <a:effectLst/>
            </c:spPr>
            <c:txPr>
              <a:bodyPr rot="0" spcFirstLastPara="1" vertOverflow="ellipsis" vert="horz" wrap="square" anchor="ctr" anchorCtr="1"/>
              <a:lstStyle/>
              <a:p>
                <a:pPr>
                  <a:defRPr sz="1200" b="0" i="0" u="none" strike="noStrike" kern="1200" baseline="0">
                    <a:solidFill>
                      <a:schemeClr val="dk1">
                        <a:lumMod val="75000"/>
                        <a:lumOff val="25000"/>
                      </a:schemeClr>
                    </a:solidFill>
                    <a:latin typeface="+mn-lt"/>
                    <a:ea typeface="楷体" panose="02010609060101010101" pitchFamily="49"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全市统计!$B$114:$B$145</c:f>
              <c:strCache>
                <c:ptCount val="32"/>
                <c:pt idx="0">
                  <c:v>北京</c:v>
                </c:pt>
                <c:pt idx="1">
                  <c:v>天津</c:v>
                </c:pt>
                <c:pt idx="2">
                  <c:v>河北</c:v>
                </c:pt>
                <c:pt idx="3">
                  <c:v>山西</c:v>
                </c:pt>
                <c:pt idx="4">
                  <c:v>内蒙古</c:v>
                </c:pt>
                <c:pt idx="5">
                  <c:v>辽宁</c:v>
                </c:pt>
                <c:pt idx="6">
                  <c:v>吉林</c:v>
                </c:pt>
                <c:pt idx="7">
                  <c:v>黑龙江</c:v>
                </c:pt>
                <c:pt idx="8">
                  <c:v>上海</c:v>
                </c:pt>
                <c:pt idx="9">
                  <c:v>江苏</c:v>
                </c:pt>
                <c:pt idx="10">
                  <c:v>浙江</c:v>
                </c:pt>
                <c:pt idx="11">
                  <c:v>安徽</c:v>
                </c:pt>
                <c:pt idx="12">
                  <c:v>福建</c:v>
                </c:pt>
                <c:pt idx="13">
                  <c:v>江西</c:v>
                </c:pt>
                <c:pt idx="14">
                  <c:v>山东</c:v>
                </c:pt>
                <c:pt idx="15">
                  <c:v>河南</c:v>
                </c:pt>
                <c:pt idx="16">
                  <c:v>湖北</c:v>
                </c:pt>
                <c:pt idx="17">
                  <c:v>湖南</c:v>
                </c:pt>
                <c:pt idx="18">
                  <c:v>广东</c:v>
                </c:pt>
                <c:pt idx="19">
                  <c:v>广西</c:v>
                </c:pt>
                <c:pt idx="20">
                  <c:v>海南</c:v>
                </c:pt>
                <c:pt idx="21">
                  <c:v>重庆</c:v>
                </c:pt>
                <c:pt idx="22">
                  <c:v>四川</c:v>
                </c:pt>
                <c:pt idx="23">
                  <c:v>贵州</c:v>
                </c:pt>
                <c:pt idx="24">
                  <c:v>云南</c:v>
                </c:pt>
                <c:pt idx="25">
                  <c:v>西藏</c:v>
                </c:pt>
                <c:pt idx="26">
                  <c:v>陕西</c:v>
                </c:pt>
                <c:pt idx="27">
                  <c:v>甘肃</c:v>
                </c:pt>
                <c:pt idx="28">
                  <c:v>青海</c:v>
                </c:pt>
                <c:pt idx="29">
                  <c:v>宁夏</c:v>
                </c:pt>
                <c:pt idx="30">
                  <c:v>新疆</c:v>
                </c:pt>
                <c:pt idx="31">
                  <c:v>全国</c:v>
                </c:pt>
              </c:strCache>
            </c:strRef>
          </c:cat>
          <c:val>
            <c:numRef>
              <c:f>全市统计!$E$114:$E$145</c:f>
              <c:numCache>
                <c:formatCode>0.00</c:formatCode>
                <c:ptCount val="32"/>
                <c:pt idx="0">
                  <c:v>3.8859981429897865</c:v>
                </c:pt>
                <c:pt idx="1">
                  <c:v>7.2364871794871792</c:v>
                </c:pt>
                <c:pt idx="2">
                  <c:v>4.4212281630492329</c:v>
                </c:pt>
                <c:pt idx="3">
                  <c:v>1.6246745562130178</c:v>
                </c:pt>
                <c:pt idx="4">
                  <c:v>5.5300552486187842</c:v>
                </c:pt>
                <c:pt idx="5">
                  <c:v>1.5317136958017894</c:v>
                </c:pt>
                <c:pt idx="6">
                  <c:v>4.9126812130177511</c:v>
                </c:pt>
                <c:pt idx="7">
                  <c:v>2.9928385899814471</c:v>
                </c:pt>
                <c:pt idx="8">
                  <c:v>2.9895214521452145</c:v>
                </c:pt>
                <c:pt idx="9">
                  <c:v>6.6174425537200348</c:v>
                </c:pt>
                <c:pt idx="10">
                  <c:v>5.5248439951193999</c:v>
                </c:pt>
                <c:pt idx="11">
                  <c:v>4.6291998734977868</c:v>
                </c:pt>
                <c:pt idx="12">
                  <c:v>6.7029383405227101</c:v>
                </c:pt>
                <c:pt idx="13">
                  <c:v>4.75157917383821</c:v>
                </c:pt>
                <c:pt idx="14">
                  <c:v>5.494448093958396</c:v>
                </c:pt>
                <c:pt idx="15">
                  <c:v>4.6326840187402398</c:v>
                </c:pt>
                <c:pt idx="16">
                  <c:v>5.4558661483860069</c:v>
                </c:pt>
                <c:pt idx="17">
                  <c:v>4.6324438324394839</c:v>
                </c:pt>
                <c:pt idx="18">
                  <c:v>3.3281993654151241</c:v>
                </c:pt>
                <c:pt idx="19">
                  <c:v>4.1614108810393828</c:v>
                </c:pt>
                <c:pt idx="20">
                  <c:v>4.5443254817987144</c:v>
                </c:pt>
                <c:pt idx="21">
                  <c:v>5.6534655061250803</c:v>
                </c:pt>
                <c:pt idx="22">
                  <c:v>3.8247320465172043</c:v>
                </c:pt>
                <c:pt idx="23">
                  <c:v>4.3066277777777779</c:v>
                </c:pt>
                <c:pt idx="24">
                  <c:v>3.9204948240165636</c:v>
                </c:pt>
                <c:pt idx="25">
                  <c:v>5.7430232558139531</c:v>
                </c:pt>
                <c:pt idx="26">
                  <c:v>6.1644358178053835</c:v>
                </c:pt>
                <c:pt idx="27">
                  <c:v>2.2099924156238151</c:v>
                </c:pt>
                <c:pt idx="28">
                  <c:v>6.4403814262023218</c:v>
                </c:pt>
                <c:pt idx="29">
                  <c:v>5.4191569767441861</c:v>
                </c:pt>
                <c:pt idx="30">
                  <c:v>4.8609248090068355</c:v>
                </c:pt>
                <c:pt idx="31">
                  <c:v>4.6234237717771904</c:v>
                </c:pt>
              </c:numCache>
            </c:numRef>
          </c:val>
          <c:extLst>
            <c:ext xmlns:c16="http://schemas.microsoft.com/office/drawing/2014/chart" uri="{C3380CC4-5D6E-409C-BE32-E72D297353CC}">
              <c16:uniqueId val="{00000002-1B02-C24A-898B-DBE3535595F8}"/>
            </c:ext>
          </c:extLst>
        </c:ser>
        <c:dLbls>
          <c:dLblPos val="outEnd"/>
          <c:showLegendKey val="0"/>
          <c:showVal val="1"/>
          <c:showCatName val="0"/>
          <c:showSerName val="0"/>
          <c:showPercent val="0"/>
          <c:showBubbleSize val="0"/>
        </c:dLbls>
        <c:gapWidth val="267"/>
        <c:overlap val="-43"/>
        <c:axId val="498361872"/>
        <c:axId val="498363152"/>
      </c:barChart>
      <c:catAx>
        <c:axId val="498361872"/>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200" b="0" i="0" u="none" strike="noStrike" kern="1200" cap="none" spc="0" normalizeH="0" baseline="0">
                <a:solidFill>
                  <a:schemeClr val="dk1">
                    <a:lumMod val="65000"/>
                    <a:lumOff val="35000"/>
                  </a:schemeClr>
                </a:solidFill>
                <a:latin typeface="+mn-lt"/>
                <a:ea typeface="楷体" panose="02010609060101010101" pitchFamily="49" charset="-122"/>
                <a:cs typeface="+mn-cs"/>
              </a:defRPr>
            </a:pPr>
            <a:endParaRPr lang="zh-CN"/>
          </a:p>
        </c:txPr>
        <c:crossAx val="498363152"/>
        <c:crosses val="autoZero"/>
        <c:auto val="1"/>
        <c:lblAlgn val="ctr"/>
        <c:lblOffset val="100"/>
        <c:noMultiLvlLbl val="0"/>
      </c:catAx>
      <c:valAx>
        <c:axId val="498363152"/>
        <c:scaling>
          <c:orientation val="minMax"/>
        </c:scaling>
        <c:delete val="0"/>
        <c:axPos val="l"/>
        <c:majorGridlines>
          <c:spPr>
            <a:ln w="9525" cap="flat" cmpd="sng" algn="ctr">
              <a:solidFill>
                <a:schemeClr val="dk1">
                  <a:lumMod val="15000"/>
                  <a:lumOff val="85000"/>
                </a:schemeClr>
              </a:solidFill>
              <a:round/>
            </a:ln>
            <a:effectLst/>
          </c:spPr>
        </c:majorGridlines>
        <c:numFmt formatCode="#,##0_);[Red]\(#,##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dk1">
                    <a:lumMod val="65000"/>
                    <a:lumOff val="35000"/>
                  </a:schemeClr>
                </a:solidFill>
                <a:latin typeface="+mn-lt"/>
                <a:ea typeface="楷体" panose="02010609060101010101" pitchFamily="49" charset="-122"/>
                <a:cs typeface="+mn-cs"/>
              </a:defRPr>
            </a:pPr>
            <a:endParaRPr lang="zh-CN"/>
          </a:p>
        </c:txPr>
        <c:crossAx val="498361872"/>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noFill/>
      <a:round/>
    </a:ln>
    <a:effectLst/>
  </c:spPr>
  <c:txPr>
    <a:bodyPr/>
    <a:lstStyle/>
    <a:p>
      <a:pPr>
        <a:defRPr sz="1200">
          <a:latin typeface="+mn-lt"/>
          <a:ea typeface="楷体" panose="02010609060101010101" pitchFamily="49" charset="-122"/>
        </a:defRPr>
      </a:pPr>
      <a:endParaRPr lang="zh-CN"/>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8.3219951757042498E-2"/>
          <c:y val="3.6124356662121146E-2"/>
          <c:w val="0.901935243924469"/>
          <c:h val="0.84748075484977781"/>
        </c:manualLayout>
      </c:layout>
      <c:barChart>
        <c:barDir val="col"/>
        <c:grouping val="clustered"/>
        <c:varyColors val="0"/>
        <c:ser>
          <c:idx val="0"/>
          <c:order val="0"/>
          <c:tx>
            <c:strRef>
              <c:f>图!$B$1</c:f>
              <c:strCache>
                <c:ptCount val="1"/>
                <c:pt idx="0">
                  <c:v>建筑业企业总产值（亿元）</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00" b="0" i="0" u="none" strike="noStrike" kern="1200" baseline="0">
                    <a:solidFill>
                      <a:schemeClr val="dk1">
                        <a:lumMod val="75000"/>
                        <a:lumOff val="25000"/>
                      </a:schemeClr>
                    </a:solidFill>
                    <a:latin typeface="+mn-lt"/>
                    <a:ea typeface="楷体" panose="02010609060101010101" pitchFamily="49"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图!$A$2:$A$12</c:f>
              <c:strCache>
                <c:ptCount val="11"/>
                <c:pt idx="0">
                  <c:v>太原市</c:v>
                </c:pt>
                <c:pt idx="1">
                  <c:v>大同市</c:v>
                </c:pt>
                <c:pt idx="2">
                  <c:v>阳泉市</c:v>
                </c:pt>
                <c:pt idx="3">
                  <c:v>长治市</c:v>
                </c:pt>
                <c:pt idx="4">
                  <c:v>晋城市</c:v>
                </c:pt>
                <c:pt idx="5">
                  <c:v>朔州市</c:v>
                </c:pt>
                <c:pt idx="6">
                  <c:v>晋中市</c:v>
                </c:pt>
                <c:pt idx="7">
                  <c:v>运城市</c:v>
                </c:pt>
                <c:pt idx="8">
                  <c:v>忻州市</c:v>
                </c:pt>
                <c:pt idx="9">
                  <c:v>临汾市</c:v>
                </c:pt>
                <c:pt idx="10">
                  <c:v>吕梁市</c:v>
                </c:pt>
              </c:strCache>
            </c:strRef>
          </c:cat>
          <c:val>
            <c:numRef>
              <c:f>图!$B$2:$B$12</c:f>
              <c:numCache>
                <c:formatCode>0.0</c:formatCode>
                <c:ptCount val="11"/>
                <c:pt idx="0">
                  <c:v>2750.7125999999998</c:v>
                </c:pt>
                <c:pt idx="1">
                  <c:v>184.50909999999999</c:v>
                </c:pt>
                <c:pt idx="2">
                  <c:v>95.556700000000006</c:v>
                </c:pt>
                <c:pt idx="3">
                  <c:v>218.40299999999999</c:v>
                </c:pt>
                <c:pt idx="4">
                  <c:v>75.528099999999995</c:v>
                </c:pt>
                <c:pt idx="5">
                  <c:v>62.360399999999998</c:v>
                </c:pt>
                <c:pt idx="6">
                  <c:v>273.83190000000002</c:v>
                </c:pt>
                <c:pt idx="7">
                  <c:v>146.43299999999999</c:v>
                </c:pt>
                <c:pt idx="8">
                  <c:v>94.638300000000001</c:v>
                </c:pt>
                <c:pt idx="9">
                  <c:v>96.9786</c:v>
                </c:pt>
                <c:pt idx="10">
                  <c:v>72.512200000000007</c:v>
                </c:pt>
              </c:numCache>
            </c:numRef>
          </c:val>
          <c:extLst>
            <c:ext xmlns:c16="http://schemas.microsoft.com/office/drawing/2014/chart" uri="{C3380CC4-5D6E-409C-BE32-E72D297353CC}">
              <c16:uniqueId val="{00000000-B7D4-4F46-9C0D-7ABF174D5CE5}"/>
            </c:ext>
          </c:extLst>
        </c:ser>
        <c:ser>
          <c:idx val="1"/>
          <c:order val="1"/>
          <c:tx>
            <c:strRef>
              <c:f>图!$C$1</c:f>
              <c:strCache>
                <c:ptCount val="1"/>
                <c:pt idx="0">
                  <c:v>建筑业企业竣工产值（亿元）</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00" b="0" i="0" u="none" strike="noStrike" kern="1200" baseline="0">
                    <a:solidFill>
                      <a:schemeClr val="dk1">
                        <a:lumMod val="75000"/>
                        <a:lumOff val="25000"/>
                      </a:schemeClr>
                    </a:solidFill>
                    <a:latin typeface="+mn-lt"/>
                    <a:ea typeface="楷体" panose="02010609060101010101" pitchFamily="49"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图!$A$2:$A$12</c:f>
              <c:strCache>
                <c:ptCount val="11"/>
                <c:pt idx="0">
                  <c:v>太原市</c:v>
                </c:pt>
                <c:pt idx="1">
                  <c:v>大同市</c:v>
                </c:pt>
                <c:pt idx="2">
                  <c:v>阳泉市</c:v>
                </c:pt>
                <c:pt idx="3">
                  <c:v>长治市</c:v>
                </c:pt>
                <c:pt idx="4">
                  <c:v>晋城市</c:v>
                </c:pt>
                <c:pt idx="5">
                  <c:v>朔州市</c:v>
                </c:pt>
                <c:pt idx="6">
                  <c:v>晋中市</c:v>
                </c:pt>
                <c:pt idx="7">
                  <c:v>运城市</c:v>
                </c:pt>
                <c:pt idx="8">
                  <c:v>忻州市</c:v>
                </c:pt>
                <c:pt idx="9">
                  <c:v>临汾市</c:v>
                </c:pt>
                <c:pt idx="10">
                  <c:v>吕梁市</c:v>
                </c:pt>
              </c:strCache>
            </c:strRef>
          </c:cat>
          <c:val>
            <c:numRef>
              <c:f>图!$C$2:$C$12</c:f>
              <c:numCache>
                <c:formatCode>0.0</c:formatCode>
                <c:ptCount val="11"/>
                <c:pt idx="0">
                  <c:v>836.97069999999997</c:v>
                </c:pt>
                <c:pt idx="1">
                  <c:v>104.87439999999999</c:v>
                </c:pt>
                <c:pt idx="2">
                  <c:v>360.4522</c:v>
                </c:pt>
                <c:pt idx="3">
                  <c:v>109.9538</c:v>
                </c:pt>
                <c:pt idx="4">
                  <c:v>56.738199999999999</c:v>
                </c:pt>
                <c:pt idx="5">
                  <c:v>30.558199999999999</c:v>
                </c:pt>
                <c:pt idx="6">
                  <c:v>56.618000000000002</c:v>
                </c:pt>
                <c:pt idx="7">
                  <c:v>78.342500000000001</c:v>
                </c:pt>
                <c:pt idx="8">
                  <c:v>53.505400000000002</c:v>
                </c:pt>
                <c:pt idx="9">
                  <c:v>37.0212</c:v>
                </c:pt>
                <c:pt idx="10">
                  <c:v>45.278599999999997</c:v>
                </c:pt>
              </c:numCache>
            </c:numRef>
          </c:val>
          <c:extLst>
            <c:ext xmlns:c16="http://schemas.microsoft.com/office/drawing/2014/chart" uri="{C3380CC4-5D6E-409C-BE32-E72D297353CC}">
              <c16:uniqueId val="{00000001-B7D4-4F46-9C0D-7ABF174D5CE5}"/>
            </c:ext>
          </c:extLst>
        </c:ser>
        <c:dLbls>
          <c:showLegendKey val="0"/>
          <c:showVal val="0"/>
          <c:showCatName val="0"/>
          <c:showSerName val="0"/>
          <c:showPercent val="0"/>
          <c:showBubbleSize val="0"/>
        </c:dLbls>
        <c:gapWidth val="110"/>
        <c:overlap val="-43"/>
        <c:axId val="316637935"/>
        <c:axId val="1"/>
      </c:barChart>
      <c:catAx>
        <c:axId val="316637935"/>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1800000" spcFirstLastPara="1" vertOverflow="ellipsis" wrap="square" anchor="ctr" anchorCtr="1"/>
          <a:lstStyle/>
          <a:p>
            <a:pPr>
              <a:defRPr sz="1300" b="0" i="0" u="none" strike="noStrike" kern="1200" cap="none" spc="0" normalizeH="0" baseline="0">
                <a:solidFill>
                  <a:schemeClr val="dk1">
                    <a:lumMod val="65000"/>
                    <a:lumOff val="35000"/>
                  </a:schemeClr>
                </a:solidFill>
                <a:latin typeface="+mn-lt"/>
                <a:ea typeface="楷体" panose="02010609060101010101" pitchFamily="49" charset="-122"/>
                <a:cs typeface="+mn-cs"/>
              </a:defRPr>
            </a:pPr>
            <a:endParaRPr lang="zh-CN"/>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dk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dk1">
                    <a:lumMod val="65000"/>
                    <a:lumOff val="35000"/>
                  </a:schemeClr>
                </a:solidFill>
                <a:latin typeface="+mn-lt"/>
                <a:ea typeface="楷体" panose="02010609060101010101" pitchFamily="49" charset="-122"/>
                <a:cs typeface="+mn-cs"/>
              </a:defRPr>
            </a:pPr>
            <a:endParaRPr lang="zh-CN"/>
          </a:p>
        </c:txPr>
        <c:crossAx val="316637935"/>
        <c:crosses val="autoZero"/>
        <c:crossBetween val="between"/>
      </c:valAx>
      <c:spPr>
        <a:pattFill prst="ltDnDiag">
          <a:fgClr>
            <a:srgbClr val="000000">
              <a:alpha val="0"/>
            </a:srgbClr>
          </a:fgClr>
          <a:bgClr>
            <a:srgbClr val="FFFFFF"/>
          </a:bgClr>
        </a:pattFill>
        <a:ln w="25400">
          <a:noFill/>
        </a:ln>
        <a:effectLst/>
      </c:spPr>
    </c:plotArea>
    <c:legend>
      <c:legendPos val="l"/>
      <c:layout>
        <c:manualLayout>
          <c:xMode val="edge"/>
          <c:yMode val="edge"/>
          <c:x val="0.1470984845487279"/>
          <c:y val="0.10417239511727701"/>
          <c:w val="0.2913776559965181"/>
          <c:h val="0.12126421697287838"/>
        </c:manualLayout>
      </c:layout>
      <c:overlay val="0"/>
      <c:spPr>
        <a:noFill/>
        <a:ln>
          <a:noFill/>
        </a:ln>
        <a:effectLst/>
      </c:spPr>
      <c:txPr>
        <a:bodyPr rot="0" spcFirstLastPara="1" vertOverflow="ellipsis" vert="horz" wrap="square" anchor="ctr" anchorCtr="1"/>
        <a:lstStyle/>
        <a:p>
          <a:pPr>
            <a:defRPr sz="1300" b="0" i="0" u="none" strike="noStrike" kern="1200" baseline="0">
              <a:solidFill>
                <a:schemeClr val="dk1">
                  <a:lumMod val="65000"/>
                  <a:lumOff val="35000"/>
                </a:schemeClr>
              </a:solidFill>
              <a:latin typeface="+mn-lt"/>
              <a:ea typeface="楷体" panose="02010609060101010101" pitchFamily="49" charset="-122"/>
              <a:cs typeface="+mn-cs"/>
            </a:defRPr>
          </a:pPr>
          <a:endParaRPr lang="zh-CN"/>
        </a:p>
      </c:txPr>
    </c:legend>
    <c:plotVisOnly val="1"/>
    <c:dispBlanksAs val="gap"/>
    <c:showDLblsOverMax val="0"/>
  </c:chart>
  <c:spPr>
    <a:solidFill>
      <a:schemeClr val="lt1"/>
    </a:solidFill>
    <a:ln w="9525" cap="flat" cmpd="sng" algn="ctr">
      <a:noFill/>
      <a:round/>
    </a:ln>
    <a:effectLst/>
  </c:spPr>
  <c:txPr>
    <a:bodyPr/>
    <a:lstStyle/>
    <a:p>
      <a:pPr>
        <a:defRPr sz="1300">
          <a:latin typeface="+mn-lt"/>
          <a:ea typeface="楷体" panose="02010609060101010101" pitchFamily="49" charset="-122"/>
        </a:defRPr>
      </a:pPr>
      <a:endParaRPr lang="zh-CN"/>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latin typeface="Microsoft YaHei" panose="020B0503020204020204" pitchFamily="34" charset="-122"/>
                <a:ea typeface="Microsoft YaHei" panose="020B0503020204020204" pitchFamily="34" charset="-122"/>
              </a:rPr>
              <a:t>各市建筑业企业总产值比例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图!$B$1</c:f>
              <c:strCache>
                <c:ptCount val="1"/>
                <c:pt idx="0">
                  <c:v>建筑业企业总产值（亿元）</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525-DE44-A332-84545F08F62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525-DE44-A332-84545F08F62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525-DE44-A332-84545F08F62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525-DE44-A332-84545F08F62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F525-DE44-A332-84545F08F620}"/>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F525-DE44-A332-84545F08F620}"/>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F525-DE44-A332-84545F08F620}"/>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F525-DE44-A332-84545F08F620}"/>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F525-DE44-A332-84545F08F620}"/>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F525-DE44-A332-84545F08F620}"/>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F525-DE44-A332-84545F08F620}"/>
              </c:ext>
            </c:extLst>
          </c:dPt>
          <c:dLbls>
            <c:dLbl>
              <c:idx val="0"/>
              <c:layout>
                <c:manualLayout>
                  <c:x val="3.4369907504244811E-2"/>
                  <c:y val="-0.2602438757655293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F525-DE44-A332-84545F08F620}"/>
                </c:ext>
              </c:extLst>
            </c:dLbl>
            <c:dLbl>
              <c:idx val="2"/>
              <c:delete val="1"/>
              <c:extLst>
                <c:ext xmlns:c15="http://schemas.microsoft.com/office/drawing/2012/chart" uri="{CE6537A1-D6FC-4f65-9D91-7224C49458BB}"/>
                <c:ext xmlns:c16="http://schemas.microsoft.com/office/drawing/2014/chart" uri="{C3380CC4-5D6E-409C-BE32-E72D297353CC}">
                  <c16:uniqueId val="{00000005-F525-DE44-A332-84545F08F620}"/>
                </c:ext>
              </c:extLst>
            </c:dLbl>
            <c:dLbl>
              <c:idx val="4"/>
              <c:delete val="1"/>
              <c:extLst>
                <c:ext xmlns:c15="http://schemas.microsoft.com/office/drawing/2012/chart" uri="{CE6537A1-D6FC-4f65-9D91-7224C49458BB}"/>
                <c:ext xmlns:c16="http://schemas.microsoft.com/office/drawing/2014/chart" uri="{C3380CC4-5D6E-409C-BE32-E72D297353CC}">
                  <c16:uniqueId val="{00000009-F525-DE44-A332-84545F08F620}"/>
                </c:ext>
              </c:extLst>
            </c:dLbl>
            <c:dLbl>
              <c:idx val="5"/>
              <c:delete val="1"/>
              <c:extLst>
                <c:ext xmlns:c15="http://schemas.microsoft.com/office/drawing/2012/chart" uri="{CE6537A1-D6FC-4f65-9D91-7224C49458BB}"/>
                <c:ext xmlns:c16="http://schemas.microsoft.com/office/drawing/2014/chart" uri="{C3380CC4-5D6E-409C-BE32-E72D297353CC}">
                  <c16:uniqueId val="{0000000B-F525-DE44-A332-84545F08F620}"/>
                </c:ext>
              </c:extLst>
            </c:dLbl>
            <c:dLbl>
              <c:idx val="7"/>
              <c:delete val="1"/>
              <c:extLst>
                <c:ext xmlns:c15="http://schemas.microsoft.com/office/drawing/2012/chart" uri="{CE6537A1-D6FC-4f65-9D91-7224C49458BB}"/>
                <c:ext xmlns:c16="http://schemas.microsoft.com/office/drawing/2014/chart" uri="{C3380CC4-5D6E-409C-BE32-E72D297353CC}">
                  <c16:uniqueId val="{0000000F-F525-DE44-A332-84545F08F620}"/>
                </c:ext>
              </c:extLst>
            </c:dLbl>
            <c:dLbl>
              <c:idx val="8"/>
              <c:delete val="1"/>
              <c:extLst>
                <c:ext xmlns:c15="http://schemas.microsoft.com/office/drawing/2012/chart" uri="{CE6537A1-D6FC-4f65-9D91-7224C49458BB}"/>
                <c:ext xmlns:c16="http://schemas.microsoft.com/office/drawing/2014/chart" uri="{C3380CC4-5D6E-409C-BE32-E72D297353CC}">
                  <c16:uniqueId val="{00000011-F525-DE44-A332-84545F08F620}"/>
                </c:ext>
              </c:extLst>
            </c:dLbl>
            <c:dLbl>
              <c:idx val="9"/>
              <c:delete val="1"/>
              <c:extLst>
                <c:ext xmlns:c15="http://schemas.microsoft.com/office/drawing/2012/chart" uri="{CE6537A1-D6FC-4f65-9D91-7224C49458BB}"/>
                <c:ext xmlns:c16="http://schemas.microsoft.com/office/drawing/2014/chart" uri="{C3380CC4-5D6E-409C-BE32-E72D297353CC}">
                  <c16:uniqueId val="{00000013-F525-DE44-A332-84545F08F620}"/>
                </c:ext>
              </c:extLst>
            </c:dLbl>
            <c:dLbl>
              <c:idx val="10"/>
              <c:delete val="1"/>
              <c:extLst>
                <c:ext xmlns:c15="http://schemas.microsoft.com/office/drawing/2012/chart" uri="{CE6537A1-D6FC-4f65-9D91-7224C49458BB}"/>
                <c:ext xmlns:c16="http://schemas.microsoft.com/office/drawing/2014/chart" uri="{C3380CC4-5D6E-409C-BE32-E72D297353CC}">
                  <c16:uniqueId val="{00000015-F525-DE44-A332-84545F08F62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图!$A$2:$A$12</c:f>
              <c:strCache>
                <c:ptCount val="11"/>
                <c:pt idx="0">
                  <c:v>太原市</c:v>
                </c:pt>
                <c:pt idx="1">
                  <c:v>大同市</c:v>
                </c:pt>
                <c:pt idx="2">
                  <c:v>阳泉市</c:v>
                </c:pt>
                <c:pt idx="3">
                  <c:v>长治市</c:v>
                </c:pt>
                <c:pt idx="4">
                  <c:v>晋城市</c:v>
                </c:pt>
                <c:pt idx="5">
                  <c:v>朔州市</c:v>
                </c:pt>
                <c:pt idx="6">
                  <c:v>晋中市</c:v>
                </c:pt>
                <c:pt idx="7">
                  <c:v>运城市</c:v>
                </c:pt>
                <c:pt idx="8">
                  <c:v>忻州市</c:v>
                </c:pt>
                <c:pt idx="9">
                  <c:v>临汾市</c:v>
                </c:pt>
                <c:pt idx="10">
                  <c:v>吕梁市</c:v>
                </c:pt>
              </c:strCache>
            </c:strRef>
          </c:cat>
          <c:val>
            <c:numRef>
              <c:f>图!$B$2:$B$12</c:f>
              <c:numCache>
                <c:formatCode>0.0</c:formatCode>
                <c:ptCount val="11"/>
                <c:pt idx="0">
                  <c:v>2750.7125999999998</c:v>
                </c:pt>
                <c:pt idx="1">
                  <c:v>184.50909999999999</c:v>
                </c:pt>
                <c:pt idx="2">
                  <c:v>95.556700000000006</c:v>
                </c:pt>
                <c:pt idx="3">
                  <c:v>218.40299999999999</c:v>
                </c:pt>
                <c:pt idx="4">
                  <c:v>75.528099999999995</c:v>
                </c:pt>
                <c:pt idx="5">
                  <c:v>62.360399999999998</c:v>
                </c:pt>
                <c:pt idx="6">
                  <c:v>273.83190000000002</c:v>
                </c:pt>
                <c:pt idx="7">
                  <c:v>146.43299999999999</c:v>
                </c:pt>
                <c:pt idx="8">
                  <c:v>94.638300000000001</c:v>
                </c:pt>
                <c:pt idx="9">
                  <c:v>96.9786</c:v>
                </c:pt>
                <c:pt idx="10">
                  <c:v>72.512200000000007</c:v>
                </c:pt>
              </c:numCache>
            </c:numRef>
          </c:val>
          <c:extLst>
            <c:ext xmlns:c16="http://schemas.microsoft.com/office/drawing/2014/chart" uri="{C3380CC4-5D6E-409C-BE32-E72D297353CC}">
              <c16:uniqueId val="{00000016-F525-DE44-A332-84545F08F620}"/>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3219951757042498E-2"/>
          <c:y val="3.6124356662121146E-2"/>
          <c:w val="0.901935243924469"/>
          <c:h val="0.84748075484977781"/>
        </c:manualLayout>
      </c:layout>
      <c:barChart>
        <c:barDir val="col"/>
        <c:grouping val="clustered"/>
        <c:varyColors val="0"/>
        <c:ser>
          <c:idx val="0"/>
          <c:order val="0"/>
          <c:tx>
            <c:strRef>
              <c:f>Sheet2!$B$1</c:f>
              <c:strCache>
                <c:ptCount val="1"/>
                <c:pt idx="0">
                  <c:v>房屋建筑施工面积（万平方米）</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00" b="0" i="0" u="none" strike="noStrike" kern="1200" baseline="0">
                    <a:solidFill>
                      <a:schemeClr val="dk1">
                        <a:lumMod val="75000"/>
                        <a:lumOff val="25000"/>
                      </a:schemeClr>
                    </a:solidFill>
                    <a:latin typeface="+mn-lt"/>
                    <a:ea typeface="楷体" panose="02010609060101010101" pitchFamily="49"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Sheet2!$A$2:$A$12</c:f>
              <c:strCache>
                <c:ptCount val="11"/>
                <c:pt idx="0">
                  <c:v>太原市</c:v>
                </c:pt>
                <c:pt idx="1">
                  <c:v>大同市</c:v>
                </c:pt>
                <c:pt idx="2">
                  <c:v>阳泉市</c:v>
                </c:pt>
                <c:pt idx="3">
                  <c:v>长治市</c:v>
                </c:pt>
                <c:pt idx="4">
                  <c:v>晋城市</c:v>
                </c:pt>
                <c:pt idx="5">
                  <c:v>朔州市</c:v>
                </c:pt>
                <c:pt idx="6">
                  <c:v>晋中市</c:v>
                </c:pt>
                <c:pt idx="7">
                  <c:v>运城市</c:v>
                </c:pt>
                <c:pt idx="8">
                  <c:v>忻州市</c:v>
                </c:pt>
                <c:pt idx="9">
                  <c:v>临汾市</c:v>
                </c:pt>
                <c:pt idx="10">
                  <c:v>吕梁市</c:v>
                </c:pt>
              </c:strCache>
            </c:strRef>
          </c:cat>
          <c:val>
            <c:numRef>
              <c:f>Sheet2!$B$2:$B$12</c:f>
              <c:numCache>
                <c:formatCode>0.0</c:formatCode>
                <c:ptCount val="11"/>
                <c:pt idx="0">
                  <c:v>11066.653200000001</c:v>
                </c:pt>
                <c:pt idx="1">
                  <c:v>778.41600000000005</c:v>
                </c:pt>
                <c:pt idx="2">
                  <c:v>256.81369999999998</c:v>
                </c:pt>
                <c:pt idx="3">
                  <c:v>1502.6283000000001</c:v>
                </c:pt>
                <c:pt idx="4">
                  <c:v>385.17689999999999</c:v>
                </c:pt>
                <c:pt idx="5">
                  <c:v>114.28319999999999</c:v>
                </c:pt>
                <c:pt idx="6">
                  <c:v>892.01030000000003</c:v>
                </c:pt>
                <c:pt idx="7">
                  <c:v>751.54520000000002</c:v>
                </c:pt>
                <c:pt idx="8">
                  <c:v>359.73160000000001</c:v>
                </c:pt>
                <c:pt idx="9">
                  <c:v>210.44839999999999</c:v>
                </c:pt>
                <c:pt idx="10">
                  <c:v>334.10309999999998</c:v>
                </c:pt>
              </c:numCache>
            </c:numRef>
          </c:val>
          <c:extLst>
            <c:ext xmlns:c16="http://schemas.microsoft.com/office/drawing/2014/chart" uri="{C3380CC4-5D6E-409C-BE32-E72D297353CC}">
              <c16:uniqueId val="{00000000-310D-6846-9C8F-377C9BEBB3EC}"/>
            </c:ext>
          </c:extLst>
        </c:ser>
        <c:ser>
          <c:idx val="1"/>
          <c:order val="1"/>
          <c:tx>
            <c:strRef>
              <c:f>Sheet2!$C$1</c:f>
              <c:strCache>
                <c:ptCount val="1"/>
                <c:pt idx="0">
                  <c:v>2018年新开工面积（万平方米）</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00" b="0" i="0" u="none" strike="noStrike" kern="1200" baseline="0">
                    <a:solidFill>
                      <a:schemeClr val="dk1">
                        <a:lumMod val="75000"/>
                        <a:lumOff val="25000"/>
                      </a:schemeClr>
                    </a:solidFill>
                    <a:latin typeface="+mn-lt"/>
                    <a:ea typeface="楷体" panose="02010609060101010101" pitchFamily="49"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Sheet2!$A$2:$A$12</c:f>
              <c:strCache>
                <c:ptCount val="11"/>
                <c:pt idx="0">
                  <c:v>太原市</c:v>
                </c:pt>
                <c:pt idx="1">
                  <c:v>大同市</c:v>
                </c:pt>
                <c:pt idx="2">
                  <c:v>阳泉市</c:v>
                </c:pt>
                <c:pt idx="3">
                  <c:v>长治市</c:v>
                </c:pt>
                <c:pt idx="4">
                  <c:v>晋城市</c:v>
                </c:pt>
                <c:pt idx="5">
                  <c:v>朔州市</c:v>
                </c:pt>
                <c:pt idx="6">
                  <c:v>晋中市</c:v>
                </c:pt>
                <c:pt idx="7">
                  <c:v>运城市</c:v>
                </c:pt>
                <c:pt idx="8">
                  <c:v>忻州市</c:v>
                </c:pt>
                <c:pt idx="9">
                  <c:v>临汾市</c:v>
                </c:pt>
                <c:pt idx="10">
                  <c:v>吕梁市</c:v>
                </c:pt>
              </c:strCache>
            </c:strRef>
          </c:cat>
          <c:val>
            <c:numRef>
              <c:f>Sheet2!$C$2:$C$12</c:f>
              <c:numCache>
                <c:formatCode>0.0</c:formatCode>
                <c:ptCount val="11"/>
                <c:pt idx="0">
                  <c:v>3394.9077000000002</c:v>
                </c:pt>
                <c:pt idx="1">
                  <c:v>417.92649999999998</c:v>
                </c:pt>
                <c:pt idx="2">
                  <c:v>53.052500000000002</c:v>
                </c:pt>
                <c:pt idx="3">
                  <c:v>391.85649999999998</c:v>
                </c:pt>
                <c:pt idx="4">
                  <c:v>101.58759999999999</c:v>
                </c:pt>
                <c:pt idx="5">
                  <c:v>46.5807</c:v>
                </c:pt>
                <c:pt idx="6">
                  <c:v>311.64679999999998</c:v>
                </c:pt>
                <c:pt idx="7">
                  <c:v>387.83960000000002</c:v>
                </c:pt>
                <c:pt idx="8">
                  <c:v>212.22720000000001</c:v>
                </c:pt>
                <c:pt idx="9">
                  <c:v>140.0514</c:v>
                </c:pt>
                <c:pt idx="10">
                  <c:v>203.6071</c:v>
                </c:pt>
              </c:numCache>
            </c:numRef>
          </c:val>
          <c:extLst>
            <c:ext xmlns:c16="http://schemas.microsoft.com/office/drawing/2014/chart" uri="{C3380CC4-5D6E-409C-BE32-E72D297353CC}">
              <c16:uniqueId val="{00000001-310D-6846-9C8F-377C9BEBB3EC}"/>
            </c:ext>
          </c:extLst>
        </c:ser>
        <c:dLbls>
          <c:showLegendKey val="0"/>
          <c:showVal val="0"/>
          <c:showCatName val="0"/>
          <c:showSerName val="0"/>
          <c:showPercent val="0"/>
          <c:showBubbleSize val="0"/>
        </c:dLbls>
        <c:gapWidth val="110"/>
        <c:overlap val="-43"/>
        <c:axId val="498376912"/>
        <c:axId val="498374032"/>
      </c:barChart>
      <c:catAx>
        <c:axId val="498376912"/>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1800000" spcFirstLastPara="1" vertOverflow="ellipsis" wrap="square" anchor="ctr" anchorCtr="1"/>
          <a:lstStyle/>
          <a:p>
            <a:pPr>
              <a:defRPr sz="1300" b="0" i="0" u="none" strike="noStrike" kern="1200" cap="none" spc="0" normalizeH="0" baseline="0">
                <a:solidFill>
                  <a:schemeClr val="dk1">
                    <a:lumMod val="65000"/>
                    <a:lumOff val="35000"/>
                  </a:schemeClr>
                </a:solidFill>
                <a:latin typeface="+mn-lt"/>
                <a:ea typeface="楷体" panose="02010609060101010101" pitchFamily="49" charset="-122"/>
                <a:cs typeface="+mn-cs"/>
              </a:defRPr>
            </a:pPr>
            <a:endParaRPr lang="zh-CN"/>
          </a:p>
        </c:txPr>
        <c:crossAx val="498374032"/>
        <c:crosses val="autoZero"/>
        <c:auto val="1"/>
        <c:lblAlgn val="ctr"/>
        <c:lblOffset val="100"/>
        <c:noMultiLvlLbl val="0"/>
      </c:catAx>
      <c:valAx>
        <c:axId val="498374032"/>
        <c:scaling>
          <c:orientation val="minMax"/>
        </c:scaling>
        <c:delete val="0"/>
        <c:axPos val="l"/>
        <c:majorGridlines>
          <c:spPr>
            <a:ln w="9525" cap="flat" cmpd="sng" algn="ctr">
              <a:solidFill>
                <a:schemeClr val="dk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dk1">
                    <a:lumMod val="65000"/>
                    <a:lumOff val="35000"/>
                  </a:schemeClr>
                </a:solidFill>
                <a:latin typeface="+mn-lt"/>
                <a:ea typeface="楷体" panose="02010609060101010101" pitchFamily="49" charset="-122"/>
                <a:cs typeface="+mn-cs"/>
              </a:defRPr>
            </a:pPr>
            <a:endParaRPr lang="zh-CN"/>
          </a:p>
        </c:txPr>
        <c:crossAx val="498376912"/>
        <c:crosses val="autoZero"/>
        <c:crossBetween val="between"/>
      </c:valAx>
      <c:spPr>
        <a:pattFill prst="ltDnDiag">
          <a:fgClr>
            <a:schemeClr val="dk1">
              <a:lumMod val="15000"/>
              <a:lumOff val="85000"/>
            </a:schemeClr>
          </a:fgClr>
          <a:bgClr>
            <a:schemeClr val="lt1"/>
          </a:bgClr>
        </a:pattFill>
        <a:ln>
          <a:noFill/>
        </a:ln>
        <a:effectLst/>
      </c:spPr>
    </c:plotArea>
    <c:legend>
      <c:legendPos val="l"/>
      <c:layout>
        <c:manualLayout>
          <c:xMode val="edge"/>
          <c:yMode val="edge"/>
          <c:x val="0.14709851551956815"/>
          <c:y val="0.10417234856816084"/>
          <c:w val="0.2913776805554868"/>
          <c:h val="0.12126424141116439"/>
        </c:manualLayout>
      </c:layout>
      <c:overlay val="0"/>
      <c:spPr>
        <a:noFill/>
        <a:ln>
          <a:noFill/>
        </a:ln>
        <a:effectLst/>
      </c:spPr>
      <c:txPr>
        <a:bodyPr rot="0" spcFirstLastPara="1" vertOverflow="ellipsis" vert="horz" wrap="square" anchor="ctr" anchorCtr="1"/>
        <a:lstStyle/>
        <a:p>
          <a:pPr>
            <a:defRPr sz="1300" b="0" i="0" u="none" strike="noStrike" kern="1200" baseline="0">
              <a:solidFill>
                <a:schemeClr val="dk1">
                  <a:lumMod val="65000"/>
                  <a:lumOff val="35000"/>
                </a:schemeClr>
              </a:solidFill>
              <a:latin typeface="+mn-lt"/>
              <a:ea typeface="楷体" panose="02010609060101010101" pitchFamily="49" charset="-122"/>
              <a:cs typeface="+mn-cs"/>
            </a:defRPr>
          </a:pPr>
          <a:endParaRPr lang="zh-CN"/>
        </a:p>
      </c:txPr>
    </c:legend>
    <c:plotVisOnly val="1"/>
    <c:dispBlanksAs val="gap"/>
    <c:showDLblsOverMax val="0"/>
    <c:extLst/>
  </c:chart>
  <c:spPr>
    <a:solidFill>
      <a:schemeClr val="lt1"/>
    </a:solidFill>
    <a:ln w="9525" cap="flat" cmpd="sng" algn="ctr">
      <a:noFill/>
      <a:round/>
    </a:ln>
    <a:effectLst/>
  </c:spPr>
  <c:txPr>
    <a:bodyPr/>
    <a:lstStyle/>
    <a:p>
      <a:pPr>
        <a:defRPr sz="1300">
          <a:latin typeface="+mn-lt"/>
          <a:ea typeface="楷体" panose="02010609060101010101" pitchFamily="49" charset="-122"/>
        </a:defRPr>
      </a:pPr>
      <a:endParaRPr lang="zh-CN"/>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latin typeface="Microsoft YaHei" panose="020B0503020204020204" pitchFamily="34" charset="-122"/>
                <a:ea typeface="Microsoft YaHei" panose="020B0503020204020204" pitchFamily="34" charset="-122"/>
              </a:rPr>
              <a:t>各市房屋建筑施工面积比例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Sheet2!$B$1</c:f>
              <c:strCache>
                <c:ptCount val="1"/>
                <c:pt idx="0">
                  <c:v>房屋建筑施工面积（万平方米）</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6B7-254A-9FE2-3CE552FAA0F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6B7-254A-9FE2-3CE552FAA0F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6B7-254A-9FE2-3CE552FAA0F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6B7-254A-9FE2-3CE552FAA0F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6B7-254A-9FE2-3CE552FAA0F0}"/>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36B7-254A-9FE2-3CE552FAA0F0}"/>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36B7-254A-9FE2-3CE552FAA0F0}"/>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36B7-254A-9FE2-3CE552FAA0F0}"/>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36B7-254A-9FE2-3CE552FAA0F0}"/>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36B7-254A-9FE2-3CE552FAA0F0}"/>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36B7-254A-9FE2-3CE552FAA0F0}"/>
              </c:ext>
            </c:extLst>
          </c:dPt>
          <c:dLbls>
            <c:dLbl>
              <c:idx val="0"/>
              <c:layout>
                <c:manualLayout>
                  <c:x val="3.428958880139972E-2"/>
                  <c:y val="-0.20126713327500736"/>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36B7-254A-9FE2-3CE552FAA0F0}"/>
                </c:ext>
              </c:extLst>
            </c:dLbl>
            <c:dLbl>
              <c:idx val="2"/>
              <c:delete val="1"/>
              <c:extLst>
                <c:ext xmlns:c15="http://schemas.microsoft.com/office/drawing/2012/chart" uri="{CE6537A1-D6FC-4f65-9D91-7224C49458BB}"/>
                <c:ext xmlns:c16="http://schemas.microsoft.com/office/drawing/2014/chart" uri="{C3380CC4-5D6E-409C-BE32-E72D297353CC}">
                  <c16:uniqueId val="{00000005-36B7-254A-9FE2-3CE552FAA0F0}"/>
                </c:ext>
              </c:extLst>
            </c:dLbl>
            <c:dLbl>
              <c:idx val="4"/>
              <c:delete val="1"/>
              <c:extLst>
                <c:ext xmlns:c15="http://schemas.microsoft.com/office/drawing/2012/chart" uri="{CE6537A1-D6FC-4f65-9D91-7224C49458BB}"/>
                <c:ext xmlns:c16="http://schemas.microsoft.com/office/drawing/2014/chart" uri="{C3380CC4-5D6E-409C-BE32-E72D297353CC}">
                  <c16:uniqueId val="{00000009-36B7-254A-9FE2-3CE552FAA0F0}"/>
                </c:ext>
              </c:extLst>
            </c:dLbl>
            <c:dLbl>
              <c:idx val="5"/>
              <c:delete val="1"/>
              <c:extLst>
                <c:ext xmlns:c15="http://schemas.microsoft.com/office/drawing/2012/chart" uri="{CE6537A1-D6FC-4f65-9D91-7224C49458BB}"/>
                <c:ext xmlns:c16="http://schemas.microsoft.com/office/drawing/2014/chart" uri="{C3380CC4-5D6E-409C-BE32-E72D297353CC}">
                  <c16:uniqueId val="{0000000B-36B7-254A-9FE2-3CE552FAA0F0}"/>
                </c:ext>
              </c:extLst>
            </c:dLbl>
            <c:dLbl>
              <c:idx val="8"/>
              <c:delete val="1"/>
              <c:extLst>
                <c:ext xmlns:c15="http://schemas.microsoft.com/office/drawing/2012/chart" uri="{CE6537A1-D6FC-4f65-9D91-7224C49458BB}"/>
                <c:ext xmlns:c16="http://schemas.microsoft.com/office/drawing/2014/chart" uri="{C3380CC4-5D6E-409C-BE32-E72D297353CC}">
                  <c16:uniqueId val="{00000011-36B7-254A-9FE2-3CE552FAA0F0}"/>
                </c:ext>
              </c:extLst>
            </c:dLbl>
            <c:dLbl>
              <c:idx val="9"/>
              <c:delete val="1"/>
              <c:extLst>
                <c:ext xmlns:c15="http://schemas.microsoft.com/office/drawing/2012/chart" uri="{CE6537A1-D6FC-4f65-9D91-7224C49458BB}"/>
                <c:ext xmlns:c16="http://schemas.microsoft.com/office/drawing/2014/chart" uri="{C3380CC4-5D6E-409C-BE32-E72D297353CC}">
                  <c16:uniqueId val="{00000013-36B7-254A-9FE2-3CE552FAA0F0}"/>
                </c:ext>
              </c:extLst>
            </c:dLbl>
            <c:dLbl>
              <c:idx val="10"/>
              <c:delete val="1"/>
              <c:extLst>
                <c:ext xmlns:c15="http://schemas.microsoft.com/office/drawing/2012/chart" uri="{CE6537A1-D6FC-4f65-9D91-7224C49458BB}"/>
                <c:ext xmlns:c16="http://schemas.microsoft.com/office/drawing/2014/chart" uri="{C3380CC4-5D6E-409C-BE32-E72D297353CC}">
                  <c16:uniqueId val="{00000015-36B7-254A-9FE2-3CE552FAA0F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Sheet2!$A$2:$A$12</c:f>
              <c:strCache>
                <c:ptCount val="11"/>
                <c:pt idx="0">
                  <c:v>太原市</c:v>
                </c:pt>
                <c:pt idx="1">
                  <c:v>大同市</c:v>
                </c:pt>
                <c:pt idx="2">
                  <c:v>阳泉市</c:v>
                </c:pt>
                <c:pt idx="3">
                  <c:v>长治市</c:v>
                </c:pt>
                <c:pt idx="4">
                  <c:v>晋城市</c:v>
                </c:pt>
                <c:pt idx="5">
                  <c:v>朔州市</c:v>
                </c:pt>
                <c:pt idx="6">
                  <c:v>晋中市</c:v>
                </c:pt>
                <c:pt idx="7">
                  <c:v>运城市</c:v>
                </c:pt>
                <c:pt idx="8">
                  <c:v>忻州市</c:v>
                </c:pt>
                <c:pt idx="9">
                  <c:v>临汾市</c:v>
                </c:pt>
                <c:pt idx="10">
                  <c:v>吕梁市</c:v>
                </c:pt>
              </c:strCache>
            </c:strRef>
          </c:cat>
          <c:val>
            <c:numRef>
              <c:f>Sheet2!$B$2:$B$12</c:f>
              <c:numCache>
                <c:formatCode>0.0</c:formatCode>
                <c:ptCount val="11"/>
                <c:pt idx="0">
                  <c:v>11066.653200000001</c:v>
                </c:pt>
                <c:pt idx="1">
                  <c:v>778.41600000000005</c:v>
                </c:pt>
                <c:pt idx="2">
                  <c:v>256.81369999999998</c:v>
                </c:pt>
                <c:pt idx="3">
                  <c:v>1502.6283000000001</c:v>
                </c:pt>
                <c:pt idx="4">
                  <c:v>385.17689999999999</c:v>
                </c:pt>
                <c:pt idx="5">
                  <c:v>114.28319999999999</c:v>
                </c:pt>
                <c:pt idx="6">
                  <c:v>892.01030000000003</c:v>
                </c:pt>
                <c:pt idx="7">
                  <c:v>751.54520000000002</c:v>
                </c:pt>
                <c:pt idx="8">
                  <c:v>359.73160000000001</c:v>
                </c:pt>
                <c:pt idx="9">
                  <c:v>210.44839999999999</c:v>
                </c:pt>
                <c:pt idx="10">
                  <c:v>334.10309999999998</c:v>
                </c:pt>
              </c:numCache>
            </c:numRef>
          </c:val>
          <c:extLst>
            <c:ext xmlns:c16="http://schemas.microsoft.com/office/drawing/2014/chart" uri="{C3380CC4-5D6E-409C-BE32-E72D297353CC}">
              <c16:uniqueId val="{00000016-36B7-254A-9FE2-3CE552FAA0F0}"/>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3">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03">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3.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4.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5.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03">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drawing1.xml><?xml version="1.0" encoding="utf-8"?>
<c:userShapes xmlns:c="http://schemas.openxmlformats.org/drawingml/2006/chart">
  <cdr:relSizeAnchor xmlns:cdr="http://schemas.openxmlformats.org/drawingml/2006/chartDrawing">
    <cdr:from>
      <cdr:x>0.0271</cdr:x>
      <cdr:y>0.38503</cdr:y>
    </cdr:from>
    <cdr:to>
      <cdr:x>0.98604</cdr:x>
      <cdr:y>0.38503</cdr:y>
    </cdr:to>
    <cdr:cxnSp macro="">
      <cdr:nvCxnSpPr>
        <cdr:cNvPr id="2" name="直接连接符 3">
          <a:extLst xmlns:a="http://schemas.openxmlformats.org/drawingml/2006/main">
            <a:ext uri="{FF2B5EF4-FFF2-40B4-BE49-F238E27FC236}">
              <a16:creationId xmlns:a16="http://schemas.microsoft.com/office/drawing/2014/main" id="{2A7286E1-F0E0-47D3-B98D-46094C97334C}"/>
            </a:ext>
          </a:extLst>
        </cdr:cNvPr>
        <cdr:cNvCxnSpPr>
          <a:cxnSpLocks xmlns:a="http://schemas.openxmlformats.org/drawingml/2006/main"/>
        </cdr:cNvCxnSpPr>
      </cdr:nvCxnSpPr>
      <cdr:spPr>
        <a:xfrm xmlns:a="http://schemas.openxmlformats.org/drawingml/2006/main">
          <a:off x="234117" y="1926587"/>
          <a:ext cx="8285467" cy="0"/>
        </a:xfrm>
        <a:prstGeom xmlns:a="http://schemas.openxmlformats.org/drawingml/2006/main" prst="line">
          <a:avLst/>
        </a:prstGeom>
        <a:ln xmlns:a="http://schemas.openxmlformats.org/drawingml/2006/main" w="12700">
          <a:solidFill>
            <a:srgbClr val="C00000"/>
          </a:solidFill>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F0ECD0-2CDA-4D36-A1D7-E845F0AE15E5}" type="datetimeFigureOut">
              <a:rPr lang="zh-CN" altLang="en-US" smtClean="0"/>
              <a:t>2020/8/7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96B128-B55F-4603-BBFB-9BA548018675}" type="slidenum">
              <a:rPr lang="zh-CN" altLang="en-US" smtClean="0"/>
              <a:t>‹#›</a:t>
            </a:fld>
            <a:endParaRPr lang="zh-CN" altLang="en-US"/>
          </a:p>
        </p:txBody>
      </p:sp>
    </p:spTree>
    <p:extLst>
      <p:ext uri="{BB962C8B-B14F-4D97-AF65-F5344CB8AC3E}">
        <p14:creationId xmlns:p14="http://schemas.microsoft.com/office/powerpoint/2010/main" val="1449781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fontAlgn="base" hangingPunct="1">
              <a:spcBef>
                <a:spcPct val="0"/>
              </a:spcBef>
              <a:spcAft>
                <a:spcPct val="0"/>
              </a:spcAft>
            </a:pPr>
            <a:fld id="{A39408AF-377F-4F54-922D-FF2A98196521}" type="slidenum">
              <a:rPr lang="zh-CN" altLang="en-US" sz="1200" smtClean="0"/>
              <a:pPr eaLnBrk="1" fontAlgn="base" hangingPunct="1">
                <a:spcBef>
                  <a:spcPct val="0"/>
                </a:spcBef>
                <a:spcAft>
                  <a:spcPct val="0"/>
                </a:spcAft>
              </a:pPr>
              <a:t>2</a:t>
            </a:fld>
            <a:endParaRPr lang="zh-CN" altLang="en-US" sz="1200"/>
          </a:p>
        </p:txBody>
      </p:sp>
    </p:spTree>
    <p:extLst>
      <p:ext uri="{BB962C8B-B14F-4D97-AF65-F5344CB8AC3E}">
        <p14:creationId xmlns:p14="http://schemas.microsoft.com/office/powerpoint/2010/main" val="666968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fontAlgn="base" hangingPunct="1">
              <a:spcBef>
                <a:spcPct val="0"/>
              </a:spcBef>
              <a:spcAft>
                <a:spcPct val="0"/>
              </a:spcAft>
            </a:pPr>
            <a:fld id="{A39408AF-377F-4F54-922D-FF2A98196521}" type="slidenum">
              <a:rPr lang="zh-CN" altLang="en-US" sz="1200" smtClean="0"/>
              <a:pPr eaLnBrk="1" fontAlgn="base" hangingPunct="1">
                <a:spcBef>
                  <a:spcPct val="0"/>
                </a:spcBef>
                <a:spcAft>
                  <a:spcPct val="0"/>
                </a:spcAft>
              </a:pPr>
              <a:t>9</a:t>
            </a:fld>
            <a:endParaRPr lang="zh-CN" altLang="en-US" sz="1200"/>
          </a:p>
        </p:txBody>
      </p:sp>
    </p:spTree>
    <p:extLst>
      <p:ext uri="{BB962C8B-B14F-4D97-AF65-F5344CB8AC3E}">
        <p14:creationId xmlns:p14="http://schemas.microsoft.com/office/powerpoint/2010/main" val="878133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fontAlgn="base" hangingPunct="1">
              <a:spcBef>
                <a:spcPct val="0"/>
              </a:spcBef>
              <a:spcAft>
                <a:spcPct val="0"/>
              </a:spcAft>
            </a:pPr>
            <a:fld id="{A39408AF-377F-4F54-922D-FF2A98196521}" type="slidenum">
              <a:rPr lang="zh-CN" altLang="en-US" sz="1200" smtClean="0"/>
              <a:pPr eaLnBrk="1" fontAlgn="base" hangingPunct="1">
                <a:spcBef>
                  <a:spcPct val="0"/>
                </a:spcBef>
                <a:spcAft>
                  <a:spcPct val="0"/>
                </a:spcAft>
              </a:pPr>
              <a:t>23</a:t>
            </a:fld>
            <a:endParaRPr lang="zh-CN" altLang="en-US" sz="1200"/>
          </a:p>
        </p:txBody>
      </p:sp>
    </p:spTree>
    <p:extLst>
      <p:ext uri="{BB962C8B-B14F-4D97-AF65-F5344CB8AC3E}">
        <p14:creationId xmlns:p14="http://schemas.microsoft.com/office/powerpoint/2010/main" val="7929524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标题幻灯片">
    <p:bg>
      <p:bgPr>
        <a:solidFill>
          <a:schemeClr val="bg1"/>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9CC2052-F851-47F4-8D07-A849A2B58E2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31267" y="478856"/>
            <a:ext cx="5133333" cy="5900287"/>
          </a:xfrm>
          <a:prstGeom prst="rect">
            <a:avLst/>
          </a:prstGeom>
        </p:spPr>
      </p:pic>
      <p:sp>
        <p:nvSpPr>
          <p:cNvPr id="9" name="矩形 8">
            <a:extLst>
              <a:ext uri="{FF2B5EF4-FFF2-40B4-BE49-F238E27FC236}">
                <a16:creationId xmlns:a16="http://schemas.microsoft.com/office/drawing/2014/main" id="{F8A0D94F-1693-46AC-937B-9A472A502420}"/>
              </a:ext>
            </a:extLst>
          </p:cNvPr>
          <p:cNvSpPr/>
          <p:nvPr userDrawn="1"/>
        </p:nvSpPr>
        <p:spPr>
          <a:xfrm>
            <a:off x="338468" y="1579821"/>
            <a:ext cx="7922937" cy="1482650"/>
          </a:xfrm>
          <a:prstGeom prst="rect">
            <a:avLst/>
          </a:prstGeom>
        </p:spPr>
        <p:txBody>
          <a:bodyPr wrap="square">
            <a:spAutoFit/>
          </a:bodyPr>
          <a:lstStyle/>
          <a:p>
            <a:pPr lvl="0" algn="ctr">
              <a:lnSpc>
                <a:spcPct val="150000"/>
              </a:lnSpc>
            </a:pPr>
            <a:r>
              <a:rPr lang="en-US" altLang="zh-CN" sz="3200" b="1" dirty="0">
                <a:solidFill>
                  <a:schemeClr val="accent1"/>
                </a:solidFill>
                <a:latin typeface="微软雅黑" panose="020B0503020204020204" pitchFamily="34" charset="-122"/>
                <a:ea typeface="微软雅黑" panose="020B0503020204020204" pitchFamily="34" charset="-122"/>
              </a:rPr>
              <a:t>XX</a:t>
            </a:r>
            <a:r>
              <a:rPr lang="zh-CN" altLang="en-US" sz="3200" b="1" dirty="0">
                <a:solidFill>
                  <a:schemeClr val="accent1"/>
                </a:solidFill>
                <a:latin typeface="微软雅黑" panose="020B0503020204020204" pitchFamily="34" charset="-122"/>
                <a:ea typeface="微软雅黑" panose="020B0503020204020204" pitchFamily="34" charset="-122"/>
              </a:rPr>
              <a:t>建工（集团）有限公司</a:t>
            </a:r>
            <a:endParaRPr lang="en-US" altLang="zh-CN" sz="3200" b="1" dirty="0">
              <a:solidFill>
                <a:schemeClr val="accent1"/>
              </a:solidFill>
              <a:latin typeface="微软雅黑" panose="020B0503020204020204" pitchFamily="34" charset="-122"/>
              <a:ea typeface="微软雅黑" panose="020B0503020204020204" pitchFamily="34" charset="-122"/>
            </a:endParaRPr>
          </a:p>
          <a:p>
            <a:pPr lvl="0" algn="ctr">
              <a:lnSpc>
                <a:spcPct val="150000"/>
              </a:lnSpc>
            </a:pPr>
            <a:r>
              <a:rPr lang="zh-CN" altLang="en-US" sz="3200" b="1" dirty="0">
                <a:solidFill>
                  <a:srgbClr val="443C9B">
                    <a:lumMod val="50000"/>
                  </a:srgbClr>
                </a:solidFill>
                <a:latin typeface="微软雅黑" panose="020B0503020204020204" pitchFamily="34" charset="-122"/>
                <a:ea typeface="微软雅黑" panose="020B0503020204020204" pitchFamily="34" charset="-122"/>
              </a:rPr>
              <a:t>战略规划项目建议书</a:t>
            </a:r>
          </a:p>
        </p:txBody>
      </p:sp>
      <p:sp>
        <p:nvSpPr>
          <p:cNvPr id="10" name="Text Box 4">
            <a:extLst>
              <a:ext uri="{FF2B5EF4-FFF2-40B4-BE49-F238E27FC236}">
                <a16:creationId xmlns:a16="http://schemas.microsoft.com/office/drawing/2014/main" id="{4E202C94-DC88-4940-B835-7C7B6178C304}"/>
              </a:ext>
            </a:extLst>
          </p:cNvPr>
          <p:cNvSpPr txBox="1">
            <a:spLocks noChangeArrowheads="1"/>
          </p:cNvSpPr>
          <p:nvPr userDrawn="1"/>
        </p:nvSpPr>
        <p:spPr bwMode="auto">
          <a:xfrm>
            <a:off x="2558449" y="5415831"/>
            <a:ext cx="3482975" cy="683586"/>
          </a:xfrm>
          <a:prstGeom prst="rect">
            <a:avLst/>
          </a:prstGeom>
          <a:noFill/>
          <a:ln>
            <a:noFill/>
          </a:ln>
          <a:extLst>
            <a:ext uri="{909E8E84-426E-40dd-AFC4-6F175D3DCCD1}"/>
            <a:ext uri="{91240B29-F687-4f45-9708-019B960494DF}"/>
          </a:extLst>
        </p:spPr>
        <p:txBody>
          <a:bodyPr lIns="90000" tIns="46800" rIns="90000" bIns="46800">
            <a:spAutoFit/>
          </a:bodyPr>
          <a:lstStyle>
            <a:lvl1pPr eaLnBrk="0" hangingPunct="0">
              <a:defRPr kumimoji="1" sz="1600">
                <a:solidFill>
                  <a:schemeClr val="tx1"/>
                </a:solidFill>
                <a:latin typeface="Times New Roman" charset="0"/>
                <a:ea typeface="宋体" charset="0"/>
                <a:cs typeface="宋体" charset="0"/>
              </a:defRPr>
            </a:lvl1pPr>
            <a:lvl2pPr marL="742950" indent="-285750" eaLnBrk="0" hangingPunct="0">
              <a:defRPr kumimoji="1" sz="1600">
                <a:solidFill>
                  <a:schemeClr val="tx1"/>
                </a:solidFill>
                <a:latin typeface="Times New Roman" charset="0"/>
                <a:ea typeface="宋体" charset="0"/>
                <a:cs typeface="宋体" charset="0"/>
              </a:defRPr>
            </a:lvl2pPr>
            <a:lvl3pPr marL="1143000" indent="-228600" eaLnBrk="0" hangingPunct="0">
              <a:defRPr kumimoji="1" sz="1600">
                <a:solidFill>
                  <a:schemeClr val="tx1"/>
                </a:solidFill>
                <a:latin typeface="Times New Roman" charset="0"/>
                <a:ea typeface="宋体" charset="0"/>
                <a:cs typeface="宋体" charset="0"/>
              </a:defRPr>
            </a:lvl3pPr>
            <a:lvl4pPr marL="1600200" indent="-228600" eaLnBrk="0" hangingPunct="0">
              <a:defRPr kumimoji="1" sz="1600">
                <a:solidFill>
                  <a:schemeClr val="tx1"/>
                </a:solidFill>
                <a:latin typeface="Times New Roman" charset="0"/>
                <a:ea typeface="宋体" charset="0"/>
                <a:cs typeface="宋体" charset="0"/>
              </a:defRPr>
            </a:lvl4pPr>
            <a:lvl5pPr marL="2057400" indent="-228600" eaLnBrk="0" hangingPunct="0">
              <a:defRPr kumimoji="1" sz="1600">
                <a:solidFill>
                  <a:schemeClr val="tx1"/>
                </a:solidFill>
                <a:latin typeface="Times New Roman" charset="0"/>
                <a:ea typeface="宋体" charset="0"/>
                <a:cs typeface="宋体" charset="0"/>
              </a:defRPr>
            </a:lvl5pPr>
            <a:lvl6pPr marL="2514600" indent="-228600" algn="ctr" eaLnBrk="0" fontAlgn="base" hangingPunct="0">
              <a:spcBef>
                <a:spcPct val="0"/>
              </a:spcBef>
              <a:spcAft>
                <a:spcPct val="0"/>
              </a:spcAft>
              <a:defRPr kumimoji="1" sz="1600">
                <a:solidFill>
                  <a:schemeClr val="tx1"/>
                </a:solidFill>
                <a:latin typeface="Times New Roman" charset="0"/>
                <a:ea typeface="宋体" charset="0"/>
                <a:cs typeface="宋体" charset="0"/>
              </a:defRPr>
            </a:lvl6pPr>
            <a:lvl7pPr marL="2971800" indent="-228600" algn="ctr" eaLnBrk="0" fontAlgn="base" hangingPunct="0">
              <a:spcBef>
                <a:spcPct val="0"/>
              </a:spcBef>
              <a:spcAft>
                <a:spcPct val="0"/>
              </a:spcAft>
              <a:defRPr kumimoji="1" sz="1600">
                <a:solidFill>
                  <a:schemeClr val="tx1"/>
                </a:solidFill>
                <a:latin typeface="Times New Roman" charset="0"/>
                <a:ea typeface="宋体" charset="0"/>
                <a:cs typeface="宋体" charset="0"/>
              </a:defRPr>
            </a:lvl7pPr>
            <a:lvl8pPr marL="3429000" indent="-228600" algn="ctr" eaLnBrk="0" fontAlgn="base" hangingPunct="0">
              <a:spcBef>
                <a:spcPct val="0"/>
              </a:spcBef>
              <a:spcAft>
                <a:spcPct val="0"/>
              </a:spcAft>
              <a:defRPr kumimoji="1" sz="1600">
                <a:solidFill>
                  <a:schemeClr val="tx1"/>
                </a:solidFill>
                <a:latin typeface="Times New Roman" charset="0"/>
                <a:ea typeface="宋体" charset="0"/>
                <a:cs typeface="宋体" charset="0"/>
              </a:defRPr>
            </a:lvl8pPr>
            <a:lvl9pPr marL="3886200" indent="-228600" algn="ctr" eaLnBrk="0" fontAlgn="base" hangingPunct="0">
              <a:spcBef>
                <a:spcPct val="0"/>
              </a:spcBef>
              <a:spcAft>
                <a:spcPct val="0"/>
              </a:spcAft>
              <a:defRPr kumimoji="1" sz="1600">
                <a:solidFill>
                  <a:schemeClr val="tx1"/>
                </a:solidFill>
                <a:latin typeface="Times New Roman" charset="0"/>
                <a:ea typeface="宋体" charset="0"/>
                <a:cs typeface="宋体" charset="0"/>
              </a:defRPr>
            </a:lvl9pPr>
          </a:lstStyle>
          <a:p>
            <a:pPr algn="ctr" eaLnBrk="1" hangingPunct="1">
              <a:lnSpc>
                <a:spcPct val="125000"/>
              </a:lnSpc>
              <a:defRPr/>
            </a:pPr>
            <a:r>
              <a:rPr lang="zh-CN" altLang="en-US" sz="1600" b="1" dirty="0">
                <a:solidFill>
                  <a:prstClr val="black"/>
                </a:solidFill>
                <a:latin typeface="微软雅黑 Light" panose="020B0502040204020203" pitchFamily="34" charset="-122"/>
                <a:ea typeface="微软雅黑 Light" panose="020B0502040204020203" pitchFamily="34" charset="-122"/>
                <a:cs typeface="Times New Roman" panose="02020603050405020304" pitchFamily="18" charset="0"/>
              </a:rPr>
              <a:t>上海攀成德企业管理顾问有限公司</a:t>
            </a:r>
            <a:endParaRPr lang="en-US" altLang="zh-CN" sz="1600" b="1" dirty="0">
              <a:solidFill>
                <a:prstClr val="black"/>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gn="ctr" eaLnBrk="1" hangingPunct="1">
              <a:lnSpc>
                <a:spcPct val="125000"/>
              </a:lnSpc>
              <a:defRPr/>
            </a:pPr>
            <a:r>
              <a:rPr lang="en-US" altLang="zh-CN" sz="1600" b="1" dirty="0">
                <a:solidFill>
                  <a:prstClr val="black"/>
                </a:solidFill>
                <a:latin typeface="微软雅黑 Light" panose="020B0502040204020203" pitchFamily="34" charset="-122"/>
                <a:ea typeface="微软雅黑 Light" panose="020B0502040204020203" pitchFamily="34" charset="-122"/>
                <a:cs typeface="Times New Roman" panose="02020603050405020304" pitchFamily="18" charset="0"/>
              </a:rPr>
              <a:t>2020</a:t>
            </a:r>
            <a:r>
              <a:rPr lang="zh-CN" altLang="en-US" sz="1600" b="1" dirty="0">
                <a:solidFill>
                  <a:prstClr val="black"/>
                </a:solidFill>
                <a:latin typeface="微软雅黑 Light" panose="020B0502040204020203" pitchFamily="34" charset="-122"/>
                <a:ea typeface="微软雅黑 Light" panose="020B0502040204020203" pitchFamily="34" charset="-122"/>
                <a:cs typeface="Times New Roman" panose="02020603050405020304" pitchFamily="18" charset="0"/>
              </a:rPr>
              <a:t>年</a:t>
            </a:r>
            <a:r>
              <a:rPr lang="en-US" altLang="zh-CN" sz="1600" b="1" dirty="0">
                <a:solidFill>
                  <a:prstClr val="black"/>
                </a:solidFill>
                <a:latin typeface="微软雅黑 Light" panose="020B0502040204020203" pitchFamily="34" charset="-122"/>
                <a:ea typeface="微软雅黑 Light" panose="020B0502040204020203" pitchFamily="34" charset="-122"/>
                <a:cs typeface="Times New Roman" panose="02020603050405020304" pitchFamily="18" charset="0"/>
              </a:rPr>
              <a:t>3</a:t>
            </a:r>
            <a:r>
              <a:rPr lang="zh-CN" altLang="en-US" sz="1600" b="1" dirty="0">
                <a:solidFill>
                  <a:prstClr val="black"/>
                </a:solidFill>
                <a:latin typeface="微软雅黑 Light" panose="020B0502040204020203" pitchFamily="34" charset="-122"/>
                <a:ea typeface="微软雅黑 Light" panose="020B0502040204020203" pitchFamily="34" charset="-122"/>
                <a:cs typeface="Times New Roman" panose="02020603050405020304" pitchFamily="18" charset="0"/>
              </a:rPr>
              <a:t>月</a:t>
            </a:r>
            <a:endParaRPr kumimoji="0" lang="zh-CN" altLang="en-US" sz="1600" b="1" dirty="0">
              <a:solidFill>
                <a:prstClr val="black"/>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graphicFrame>
        <p:nvGraphicFramePr>
          <p:cNvPr id="11" name="Object 146">
            <a:extLst>
              <a:ext uri="{FF2B5EF4-FFF2-40B4-BE49-F238E27FC236}">
                <a16:creationId xmlns:a16="http://schemas.microsoft.com/office/drawing/2014/main" id="{9376B363-32F8-4C94-8DDB-D9461CFD799D}"/>
              </a:ext>
            </a:extLst>
          </p:cNvPr>
          <p:cNvGraphicFramePr>
            <a:graphicFrameLocks noChangeAspect="1"/>
          </p:cNvGraphicFramePr>
          <p:nvPr userDrawn="1">
            <p:extLst>
              <p:ext uri="{D42A27DB-BD31-4B8C-83A1-F6EECF244321}">
                <p14:modId xmlns:p14="http://schemas.microsoft.com/office/powerpoint/2010/main" val="639833989"/>
              </p:ext>
            </p:extLst>
          </p:nvPr>
        </p:nvGraphicFramePr>
        <p:xfrm>
          <a:off x="3984632" y="4711494"/>
          <a:ext cx="630609" cy="566685"/>
        </p:xfrm>
        <a:graphic>
          <a:graphicData uri="http://schemas.openxmlformats.org/presentationml/2006/ole">
            <mc:AlternateContent xmlns:mc="http://schemas.openxmlformats.org/markup-compatibility/2006">
              <mc:Choice xmlns:v="urn:schemas-microsoft-com:vml" Requires="v">
                <p:oleObj spid="_x0000_s2592" name="位图图像" r:id="rId4" imgW="743054" imgH="762106" progId="PBrush">
                  <p:embed/>
                </p:oleObj>
              </mc:Choice>
              <mc:Fallback>
                <p:oleObj name="位图图像" r:id="rId4" imgW="743054" imgH="762106" progId="PBrush">
                  <p:embed/>
                  <p:pic>
                    <p:nvPicPr>
                      <p:cNvPr id="8" name="Object 146">
                        <a:extLst>
                          <a:ext uri="{FF2B5EF4-FFF2-40B4-BE49-F238E27FC236}">
                            <a16:creationId xmlns:a16="http://schemas.microsoft.com/office/drawing/2014/main" id="{A3D5A8CF-479E-4287-90B7-B78AEBD8C5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4632" y="4711494"/>
                        <a:ext cx="630609" cy="56668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3699914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1-仅标题">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2D4AB526-09E8-4BF5-BCE9-A0DE24F34169}"/>
              </a:ext>
            </a:extLst>
          </p:cNvPr>
          <p:cNvSpPr>
            <a:spLocks noGrp="1"/>
          </p:cNvSpPr>
          <p:nvPr>
            <p:ph type="sldNum" sz="quarter" idx="10"/>
          </p:nvPr>
        </p:nvSpPr>
        <p:spPr/>
        <p:txBody>
          <a:bodyPr/>
          <a:lstStyle/>
          <a:p>
            <a:fld id="{C2ED6635-D407-4DAB-8FE6-6ACCC75A9381}" type="slidenum">
              <a:rPr lang="zh-CN" altLang="en-US" smtClean="0"/>
              <a:pPr/>
              <a:t>‹#›</a:t>
            </a:fld>
            <a:endParaRPr lang="zh-CN" altLang="en-US"/>
          </a:p>
        </p:txBody>
      </p:sp>
      <p:sp>
        <p:nvSpPr>
          <p:cNvPr id="5" name="标题 4">
            <a:extLst>
              <a:ext uri="{FF2B5EF4-FFF2-40B4-BE49-F238E27FC236}">
                <a16:creationId xmlns:a16="http://schemas.microsoft.com/office/drawing/2014/main" id="{09BCCD1F-C2B0-488F-8A38-A9CF4F57EA25}"/>
              </a:ext>
            </a:extLst>
          </p:cNvPr>
          <p:cNvSpPr>
            <a:spLocks noGrp="1"/>
          </p:cNvSpPr>
          <p:nvPr>
            <p:ph type="title"/>
          </p:nvPr>
        </p:nvSpPr>
        <p:spPr>
          <a:xfrm>
            <a:off x="342900" y="617220"/>
            <a:ext cx="11513820" cy="576000"/>
          </a:xfrm>
          <a:prstGeom prst="rect">
            <a:avLst/>
          </a:prstGeom>
        </p:spPr>
        <p:txBody>
          <a:bodyPr anchor="ctr"/>
          <a:lstStyle>
            <a:lvl1pPr algn="ctr">
              <a:defRPr sz="2000" b="1" baseline="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909617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609242" y="6356049"/>
            <a:ext cx="2845516" cy="365881"/>
          </a:xfrm>
          <a:prstGeom prst="rect">
            <a:avLst/>
          </a:prstGeom>
        </p:spPr>
        <p:txBody>
          <a:bodyPr/>
          <a:lstStyle>
            <a:lvl1pPr>
              <a:defRPr/>
            </a:lvl1pPr>
          </a:lstStyle>
          <a:p>
            <a:pPr>
              <a:defRPr/>
            </a:pPr>
            <a:fld id="{B0BDB1BA-368D-40A0-8A4F-7C9CB1C49A6A}" type="datetimeFigureOut">
              <a:rPr lang="zh-CN" altLang="en-US"/>
              <a:pPr>
                <a:defRPr/>
              </a:pPr>
              <a:t>2020/8/7</a:t>
            </a:fld>
            <a:endParaRPr lang="zh-CN" altLang="en-US"/>
          </a:p>
        </p:txBody>
      </p:sp>
      <p:sp>
        <p:nvSpPr>
          <p:cNvPr id="5" name="页脚占位符 4"/>
          <p:cNvSpPr>
            <a:spLocks noGrp="1"/>
          </p:cNvSpPr>
          <p:nvPr>
            <p:ph type="ftr" sz="quarter" idx="11"/>
          </p:nvPr>
        </p:nvSpPr>
        <p:spPr>
          <a:xfrm>
            <a:off x="4166139" y="6356049"/>
            <a:ext cx="3859724" cy="365881"/>
          </a:xfrm>
          <a:prstGeom prst="rect">
            <a:avLst/>
          </a:prstGeom>
        </p:spPr>
        <p:txBody>
          <a:bodyPr/>
          <a:lstStyle>
            <a:lvl1pPr>
              <a:defRPr/>
            </a:lvl1pPr>
          </a:lstStyle>
          <a:p>
            <a:pPr>
              <a:defRPr/>
            </a:pPr>
            <a:endParaRPr lang="zh-CN" altLang="en-US" dirty="0"/>
          </a:p>
        </p:txBody>
      </p:sp>
      <p:sp>
        <p:nvSpPr>
          <p:cNvPr id="6" name="灯片编号占位符 5"/>
          <p:cNvSpPr>
            <a:spLocks noGrp="1"/>
          </p:cNvSpPr>
          <p:nvPr>
            <p:ph type="sldNum" sz="quarter" idx="12"/>
          </p:nvPr>
        </p:nvSpPr>
        <p:spPr>
          <a:xfrm>
            <a:off x="8756972" y="6286521"/>
            <a:ext cx="2845516" cy="365881"/>
          </a:xfrm>
          <a:prstGeom prst="rect">
            <a:avLst/>
          </a:prstGeom>
        </p:spPr>
        <p:txBody>
          <a:bodyPr/>
          <a:lstStyle>
            <a:lvl1pPr>
              <a:defRPr/>
            </a:lvl1pPr>
          </a:lstStyle>
          <a:p>
            <a:pPr>
              <a:defRPr/>
            </a:pPr>
            <a:fld id="{399481D1-FBB7-47A6-9DA0-B2DC666E375B}" type="slidenum">
              <a:rPr lang="zh-CN" altLang="en-US"/>
              <a:pPr>
                <a:defRPr/>
              </a:pPr>
              <a:t>‹#›</a:t>
            </a:fld>
            <a:endParaRPr lang="zh-CN" altLang="en-US" dirty="0"/>
          </a:p>
        </p:txBody>
      </p:sp>
    </p:spTree>
    <p:extLst>
      <p:ext uri="{BB962C8B-B14F-4D97-AF65-F5344CB8AC3E}">
        <p14:creationId xmlns:p14="http://schemas.microsoft.com/office/powerpoint/2010/main" val="7661858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Line 7">
            <a:extLst>
              <a:ext uri="{FF2B5EF4-FFF2-40B4-BE49-F238E27FC236}">
                <a16:creationId xmlns:a16="http://schemas.microsoft.com/office/drawing/2014/main" id="{2E6BC41C-2454-4186-9636-0B4051F60B2C}"/>
              </a:ext>
            </a:extLst>
          </p:cNvPr>
          <p:cNvSpPr>
            <a:spLocks noChangeShapeType="1"/>
          </p:cNvSpPr>
          <p:nvPr userDrawn="1"/>
        </p:nvSpPr>
        <p:spPr bwMode="auto">
          <a:xfrm>
            <a:off x="335900" y="552204"/>
            <a:ext cx="11520000" cy="0"/>
          </a:xfrm>
          <a:prstGeom prst="line">
            <a:avLst/>
          </a:prstGeom>
          <a:noFill/>
          <a:ln w="19050">
            <a:solidFill>
              <a:schemeClr val="accent5">
                <a:lumMod val="75000"/>
              </a:schemeClr>
            </a:solidFill>
            <a:round/>
            <a:headEnd/>
            <a:tailEnd/>
          </a:ln>
        </p:spPr>
        <p:txBody>
          <a:bodyPr/>
          <a:lstStyle/>
          <a:p>
            <a:pPr>
              <a:defRPr/>
            </a:pPr>
            <a:endParaRPr lang="zh-CN" altLang="en-US" sz="1800" dirty="0"/>
          </a:p>
        </p:txBody>
      </p:sp>
      <p:sp>
        <p:nvSpPr>
          <p:cNvPr id="9" name="Line 8">
            <a:extLst>
              <a:ext uri="{FF2B5EF4-FFF2-40B4-BE49-F238E27FC236}">
                <a16:creationId xmlns:a16="http://schemas.microsoft.com/office/drawing/2014/main" id="{D30C110E-1080-4C72-967B-82914AC331B2}"/>
              </a:ext>
            </a:extLst>
          </p:cNvPr>
          <p:cNvSpPr>
            <a:spLocks noChangeShapeType="1"/>
          </p:cNvSpPr>
          <p:nvPr userDrawn="1"/>
        </p:nvSpPr>
        <p:spPr bwMode="auto">
          <a:xfrm>
            <a:off x="335900" y="6308725"/>
            <a:ext cx="11520000" cy="0"/>
          </a:xfrm>
          <a:prstGeom prst="line">
            <a:avLst/>
          </a:prstGeom>
          <a:noFill/>
          <a:ln w="9525">
            <a:solidFill>
              <a:schemeClr val="accent5">
                <a:lumMod val="75000"/>
              </a:schemeClr>
            </a:solidFill>
            <a:round/>
            <a:headEnd/>
            <a:tailEnd/>
          </a:ln>
        </p:spPr>
        <p:txBody>
          <a:bodyPr/>
          <a:lstStyle/>
          <a:p>
            <a:pPr>
              <a:defRPr/>
            </a:pPr>
            <a:endParaRPr lang="zh-CN" altLang="en-US" sz="1800"/>
          </a:p>
        </p:txBody>
      </p:sp>
      <p:pic>
        <p:nvPicPr>
          <p:cNvPr id="10" name="Picture 12" descr="A2-1">
            <a:extLst>
              <a:ext uri="{FF2B5EF4-FFF2-40B4-BE49-F238E27FC236}">
                <a16:creationId xmlns:a16="http://schemas.microsoft.com/office/drawing/2014/main" id="{1D5ED8E4-5A57-4D8D-BA73-EC6608867475}"/>
              </a:ext>
            </a:extLst>
          </p:cNvPr>
          <p:cNvPicPr>
            <a:picLocks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0127096" y="6386178"/>
            <a:ext cx="17280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本框 10">
            <a:extLst>
              <a:ext uri="{FF2B5EF4-FFF2-40B4-BE49-F238E27FC236}">
                <a16:creationId xmlns:a16="http://schemas.microsoft.com/office/drawing/2014/main" id="{810F5C3E-048D-49EE-A362-111A9F5AA74F}"/>
              </a:ext>
            </a:extLst>
          </p:cNvPr>
          <p:cNvSpPr txBox="1"/>
          <p:nvPr userDrawn="1"/>
        </p:nvSpPr>
        <p:spPr>
          <a:xfrm>
            <a:off x="6241465" y="168516"/>
            <a:ext cx="5616000" cy="272758"/>
          </a:xfrm>
          <a:prstGeom prst="rect">
            <a:avLst/>
          </a:prstGeom>
          <a:noFill/>
        </p:spPr>
        <p:txBody>
          <a:bodyPr wrap="square" lIns="36000" tIns="36000" rIns="36000" bIns="36000" rtlCol="0">
            <a:spAutoFit/>
          </a:bodyPr>
          <a:lstStyle/>
          <a:p>
            <a:pPr algn="r">
              <a:defRPr/>
            </a:pPr>
            <a:r>
              <a:rPr lang="en-US" altLang="zh-CN" sz="1300" dirty="0">
                <a:solidFill>
                  <a:schemeClr val="bg2">
                    <a:lumMod val="10000"/>
                  </a:schemeClr>
                </a:solidFill>
                <a:latin typeface="微软雅黑" panose="020B0503020204020204" pitchFamily="34" charset="-122"/>
                <a:ea typeface="微软雅黑" panose="020B0503020204020204" pitchFamily="34" charset="-122"/>
              </a:rPr>
              <a:t>XX</a:t>
            </a:r>
            <a:r>
              <a:rPr lang="zh-CN" altLang="en-US" sz="1300" dirty="0">
                <a:solidFill>
                  <a:schemeClr val="bg2">
                    <a:lumMod val="10000"/>
                  </a:schemeClr>
                </a:solidFill>
                <a:latin typeface="微软雅黑" panose="020B0503020204020204" pitchFamily="34" charset="-122"/>
                <a:ea typeface="微软雅黑" panose="020B0503020204020204" pitchFamily="34" charset="-122"/>
              </a:rPr>
              <a:t>建工（集团）有限公司战略规划项目 </a:t>
            </a:r>
            <a:r>
              <a:rPr lang="en-US" altLang="zh-CN" sz="1300" dirty="0">
                <a:solidFill>
                  <a:schemeClr val="bg2">
                    <a:lumMod val="10000"/>
                  </a:schemeClr>
                </a:solidFill>
                <a:latin typeface="微软雅黑" panose="020B0503020204020204" pitchFamily="34" charset="-122"/>
                <a:ea typeface="微软雅黑" panose="020B0503020204020204" pitchFamily="34" charset="-122"/>
              </a:rPr>
              <a:t>· </a:t>
            </a:r>
            <a:r>
              <a:rPr lang="zh-CN" altLang="en-US" sz="1300" dirty="0">
                <a:solidFill>
                  <a:schemeClr val="bg2">
                    <a:lumMod val="10000"/>
                  </a:schemeClr>
                </a:solidFill>
                <a:latin typeface="微软雅黑" panose="020B0503020204020204" pitchFamily="34" charset="-122"/>
                <a:ea typeface="微软雅黑" panose="020B0503020204020204" pitchFamily="34" charset="-122"/>
              </a:rPr>
              <a:t>建议书</a:t>
            </a:r>
            <a:endParaRPr lang="zh-CN" altLang="en-US" sz="1300" dirty="0">
              <a:solidFill>
                <a:schemeClr val="bg2">
                  <a:lumMod val="10000"/>
                </a:schemeClr>
              </a:solidFill>
            </a:endParaRPr>
          </a:p>
        </p:txBody>
      </p:sp>
      <p:sp>
        <p:nvSpPr>
          <p:cNvPr id="16" name="文本框 15">
            <a:extLst>
              <a:ext uri="{FF2B5EF4-FFF2-40B4-BE49-F238E27FC236}">
                <a16:creationId xmlns:a16="http://schemas.microsoft.com/office/drawing/2014/main" id="{6D860DDD-E867-4DF0-B1E3-68A28D623E0C}"/>
              </a:ext>
            </a:extLst>
          </p:cNvPr>
          <p:cNvSpPr txBox="1"/>
          <p:nvPr userDrawn="1"/>
        </p:nvSpPr>
        <p:spPr>
          <a:xfrm>
            <a:off x="335900" y="6385590"/>
            <a:ext cx="2262405" cy="234286"/>
          </a:xfrm>
          <a:prstGeom prst="rect">
            <a:avLst/>
          </a:prstGeom>
          <a:noFill/>
        </p:spPr>
        <p:txBody>
          <a:bodyPr wrap="none" lIns="36000" tIns="36000" rIns="36000" bIns="36000" rtlCol="0" anchor="ctr" anchorCtr="0">
            <a:spAutoFit/>
          </a:bodyPr>
          <a:lstStyle/>
          <a:p>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rPr>
              <a:t>版权所有，未经许可，不得泄露。</a:t>
            </a:r>
          </a:p>
        </p:txBody>
      </p:sp>
      <p:sp>
        <p:nvSpPr>
          <p:cNvPr id="18" name="灯片编号占位符 17">
            <a:extLst>
              <a:ext uri="{FF2B5EF4-FFF2-40B4-BE49-F238E27FC236}">
                <a16:creationId xmlns:a16="http://schemas.microsoft.com/office/drawing/2014/main" id="{B8F3360E-B3BE-4DF5-8590-1122C1218D8A}"/>
              </a:ext>
            </a:extLst>
          </p:cNvPr>
          <p:cNvSpPr>
            <a:spLocks noGrp="1"/>
          </p:cNvSpPr>
          <p:nvPr>
            <p:ph type="sldNum" sz="quarter" idx="4"/>
          </p:nvPr>
        </p:nvSpPr>
        <p:spPr>
          <a:xfrm>
            <a:off x="5572511" y="6398282"/>
            <a:ext cx="1057623" cy="365125"/>
          </a:xfrm>
          <a:prstGeom prst="rect">
            <a:avLst/>
          </a:prstGeom>
        </p:spPr>
        <p:txBody>
          <a:bodyPr vert="horz" lIns="91440" tIns="45720" rIns="91440" bIns="45720" rtlCol="0" anchor="ctr"/>
          <a:lstStyle>
            <a:lvl1pPr algn="ctr">
              <a:defRPr sz="1000">
                <a:solidFill>
                  <a:schemeClr val="tx1">
                    <a:lumMod val="85000"/>
                    <a:lumOff val="15000"/>
                  </a:schemeClr>
                </a:solidFill>
                <a:latin typeface="微软雅黑 Light" panose="020B0502040204020203" pitchFamily="34" charset="-122"/>
                <a:ea typeface="微软雅黑 Light" panose="020B0502040204020203" pitchFamily="34" charset="-122"/>
              </a:defRPr>
            </a:lvl1pPr>
          </a:lstStyle>
          <a:p>
            <a:fld id="{C2ED6635-D407-4DAB-8FE6-6ACCC75A9381}" type="slidenum">
              <a:rPr lang="zh-CN" altLang="en-US" smtClean="0"/>
              <a:pPr/>
              <a:t>‹#›</a:t>
            </a:fld>
            <a:endParaRPr lang="zh-CN" altLang="en-US" dirty="0"/>
          </a:p>
        </p:txBody>
      </p:sp>
    </p:spTree>
    <p:extLst>
      <p:ext uri="{BB962C8B-B14F-4D97-AF65-F5344CB8AC3E}">
        <p14:creationId xmlns:p14="http://schemas.microsoft.com/office/powerpoint/2010/main" val="86882510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任意多边形: 形状 490">
            <a:extLst>
              <a:ext uri="{FF2B5EF4-FFF2-40B4-BE49-F238E27FC236}">
                <a16:creationId xmlns:a16="http://schemas.microsoft.com/office/drawing/2014/main" id="{83E3A31A-7A0C-4508-A14F-E1783F689800}"/>
              </a:ext>
            </a:extLst>
          </p:cNvPr>
          <p:cNvSpPr/>
          <p:nvPr/>
        </p:nvSpPr>
        <p:spPr>
          <a:xfrm>
            <a:off x="1636201" y="-5773460"/>
            <a:ext cx="12470" cy="12470"/>
          </a:xfrm>
          <a:custGeom>
            <a:avLst/>
            <a:gdLst/>
            <a:ahLst/>
            <a:cxnLst/>
            <a:rect l="l" t="t" r="r" b="b"/>
            <a:pathLst>
              <a:path/>
            </a:pathLst>
          </a:custGeom>
          <a:noFill/>
          <a:ln w="1256" cap="flat">
            <a:solidFill>
              <a:srgbClr val="232E61"/>
            </a:solidFill>
            <a:prstDash val="solid"/>
            <a:miter/>
          </a:ln>
        </p:spPr>
        <p:txBody>
          <a:bodyPr rtlCol="0" anchor="ctr"/>
          <a:lstStyle/>
          <a:p>
            <a:endParaRPr lang="zh-CN" altLang="en-US"/>
          </a:p>
        </p:txBody>
      </p:sp>
      <p:sp>
        <p:nvSpPr>
          <p:cNvPr id="498" name="任意多边形: 形状 497">
            <a:extLst>
              <a:ext uri="{FF2B5EF4-FFF2-40B4-BE49-F238E27FC236}">
                <a16:creationId xmlns:a16="http://schemas.microsoft.com/office/drawing/2014/main" id="{1BCF8AED-B921-474B-92BF-4AA2E2D9956B}"/>
              </a:ext>
            </a:extLst>
          </p:cNvPr>
          <p:cNvSpPr/>
          <p:nvPr/>
        </p:nvSpPr>
        <p:spPr>
          <a:xfrm>
            <a:off x="1636201" y="-5773460"/>
            <a:ext cx="12470" cy="12470"/>
          </a:xfrm>
          <a:custGeom>
            <a:avLst/>
            <a:gdLst/>
            <a:ahLst/>
            <a:cxnLst/>
            <a:rect l="l" t="t" r="r" b="b"/>
            <a:pathLst>
              <a:path/>
            </a:pathLst>
          </a:custGeom>
          <a:noFill/>
          <a:ln w="1256" cap="flat">
            <a:solidFill>
              <a:srgbClr val="232E61"/>
            </a:solidFill>
            <a:prstDash val="solid"/>
            <a:miter/>
          </a:ln>
        </p:spPr>
        <p:txBody>
          <a:bodyPr rtlCol="0" anchor="ctr"/>
          <a:lstStyle/>
          <a:p>
            <a:endParaRPr lang="zh-CN" altLang="en-US"/>
          </a:p>
        </p:txBody>
      </p:sp>
      <p:sp>
        <p:nvSpPr>
          <p:cNvPr id="509" name="任意多边形: 形状 508">
            <a:extLst>
              <a:ext uri="{FF2B5EF4-FFF2-40B4-BE49-F238E27FC236}">
                <a16:creationId xmlns:a16="http://schemas.microsoft.com/office/drawing/2014/main" id="{6AAE44C1-672F-42D5-AD6F-32EBB92F54CD}"/>
              </a:ext>
            </a:extLst>
          </p:cNvPr>
          <p:cNvSpPr/>
          <p:nvPr/>
        </p:nvSpPr>
        <p:spPr>
          <a:xfrm>
            <a:off x="1636201" y="-5773460"/>
            <a:ext cx="12470" cy="12470"/>
          </a:xfrm>
          <a:custGeom>
            <a:avLst/>
            <a:gdLst/>
            <a:ahLst/>
            <a:cxnLst/>
            <a:rect l="l" t="t" r="r" b="b"/>
            <a:pathLst>
              <a:path/>
            </a:pathLst>
          </a:custGeom>
          <a:noFill/>
          <a:ln w="1256" cap="flat">
            <a:solidFill>
              <a:srgbClr val="232E61"/>
            </a:solidFill>
            <a:prstDash val="solid"/>
            <a:miter/>
          </a:ln>
        </p:spPr>
        <p:txBody>
          <a:bodyPr rtlCol="0" anchor="ctr"/>
          <a:lstStyle/>
          <a:p>
            <a:endParaRPr lang="zh-CN" altLang="en-US"/>
          </a:p>
        </p:txBody>
      </p:sp>
      <p:sp>
        <p:nvSpPr>
          <p:cNvPr id="516" name="任意多边形: 形状 515">
            <a:extLst>
              <a:ext uri="{FF2B5EF4-FFF2-40B4-BE49-F238E27FC236}">
                <a16:creationId xmlns:a16="http://schemas.microsoft.com/office/drawing/2014/main" id="{CB7F2E89-59B8-417B-9DF7-1138BFA46ABA}"/>
              </a:ext>
            </a:extLst>
          </p:cNvPr>
          <p:cNvSpPr/>
          <p:nvPr/>
        </p:nvSpPr>
        <p:spPr>
          <a:xfrm>
            <a:off x="1636201" y="-5773460"/>
            <a:ext cx="12470" cy="12470"/>
          </a:xfrm>
          <a:custGeom>
            <a:avLst/>
            <a:gdLst/>
            <a:ahLst/>
            <a:cxnLst/>
            <a:rect l="l" t="t" r="r" b="b"/>
            <a:pathLst>
              <a:path/>
            </a:pathLst>
          </a:custGeom>
          <a:noFill/>
          <a:ln w="1256" cap="flat">
            <a:solidFill>
              <a:srgbClr val="232E61"/>
            </a:solidFill>
            <a:prstDash val="solid"/>
            <a:miter/>
          </a:ln>
        </p:spPr>
        <p:txBody>
          <a:bodyPr rtlCol="0" anchor="ctr"/>
          <a:lstStyle/>
          <a:p>
            <a:endParaRPr lang="zh-CN" altLang="en-US"/>
          </a:p>
        </p:txBody>
      </p:sp>
      <p:sp>
        <p:nvSpPr>
          <p:cNvPr id="527" name="任意多边形: 形状 526">
            <a:extLst>
              <a:ext uri="{FF2B5EF4-FFF2-40B4-BE49-F238E27FC236}">
                <a16:creationId xmlns:a16="http://schemas.microsoft.com/office/drawing/2014/main" id="{853BAD22-7ADF-44F3-A639-8E70773BF95E}"/>
              </a:ext>
            </a:extLst>
          </p:cNvPr>
          <p:cNvSpPr/>
          <p:nvPr/>
        </p:nvSpPr>
        <p:spPr>
          <a:xfrm>
            <a:off x="1636201" y="-5773460"/>
            <a:ext cx="12470" cy="12470"/>
          </a:xfrm>
          <a:custGeom>
            <a:avLst/>
            <a:gdLst/>
            <a:ahLst/>
            <a:cxnLst/>
            <a:rect l="l" t="t" r="r" b="b"/>
            <a:pathLst>
              <a:path/>
            </a:pathLst>
          </a:custGeom>
          <a:noFill/>
          <a:ln w="1168" cap="flat">
            <a:solidFill>
              <a:srgbClr val="232E61"/>
            </a:solidFill>
            <a:prstDash val="solid"/>
            <a:miter/>
          </a:ln>
        </p:spPr>
        <p:txBody>
          <a:bodyPr rtlCol="0" anchor="ctr"/>
          <a:lstStyle/>
          <a:p>
            <a:endParaRPr lang="zh-CN" altLang="en-US"/>
          </a:p>
        </p:txBody>
      </p:sp>
      <p:sp>
        <p:nvSpPr>
          <p:cNvPr id="534" name="任意多边形: 形状 533">
            <a:extLst>
              <a:ext uri="{FF2B5EF4-FFF2-40B4-BE49-F238E27FC236}">
                <a16:creationId xmlns:a16="http://schemas.microsoft.com/office/drawing/2014/main" id="{3F0F7020-9795-49E4-AAA2-187F3A97DB11}"/>
              </a:ext>
            </a:extLst>
          </p:cNvPr>
          <p:cNvSpPr/>
          <p:nvPr/>
        </p:nvSpPr>
        <p:spPr>
          <a:xfrm>
            <a:off x="1636201" y="-5773460"/>
            <a:ext cx="12470" cy="12470"/>
          </a:xfrm>
          <a:custGeom>
            <a:avLst/>
            <a:gdLst/>
            <a:ahLst/>
            <a:cxnLst/>
            <a:rect l="l" t="t" r="r" b="b"/>
            <a:pathLst>
              <a:path/>
            </a:pathLst>
          </a:custGeom>
          <a:noFill/>
          <a:ln w="1168" cap="flat">
            <a:solidFill>
              <a:srgbClr val="232E61"/>
            </a:solidFill>
            <a:prstDash val="solid"/>
            <a:miter/>
          </a:ln>
        </p:spPr>
        <p:txBody>
          <a:bodyPr rtlCol="0" anchor="ctr"/>
          <a:lstStyle/>
          <a:p>
            <a:endParaRPr lang="zh-CN" altLang="en-US"/>
          </a:p>
        </p:txBody>
      </p:sp>
    </p:spTree>
    <p:extLst>
      <p:ext uri="{BB962C8B-B14F-4D97-AF65-F5344CB8AC3E}">
        <p14:creationId xmlns:p14="http://schemas.microsoft.com/office/powerpoint/2010/main" val="3825885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2FBB53-51CA-A044-85C6-0386AFB84AAD}"/>
              </a:ext>
            </a:extLst>
          </p:cNvPr>
          <p:cNvSpPr>
            <a:spLocks noGrp="1"/>
          </p:cNvSpPr>
          <p:nvPr>
            <p:ph type="sldNum" sz="quarter" idx="10"/>
          </p:nvPr>
        </p:nvSpPr>
        <p:spPr/>
        <p:txBody>
          <a:bodyPr/>
          <a:lstStyle/>
          <a:p>
            <a:fld id="{C2ED6635-D407-4DAB-8FE6-6ACCC75A9381}" type="slidenum">
              <a:rPr lang="zh-CN" altLang="en-US" smtClean="0"/>
              <a:pPr/>
              <a:t>10</a:t>
            </a:fld>
            <a:endParaRPr lang="zh-CN" altLang="en-US"/>
          </a:p>
        </p:txBody>
      </p:sp>
      <p:sp>
        <p:nvSpPr>
          <p:cNvPr id="3" name="Title 2">
            <a:extLst>
              <a:ext uri="{FF2B5EF4-FFF2-40B4-BE49-F238E27FC236}">
                <a16:creationId xmlns:a16="http://schemas.microsoft.com/office/drawing/2014/main" id="{F7E9D8F5-1754-144E-A4FE-F51606855058}"/>
              </a:ext>
            </a:extLst>
          </p:cNvPr>
          <p:cNvSpPr>
            <a:spLocks noGrp="1"/>
          </p:cNvSpPr>
          <p:nvPr>
            <p:ph type="title"/>
          </p:nvPr>
        </p:nvSpPr>
        <p:spPr/>
        <p:txBody>
          <a:bodyPr/>
          <a:lstStyle/>
          <a:p>
            <a:r>
              <a:rPr lang="en-US" altLang="zh-CN" dirty="0"/>
              <a:t>1</a:t>
            </a:r>
            <a:r>
              <a:rPr lang="zh-CN" altLang="en-US" dirty="0"/>
              <a:t> </a:t>
            </a:r>
            <a:r>
              <a:rPr lang="ja-JP" altLang="en-US"/>
              <a:t>山西省</a:t>
            </a:r>
            <a:r>
              <a:rPr lang="en-US" altLang="zh-CN" dirty="0">
                <a:latin typeface="Times New Roman" panose="02020603050405020304" pitchFamily="18" charset="0"/>
                <a:cs typeface="Times New Roman" panose="02020603050405020304" pitchFamily="18" charset="0"/>
              </a:rPr>
              <a:t>2001-2019</a:t>
            </a:r>
            <a:r>
              <a:rPr lang="zh-CN" altLang="en-US" dirty="0"/>
              <a:t>建筑业总产值及增长情况</a:t>
            </a:r>
            <a:endParaRPr lang="en-US" dirty="0"/>
          </a:p>
        </p:txBody>
      </p:sp>
      <p:graphicFrame>
        <p:nvGraphicFramePr>
          <p:cNvPr id="5" name="Chart 4">
            <a:extLst>
              <a:ext uri="{FF2B5EF4-FFF2-40B4-BE49-F238E27FC236}">
                <a16:creationId xmlns:a16="http://schemas.microsoft.com/office/drawing/2014/main" id="{2A0E9C3A-0086-9A4F-A03D-188FE39B4CB2}"/>
              </a:ext>
            </a:extLst>
          </p:cNvPr>
          <p:cNvGraphicFramePr>
            <a:graphicFrameLocks/>
          </p:cNvGraphicFramePr>
          <p:nvPr>
            <p:extLst>
              <p:ext uri="{D42A27DB-BD31-4B8C-83A1-F6EECF244321}">
                <p14:modId xmlns:p14="http://schemas.microsoft.com/office/powerpoint/2010/main" val="4179240407"/>
              </p:ext>
            </p:extLst>
          </p:nvPr>
        </p:nvGraphicFramePr>
        <p:xfrm>
          <a:off x="981268" y="1193220"/>
          <a:ext cx="10229464" cy="4746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58137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5EE625-8DCD-8347-8133-289C36821743}"/>
              </a:ext>
            </a:extLst>
          </p:cNvPr>
          <p:cNvSpPr>
            <a:spLocks noGrp="1"/>
          </p:cNvSpPr>
          <p:nvPr>
            <p:ph type="sldNum" sz="quarter" idx="10"/>
          </p:nvPr>
        </p:nvSpPr>
        <p:spPr/>
        <p:txBody>
          <a:bodyPr/>
          <a:lstStyle/>
          <a:p>
            <a:fld id="{C2ED6635-D407-4DAB-8FE6-6ACCC75A9381}" type="slidenum">
              <a:rPr lang="zh-CN" altLang="en-US" smtClean="0"/>
              <a:pPr/>
              <a:t>11</a:t>
            </a:fld>
            <a:endParaRPr lang="zh-CN" altLang="en-US"/>
          </a:p>
        </p:txBody>
      </p:sp>
      <p:sp>
        <p:nvSpPr>
          <p:cNvPr id="3" name="Title 2">
            <a:extLst>
              <a:ext uri="{FF2B5EF4-FFF2-40B4-BE49-F238E27FC236}">
                <a16:creationId xmlns:a16="http://schemas.microsoft.com/office/drawing/2014/main" id="{5E137E61-1758-E941-9347-6B32F2153A9A}"/>
              </a:ext>
            </a:extLst>
          </p:cNvPr>
          <p:cNvSpPr>
            <a:spLocks noGrp="1"/>
          </p:cNvSpPr>
          <p:nvPr>
            <p:ph type="title"/>
          </p:nvPr>
        </p:nvSpPr>
        <p:spPr/>
        <p:txBody>
          <a:bodyPr/>
          <a:lstStyle/>
          <a:p>
            <a:r>
              <a:rPr lang="en-US" altLang="zh-CN" dirty="0"/>
              <a:t>2  </a:t>
            </a:r>
            <a:r>
              <a:rPr lang="ja-JP" altLang="en-US"/>
              <a:t>山西省</a:t>
            </a:r>
            <a:r>
              <a:rPr lang="en-US" altLang="zh-CN" dirty="0">
                <a:latin typeface="Times New Roman" panose="02020603050405020304" pitchFamily="18" charset="0"/>
                <a:cs typeface="Times New Roman" panose="02020603050405020304" pitchFamily="18" charset="0"/>
              </a:rPr>
              <a:t>2000-2019</a:t>
            </a:r>
            <a:r>
              <a:rPr lang="zh-CN" altLang="en-US" dirty="0"/>
              <a:t>建筑</a:t>
            </a:r>
            <a:r>
              <a:rPr lang="ja-JP" altLang="en-US"/>
              <a:t>业</a:t>
            </a:r>
            <a:r>
              <a:rPr lang="zh-CN" altLang="en-US" dirty="0"/>
              <a:t>房屋施工面积和竣工面积</a:t>
            </a:r>
            <a:endParaRPr lang="en-US" dirty="0"/>
          </a:p>
        </p:txBody>
      </p:sp>
      <p:graphicFrame>
        <p:nvGraphicFramePr>
          <p:cNvPr id="7" name="Chart 6">
            <a:extLst>
              <a:ext uri="{FF2B5EF4-FFF2-40B4-BE49-F238E27FC236}">
                <a16:creationId xmlns:a16="http://schemas.microsoft.com/office/drawing/2014/main" id="{B17BE6B8-C2CC-BC4C-8A71-953494CF8753}"/>
              </a:ext>
            </a:extLst>
          </p:cNvPr>
          <p:cNvGraphicFramePr>
            <a:graphicFrameLocks/>
          </p:cNvGraphicFramePr>
          <p:nvPr>
            <p:extLst>
              <p:ext uri="{D42A27DB-BD31-4B8C-83A1-F6EECF244321}">
                <p14:modId xmlns:p14="http://schemas.microsoft.com/office/powerpoint/2010/main" val="2314177650"/>
              </p:ext>
            </p:extLst>
          </p:nvPr>
        </p:nvGraphicFramePr>
        <p:xfrm>
          <a:off x="1050589" y="1158875"/>
          <a:ext cx="10090822" cy="50819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916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B97968-118F-5042-A066-D5573CFE2DA7}"/>
              </a:ext>
            </a:extLst>
          </p:cNvPr>
          <p:cNvSpPr>
            <a:spLocks noGrp="1"/>
          </p:cNvSpPr>
          <p:nvPr>
            <p:ph type="sldNum" sz="quarter" idx="10"/>
          </p:nvPr>
        </p:nvSpPr>
        <p:spPr/>
        <p:txBody>
          <a:bodyPr/>
          <a:lstStyle/>
          <a:p>
            <a:fld id="{C2ED6635-D407-4DAB-8FE6-6ACCC75A9381}" type="slidenum">
              <a:rPr lang="zh-CN" altLang="en-US" smtClean="0"/>
              <a:pPr/>
              <a:t>12</a:t>
            </a:fld>
            <a:endParaRPr lang="zh-CN" altLang="en-US"/>
          </a:p>
        </p:txBody>
      </p:sp>
      <p:sp>
        <p:nvSpPr>
          <p:cNvPr id="3" name="Title 2">
            <a:extLst>
              <a:ext uri="{FF2B5EF4-FFF2-40B4-BE49-F238E27FC236}">
                <a16:creationId xmlns:a16="http://schemas.microsoft.com/office/drawing/2014/main" id="{2B3F2ECE-70E6-F54B-8429-5461F809C227}"/>
              </a:ext>
            </a:extLst>
          </p:cNvPr>
          <p:cNvSpPr>
            <a:spLocks noGrp="1"/>
          </p:cNvSpPr>
          <p:nvPr>
            <p:ph type="title"/>
          </p:nvPr>
        </p:nvSpPr>
        <p:spPr/>
        <p:txBody>
          <a:bodyPr/>
          <a:lstStyle/>
          <a:p>
            <a:r>
              <a:rPr lang="en-US" altLang="zh-CN" dirty="0"/>
              <a:t>3  </a:t>
            </a:r>
            <a:r>
              <a:rPr lang="ja-JP" altLang="en-US"/>
              <a:t>山西省</a:t>
            </a:r>
            <a:r>
              <a:rPr lang="en-US" altLang="zh-CN" dirty="0">
                <a:latin typeface="Times New Roman" panose="02020603050405020304" pitchFamily="18" charset="0"/>
                <a:cs typeface="Times New Roman" panose="02020603050405020304" pitchFamily="18" charset="0"/>
              </a:rPr>
              <a:t>2001-2017</a:t>
            </a:r>
            <a:r>
              <a:rPr lang="zh-CN" altLang="en-US" dirty="0"/>
              <a:t>固定资产投资情况</a:t>
            </a:r>
            <a:endParaRPr lang="en-US" dirty="0"/>
          </a:p>
        </p:txBody>
      </p:sp>
      <p:graphicFrame>
        <p:nvGraphicFramePr>
          <p:cNvPr id="5" name="Chart 4">
            <a:extLst>
              <a:ext uri="{FF2B5EF4-FFF2-40B4-BE49-F238E27FC236}">
                <a16:creationId xmlns:a16="http://schemas.microsoft.com/office/drawing/2014/main" id="{79E17783-E778-8A4A-9DDE-8FF0BAECB5BB}"/>
              </a:ext>
            </a:extLst>
          </p:cNvPr>
          <p:cNvGraphicFramePr>
            <a:graphicFrameLocks/>
          </p:cNvGraphicFramePr>
          <p:nvPr>
            <p:extLst>
              <p:ext uri="{D42A27DB-BD31-4B8C-83A1-F6EECF244321}">
                <p14:modId xmlns:p14="http://schemas.microsoft.com/office/powerpoint/2010/main" val="1968524687"/>
              </p:ext>
            </p:extLst>
          </p:nvPr>
        </p:nvGraphicFramePr>
        <p:xfrm>
          <a:off x="776514" y="1193220"/>
          <a:ext cx="10638971" cy="46850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50153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3ADCCB-29B3-4A4B-8D64-D3694A90B2BE}"/>
              </a:ext>
            </a:extLst>
          </p:cNvPr>
          <p:cNvSpPr>
            <a:spLocks noGrp="1"/>
          </p:cNvSpPr>
          <p:nvPr>
            <p:ph type="sldNum" sz="quarter" idx="10"/>
          </p:nvPr>
        </p:nvSpPr>
        <p:spPr/>
        <p:txBody>
          <a:bodyPr/>
          <a:lstStyle/>
          <a:p>
            <a:fld id="{C2ED6635-D407-4DAB-8FE6-6ACCC75A9381}" type="slidenum">
              <a:rPr lang="zh-CN" altLang="en-US" smtClean="0"/>
              <a:pPr/>
              <a:t>13</a:t>
            </a:fld>
            <a:endParaRPr lang="zh-CN" altLang="en-US"/>
          </a:p>
        </p:txBody>
      </p:sp>
      <p:sp>
        <p:nvSpPr>
          <p:cNvPr id="3" name="Title 2">
            <a:extLst>
              <a:ext uri="{FF2B5EF4-FFF2-40B4-BE49-F238E27FC236}">
                <a16:creationId xmlns:a16="http://schemas.microsoft.com/office/drawing/2014/main" id="{55C80A80-B84D-4444-8A4F-DA46D14B3368}"/>
              </a:ext>
            </a:extLst>
          </p:cNvPr>
          <p:cNvSpPr>
            <a:spLocks noGrp="1"/>
          </p:cNvSpPr>
          <p:nvPr>
            <p:ph type="title"/>
          </p:nvPr>
        </p:nvSpPr>
        <p:spPr/>
        <p:txBody>
          <a:bodyPr/>
          <a:lstStyle/>
          <a:p>
            <a:r>
              <a:rPr lang="en-US" altLang="zh-CN" dirty="0"/>
              <a:t>4  </a:t>
            </a:r>
            <a:r>
              <a:rPr lang="zh-CN" altLang="en-US" dirty="0"/>
              <a:t>全国人均固定资产投资情况（</a:t>
            </a:r>
            <a:r>
              <a:rPr lang="en-US" altLang="zh-CN" dirty="0">
                <a:latin typeface="Times New Roman" panose="02020603050405020304" pitchFamily="18" charset="0"/>
                <a:cs typeface="Times New Roman" panose="02020603050405020304" pitchFamily="18" charset="0"/>
              </a:rPr>
              <a:t> 2018 </a:t>
            </a:r>
            <a:r>
              <a:rPr lang="zh-CN" altLang="en-US" dirty="0"/>
              <a:t>）</a:t>
            </a:r>
            <a:endParaRPr lang="en-US" dirty="0"/>
          </a:p>
        </p:txBody>
      </p:sp>
      <p:graphicFrame>
        <p:nvGraphicFramePr>
          <p:cNvPr id="4" name="图表 2">
            <a:extLst>
              <a:ext uri="{FF2B5EF4-FFF2-40B4-BE49-F238E27FC236}">
                <a16:creationId xmlns:a16="http://schemas.microsoft.com/office/drawing/2014/main" id="{57711523-EBE7-F649-A302-92665FF4EDA7}"/>
              </a:ext>
            </a:extLst>
          </p:cNvPr>
          <p:cNvGraphicFramePr>
            <a:graphicFrameLocks/>
          </p:cNvGraphicFramePr>
          <p:nvPr>
            <p:extLst>
              <p:ext uri="{D42A27DB-BD31-4B8C-83A1-F6EECF244321}">
                <p14:modId xmlns:p14="http://schemas.microsoft.com/office/powerpoint/2010/main" val="1712281809"/>
              </p:ext>
            </p:extLst>
          </p:nvPr>
        </p:nvGraphicFramePr>
        <p:xfrm>
          <a:off x="861437" y="1193220"/>
          <a:ext cx="10469125" cy="5003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23609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34216C-47C2-D946-8ACC-8D0CD9242CE4}"/>
              </a:ext>
            </a:extLst>
          </p:cNvPr>
          <p:cNvSpPr>
            <a:spLocks noGrp="1"/>
          </p:cNvSpPr>
          <p:nvPr>
            <p:ph type="sldNum" sz="quarter" idx="10"/>
          </p:nvPr>
        </p:nvSpPr>
        <p:spPr/>
        <p:txBody>
          <a:bodyPr/>
          <a:lstStyle/>
          <a:p>
            <a:fld id="{C2ED6635-D407-4DAB-8FE6-6ACCC75A9381}" type="slidenum">
              <a:rPr lang="zh-CN" altLang="en-US" smtClean="0"/>
              <a:pPr/>
              <a:t>14</a:t>
            </a:fld>
            <a:endParaRPr lang="zh-CN" altLang="en-US"/>
          </a:p>
        </p:txBody>
      </p:sp>
      <p:sp>
        <p:nvSpPr>
          <p:cNvPr id="3" name="Title 2">
            <a:extLst>
              <a:ext uri="{FF2B5EF4-FFF2-40B4-BE49-F238E27FC236}">
                <a16:creationId xmlns:a16="http://schemas.microsoft.com/office/drawing/2014/main" id="{97D8CF15-2DF3-4641-B84A-729598F083DA}"/>
              </a:ext>
            </a:extLst>
          </p:cNvPr>
          <p:cNvSpPr>
            <a:spLocks noGrp="1"/>
          </p:cNvSpPr>
          <p:nvPr>
            <p:ph type="title"/>
          </p:nvPr>
        </p:nvSpPr>
        <p:spPr/>
        <p:txBody>
          <a:bodyPr/>
          <a:lstStyle/>
          <a:p>
            <a:r>
              <a:rPr lang="en-US" altLang="zh-CN" dirty="0"/>
              <a:t>5  </a:t>
            </a:r>
            <a:r>
              <a:rPr lang="ja-JP" altLang="en-US"/>
              <a:t>各市建筑业企业总产值和竣工产值</a:t>
            </a:r>
            <a:r>
              <a:rPr lang="zh-CN" altLang="en-US" dirty="0"/>
              <a:t>（</a:t>
            </a:r>
            <a:r>
              <a:rPr lang="en-US" altLang="zh-CN" dirty="0">
                <a:latin typeface="Times New Roman" panose="02020603050405020304" pitchFamily="18" charset="0"/>
                <a:cs typeface="Times New Roman" panose="02020603050405020304" pitchFamily="18" charset="0"/>
              </a:rPr>
              <a:t>2018</a:t>
            </a:r>
            <a:r>
              <a:rPr lang="zh-CN" altLang="en-US" dirty="0"/>
              <a:t>）</a:t>
            </a:r>
            <a:endParaRPr lang="en-US" dirty="0"/>
          </a:p>
        </p:txBody>
      </p:sp>
      <p:graphicFrame>
        <p:nvGraphicFramePr>
          <p:cNvPr id="14" name="Chart 13">
            <a:extLst>
              <a:ext uri="{FF2B5EF4-FFF2-40B4-BE49-F238E27FC236}">
                <a16:creationId xmlns:a16="http://schemas.microsoft.com/office/drawing/2014/main" id="{1208F669-795B-4847-B8DE-AD5E044E52F4}"/>
              </a:ext>
            </a:extLst>
          </p:cNvPr>
          <p:cNvGraphicFramePr>
            <a:graphicFrameLocks/>
          </p:cNvGraphicFramePr>
          <p:nvPr>
            <p:extLst>
              <p:ext uri="{D42A27DB-BD31-4B8C-83A1-F6EECF244321}">
                <p14:modId xmlns:p14="http://schemas.microsoft.com/office/powerpoint/2010/main" val="2452989870"/>
              </p:ext>
            </p:extLst>
          </p:nvPr>
        </p:nvGraphicFramePr>
        <p:xfrm>
          <a:off x="1047750" y="1158531"/>
          <a:ext cx="10096500" cy="4800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C531F781-0062-4F49-8F59-60DDC8F542DC}"/>
              </a:ext>
            </a:extLst>
          </p:cNvPr>
          <p:cNvGraphicFramePr>
            <a:graphicFrameLocks/>
          </p:cNvGraphicFramePr>
          <p:nvPr>
            <p:extLst>
              <p:ext uri="{D42A27DB-BD31-4B8C-83A1-F6EECF244321}">
                <p14:modId xmlns:p14="http://schemas.microsoft.com/office/powerpoint/2010/main" val="788472349"/>
              </p:ext>
            </p:extLst>
          </p:nvPr>
        </p:nvGraphicFramePr>
        <p:xfrm>
          <a:off x="7127963" y="1321735"/>
          <a:ext cx="3337018"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70928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9B2CC0-115B-914F-8A12-68F6BD03B4A6}"/>
              </a:ext>
            </a:extLst>
          </p:cNvPr>
          <p:cNvSpPr>
            <a:spLocks noGrp="1"/>
          </p:cNvSpPr>
          <p:nvPr>
            <p:ph type="sldNum" sz="quarter" idx="10"/>
          </p:nvPr>
        </p:nvSpPr>
        <p:spPr/>
        <p:txBody>
          <a:bodyPr/>
          <a:lstStyle/>
          <a:p>
            <a:fld id="{C2ED6635-D407-4DAB-8FE6-6ACCC75A9381}" type="slidenum">
              <a:rPr lang="zh-CN" altLang="en-US" smtClean="0"/>
              <a:pPr/>
              <a:t>15</a:t>
            </a:fld>
            <a:endParaRPr lang="zh-CN" altLang="en-US"/>
          </a:p>
        </p:txBody>
      </p:sp>
      <p:sp>
        <p:nvSpPr>
          <p:cNvPr id="3" name="Title 2">
            <a:extLst>
              <a:ext uri="{FF2B5EF4-FFF2-40B4-BE49-F238E27FC236}">
                <a16:creationId xmlns:a16="http://schemas.microsoft.com/office/drawing/2014/main" id="{B681E061-0B05-7844-AE43-4DBF9EEDCC23}"/>
              </a:ext>
            </a:extLst>
          </p:cNvPr>
          <p:cNvSpPr>
            <a:spLocks noGrp="1"/>
          </p:cNvSpPr>
          <p:nvPr>
            <p:ph type="title"/>
          </p:nvPr>
        </p:nvSpPr>
        <p:spPr/>
        <p:txBody>
          <a:bodyPr/>
          <a:lstStyle/>
          <a:p>
            <a:r>
              <a:rPr lang="en-US" altLang="zh-CN" dirty="0"/>
              <a:t>6  </a:t>
            </a:r>
            <a:r>
              <a:rPr lang="ja-JP" altLang="en-US"/>
              <a:t>各市房屋建筑施工面积和新开工面积</a:t>
            </a:r>
            <a:r>
              <a:rPr lang="zh-CN" altLang="en-US" dirty="0"/>
              <a:t>（</a:t>
            </a:r>
            <a:r>
              <a:rPr lang="en-US" altLang="zh-CN" dirty="0">
                <a:latin typeface="Times New Roman" panose="02020603050405020304" pitchFamily="18" charset="0"/>
                <a:cs typeface="Times New Roman" panose="02020603050405020304" pitchFamily="18" charset="0"/>
              </a:rPr>
              <a:t>2018</a:t>
            </a:r>
            <a:r>
              <a:rPr lang="zh-CN" altLang="en-US" dirty="0"/>
              <a:t>）</a:t>
            </a:r>
            <a:endParaRPr lang="en-US" dirty="0"/>
          </a:p>
        </p:txBody>
      </p:sp>
      <p:graphicFrame>
        <p:nvGraphicFramePr>
          <p:cNvPr id="4" name="Chart 3">
            <a:extLst>
              <a:ext uri="{FF2B5EF4-FFF2-40B4-BE49-F238E27FC236}">
                <a16:creationId xmlns:a16="http://schemas.microsoft.com/office/drawing/2014/main" id="{4468F25C-C4B5-D64C-BE75-E8372A3BB93C}"/>
              </a:ext>
            </a:extLst>
          </p:cNvPr>
          <p:cNvGraphicFramePr>
            <a:graphicFrameLocks/>
          </p:cNvGraphicFramePr>
          <p:nvPr>
            <p:extLst>
              <p:ext uri="{D42A27DB-BD31-4B8C-83A1-F6EECF244321}">
                <p14:modId xmlns:p14="http://schemas.microsoft.com/office/powerpoint/2010/main" val="2064881377"/>
              </p:ext>
            </p:extLst>
          </p:nvPr>
        </p:nvGraphicFramePr>
        <p:xfrm>
          <a:off x="927100" y="1193220"/>
          <a:ext cx="10337800" cy="48387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53544294-25BE-8A42-8BCE-1F4371678416}"/>
              </a:ext>
            </a:extLst>
          </p:cNvPr>
          <p:cNvGraphicFramePr>
            <a:graphicFrameLocks/>
          </p:cNvGraphicFramePr>
          <p:nvPr>
            <p:extLst>
              <p:ext uri="{D42A27DB-BD31-4B8C-83A1-F6EECF244321}">
                <p14:modId xmlns:p14="http://schemas.microsoft.com/office/powerpoint/2010/main" val="1857247554"/>
              </p:ext>
            </p:extLst>
          </p:nvPr>
        </p:nvGraphicFramePr>
        <p:xfrm>
          <a:off x="6379391" y="1376702"/>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0238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3B31F5-4FA6-1944-8E6A-1FD7BCEC3E19}"/>
              </a:ext>
            </a:extLst>
          </p:cNvPr>
          <p:cNvSpPr>
            <a:spLocks noGrp="1"/>
          </p:cNvSpPr>
          <p:nvPr>
            <p:ph type="sldNum" sz="quarter" idx="10"/>
          </p:nvPr>
        </p:nvSpPr>
        <p:spPr/>
        <p:txBody>
          <a:bodyPr/>
          <a:lstStyle/>
          <a:p>
            <a:fld id="{C2ED6635-D407-4DAB-8FE6-6ACCC75A9381}" type="slidenum">
              <a:rPr lang="zh-CN" altLang="en-US" smtClean="0"/>
              <a:pPr/>
              <a:t>16</a:t>
            </a:fld>
            <a:endParaRPr lang="zh-CN" altLang="en-US"/>
          </a:p>
        </p:txBody>
      </p:sp>
      <p:sp>
        <p:nvSpPr>
          <p:cNvPr id="3" name="Title 2">
            <a:extLst>
              <a:ext uri="{FF2B5EF4-FFF2-40B4-BE49-F238E27FC236}">
                <a16:creationId xmlns:a16="http://schemas.microsoft.com/office/drawing/2014/main" id="{EEF9C82A-0B20-764D-85D4-5BD7B548F044}"/>
              </a:ext>
            </a:extLst>
          </p:cNvPr>
          <p:cNvSpPr>
            <a:spLocks noGrp="1"/>
          </p:cNvSpPr>
          <p:nvPr>
            <p:ph type="title"/>
          </p:nvPr>
        </p:nvSpPr>
        <p:spPr/>
        <p:txBody>
          <a:bodyPr/>
          <a:lstStyle/>
          <a:p>
            <a:r>
              <a:rPr lang="en-US" altLang="zh-CN" dirty="0"/>
              <a:t>7</a:t>
            </a:r>
            <a:r>
              <a:rPr lang="zh-CN" altLang="en-US" dirty="0"/>
              <a:t>  </a:t>
            </a:r>
            <a:r>
              <a:rPr lang="ja-JP" altLang="en-US"/>
              <a:t>太原建筑业市场</a:t>
            </a:r>
            <a:endParaRPr lang="en-US" dirty="0"/>
          </a:p>
        </p:txBody>
      </p:sp>
      <p:sp>
        <p:nvSpPr>
          <p:cNvPr id="4" name="Rectangle 3">
            <a:extLst>
              <a:ext uri="{FF2B5EF4-FFF2-40B4-BE49-F238E27FC236}">
                <a16:creationId xmlns:a16="http://schemas.microsoft.com/office/drawing/2014/main" id="{6CE9EF6F-DA71-C54D-B2F4-C42B890B694A}"/>
              </a:ext>
            </a:extLst>
          </p:cNvPr>
          <p:cNvSpPr/>
          <p:nvPr/>
        </p:nvSpPr>
        <p:spPr>
          <a:xfrm>
            <a:off x="1460862" y="1597790"/>
            <a:ext cx="9009017" cy="923330"/>
          </a:xfrm>
          <a:prstGeom prst="rect">
            <a:avLst/>
          </a:prstGeom>
        </p:spPr>
        <p:txBody>
          <a:bodyPr wrap="square">
            <a:spAutoFit/>
          </a:bodyPr>
          <a:lstStyle/>
          <a:p>
            <a:r>
              <a:rPr lang="ja-JP" altLang="en-US">
                <a:latin typeface="Microsoft YaHei" panose="020B0503020204020204" pitchFamily="34" charset="-122"/>
                <a:ea typeface="Microsoft YaHei" panose="020B0503020204020204" pitchFamily="34" charset="-122"/>
              </a:rPr>
              <a:t>截至到</a:t>
            </a:r>
            <a:r>
              <a:rPr lang="en-US" dirty="0">
                <a:latin typeface="Microsoft YaHei" panose="020B0503020204020204" pitchFamily="34" charset="-122"/>
                <a:ea typeface="Microsoft YaHei" panose="020B0503020204020204" pitchFamily="34" charset="-122"/>
              </a:rPr>
              <a:t>2019</a:t>
            </a:r>
            <a:r>
              <a:rPr lang="zh-CN" altLang="en-US" dirty="0">
                <a:latin typeface="Microsoft YaHei" panose="020B0503020204020204" pitchFamily="34" charset="-122"/>
                <a:ea typeface="Microsoft YaHei" panose="020B0503020204020204" pitchFamily="34" charset="-122"/>
              </a:rPr>
              <a:t>年，太原建筑业增加值累计完成</a:t>
            </a:r>
            <a:r>
              <a:rPr lang="en-US" dirty="0">
                <a:latin typeface="Microsoft YaHei" panose="020B0503020204020204" pitchFamily="34" charset="-122"/>
                <a:ea typeface="Microsoft YaHei" panose="020B0503020204020204" pitchFamily="34" charset="-122"/>
              </a:rPr>
              <a:t>4137.47</a:t>
            </a:r>
            <a:r>
              <a:rPr lang="zh-CN" altLang="en-US" dirty="0">
                <a:latin typeface="Microsoft YaHei" panose="020B0503020204020204" pitchFamily="34" charset="-122"/>
                <a:ea typeface="Microsoft YaHei" panose="020B0503020204020204" pitchFamily="34" charset="-122"/>
              </a:rPr>
              <a:t>亿元，占全市</a:t>
            </a:r>
            <a:r>
              <a:rPr lang="en-US" dirty="0">
                <a:latin typeface="Microsoft YaHei" panose="020B0503020204020204" pitchFamily="34" charset="-122"/>
                <a:ea typeface="Microsoft YaHei" panose="020B0503020204020204" pitchFamily="34" charset="-122"/>
              </a:rPr>
              <a:t>GDP</a:t>
            </a:r>
            <a:r>
              <a:rPr lang="zh-CN" altLang="en-US" dirty="0">
                <a:latin typeface="Microsoft YaHei" panose="020B0503020204020204" pitchFamily="34" charset="-122"/>
                <a:ea typeface="Microsoft YaHei" panose="020B0503020204020204" pitchFamily="34" charset="-122"/>
              </a:rPr>
              <a:t>的比重为</a:t>
            </a:r>
            <a:r>
              <a:rPr lang="en-US" dirty="0">
                <a:latin typeface="Microsoft YaHei" panose="020B0503020204020204" pitchFamily="34" charset="-122"/>
                <a:ea typeface="Microsoft YaHei" panose="020B0503020204020204" pitchFamily="34" charset="-122"/>
              </a:rPr>
              <a:t>11.3</a:t>
            </a:r>
            <a:r>
              <a:rPr lang="zh-CN" altLang="en-US" dirty="0">
                <a:latin typeface="Microsoft YaHei" panose="020B0503020204020204" pitchFamily="34" charset="-122"/>
                <a:ea typeface="Microsoft YaHei" panose="020B0503020204020204" pitchFamily="34" charset="-122"/>
              </a:rPr>
              <a:t>％，建筑业总产值</a:t>
            </a:r>
            <a:r>
              <a:rPr lang="en-US" dirty="0">
                <a:latin typeface="Microsoft YaHei" panose="020B0503020204020204" pitchFamily="34" charset="-122"/>
                <a:ea typeface="Microsoft YaHei" panose="020B0503020204020204" pitchFamily="34" charset="-122"/>
              </a:rPr>
              <a:t>2765.86</a:t>
            </a:r>
            <a:r>
              <a:rPr lang="zh-CN" altLang="en-US" dirty="0">
                <a:latin typeface="Microsoft YaHei" panose="020B0503020204020204" pitchFamily="34" charset="-122"/>
                <a:ea typeface="Microsoft YaHei" panose="020B0503020204020204" pitchFamily="34" charset="-122"/>
              </a:rPr>
              <a:t>亿元，建筑业增加值</a:t>
            </a:r>
            <a:r>
              <a:rPr lang="en-US" dirty="0">
                <a:latin typeface="Microsoft YaHei" panose="020B0503020204020204" pitchFamily="34" charset="-122"/>
                <a:ea typeface="Microsoft YaHei" panose="020B0503020204020204" pitchFamily="34" charset="-122"/>
              </a:rPr>
              <a:t>477.80</a:t>
            </a:r>
            <a:r>
              <a:rPr lang="zh-CN" altLang="en-US" dirty="0">
                <a:latin typeface="Microsoft YaHei" panose="020B0503020204020204" pitchFamily="34" charset="-122"/>
                <a:ea typeface="Microsoft YaHei" panose="020B0503020204020204" pitchFamily="34" charset="-122"/>
              </a:rPr>
              <a:t>亿元。</a:t>
            </a:r>
            <a:endParaRPr lang="en-HK" altLang="zh-CN" dirty="0">
              <a:latin typeface="Microsoft YaHei" panose="020B0503020204020204" pitchFamily="34" charset="-122"/>
              <a:ea typeface="Microsoft YaHei" panose="020B0503020204020204" pitchFamily="34" charset="-122"/>
            </a:endParaRPr>
          </a:p>
          <a:p>
            <a:r>
              <a:rPr lang="en-US" dirty="0">
                <a:latin typeface="Microsoft YaHei" panose="020B0503020204020204" pitchFamily="34" charset="-122"/>
                <a:ea typeface="Microsoft YaHei" panose="020B0503020204020204" pitchFamily="34" charset="-122"/>
              </a:rPr>
              <a:t>1949</a:t>
            </a:r>
            <a:r>
              <a:rPr lang="en-US" altLang="zh-CN" dirty="0">
                <a:latin typeface="Microsoft YaHei" panose="020B0503020204020204" pitchFamily="34" charset="-122"/>
                <a:ea typeface="Microsoft YaHei" panose="020B0503020204020204" pitchFamily="34" charset="-122"/>
              </a:rPr>
              <a:t>—</a:t>
            </a:r>
            <a:r>
              <a:rPr lang="en-US" dirty="0">
                <a:latin typeface="Microsoft YaHei" panose="020B0503020204020204" pitchFamily="34" charset="-122"/>
                <a:ea typeface="Microsoft YaHei" panose="020B0503020204020204" pitchFamily="34" charset="-122"/>
              </a:rPr>
              <a:t>2018</a:t>
            </a:r>
            <a:r>
              <a:rPr lang="zh-CN" altLang="en-US" dirty="0">
                <a:latin typeface="Microsoft YaHei" panose="020B0503020204020204" pitchFamily="34" charset="-122"/>
                <a:ea typeface="Microsoft YaHei" panose="020B0503020204020204" pitchFamily="34" charset="-122"/>
              </a:rPr>
              <a:t>年全市完成的固定资产投资中，约</a:t>
            </a:r>
            <a:r>
              <a:rPr lang="en-US" dirty="0">
                <a:latin typeface="Microsoft YaHei" panose="020B0503020204020204" pitchFamily="34" charset="-122"/>
                <a:ea typeface="Microsoft YaHei" panose="020B0503020204020204" pitchFamily="34" charset="-122"/>
              </a:rPr>
              <a:t>60%</a:t>
            </a:r>
            <a:r>
              <a:rPr lang="zh-CN" altLang="en-US" dirty="0">
                <a:latin typeface="Microsoft YaHei" panose="020B0503020204020204" pitchFamily="34" charset="-122"/>
                <a:ea typeface="Microsoft YaHei" panose="020B0503020204020204" pitchFamily="34" charset="-122"/>
              </a:rPr>
              <a:t>通过工程建设活动来实现。</a:t>
            </a:r>
            <a:r>
              <a:rPr lang="en-HK" dirty="0">
                <a:latin typeface="Microsoft YaHei" panose="020B0503020204020204" pitchFamily="34" charset="-122"/>
                <a:ea typeface="Microsoft YaHei" panose="020B0503020204020204" pitchFamily="34" charset="-122"/>
              </a:rPr>
              <a:t> </a:t>
            </a:r>
          </a:p>
        </p:txBody>
      </p:sp>
    </p:spTree>
    <p:extLst>
      <p:ext uri="{BB962C8B-B14F-4D97-AF65-F5344CB8AC3E}">
        <p14:creationId xmlns:p14="http://schemas.microsoft.com/office/powerpoint/2010/main" val="4166843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34216C-47C2-D946-8ACC-8D0CD9242CE4}"/>
              </a:ext>
            </a:extLst>
          </p:cNvPr>
          <p:cNvSpPr>
            <a:spLocks noGrp="1"/>
          </p:cNvSpPr>
          <p:nvPr>
            <p:ph type="sldNum" sz="quarter" idx="10"/>
          </p:nvPr>
        </p:nvSpPr>
        <p:spPr/>
        <p:txBody>
          <a:bodyPr/>
          <a:lstStyle/>
          <a:p>
            <a:fld id="{C2ED6635-D407-4DAB-8FE6-6ACCC75A9381}" type="slidenum">
              <a:rPr lang="zh-CN" altLang="en-US" smtClean="0"/>
              <a:pPr/>
              <a:t>17</a:t>
            </a:fld>
            <a:endParaRPr lang="zh-CN" altLang="en-US"/>
          </a:p>
        </p:txBody>
      </p:sp>
      <p:sp>
        <p:nvSpPr>
          <p:cNvPr id="3" name="Title 2">
            <a:extLst>
              <a:ext uri="{FF2B5EF4-FFF2-40B4-BE49-F238E27FC236}">
                <a16:creationId xmlns:a16="http://schemas.microsoft.com/office/drawing/2014/main" id="{97D8CF15-2DF3-4641-B84A-729598F083DA}"/>
              </a:ext>
            </a:extLst>
          </p:cNvPr>
          <p:cNvSpPr>
            <a:spLocks noGrp="1"/>
          </p:cNvSpPr>
          <p:nvPr>
            <p:ph type="title"/>
          </p:nvPr>
        </p:nvSpPr>
        <p:spPr/>
        <p:txBody>
          <a:bodyPr/>
          <a:lstStyle/>
          <a:p>
            <a:r>
              <a:rPr lang="en-US" altLang="zh-CN" dirty="0"/>
              <a:t>8  </a:t>
            </a:r>
            <a:r>
              <a:rPr lang="ja-JP" altLang="en-US"/>
              <a:t>各市区</a:t>
            </a:r>
            <a:r>
              <a:rPr lang="zh-CN" altLang="en-US" dirty="0"/>
              <a:t>住宅市场分析（</a:t>
            </a:r>
            <a:r>
              <a:rPr lang="en-US" altLang="zh-CN" dirty="0">
                <a:latin typeface="Times New Roman" panose="02020603050405020304" pitchFamily="18" charset="0"/>
                <a:cs typeface="Times New Roman" panose="02020603050405020304" pitchFamily="18" charset="0"/>
              </a:rPr>
              <a:t>2018</a:t>
            </a:r>
            <a:r>
              <a:rPr lang="zh-CN" altLang="en-US" dirty="0"/>
              <a:t>）</a:t>
            </a:r>
            <a:endParaRPr lang="en-US" dirty="0"/>
          </a:p>
        </p:txBody>
      </p:sp>
      <p:graphicFrame>
        <p:nvGraphicFramePr>
          <p:cNvPr id="4" name="Chart 3">
            <a:extLst>
              <a:ext uri="{FF2B5EF4-FFF2-40B4-BE49-F238E27FC236}">
                <a16:creationId xmlns:a16="http://schemas.microsoft.com/office/drawing/2014/main" id="{01F1393E-7234-A34D-A46A-E5CC13753D1E}"/>
              </a:ext>
            </a:extLst>
          </p:cNvPr>
          <p:cNvGraphicFramePr>
            <a:graphicFrameLocks/>
          </p:cNvGraphicFramePr>
          <p:nvPr>
            <p:extLst>
              <p:ext uri="{D42A27DB-BD31-4B8C-83A1-F6EECF244321}">
                <p14:modId xmlns:p14="http://schemas.microsoft.com/office/powerpoint/2010/main" val="1855196271"/>
              </p:ext>
            </p:extLst>
          </p:nvPr>
        </p:nvGraphicFramePr>
        <p:xfrm>
          <a:off x="1524001" y="3936420"/>
          <a:ext cx="9143998" cy="23043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3733C90B-EE76-374D-8B0A-F83F3FA402A0}"/>
              </a:ext>
            </a:extLst>
          </p:cNvPr>
          <p:cNvGraphicFramePr>
            <a:graphicFrameLocks/>
          </p:cNvGraphicFramePr>
          <p:nvPr>
            <p:extLst>
              <p:ext uri="{D42A27DB-BD31-4B8C-83A1-F6EECF244321}">
                <p14:modId xmlns:p14="http://schemas.microsoft.com/office/powerpoint/2010/main" val="496715681"/>
              </p:ext>
            </p:extLst>
          </p:nvPr>
        </p:nvGraphicFramePr>
        <p:xfrm>
          <a:off x="6096000" y="1208104"/>
          <a:ext cx="4334934" cy="2630351"/>
        </p:xfrm>
        <a:graphic>
          <a:graphicData uri="http://schemas.openxmlformats.org/drawingml/2006/chart">
            <c:chart xmlns:c="http://schemas.openxmlformats.org/drawingml/2006/chart" xmlns:r="http://schemas.openxmlformats.org/officeDocument/2006/relationships" r:id="rId3"/>
          </a:graphicData>
        </a:graphic>
      </p:graphicFrame>
      <p:sp>
        <p:nvSpPr>
          <p:cNvPr id="7" name="矩形 11">
            <a:extLst>
              <a:ext uri="{FF2B5EF4-FFF2-40B4-BE49-F238E27FC236}">
                <a16:creationId xmlns:a16="http://schemas.microsoft.com/office/drawing/2014/main" id="{108F1F5C-DA31-D940-823C-4AD60FF97BBA}"/>
              </a:ext>
            </a:extLst>
          </p:cNvPr>
          <p:cNvSpPr/>
          <p:nvPr/>
        </p:nvSpPr>
        <p:spPr>
          <a:xfrm>
            <a:off x="1761066" y="1208105"/>
            <a:ext cx="4334934" cy="2615469"/>
          </a:xfrm>
          <a:prstGeom prst="rect">
            <a:avLst/>
          </a:prstGeom>
          <a:no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6">
            <a:extLst>
              <a:ext uri="{FF2B5EF4-FFF2-40B4-BE49-F238E27FC236}">
                <a16:creationId xmlns:a16="http://schemas.microsoft.com/office/drawing/2014/main" id="{B38C5FA7-4BC2-5740-AD92-73D046A27F27}"/>
              </a:ext>
            </a:extLst>
          </p:cNvPr>
          <p:cNvSpPr txBox="1"/>
          <p:nvPr/>
        </p:nvSpPr>
        <p:spPr>
          <a:xfrm>
            <a:off x="3143704" y="1555569"/>
            <a:ext cx="1569660" cy="735651"/>
          </a:xfrm>
          <a:prstGeom prst="rect">
            <a:avLst/>
          </a:prstGeom>
          <a:noFill/>
        </p:spPr>
        <p:txBody>
          <a:bodyPr wrap="none" rtlCol="0">
            <a:spAutoFit/>
          </a:bodyPr>
          <a:lstStyle/>
          <a:p>
            <a:pPr algn="ctr">
              <a:lnSpc>
                <a:spcPct val="120000"/>
              </a:lnSpc>
            </a:pPr>
            <a:r>
              <a:rPr lang="ja-JP" altLang="en-US">
                <a:latin typeface="Microsoft YaHei" panose="020B0503020204020204" pitchFamily="34" charset="-122"/>
                <a:ea typeface="Microsoft YaHei" panose="020B0503020204020204" pitchFamily="34" charset="-122"/>
              </a:rPr>
              <a:t>山西</a:t>
            </a:r>
            <a:r>
              <a:rPr lang="zh-CN" altLang="en-US" sz="1800" dirty="0">
                <a:latin typeface="Microsoft YaHei" panose="020B0503020204020204" pitchFamily="34" charset="-122"/>
                <a:ea typeface="Microsoft YaHei" panose="020B0503020204020204" pitchFamily="34" charset="-122"/>
              </a:rPr>
              <a:t>住宅市场</a:t>
            </a:r>
            <a:endParaRPr lang="en-US" altLang="zh-CN" sz="1800" dirty="0">
              <a:latin typeface="Microsoft YaHei" panose="020B0503020204020204" pitchFamily="34" charset="-122"/>
              <a:ea typeface="Microsoft YaHei" panose="020B0503020204020204" pitchFamily="34" charset="-122"/>
            </a:endParaRPr>
          </a:p>
          <a:p>
            <a:pPr algn="ctr">
              <a:lnSpc>
                <a:spcPct val="120000"/>
              </a:lnSpc>
            </a:pP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2018</a:t>
            </a:r>
            <a:endParaRPr lang="zh-CN" altLang="en-US" sz="1800" dirty="0">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9" name="直接连接符 8">
            <a:extLst>
              <a:ext uri="{FF2B5EF4-FFF2-40B4-BE49-F238E27FC236}">
                <a16:creationId xmlns:a16="http://schemas.microsoft.com/office/drawing/2014/main" id="{AAD6A4E9-33A5-A547-89E0-60BF16B95620}"/>
              </a:ext>
            </a:extLst>
          </p:cNvPr>
          <p:cNvCxnSpPr>
            <a:cxnSpLocks/>
            <a:stCxn id="8" idx="1"/>
            <a:endCxn id="8" idx="3"/>
          </p:cNvCxnSpPr>
          <p:nvPr/>
        </p:nvCxnSpPr>
        <p:spPr>
          <a:xfrm>
            <a:off x="3143704" y="1923395"/>
            <a:ext cx="1569660" cy="0"/>
          </a:xfrm>
          <a:prstGeom prst="line">
            <a:avLst/>
          </a:prstGeom>
          <a:ln w="50800" cmpd="thickThi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FD5A696F-EBA1-C44C-92AF-8E96471940D0}"/>
              </a:ext>
            </a:extLst>
          </p:cNvPr>
          <p:cNvSpPr txBox="1"/>
          <p:nvPr/>
        </p:nvSpPr>
        <p:spPr>
          <a:xfrm>
            <a:off x="2758982" y="2297799"/>
            <a:ext cx="2339102" cy="307777"/>
          </a:xfrm>
          <a:prstGeom prst="rect">
            <a:avLst/>
          </a:prstGeom>
          <a:noFill/>
        </p:spPr>
        <p:txBody>
          <a:bodyPr wrap="none" rtlCol="0">
            <a:spAutoFit/>
          </a:bodyPr>
          <a:lstStyle/>
          <a:p>
            <a:r>
              <a:rPr lang="zh-CN" altLang="en-US" sz="1400" dirty="0">
                <a:latin typeface="Microsoft YaHei" panose="020B0503020204020204" pitchFamily="34" charset="-122"/>
                <a:ea typeface="Microsoft YaHei" panose="020B0503020204020204" pitchFamily="34" charset="-122"/>
              </a:rPr>
              <a:t>区域商品住宅成交前三甲：</a:t>
            </a:r>
          </a:p>
        </p:txBody>
      </p:sp>
      <p:sp>
        <p:nvSpPr>
          <p:cNvPr id="11" name="文本框 10">
            <a:extLst>
              <a:ext uri="{FF2B5EF4-FFF2-40B4-BE49-F238E27FC236}">
                <a16:creationId xmlns:a16="http://schemas.microsoft.com/office/drawing/2014/main" id="{70163B1A-2055-A648-942A-8A72A918304F}"/>
              </a:ext>
            </a:extLst>
          </p:cNvPr>
          <p:cNvSpPr txBox="1"/>
          <p:nvPr/>
        </p:nvSpPr>
        <p:spPr>
          <a:xfrm>
            <a:off x="2994623" y="2653781"/>
            <a:ext cx="2013693" cy="875624"/>
          </a:xfrm>
          <a:prstGeom prst="rect">
            <a:avLst/>
          </a:prstGeom>
          <a:noFill/>
        </p:spPr>
        <p:txBody>
          <a:bodyPr wrap="none" rtlCol="0">
            <a:spAutoFit/>
          </a:bodyPr>
          <a:lstStyle/>
          <a:p>
            <a:pPr algn="r">
              <a:lnSpc>
                <a:spcPct val="125000"/>
              </a:lnSpc>
            </a:pPr>
            <a:r>
              <a:rPr lang="ja-JP" altLang="en-US" sz="1400">
                <a:latin typeface="Microsoft YaHei" panose="020B0503020204020204" pitchFamily="34" charset="-122"/>
                <a:ea typeface="Microsoft YaHei" panose="020B0503020204020204" pitchFamily="34" charset="-122"/>
              </a:rPr>
              <a:t>太原市</a:t>
            </a:r>
            <a:r>
              <a:rPr lang="zh-CN" altLang="en-US" sz="1400" dirty="0">
                <a:latin typeface="Microsoft YaHei" panose="020B0503020204020204" pitchFamily="34" charset="-122"/>
                <a:ea typeface="Microsoft YaHei" panose="020B0503020204020204" pitchFamily="34" charset="-122"/>
              </a:rPr>
              <a:t>：</a:t>
            </a:r>
            <a:r>
              <a:rPr lang="en-US" altLang="zh-CN" sz="1400" dirty="0">
                <a:latin typeface="Microsoft YaHei" panose="020B0503020204020204" pitchFamily="34" charset="-122"/>
                <a:ea typeface="Microsoft YaHei" panose="020B0503020204020204" pitchFamily="34" charset="-122"/>
              </a:rPr>
              <a:t>767.96</a:t>
            </a:r>
            <a:r>
              <a:rPr lang="zh-CN" altLang="en-US" sz="1400" dirty="0">
                <a:latin typeface="Microsoft YaHei" panose="020B0503020204020204" pitchFamily="34" charset="-122"/>
                <a:ea typeface="Microsoft YaHei" panose="020B0503020204020204" pitchFamily="34" charset="-122"/>
              </a:rPr>
              <a:t>万平米</a:t>
            </a:r>
            <a:endParaRPr lang="en-US" altLang="zh-CN" sz="1400" dirty="0">
              <a:latin typeface="Microsoft YaHei" panose="020B0503020204020204" pitchFamily="34" charset="-122"/>
              <a:ea typeface="Microsoft YaHei" panose="020B0503020204020204" pitchFamily="34" charset="-122"/>
            </a:endParaRPr>
          </a:p>
          <a:p>
            <a:pPr algn="r">
              <a:lnSpc>
                <a:spcPct val="125000"/>
              </a:lnSpc>
            </a:pPr>
            <a:r>
              <a:rPr lang="ja-JP" altLang="en-US" sz="1400">
                <a:latin typeface="Microsoft YaHei" panose="020B0503020204020204" pitchFamily="34" charset="-122"/>
                <a:ea typeface="Microsoft YaHei" panose="020B0503020204020204" pitchFamily="34" charset="-122"/>
              </a:rPr>
              <a:t>大同市</a:t>
            </a:r>
            <a:r>
              <a:rPr lang="zh-CN" altLang="en-US" sz="1400" dirty="0">
                <a:latin typeface="Microsoft YaHei" panose="020B0503020204020204" pitchFamily="34" charset="-122"/>
                <a:ea typeface="Microsoft YaHei" panose="020B0503020204020204" pitchFamily="34" charset="-122"/>
              </a:rPr>
              <a:t>：</a:t>
            </a:r>
            <a:r>
              <a:rPr lang="en-US" altLang="zh-CN" sz="1400" dirty="0">
                <a:latin typeface="Microsoft YaHei" panose="020B0503020204020204" pitchFamily="34" charset="-122"/>
                <a:ea typeface="Microsoft YaHei" panose="020B0503020204020204" pitchFamily="34" charset="-122"/>
              </a:rPr>
              <a:t>246.52</a:t>
            </a:r>
            <a:r>
              <a:rPr lang="zh-CN" altLang="en-US" sz="1400" dirty="0">
                <a:latin typeface="Microsoft YaHei" panose="020B0503020204020204" pitchFamily="34" charset="-122"/>
                <a:ea typeface="Microsoft YaHei" panose="020B0503020204020204" pitchFamily="34" charset="-122"/>
              </a:rPr>
              <a:t>万平米</a:t>
            </a:r>
            <a:endParaRPr lang="en-US" altLang="zh-CN" sz="1400" dirty="0">
              <a:latin typeface="Microsoft YaHei" panose="020B0503020204020204" pitchFamily="34" charset="-122"/>
              <a:ea typeface="Microsoft YaHei" panose="020B0503020204020204" pitchFamily="34" charset="-122"/>
            </a:endParaRPr>
          </a:p>
          <a:p>
            <a:pPr algn="r">
              <a:lnSpc>
                <a:spcPct val="125000"/>
              </a:lnSpc>
            </a:pPr>
            <a:r>
              <a:rPr lang="ja-JP" altLang="en-US" sz="1400">
                <a:latin typeface="Microsoft YaHei" panose="020B0503020204020204" pitchFamily="34" charset="-122"/>
                <a:ea typeface="Microsoft YaHei" panose="020B0503020204020204" pitchFamily="34" charset="-122"/>
              </a:rPr>
              <a:t>长治市</a:t>
            </a:r>
            <a:r>
              <a:rPr lang="zh-CN" altLang="en-US" sz="1400" dirty="0">
                <a:latin typeface="Microsoft YaHei" panose="020B0503020204020204" pitchFamily="34" charset="-122"/>
                <a:ea typeface="Microsoft YaHei" panose="020B0503020204020204" pitchFamily="34" charset="-122"/>
              </a:rPr>
              <a:t>：</a:t>
            </a:r>
            <a:r>
              <a:rPr lang="en-US" altLang="zh-CN" sz="1400" dirty="0">
                <a:latin typeface="Microsoft YaHei" panose="020B0503020204020204" pitchFamily="34" charset="-122"/>
                <a:ea typeface="Microsoft YaHei" panose="020B0503020204020204" pitchFamily="34" charset="-122"/>
              </a:rPr>
              <a:t>141.38</a:t>
            </a:r>
            <a:r>
              <a:rPr lang="zh-CN" altLang="en-US" sz="1400" dirty="0">
                <a:latin typeface="Microsoft YaHei" panose="020B0503020204020204" pitchFamily="34" charset="-122"/>
                <a:ea typeface="Microsoft YaHei" panose="020B0503020204020204" pitchFamily="34" charset="-122"/>
              </a:rPr>
              <a:t>万平米</a:t>
            </a:r>
          </a:p>
        </p:txBody>
      </p:sp>
    </p:spTree>
    <p:extLst>
      <p:ext uri="{BB962C8B-B14F-4D97-AF65-F5344CB8AC3E}">
        <p14:creationId xmlns:p14="http://schemas.microsoft.com/office/powerpoint/2010/main" val="3740256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9EEDD5-E691-8E4C-91AD-93B89F147450}"/>
              </a:ext>
            </a:extLst>
          </p:cNvPr>
          <p:cNvSpPr>
            <a:spLocks noGrp="1"/>
          </p:cNvSpPr>
          <p:nvPr>
            <p:ph type="sldNum" sz="quarter" idx="10"/>
          </p:nvPr>
        </p:nvSpPr>
        <p:spPr/>
        <p:txBody>
          <a:bodyPr/>
          <a:lstStyle/>
          <a:p>
            <a:fld id="{C2ED6635-D407-4DAB-8FE6-6ACCC75A9381}" type="slidenum">
              <a:rPr lang="zh-CN" altLang="en-US" smtClean="0"/>
              <a:pPr/>
              <a:t>18</a:t>
            </a:fld>
            <a:endParaRPr lang="zh-CN" altLang="en-US"/>
          </a:p>
        </p:txBody>
      </p:sp>
      <p:sp>
        <p:nvSpPr>
          <p:cNvPr id="3" name="Title 2">
            <a:extLst>
              <a:ext uri="{FF2B5EF4-FFF2-40B4-BE49-F238E27FC236}">
                <a16:creationId xmlns:a16="http://schemas.microsoft.com/office/drawing/2014/main" id="{61E957F9-2151-EE44-9D80-3C9E9A05F375}"/>
              </a:ext>
            </a:extLst>
          </p:cNvPr>
          <p:cNvSpPr>
            <a:spLocks noGrp="1"/>
          </p:cNvSpPr>
          <p:nvPr>
            <p:ph type="title"/>
          </p:nvPr>
        </p:nvSpPr>
        <p:spPr/>
        <p:txBody>
          <a:bodyPr/>
          <a:lstStyle/>
          <a:p>
            <a:r>
              <a:rPr lang="en-US" altLang="zh-CN" dirty="0"/>
              <a:t>9</a:t>
            </a:r>
            <a:r>
              <a:rPr lang="zh-CN" altLang="en-US" dirty="0"/>
              <a:t>  </a:t>
            </a:r>
            <a:r>
              <a:rPr lang="ja-JP" altLang="en-US"/>
              <a:t>太原房地产市场</a:t>
            </a:r>
            <a:endParaRPr lang="en-US" dirty="0"/>
          </a:p>
        </p:txBody>
      </p:sp>
      <p:sp>
        <p:nvSpPr>
          <p:cNvPr id="4" name="Rectangle 3">
            <a:extLst>
              <a:ext uri="{FF2B5EF4-FFF2-40B4-BE49-F238E27FC236}">
                <a16:creationId xmlns:a16="http://schemas.microsoft.com/office/drawing/2014/main" id="{7DF4550D-A7E8-3A45-B35E-422B866E64CC}"/>
              </a:ext>
            </a:extLst>
          </p:cNvPr>
          <p:cNvSpPr/>
          <p:nvPr/>
        </p:nvSpPr>
        <p:spPr>
          <a:xfrm>
            <a:off x="1179444" y="1197364"/>
            <a:ext cx="9647582" cy="4524315"/>
          </a:xfrm>
          <a:prstGeom prst="rect">
            <a:avLst/>
          </a:prstGeom>
        </p:spPr>
        <p:txBody>
          <a:bodyPr wrap="square">
            <a:spAutoFit/>
          </a:bodyPr>
          <a:lstStyle/>
          <a:p>
            <a:r>
              <a:rPr lang="ja-JP" altLang="en-US" b="1">
                <a:latin typeface="Microsoft YaHei" panose="020B0503020204020204" pitchFamily="34" charset="-122"/>
                <a:ea typeface="Microsoft YaHei" panose="020B0503020204020204" pitchFamily="34" charset="-122"/>
              </a:rPr>
              <a:t>市场规模</a:t>
            </a:r>
            <a:r>
              <a:rPr lang="zh-CN" altLang="en-US" dirty="0">
                <a:latin typeface="Microsoft YaHei" panose="020B0503020204020204" pitchFamily="34" charset="-122"/>
                <a:ea typeface="Microsoft YaHei" panose="020B0503020204020204" pitchFamily="34" charset="-122"/>
              </a:rPr>
              <a:t>：</a:t>
            </a:r>
            <a:endParaRPr lang="en-US" altLang="zh-CN"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ja-JP" altLang="en-US">
                <a:latin typeface="Microsoft YaHei" panose="020B0503020204020204" pitchFamily="34" charset="-122"/>
                <a:ea typeface="Microsoft YaHei" panose="020B0503020204020204" pitchFamily="34" charset="-122"/>
              </a:rPr>
              <a:t>人口有限</a:t>
            </a:r>
            <a:r>
              <a:rPr lang="zh-CN" altLang="en-US" dirty="0">
                <a:latin typeface="Microsoft YaHei" panose="020B0503020204020204" pitchFamily="34" charset="-122"/>
                <a:ea typeface="Microsoft YaHei" panose="020B0503020204020204" pitchFamily="34" charset="-122"/>
              </a:rPr>
              <a:t>，</a:t>
            </a:r>
            <a:r>
              <a:rPr lang="ja-JP" altLang="en-US">
                <a:latin typeface="Microsoft YaHei" panose="020B0503020204020204" pitchFamily="34" charset="-122"/>
                <a:ea typeface="Microsoft YaHei" panose="020B0503020204020204" pitchFamily="34" charset="-122"/>
              </a:rPr>
              <a:t>产业结构单一</a:t>
            </a:r>
            <a:r>
              <a:rPr lang="zh-CN" altLang="en-US" dirty="0">
                <a:latin typeface="Microsoft YaHei" panose="020B0503020204020204" pitchFamily="34" charset="-122"/>
                <a:ea typeface="Microsoft YaHei" panose="020B0503020204020204" pitchFamily="34" charset="-122"/>
              </a:rPr>
              <a:t>。</a:t>
            </a:r>
            <a:r>
              <a:rPr lang="ja-JP" altLang="en-US">
                <a:latin typeface="Microsoft YaHei" panose="020B0503020204020204" pitchFamily="34" charset="-122"/>
                <a:ea typeface="Microsoft YaHei" panose="020B0503020204020204" pitchFamily="34" charset="-122"/>
              </a:rPr>
              <a:t>太原房地产市场容量相对较小，每年约</a:t>
            </a:r>
            <a:r>
              <a:rPr lang="en-US" altLang="ja-JP" dirty="0">
                <a:latin typeface="Microsoft YaHei" panose="020B0503020204020204" pitchFamily="34" charset="-122"/>
                <a:ea typeface="Microsoft YaHei" panose="020B0503020204020204" pitchFamily="34" charset="-122"/>
              </a:rPr>
              <a:t>700</a:t>
            </a:r>
            <a:r>
              <a:rPr lang="ja-JP" altLang="en-US">
                <a:latin typeface="Microsoft YaHei" panose="020B0503020204020204" pitchFamily="34" charset="-122"/>
                <a:ea typeface="Microsoft YaHei" panose="020B0503020204020204" pitchFamily="34" charset="-122"/>
              </a:rPr>
              <a:t>到</a:t>
            </a:r>
            <a:r>
              <a:rPr lang="en-US" altLang="ja-JP" dirty="0">
                <a:latin typeface="Microsoft YaHei" panose="020B0503020204020204" pitchFamily="34" charset="-122"/>
                <a:ea typeface="Microsoft YaHei" panose="020B0503020204020204" pitchFamily="34" charset="-122"/>
              </a:rPr>
              <a:t>800</a:t>
            </a:r>
            <a:r>
              <a:rPr lang="ja-JP" altLang="en-US">
                <a:latin typeface="Microsoft YaHei" panose="020B0503020204020204" pitchFamily="34" charset="-122"/>
                <a:ea typeface="Microsoft YaHei" panose="020B0503020204020204" pitchFamily="34" charset="-122"/>
              </a:rPr>
              <a:t>亿元的销售量和</a:t>
            </a:r>
            <a:r>
              <a:rPr lang="en-US" altLang="ja-JP" dirty="0">
                <a:latin typeface="Microsoft YaHei" panose="020B0503020204020204" pitchFamily="34" charset="-122"/>
                <a:ea typeface="Microsoft YaHei" panose="020B0503020204020204" pitchFamily="34" charset="-122"/>
              </a:rPr>
              <a:t>500</a:t>
            </a:r>
            <a:r>
              <a:rPr lang="ja-JP" altLang="en-US">
                <a:latin typeface="Microsoft YaHei" panose="020B0503020204020204" pitchFamily="34" charset="-122"/>
                <a:ea typeface="Microsoft YaHei" panose="020B0503020204020204" pitchFamily="34" charset="-122"/>
              </a:rPr>
              <a:t>万平方米销售面积</a:t>
            </a:r>
            <a:r>
              <a:rPr lang="zh-CN" altLang="en-US" dirty="0">
                <a:latin typeface="Microsoft YaHei" panose="020B0503020204020204" pitchFamily="34" charset="-122"/>
                <a:ea typeface="Microsoft YaHei" panose="020B0503020204020204" pitchFamily="34" charset="-122"/>
              </a:rPr>
              <a:t>。</a:t>
            </a:r>
            <a:endParaRPr lang="en-US" altLang="zh-CN"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en-HK" altLang="ja-JP" b="1" dirty="0">
              <a:solidFill>
                <a:srgbClr val="000000"/>
              </a:solidFill>
              <a:latin typeface="Microsoft YaHei" panose="020B0503020204020204" pitchFamily="34" charset="-122"/>
              <a:ea typeface="Microsoft YaHei" panose="020B0503020204020204" pitchFamily="34" charset="-122"/>
            </a:endParaRPr>
          </a:p>
          <a:p>
            <a:r>
              <a:rPr lang="ja-JP" altLang="en-US" b="1">
                <a:solidFill>
                  <a:srgbClr val="000000"/>
                </a:solidFill>
                <a:latin typeface="Microsoft Yahei" panose="020B0503020204020204" pitchFamily="34" charset="-122"/>
                <a:ea typeface="Microsoft Yahei" panose="020B0503020204020204" pitchFamily="34" charset="-122"/>
              </a:rPr>
              <a:t>商品房均价</a:t>
            </a:r>
            <a:r>
              <a:rPr lang="zh-CN" altLang="en-US" dirty="0">
                <a:solidFill>
                  <a:srgbClr val="000000"/>
                </a:solidFill>
                <a:latin typeface="Microsoft Yahei" panose="020B0503020204020204" pitchFamily="34" charset="-122"/>
                <a:ea typeface="Microsoft Yahei" panose="020B0503020204020204" pitchFamily="34" charset="-122"/>
              </a:rPr>
              <a:t>：</a:t>
            </a:r>
            <a:endParaRPr lang="en-US" altLang="zh-CN" dirty="0">
              <a:solidFill>
                <a:srgbClr val="000000"/>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ja-JP" altLang="en-US">
                <a:solidFill>
                  <a:srgbClr val="000000"/>
                </a:solidFill>
                <a:latin typeface="Microsoft Yahei" panose="020B0503020204020204" pitchFamily="34" charset="-122"/>
                <a:ea typeface="Microsoft Yahei" panose="020B0503020204020204" pitchFamily="34" charset="-122"/>
              </a:rPr>
              <a:t>太原新建商品住宅平均价格约</a:t>
            </a:r>
            <a:r>
              <a:rPr lang="en-US" altLang="ja-JP" dirty="0">
                <a:solidFill>
                  <a:srgbClr val="000000"/>
                </a:solidFill>
                <a:latin typeface="Microsoft Yahei" panose="020B0503020204020204" pitchFamily="34" charset="-122"/>
                <a:ea typeface="Microsoft Yahei" panose="020B0503020204020204" pitchFamily="34" charset="-122"/>
              </a:rPr>
              <a:t>13000</a:t>
            </a:r>
            <a:r>
              <a:rPr lang="ja-JP" altLang="en-US">
                <a:solidFill>
                  <a:srgbClr val="000000"/>
                </a:solidFill>
                <a:latin typeface="Microsoft Yahei" panose="020B0503020204020204" pitchFamily="34" charset="-122"/>
                <a:ea typeface="Microsoft Yahei" panose="020B0503020204020204" pitchFamily="34" charset="-122"/>
              </a:rPr>
              <a:t>元</a:t>
            </a:r>
            <a:r>
              <a:rPr lang="en-US" altLang="ja-JP"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a:t>
            </a:r>
            <a:r>
              <a:rPr lang="ja-JP" altLang="en-US">
                <a:solidFill>
                  <a:srgbClr val="000000"/>
                </a:solidFill>
                <a:latin typeface="Microsoft Yahei" panose="020B0503020204020204" pitchFamily="34" charset="-122"/>
                <a:ea typeface="Microsoft Yahei" panose="020B0503020204020204" pitchFamily="34" charset="-122"/>
              </a:rPr>
              <a:t>价格区间为</a:t>
            </a:r>
            <a:r>
              <a:rPr lang="en-US" altLang="ja-JP" dirty="0">
                <a:solidFill>
                  <a:srgbClr val="000000"/>
                </a:solidFill>
                <a:latin typeface="Microsoft Yahei" panose="020B0503020204020204" pitchFamily="34" charset="-122"/>
                <a:ea typeface="Microsoft Yahei" panose="020B0503020204020204" pitchFamily="34" charset="-122"/>
              </a:rPr>
              <a:t>8000 </a:t>
            </a:r>
            <a:r>
              <a:rPr lang="en-US" altLang="zh-CN"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 </a:t>
            </a:r>
            <a:r>
              <a:rPr lang="en-US" altLang="ja-JP" dirty="0">
                <a:solidFill>
                  <a:srgbClr val="000000"/>
                </a:solidFill>
                <a:latin typeface="Microsoft Yahei" panose="020B0503020204020204" pitchFamily="34" charset="-122"/>
                <a:ea typeface="Microsoft Yahei" panose="020B0503020204020204" pitchFamily="34" charset="-122"/>
              </a:rPr>
              <a:t>2</a:t>
            </a:r>
            <a:r>
              <a:rPr lang="ja-JP" altLang="en-US">
                <a:solidFill>
                  <a:srgbClr val="000000"/>
                </a:solidFill>
                <a:latin typeface="Microsoft Yahei" panose="020B0503020204020204" pitchFamily="34" charset="-122"/>
                <a:ea typeface="Microsoft Yahei" panose="020B0503020204020204" pitchFamily="34" charset="-122"/>
              </a:rPr>
              <a:t>万元</a:t>
            </a:r>
            <a:r>
              <a:rPr lang="en-US" altLang="ja-JP"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a:t>
            </a:r>
            <a:endParaRPr lang="en-US" altLang="zh-CN" dirty="0">
              <a:solidFill>
                <a:srgbClr val="000000"/>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en-HK" altLang="zh-CN" dirty="0">
              <a:solidFill>
                <a:srgbClr val="000000"/>
              </a:solidFill>
              <a:latin typeface="Microsoft Yahei" panose="020B0503020204020204" pitchFamily="34" charset="-122"/>
              <a:ea typeface="Microsoft Yahei" panose="020B0503020204020204" pitchFamily="34" charset="-122"/>
            </a:endParaRPr>
          </a:p>
          <a:p>
            <a:r>
              <a:rPr lang="ja-JP" altLang="en-HK" b="1">
                <a:solidFill>
                  <a:srgbClr val="000000"/>
                </a:solidFill>
                <a:latin typeface="Microsoft Yahei" panose="020B0503020204020204" pitchFamily="34" charset="-122"/>
                <a:ea typeface="Microsoft Yahei" panose="020B0503020204020204" pitchFamily="34" charset="-122"/>
              </a:rPr>
              <a:t>发展</a:t>
            </a:r>
            <a:r>
              <a:rPr lang="ja-JP" altLang="en-US" b="1">
                <a:solidFill>
                  <a:srgbClr val="000000"/>
                </a:solidFill>
                <a:latin typeface="Microsoft Yahei" panose="020B0503020204020204" pitchFamily="34" charset="-122"/>
                <a:ea typeface="Microsoft Yahei" panose="020B0503020204020204" pitchFamily="34" charset="-122"/>
              </a:rPr>
              <a:t>前景分析</a:t>
            </a:r>
            <a:r>
              <a:rPr lang="zh-CN" altLang="en-US" b="1" dirty="0">
                <a:solidFill>
                  <a:srgbClr val="000000"/>
                </a:solidFill>
                <a:latin typeface="Microsoft Yahei" panose="020B0503020204020204" pitchFamily="34" charset="-122"/>
                <a:ea typeface="Microsoft Yahei" panose="020B0503020204020204" pitchFamily="34" charset="-122"/>
              </a:rPr>
              <a:t>：</a:t>
            </a:r>
            <a:endParaRPr lang="en-US" altLang="zh-CN" b="1" dirty="0">
              <a:solidFill>
                <a:srgbClr val="000000"/>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ja-JP" altLang="en-US">
                <a:latin typeface="Microsoft YaHei" panose="020B0503020204020204" pitchFamily="34" charset="-122"/>
                <a:ea typeface="Microsoft YaHei" panose="020B0503020204020204" pitchFamily="34" charset="-122"/>
              </a:rPr>
              <a:t>主要发展方向仍然在</a:t>
            </a:r>
            <a:r>
              <a:rPr lang="ja-JP" altLang="en-HK">
                <a:latin typeface="Microsoft YaHei" panose="020B0503020204020204" pitchFamily="34" charset="-122"/>
                <a:ea typeface="Microsoft YaHei" panose="020B0503020204020204" pitchFamily="34" charset="-122"/>
              </a:rPr>
              <a:t>太原市</a:t>
            </a:r>
            <a:r>
              <a:rPr lang="ja-JP" altLang="en-US">
                <a:latin typeface="Microsoft YaHei" panose="020B0503020204020204" pitchFamily="34" charset="-122"/>
                <a:ea typeface="Microsoft YaHei" panose="020B0503020204020204" pitchFamily="34" charset="-122"/>
              </a:rPr>
              <a:t>城区附近商圈</a:t>
            </a:r>
            <a:r>
              <a:rPr lang="zh-CN" altLang="en-US" dirty="0">
                <a:latin typeface="Microsoft YaHei" panose="020B0503020204020204" pitchFamily="34" charset="-122"/>
                <a:ea typeface="Microsoft YaHei" panose="020B0503020204020204" pitchFamily="34" charset="-122"/>
              </a:rPr>
              <a:t>，</a:t>
            </a:r>
            <a:r>
              <a:rPr lang="ja-JP" altLang="en-US">
                <a:latin typeface="Microsoft YaHei" panose="020B0503020204020204" pitchFamily="34" charset="-122"/>
                <a:ea typeface="Microsoft YaHei" panose="020B0503020204020204" pitchFamily="34" charset="-122"/>
              </a:rPr>
              <a:t>如万达龙湖商圈、传统柳巷商圈、亲贤商圈、长风商务区商圈、晋阳街商圈</a:t>
            </a:r>
            <a:r>
              <a:rPr lang="zh-CN" altLang="en-US" dirty="0">
                <a:latin typeface="Microsoft YaHei" panose="020B0503020204020204" pitchFamily="34" charset="-122"/>
                <a:ea typeface="Microsoft YaHei" panose="020B0503020204020204" pitchFamily="34" charset="-122"/>
              </a:rPr>
              <a:t>。</a:t>
            </a:r>
            <a:r>
              <a:rPr lang="ja-JP" altLang="en-US">
                <a:latin typeface="Microsoft YaHei" panose="020B0503020204020204" pitchFamily="34" charset="-122"/>
                <a:ea typeface="Microsoft YaHei" panose="020B0503020204020204" pitchFamily="34" charset="-122"/>
              </a:rPr>
              <a:t>地铁建设</a:t>
            </a:r>
            <a:r>
              <a:rPr lang="zh-CN" altLang="en-US" dirty="0">
                <a:latin typeface="Microsoft YaHei" panose="020B0503020204020204" pitchFamily="34" charset="-122"/>
                <a:ea typeface="Microsoft YaHei" panose="020B0503020204020204" pitchFamily="34" charset="-122"/>
              </a:rPr>
              <a:t>（</a:t>
            </a:r>
            <a:r>
              <a:rPr lang="ja-JP" altLang="en-US">
                <a:solidFill>
                  <a:srgbClr val="333333"/>
                </a:solidFill>
                <a:latin typeface="Microsoft YaHei" panose="020B0503020204020204" pitchFamily="34" charset="-122"/>
                <a:ea typeface="Microsoft YaHei" panose="020B0503020204020204" pitchFamily="34" charset="-122"/>
              </a:rPr>
              <a:t>太原</a:t>
            </a:r>
            <a:r>
              <a:rPr lang="en-US" altLang="ja-JP" dirty="0">
                <a:solidFill>
                  <a:srgbClr val="333333"/>
                </a:solidFill>
                <a:latin typeface="Microsoft YaHei" panose="020B0503020204020204" pitchFamily="34" charset="-122"/>
                <a:ea typeface="Microsoft YaHei" panose="020B0503020204020204" pitchFamily="34" charset="-122"/>
              </a:rPr>
              <a:t>2025</a:t>
            </a:r>
            <a:r>
              <a:rPr lang="ja-JP" altLang="en-US">
                <a:solidFill>
                  <a:srgbClr val="333333"/>
                </a:solidFill>
                <a:latin typeface="Microsoft YaHei" panose="020B0503020204020204" pitchFamily="34" charset="-122"/>
                <a:ea typeface="Microsoft YaHei" panose="020B0503020204020204" pitchFamily="34" charset="-122"/>
              </a:rPr>
              <a:t>年建成</a:t>
            </a:r>
            <a:r>
              <a:rPr lang="en-US" altLang="ja-JP" dirty="0">
                <a:solidFill>
                  <a:srgbClr val="333333"/>
                </a:solidFill>
                <a:latin typeface="Microsoft YaHei" panose="020B0503020204020204" pitchFamily="34" charset="-122"/>
                <a:ea typeface="Microsoft YaHei" panose="020B0503020204020204" pitchFamily="34" charset="-122"/>
              </a:rPr>
              <a:t>123</a:t>
            </a:r>
            <a:r>
              <a:rPr lang="ja-JP" altLang="en-US">
                <a:solidFill>
                  <a:srgbClr val="333333"/>
                </a:solidFill>
                <a:latin typeface="Microsoft YaHei" panose="020B0503020204020204" pitchFamily="34" charset="-122"/>
                <a:ea typeface="Microsoft YaHei" panose="020B0503020204020204" pitchFamily="34" charset="-122"/>
              </a:rPr>
              <a:t>号线，</a:t>
            </a:r>
            <a:r>
              <a:rPr lang="en-US" altLang="ja-JP" dirty="0">
                <a:solidFill>
                  <a:srgbClr val="333333"/>
                </a:solidFill>
                <a:latin typeface="Microsoft YaHei" panose="020B0503020204020204" pitchFamily="34" charset="-122"/>
                <a:ea typeface="Microsoft YaHei" panose="020B0503020204020204" pitchFamily="34" charset="-122"/>
              </a:rPr>
              <a:t>2035</a:t>
            </a:r>
            <a:r>
              <a:rPr lang="ja-JP" altLang="en-US">
                <a:solidFill>
                  <a:srgbClr val="333333"/>
                </a:solidFill>
                <a:latin typeface="Microsoft YaHei" panose="020B0503020204020204" pitchFamily="34" charset="-122"/>
                <a:ea typeface="Microsoft YaHei" panose="020B0503020204020204" pitchFamily="34" charset="-122"/>
              </a:rPr>
              <a:t>年建成</a:t>
            </a:r>
            <a:r>
              <a:rPr lang="en-US" altLang="ja-JP" dirty="0">
                <a:solidFill>
                  <a:srgbClr val="333333"/>
                </a:solidFill>
                <a:latin typeface="Microsoft YaHei" panose="020B0503020204020204" pitchFamily="34" charset="-122"/>
                <a:ea typeface="Microsoft YaHei" panose="020B0503020204020204" pitchFamily="34" charset="-122"/>
              </a:rPr>
              <a:t>6</a:t>
            </a:r>
            <a:r>
              <a:rPr lang="ja-JP" altLang="en-US">
                <a:solidFill>
                  <a:srgbClr val="333333"/>
                </a:solidFill>
                <a:latin typeface="Microsoft YaHei" panose="020B0503020204020204" pitchFamily="34" charset="-122"/>
                <a:ea typeface="Microsoft YaHei" panose="020B0503020204020204" pitchFamily="34" charset="-122"/>
              </a:rPr>
              <a:t>条地铁线</a:t>
            </a:r>
            <a:r>
              <a:rPr lang="zh-CN" altLang="en-US" dirty="0">
                <a:solidFill>
                  <a:srgbClr val="333333"/>
                </a:solidFill>
                <a:latin typeface="Microsoft YaHei" panose="020B0503020204020204" pitchFamily="34" charset="-122"/>
                <a:ea typeface="Microsoft YaHei" panose="020B0503020204020204" pitchFamily="34" charset="-122"/>
              </a:rPr>
              <a:t>，</a:t>
            </a:r>
            <a:r>
              <a:rPr lang="en-US" altLang="zh-CN" dirty="0">
                <a:solidFill>
                  <a:srgbClr val="333333"/>
                </a:solidFill>
                <a:latin typeface="Microsoft YaHei" panose="020B0503020204020204" pitchFamily="34" charset="-122"/>
                <a:ea typeface="Microsoft YaHei" panose="020B0503020204020204" pitchFamily="34" charset="-122"/>
              </a:rPr>
              <a:t>2</a:t>
            </a:r>
            <a:r>
              <a:rPr lang="ja-JP" altLang="en-US">
                <a:solidFill>
                  <a:srgbClr val="333333"/>
                </a:solidFill>
                <a:latin typeface="Microsoft YaHei" panose="020B0503020204020204" pitchFamily="34" charset="-122"/>
                <a:ea typeface="Microsoft YaHei" panose="020B0503020204020204" pitchFamily="34" charset="-122"/>
              </a:rPr>
              <a:t>号线</a:t>
            </a:r>
            <a:r>
              <a:rPr lang="zh-CN" altLang="en-US" dirty="0">
                <a:solidFill>
                  <a:srgbClr val="333333"/>
                </a:solidFill>
                <a:latin typeface="Microsoft YaHei" panose="020B0503020204020204" pitchFamily="34" charset="-122"/>
                <a:ea typeface="Microsoft YaHei" panose="020B0503020204020204" pitchFamily="34" charset="-122"/>
              </a:rPr>
              <a:t>，</a:t>
            </a:r>
            <a:r>
              <a:rPr lang="en-US" altLang="zh-CN" dirty="0">
                <a:solidFill>
                  <a:srgbClr val="333333"/>
                </a:solidFill>
                <a:latin typeface="Microsoft YaHei" panose="020B0503020204020204" pitchFamily="34" charset="-122"/>
                <a:ea typeface="Microsoft YaHei" panose="020B0503020204020204" pitchFamily="34" charset="-122"/>
              </a:rPr>
              <a:t>2019</a:t>
            </a:r>
            <a:r>
              <a:rPr lang="ja-JP" altLang="en-US">
                <a:solidFill>
                  <a:srgbClr val="333333"/>
                </a:solidFill>
                <a:latin typeface="Microsoft YaHei" panose="020B0503020204020204" pitchFamily="34" charset="-122"/>
                <a:ea typeface="Microsoft YaHei" panose="020B0503020204020204" pitchFamily="34" charset="-122"/>
              </a:rPr>
              <a:t>年已经通车</a:t>
            </a:r>
            <a:r>
              <a:rPr lang="zh-CN" altLang="en-US" dirty="0">
                <a:latin typeface="Microsoft YaHei" panose="020B0503020204020204" pitchFamily="34" charset="-122"/>
                <a:ea typeface="Microsoft YaHei" panose="020B0503020204020204" pitchFamily="34" charset="-122"/>
              </a:rPr>
              <a:t>）</a:t>
            </a:r>
            <a:r>
              <a:rPr lang="ja-JP" altLang="en-US">
                <a:latin typeface="Microsoft YaHei" panose="020B0503020204020204" pitchFamily="34" charset="-122"/>
                <a:ea typeface="Microsoft YaHei" panose="020B0503020204020204" pitchFamily="34" charset="-122"/>
              </a:rPr>
              <a:t>加速</a:t>
            </a:r>
            <a:r>
              <a:rPr lang="zh-CN" altLang="en-US" dirty="0">
                <a:latin typeface="Microsoft YaHei" panose="020B0503020204020204" pitchFamily="34" charset="-122"/>
                <a:ea typeface="Microsoft YaHei" panose="020B0503020204020204" pitchFamily="34" charset="-122"/>
              </a:rPr>
              <a:t>，</a:t>
            </a:r>
            <a:r>
              <a:rPr lang="ja-JP" altLang="en-US">
                <a:latin typeface="Microsoft YaHei" panose="020B0503020204020204" pitchFamily="34" charset="-122"/>
                <a:ea typeface="Microsoft YaHei" panose="020B0503020204020204" pitchFamily="34" charset="-122"/>
              </a:rPr>
              <a:t>促进商业地产发展</a:t>
            </a:r>
            <a:r>
              <a:rPr lang="zh-CN" altLang="en-US" dirty="0">
                <a:latin typeface="Microsoft YaHei" panose="020B0503020204020204" pitchFamily="34" charset="-122"/>
                <a:ea typeface="Microsoft YaHei" panose="020B0503020204020204" pitchFamily="34" charset="-122"/>
              </a:rPr>
              <a:t>。</a:t>
            </a:r>
            <a:endParaRPr lang="en-HK" altLang="ja-JP"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ja-JP" altLang="en-US">
                <a:solidFill>
                  <a:srgbClr val="000000"/>
                </a:solidFill>
                <a:latin typeface="Microsoft Yahei" panose="020B0503020204020204" pitchFamily="34" charset="-122"/>
                <a:ea typeface="Microsoft Yahei" panose="020B0503020204020204" pitchFamily="34" charset="-122"/>
              </a:rPr>
              <a:t>市区可扩展</a:t>
            </a:r>
            <a:r>
              <a:rPr lang="ja-JP" altLang="en-US">
                <a:solidFill>
                  <a:srgbClr val="000000"/>
                </a:solidFill>
                <a:latin typeface="Microsoft YaHei" panose="020B0503020204020204" pitchFamily="34" charset="-122"/>
                <a:ea typeface="Microsoft YaHei" panose="020B0503020204020204" pitchFamily="34" charset="-122"/>
              </a:rPr>
              <a:t>面积很大</a:t>
            </a:r>
            <a:r>
              <a:rPr lang="zh-CN" altLang="en-US" dirty="0">
                <a:solidFill>
                  <a:srgbClr val="000000"/>
                </a:solidFill>
                <a:latin typeface="Microsoft YaHei" panose="020B0503020204020204" pitchFamily="34" charset="-122"/>
                <a:ea typeface="Microsoft YaHei" panose="020B0503020204020204" pitchFamily="34" charset="-122"/>
              </a:rPr>
              <a:t>。</a:t>
            </a:r>
            <a:r>
              <a:rPr lang="ja-JP" altLang="en-US">
                <a:solidFill>
                  <a:srgbClr val="000000"/>
                </a:solidFill>
                <a:latin typeface="Microsoft YaHei" panose="020B0503020204020204" pitchFamily="34" charset="-122"/>
                <a:ea typeface="Microsoft YaHei" panose="020B0503020204020204" pitchFamily="34" charset="-122"/>
              </a:rPr>
              <a:t>主要向北向西向东发展</a:t>
            </a:r>
            <a:r>
              <a:rPr lang="zh-CN" altLang="en-US" dirty="0">
                <a:solidFill>
                  <a:srgbClr val="000000"/>
                </a:solidFill>
                <a:latin typeface="Microsoft YaHei" panose="020B0503020204020204" pitchFamily="34" charset="-122"/>
                <a:ea typeface="Microsoft YaHei" panose="020B0503020204020204" pitchFamily="34" charset="-122"/>
              </a:rPr>
              <a:t>，</a:t>
            </a:r>
            <a:r>
              <a:rPr lang="ja-JP" altLang="en-US">
                <a:solidFill>
                  <a:srgbClr val="000000"/>
                </a:solidFill>
                <a:latin typeface="Microsoft YaHei" panose="020B0503020204020204" pitchFamily="34" charset="-122"/>
                <a:ea typeface="Microsoft YaHei" panose="020B0503020204020204" pitchFamily="34" charset="-122"/>
              </a:rPr>
              <a:t>城区化进程速度快</a:t>
            </a:r>
            <a:r>
              <a:rPr lang="zh-CN" altLang="en-US" dirty="0">
                <a:solidFill>
                  <a:srgbClr val="000000"/>
                </a:solidFill>
                <a:latin typeface="Microsoft YaHei" panose="020B0503020204020204" pitchFamily="34" charset="-122"/>
                <a:ea typeface="Microsoft YaHei" panose="020B0503020204020204" pitchFamily="34" charset="-122"/>
              </a:rPr>
              <a:t>。</a:t>
            </a:r>
            <a:r>
              <a:rPr lang="ja-JP" altLang="en-US">
                <a:solidFill>
                  <a:srgbClr val="000000"/>
                </a:solidFill>
                <a:latin typeface="Microsoft YaHei" panose="020B0503020204020204" pitchFamily="34" charset="-122"/>
                <a:ea typeface="Microsoft YaHei" panose="020B0503020204020204" pitchFamily="34" charset="-122"/>
              </a:rPr>
              <a:t>但人口分散化加深</a:t>
            </a:r>
            <a:r>
              <a:rPr lang="zh-CN" altLang="en-US" dirty="0">
                <a:solidFill>
                  <a:srgbClr val="000000"/>
                </a:solidFill>
                <a:latin typeface="Microsoft YaHei" panose="020B0503020204020204" pitchFamily="34" charset="-122"/>
                <a:ea typeface="Microsoft YaHei" panose="020B0503020204020204" pitchFamily="34" charset="-122"/>
              </a:rPr>
              <a:t>，</a:t>
            </a:r>
            <a:r>
              <a:rPr lang="ja-JP" altLang="en-US">
                <a:solidFill>
                  <a:srgbClr val="000000"/>
                </a:solidFill>
                <a:latin typeface="Microsoft YaHei" panose="020B0503020204020204" pitchFamily="34" charset="-122"/>
                <a:ea typeface="Microsoft YaHei" panose="020B0503020204020204" pitchFamily="34" charset="-122"/>
              </a:rPr>
              <a:t>价格增长有限</a:t>
            </a:r>
            <a:r>
              <a:rPr lang="zh-CN" altLang="en-US" dirty="0">
                <a:solidFill>
                  <a:srgbClr val="000000"/>
                </a:solidFill>
                <a:latin typeface="Microsoft YaHei" panose="020B0503020204020204" pitchFamily="34" charset="-122"/>
                <a:ea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rPr>
              <a:t>2019</a:t>
            </a:r>
            <a:r>
              <a:rPr lang="zh-CN" altLang="en-US" dirty="0">
                <a:solidFill>
                  <a:srgbClr val="000000"/>
                </a:solidFill>
                <a:latin typeface="Microsoft YaHei" panose="020B0503020204020204" pitchFamily="34" charset="-122"/>
                <a:ea typeface="Microsoft YaHei" panose="020B0503020204020204" pitchFamily="34" charset="-122"/>
              </a:rPr>
              <a:t> </a:t>
            </a:r>
            <a:r>
              <a:rPr lang="en-US" altLang="zh-CN"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 </a:t>
            </a:r>
            <a:r>
              <a:rPr lang="en-US" altLang="zh-CN" dirty="0">
                <a:solidFill>
                  <a:srgbClr val="000000"/>
                </a:solidFill>
                <a:latin typeface="Microsoft YaHei" panose="020B0503020204020204" pitchFamily="34" charset="-122"/>
                <a:ea typeface="Microsoft YaHei" panose="020B0503020204020204" pitchFamily="34" charset="-122"/>
              </a:rPr>
              <a:t>2022</a:t>
            </a:r>
            <a:r>
              <a:rPr lang="ja-JP" altLang="en-US">
                <a:latin typeface="Microsoft YaHei" panose="020B0503020204020204" pitchFamily="34" charset="-122"/>
                <a:ea typeface="Microsoft YaHei" panose="020B0503020204020204" pitchFamily="34" charset="-122"/>
              </a:rPr>
              <a:t> 太原完成清徐县、阳曲县“撤县设区</a:t>
            </a:r>
            <a:r>
              <a:rPr lang="zh-CN" altLang="en-US" dirty="0">
                <a:latin typeface="Microsoft YaHei" panose="020B0503020204020204" pitchFamily="34" charset="-122"/>
                <a:ea typeface="Microsoft YaHei" panose="020B0503020204020204" pitchFamily="34" charset="-122"/>
              </a:rPr>
              <a:t>，</a:t>
            </a:r>
            <a:r>
              <a:rPr lang="ja-JP" altLang="en-US">
                <a:latin typeface="Microsoft YaHei" panose="020B0503020204020204" pitchFamily="34" charset="-122"/>
                <a:ea typeface="Microsoft YaHei" panose="020B0503020204020204" pitchFamily="34" charset="-122"/>
              </a:rPr>
              <a:t> 届时太原</a:t>
            </a:r>
            <a:r>
              <a:rPr lang="en-US" altLang="ja-JP" dirty="0">
                <a:latin typeface="Microsoft YaHei" panose="020B0503020204020204" pitchFamily="34" charset="-122"/>
                <a:ea typeface="Microsoft YaHei" panose="020B0503020204020204" pitchFamily="34" charset="-122"/>
              </a:rPr>
              <a:t>8</a:t>
            </a:r>
            <a:r>
              <a:rPr lang="ja-JP" altLang="en-US">
                <a:latin typeface="Microsoft YaHei" panose="020B0503020204020204" pitchFamily="34" charset="-122"/>
                <a:ea typeface="Microsoft YaHei" panose="020B0503020204020204" pitchFamily="34" charset="-122"/>
              </a:rPr>
              <a:t>城区人口将超过</a:t>
            </a:r>
            <a:r>
              <a:rPr lang="en-US" altLang="ja-JP" dirty="0">
                <a:latin typeface="Microsoft YaHei" panose="020B0503020204020204" pitchFamily="34" charset="-122"/>
                <a:ea typeface="Microsoft YaHei" panose="020B0503020204020204" pitchFamily="34" charset="-122"/>
              </a:rPr>
              <a:t>500</a:t>
            </a:r>
            <a:r>
              <a:rPr lang="ja-JP" altLang="en-US">
                <a:latin typeface="Microsoft YaHei" panose="020B0503020204020204" pitchFamily="34" charset="-122"/>
                <a:ea typeface="Microsoft YaHei" panose="020B0503020204020204" pitchFamily="34" charset="-122"/>
              </a:rPr>
              <a:t>万</a:t>
            </a:r>
            <a:r>
              <a:rPr lang="zh-CN" altLang="en-US" dirty="0">
                <a:latin typeface="Microsoft YaHei" panose="020B0503020204020204" pitchFamily="34" charset="-122"/>
                <a:ea typeface="Microsoft YaHei" panose="020B0503020204020204" pitchFamily="34" charset="-122"/>
              </a:rPr>
              <a:t>。</a:t>
            </a:r>
            <a:endParaRPr lang="en-HK" altLang="zh-CN" dirty="0">
              <a:solidFill>
                <a:srgbClr val="000000"/>
              </a:solidFill>
              <a:latin typeface="Microsoft YaHei" panose="020B0503020204020204" pitchFamily="34" charset="-122"/>
              <a:ea typeface="Microsoft YaHei" panose="020B0503020204020204" pitchFamily="34" charset="-122"/>
            </a:endParaRPr>
          </a:p>
          <a:p>
            <a:endParaRPr lang="en-HK" altLang="zh-CN" dirty="0">
              <a:solidFill>
                <a:srgbClr val="000000"/>
              </a:solidFill>
              <a:latin typeface="Microsoft Yahei" panose="020B0503020204020204" pitchFamily="34" charset="-122"/>
              <a:ea typeface="Microsoft Yahei" panose="020B0503020204020204" pitchFamily="34" charset="-122"/>
            </a:endParaRPr>
          </a:p>
          <a:p>
            <a:r>
              <a:rPr lang="ja-JP" altLang="en-US" b="1">
                <a:solidFill>
                  <a:srgbClr val="000000"/>
                </a:solidFill>
                <a:latin typeface="Microsoft YaHei" panose="020B0503020204020204" pitchFamily="34" charset="-122"/>
                <a:ea typeface="Microsoft YaHei" panose="020B0503020204020204" pitchFamily="34" charset="-122"/>
              </a:rPr>
              <a:t>结论</a:t>
            </a:r>
            <a:r>
              <a:rPr lang="zh-CN" altLang="en-US" dirty="0">
                <a:solidFill>
                  <a:srgbClr val="000000"/>
                </a:solidFill>
                <a:latin typeface="Microsoft YaHei" panose="020B0503020204020204" pitchFamily="34" charset="-122"/>
                <a:ea typeface="Microsoft YaHei" panose="020B0503020204020204" pitchFamily="34" charset="-122"/>
              </a:rPr>
              <a:t>：</a:t>
            </a:r>
            <a:r>
              <a:rPr lang="ja-JP" altLang="en-US">
                <a:latin typeface="Microsoft YaHei" panose="020B0503020204020204" pitchFamily="34" charset="-122"/>
                <a:ea typeface="Microsoft YaHei" panose="020B0503020204020204" pitchFamily="34" charset="-122"/>
              </a:rPr>
              <a:t> 未来几年，太原市房地产市场延续平稳健康的发展态势</a:t>
            </a:r>
            <a:r>
              <a:rPr lang="zh-CN" altLang="en-US" dirty="0">
                <a:latin typeface="Microsoft YaHei" panose="020B0503020204020204" pitchFamily="34" charset="-122"/>
                <a:ea typeface="Microsoft YaHei" panose="020B0503020204020204" pitchFamily="34" charset="-122"/>
              </a:rPr>
              <a:t>。</a:t>
            </a:r>
            <a:endParaRPr lang="en-US"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288368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2E242E-7736-2F40-8B3C-E7F3EE88BD08}"/>
              </a:ext>
            </a:extLst>
          </p:cNvPr>
          <p:cNvSpPr>
            <a:spLocks noGrp="1"/>
          </p:cNvSpPr>
          <p:nvPr>
            <p:ph type="sldNum" sz="quarter" idx="10"/>
          </p:nvPr>
        </p:nvSpPr>
        <p:spPr/>
        <p:txBody>
          <a:bodyPr/>
          <a:lstStyle/>
          <a:p>
            <a:fld id="{C2ED6635-D407-4DAB-8FE6-6ACCC75A9381}" type="slidenum">
              <a:rPr lang="zh-CN" altLang="en-US" smtClean="0"/>
              <a:pPr/>
              <a:t>19</a:t>
            </a:fld>
            <a:endParaRPr lang="zh-CN" altLang="en-US"/>
          </a:p>
        </p:txBody>
      </p:sp>
      <p:sp>
        <p:nvSpPr>
          <p:cNvPr id="3" name="Title 2">
            <a:extLst>
              <a:ext uri="{FF2B5EF4-FFF2-40B4-BE49-F238E27FC236}">
                <a16:creationId xmlns:a16="http://schemas.microsoft.com/office/drawing/2014/main" id="{062F77D4-1691-B842-9F83-1BFEA1BE3405}"/>
              </a:ext>
            </a:extLst>
          </p:cNvPr>
          <p:cNvSpPr>
            <a:spLocks noGrp="1"/>
          </p:cNvSpPr>
          <p:nvPr>
            <p:ph type="title"/>
          </p:nvPr>
        </p:nvSpPr>
        <p:spPr/>
        <p:txBody>
          <a:bodyPr/>
          <a:lstStyle/>
          <a:p>
            <a:r>
              <a:rPr lang="en-US" altLang="zh-CN" dirty="0"/>
              <a:t>10</a:t>
            </a:r>
            <a:r>
              <a:rPr lang="zh-CN" altLang="en-US" dirty="0"/>
              <a:t>  </a:t>
            </a:r>
            <a:r>
              <a:rPr lang="ja-JP" altLang="en-US"/>
              <a:t>山西省基础建设发展</a:t>
            </a:r>
            <a:endParaRPr lang="en-US" dirty="0"/>
          </a:p>
        </p:txBody>
      </p:sp>
      <p:graphicFrame>
        <p:nvGraphicFramePr>
          <p:cNvPr id="4" name="Table 3">
            <a:extLst>
              <a:ext uri="{FF2B5EF4-FFF2-40B4-BE49-F238E27FC236}">
                <a16:creationId xmlns:a16="http://schemas.microsoft.com/office/drawing/2014/main" id="{07ACC0D4-DE76-FD4F-B48F-731E5B562A90}"/>
              </a:ext>
            </a:extLst>
          </p:cNvPr>
          <p:cNvGraphicFramePr>
            <a:graphicFrameLocks noGrp="1"/>
          </p:cNvGraphicFramePr>
          <p:nvPr>
            <p:extLst>
              <p:ext uri="{D42A27DB-BD31-4B8C-83A1-F6EECF244321}">
                <p14:modId xmlns:p14="http://schemas.microsoft.com/office/powerpoint/2010/main" val="69790564"/>
              </p:ext>
            </p:extLst>
          </p:nvPr>
        </p:nvGraphicFramePr>
        <p:xfrm>
          <a:off x="1790652" y="1619394"/>
          <a:ext cx="8610696" cy="2116934"/>
        </p:xfrm>
        <a:graphic>
          <a:graphicData uri="http://schemas.openxmlformats.org/drawingml/2006/table">
            <a:tbl>
              <a:tblPr>
                <a:tableStyleId>{5C22544A-7EE6-4342-B048-85BDC9FD1C3A}</a:tableStyleId>
              </a:tblPr>
              <a:tblGrid>
                <a:gridCol w="2152674">
                  <a:extLst>
                    <a:ext uri="{9D8B030D-6E8A-4147-A177-3AD203B41FA5}">
                      <a16:colId xmlns:a16="http://schemas.microsoft.com/office/drawing/2014/main" val="2888282056"/>
                    </a:ext>
                  </a:extLst>
                </a:gridCol>
                <a:gridCol w="2152674">
                  <a:extLst>
                    <a:ext uri="{9D8B030D-6E8A-4147-A177-3AD203B41FA5}">
                      <a16:colId xmlns:a16="http://schemas.microsoft.com/office/drawing/2014/main" val="1863856503"/>
                    </a:ext>
                  </a:extLst>
                </a:gridCol>
                <a:gridCol w="2152674">
                  <a:extLst>
                    <a:ext uri="{9D8B030D-6E8A-4147-A177-3AD203B41FA5}">
                      <a16:colId xmlns:a16="http://schemas.microsoft.com/office/drawing/2014/main" val="2402362142"/>
                    </a:ext>
                  </a:extLst>
                </a:gridCol>
                <a:gridCol w="2152674">
                  <a:extLst>
                    <a:ext uri="{9D8B030D-6E8A-4147-A177-3AD203B41FA5}">
                      <a16:colId xmlns:a16="http://schemas.microsoft.com/office/drawing/2014/main" val="2412598757"/>
                    </a:ext>
                  </a:extLst>
                </a:gridCol>
              </a:tblGrid>
              <a:tr h="445670">
                <a:tc>
                  <a:txBody>
                    <a:bodyPr/>
                    <a:lstStyle/>
                    <a:p>
                      <a:pPr algn="ctr" fontAlgn="ctr"/>
                      <a:r>
                        <a:rPr lang="en-HK" sz="1600" u="none" strike="noStrike" dirty="0">
                          <a:effectLst/>
                          <a:latin typeface="Microsoft YaHei" panose="020B0503020204020204" pitchFamily="34" charset="-122"/>
                          <a:ea typeface="Microsoft YaHei" panose="020B0503020204020204" pitchFamily="34" charset="-122"/>
                        </a:rPr>
                        <a:t> </a:t>
                      </a:r>
                      <a:r>
                        <a:rPr lang="ja-JP" altLang="en-HK" sz="1600" u="none" strike="noStrike">
                          <a:effectLst/>
                          <a:latin typeface="Microsoft YaHei" panose="020B0503020204020204" pitchFamily="34" charset="-122"/>
                          <a:ea typeface="Microsoft YaHei" panose="020B0503020204020204" pitchFamily="34" charset="-122"/>
                        </a:rPr>
                        <a:t>年份</a:t>
                      </a:r>
                      <a:endParaRPr lang="en-HK" sz="1600" b="0" i="0" u="none" strike="noStrike" dirty="0">
                        <a:effectLst/>
                        <a:latin typeface="Microsoft YaHei" panose="020B0503020204020204" pitchFamily="34" charset="-122"/>
                        <a:ea typeface="Microsoft YaHei" panose="020B0503020204020204" pitchFamily="34" charset="-122"/>
                      </a:endParaRPr>
                    </a:p>
                  </a:txBody>
                  <a:tcPr marL="9525" marR="9525" marT="9525" marB="0" anchor="ctr">
                    <a:solidFill>
                      <a:schemeClr val="accent5">
                        <a:lumMod val="40000"/>
                        <a:lumOff val="60000"/>
                      </a:schemeClr>
                    </a:solidFill>
                  </a:tcPr>
                </a:tc>
                <a:tc>
                  <a:txBody>
                    <a:bodyPr/>
                    <a:lstStyle/>
                    <a:p>
                      <a:pPr algn="ctr" fontAlgn="b"/>
                      <a:r>
                        <a:rPr lang="en-HK" sz="1600" u="none" strike="noStrike" dirty="0">
                          <a:effectLst/>
                          <a:latin typeface="Times New Roman" panose="02020603050405020304" pitchFamily="18" charset="0"/>
                          <a:ea typeface="Microsoft YaHei" panose="020B0503020204020204" pitchFamily="34" charset="-122"/>
                          <a:cs typeface="Times New Roman" panose="02020603050405020304" pitchFamily="18" charset="0"/>
                        </a:rPr>
                        <a:t>2016</a:t>
                      </a:r>
                      <a:endParaRPr lang="en-HK" sz="1600" b="0" i="0" u="none" strike="noStrike" dirty="0">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9525" marR="9525" marT="9525" marB="0" anchor="ctr">
                    <a:solidFill>
                      <a:schemeClr val="accent5">
                        <a:lumMod val="40000"/>
                        <a:lumOff val="60000"/>
                      </a:schemeClr>
                    </a:solidFill>
                  </a:tcPr>
                </a:tc>
                <a:tc>
                  <a:txBody>
                    <a:bodyPr/>
                    <a:lstStyle/>
                    <a:p>
                      <a:pPr algn="ctr" fontAlgn="b"/>
                      <a:r>
                        <a:rPr lang="en-HK" sz="1600" u="none" strike="noStrike" dirty="0">
                          <a:effectLst/>
                          <a:latin typeface="Times New Roman" panose="02020603050405020304" pitchFamily="18" charset="0"/>
                          <a:ea typeface="Microsoft YaHei" panose="020B0503020204020204" pitchFamily="34" charset="-122"/>
                          <a:cs typeface="Times New Roman" panose="02020603050405020304" pitchFamily="18" charset="0"/>
                        </a:rPr>
                        <a:t>2017</a:t>
                      </a:r>
                      <a:endParaRPr lang="en-HK" sz="1600" b="0" i="0" u="none" strike="noStrike" dirty="0">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9525" marR="9525" marT="9525" marB="0" anchor="ctr">
                    <a:solidFill>
                      <a:schemeClr val="accent5">
                        <a:lumMod val="40000"/>
                        <a:lumOff val="60000"/>
                      </a:schemeClr>
                    </a:solidFill>
                  </a:tcPr>
                </a:tc>
                <a:tc>
                  <a:txBody>
                    <a:bodyPr/>
                    <a:lstStyle/>
                    <a:p>
                      <a:pPr algn="ctr" fontAlgn="b"/>
                      <a:r>
                        <a:rPr lang="en-HK" sz="1600" u="none" strike="noStrike" dirty="0">
                          <a:effectLst/>
                          <a:latin typeface="Times New Roman" panose="02020603050405020304" pitchFamily="18" charset="0"/>
                          <a:ea typeface="Microsoft YaHei" panose="020B0503020204020204" pitchFamily="34" charset="-122"/>
                          <a:cs typeface="Times New Roman" panose="02020603050405020304" pitchFamily="18" charset="0"/>
                        </a:rPr>
                        <a:t>2018</a:t>
                      </a:r>
                      <a:endParaRPr lang="en-HK" sz="1600" b="0" i="0" u="none" strike="noStrike" dirty="0">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9525" marR="9525" marT="9525" marB="0" anchor="ctr">
                    <a:solidFill>
                      <a:schemeClr val="accent5">
                        <a:lumMod val="40000"/>
                        <a:lumOff val="60000"/>
                      </a:schemeClr>
                    </a:solidFill>
                  </a:tcPr>
                </a:tc>
                <a:extLst>
                  <a:ext uri="{0D108BD9-81ED-4DB2-BD59-A6C34878D82A}">
                    <a16:rowId xmlns:a16="http://schemas.microsoft.com/office/drawing/2014/main" val="2366193268"/>
                  </a:ext>
                </a:extLst>
              </a:tr>
              <a:tr h="417816">
                <a:tc>
                  <a:txBody>
                    <a:bodyPr/>
                    <a:lstStyle/>
                    <a:p>
                      <a:pPr algn="ctr" fontAlgn="ctr"/>
                      <a:r>
                        <a:rPr lang="ja-JP" altLang="en-US" sz="1600" u="none" strike="noStrike">
                          <a:effectLst/>
                          <a:latin typeface="Microsoft YaHei" panose="020B0503020204020204" pitchFamily="34" charset="-122"/>
                          <a:ea typeface="Microsoft YaHei" panose="020B0503020204020204" pitchFamily="34" charset="-122"/>
                        </a:rPr>
                        <a:t>新建铁路里程</a:t>
                      </a:r>
                      <a:r>
                        <a:rPr lang="zh-CN" altLang="en-US" sz="1600" u="none" strike="noStrike" dirty="0">
                          <a:effectLst/>
                          <a:latin typeface="Microsoft YaHei" panose="020B0503020204020204" pitchFamily="34" charset="-122"/>
                          <a:ea typeface="Microsoft YaHei" panose="020B0503020204020204" pitchFamily="34" charset="-122"/>
                        </a:rPr>
                        <a:t>（</a:t>
                      </a:r>
                      <a:r>
                        <a:rPr lang="ja-JP" altLang="en-US" sz="1600" u="none" strike="noStrike">
                          <a:effectLst/>
                          <a:latin typeface="Microsoft YaHei" panose="020B0503020204020204" pitchFamily="34" charset="-122"/>
                          <a:ea typeface="Microsoft YaHei" panose="020B0503020204020204" pitchFamily="34" charset="-122"/>
                        </a:rPr>
                        <a:t>公里</a:t>
                      </a:r>
                      <a:r>
                        <a:rPr lang="zh-CN" altLang="en-US" sz="1600" u="none" strike="noStrike" dirty="0">
                          <a:effectLst/>
                          <a:latin typeface="Microsoft YaHei" panose="020B0503020204020204" pitchFamily="34" charset="-122"/>
                          <a:ea typeface="Microsoft YaHei" panose="020B0503020204020204" pitchFamily="34" charset="-122"/>
                        </a:rPr>
                        <a:t>）</a:t>
                      </a:r>
                      <a:endParaRPr lang="ja-JP" altLang="en-US" sz="1600" b="0" i="0" u="none" strike="noStrike">
                        <a:effectLst/>
                        <a:latin typeface="Microsoft YaHei" panose="020B0503020204020204" pitchFamily="34" charset="-122"/>
                        <a:ea typeface="Microsoft YaHei" panose="020B0503020204020204" pitchFamily="34" charset="-122"/>
                      </a:endParaRPr>
                    </a:p>
                  </a:txBody>
                  <a:tcPr marL="9525" marR="9525" marT="9525" marB="0" anchor="ctr">
                    <a:solidFill>
                      <a:schemeClr val="bg1">
                        <a:lumMod val="95000"/>
                      </a:schemeClr>
                    </a:solidFill>
                  </a:tcPr>
                </a:tc>
                <a:tc>
                  <a:txBody>
                    <a:bodyPr/>
                    <a:lstStyle/>
                    <a:p>
                      <a:pPr algn="ctr" fontAlgn="ctr"/>
                      <a:r>
                        <a:rPr lang="en-HK" sz="1600" u="none" strike="noStrike" dirty="0">
                          <a:effectLst/>
                          <a:latin typeface="Times New Roman" panose="02020603050405020304" pitchFamily="18" charset="0"/>
                          <a:ea typeface="Microsoft YaHei" panose="020B0503020204020204" pitchFamily="34" charset="-122"/>
                          <a:cs typeface="Times New Roman" panose="02020603050405020304" pitchFamily="18" charset="0"/>
                        </a:rPr>
                        <a:t>556        </a:t>
                      </a:r>
                      <a:endParaRPr lang="en-HK" sz="1600" b="0" i="0" u="none" strike="noStrike" dirty="0">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9525" marR="9525" marT="9525" marB="0" anchor="ctr">
                    <a:solidFill>
                      <a:schemeClr val="bg1">
                        <a:lumMod val="95000"/>
                      </a:schemeClr>
                    </a:solidFill>
                  </a:tcPr>
                </a:tc>
                <a:tc>
                  <a:txBody>
                    <a:bodyPr/>
                    <a:lstStyle/>
                    <a:p>
                      <a:pPr algn="ctr" fontAlgn="ctr"/>
                      <a:r>
                        <a:rPr lang="en-HK" sz="1600" u="none" strike="noStrike" dirty="0">
                          <a:effectLst/>
                          <a:latin typeface="Times New Roman" panose="02020603050405020304" pitchFamily="18" charset="0"/>
                          <a:ea typeface="Microsoft YaHei" panose="020B0503020204020204" pitchFamily="34" charset="-122"/>
                          <a:cs typeface="Times New Roman" panose="02020603050405020304" pitchFamily="18" charset="0"/>
                        </a:rPr>
                        <a:t>572 </a:t>
                      </a:r>
                      <a:endParaRPr lang="en-HK" sz="1600" b="0" i="0" u="none" strike="noStrike" dirty="0">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9525" marR="9525" marT="9525" marB="0" anchor="ctr">
                    <a:solidFill>
                      <a:schemeClr val="bg1">
                        <a:lumMod val="95000"/>
                      </a:schemeClr>
                    </a:solidFill>
                  </a:tcPr>
                </a:tc>
                <a:tc>
                  <a:txBody>
                    <a:bodyPr/>
                    <a:lstStyle/>
                    <a:p>
                      <a:pPr algn="ctr" fontAlgn="ctr"/>
                      <a:r>
                        <a:rPr lang="en-HK" sz="1600" u="none" strike="noStrike">
                          <a:effectLst/>
                          <a:latin typeface="Times New Roman" panose="02020603050405020304" pitchFamily="18" charset="0"/>
                          <a:ea typeface="Microsoft YaHei" panose="020B0503020204020204" pitchFamily="34" charset="-122"/>
                          <a:cs typeface="Times New Roman" panose="02020603050405020304" pitchFamily="18" charset="0"/>
                        </a:rPr>
                        <a:t>627 </a:t>
                      </a:r>
                      <a:endParaRPr lang="en-HK" sz="1600" b="0" i="0" u="none" strike="noStrike">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9525" marR="9525" marT="9525" marB="0" anchor="ctr">
                    <a:solidFill>
                      <a:schemeClr val="bg1">
                        <a:lumMod val="95000"/>
                      </a:schemeClr>
                    </a:solidFill>
                  </a:tcPr>
                </a:tc>
                <a:extLst>
                  <a:ext uri="{0D108BD9-81ED-4DB2-BD59-A6C34878D82A}">
                    <a16:rowId xmlns:a16="http://schemas.microsoft.com/office/drawing/2014/main" val="88749899"/>
                  </a:ext>
                </a:extLst>
              </a:tr>
              <a:tr h="417816">
                <a:tc>
                  <a:txBody>
                    <a:bodyPr/>
                    <a:lstStyle/>
                    <a:p>
                      <a:pPr algn="ctr" fontAlgn="ctr"/>
                      <a:r>
                        <a:rPr lang="ja-JP" altLang="en-US" sz="1600" u="none" strike="noStrike">
                          <a:effectLst/>
                          <a:latin typeface="Microsoft YaHei" panose="020B0503020204020204" pitchFamily="34" charset="-122"/>
                          <a:ea typeface="Microsoft YaHei" panose="020B0503020204020204" pitchFamily="34" charset="-122"/>
                        </a:rPr>
                        <a:t>新建公路</a:t>
                      </a:r>
                      <a:r>
                        <a:rPr lang="zh-CN" altLang="en-US" sz="1600" u="none" strike="noStrike" dirty="0">
                          <a:effectLst/>
                          <a:latin typeface="Microsoft YaHei" panose="020B0503020204020204" pitchFamily="34" charset="-122"/>
                          <a:ea typeface="Microsoft YaHei" panose="020B0503020204020204" pitchFamily="34" charset="-122"/>
                        </a:rPr>
                        <a:t>（</a:t>
                      </a:r>
                      <a:r>
                        <a:rPr lang="ja-JP" altLang="en-US" sz="1600" u="none" strike="noStrike">
                          <a:effectLst/>
                          <a:latin typeface="Microsoft YaHei" panose="020B0503020204020204" pitchFamily="34" charset="-122"/>
                          <a:ea typeface="Microsoft YaHei" panose="020B0503020204020204" pitchFamily="34" charset="-122"/>
                        </a:rPr>
                        <a:t>公里</a:t>
                      </a:r>
                      <a:r>
                        <a:rPr lang="zh-CN" altLang="en-US" sz="1600" u="none" strike="noStrike" dirty="0">
                          <a:effectLst/>
                          <a:latin typeface="Microsoft YaHei" panose="020B0503020204020204" pitchFamily="34" charset="-122"/>
                          <a:ea typeface="Microsoft YaHei" panose="020B0503020204020204" pitchFamily="34" charset="-122"/>
                        </a:rPr>
                        <a:t>）</a:t>
                      </a:r>
                      <a:endParaRPr lang="ja-JP" altLang="en-US" sz="1600" b="0" i="0" u="none" strike="noStrike">
                        <a:effectLst/>
                        <a:latin typeface="Microsoft YaHei" panose="020B0503020204020204" pitchFamily="34" charset="-122"/>
                        <a:ea typeface="Microsoft YaHei" panose="020B0503020204020204" pitchFamily="34" charset="-122"/>
                      </a:endParaRPr>
                    </a:p>
                  </a:txBody>
                  <a:tcPr marL="9525" marR="9525" marT="9525" marB="0" anchor="ctr">
                    <a:solidFill>
                      <a:schemeClr val="bg1">
                        <a:lumMod val="95000"/>
                      </a:schemeClr>
                    </a:solidFill>
                  </a:tcPr>
                </a:tc>
                <a:tc>
                  <a:txBody>
                    <a:bodyPr/>
                    <a:lstStyle/>
                    <a:p>
                      <a:pPr algn="ctr" fontAlgn="ctr"/>
                      <a:r>
                        <a:rPr lang="en-HK" sz="1600" u="none" strike="noStrike" dirty="0">
                          <a:effectLst/>
                          <a:latin typeface="Times New Roman" panose="02020603050405020304" pitchFamily="18" charset="0"/>
                          <a:ea typeface="Microsoft YaHei" panose="020B0503020204020204" pitchFamily="34" charset="-122"/>
                          <a:cs typeface="Times New Roman" panose="02020603050405020304" pitchFamily="18" charset="0"/>
                        </a:rPr>
                        <a:t>2073        </a:t>
                      </a:r>
                      <a:endParaRPr lang="en-HK" sz="1600" b="0" i="0" u="none" strike="noStrike" dirty="0">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9525" marR="9525" marT="9525" marB="0" anchor="ctr">
                    <a:solidFill>
                      <a:schemeClr val="bg1">
                        <a:lumMod val="95000"/>
                      </a:schemeClr>
                    </a:solidFill>
                  </a:tcPr>
                </a:tc>
                <a:tc>
                  <a:txBody>
                    <a:bodyPr/>
                    <a:lstStyle/>
                    <a:p>
                      <a:pPr algn="ctr" fontAlgn="ctr"/>
                      <a:r>
                        <a:rPr lang="en-HK" sz="1600" u="none" strike="noStrike" dirty="0">
                          <a:effectLst/>
                          <a:latin typeface="Times New Roman" panose="02020603050405020304" pitchFamily="18" charset="0"/>
                          <a:ea typeface="Microsoft YaHei" panose="020B0503020204020204" pitchFamily="34" charset="-122"/>
                          <a:cs typeface="Times New Roman" panose="02020603050405020304" pitchFamily="18" charset="0"/>
                        </a:rPr>
                        <a:t>995 </a:t>
                      </a:r>
                      <a:endParaRPr lang="en-HK" sz="1600" b="0" i="0" u="none" strike="noStrike" dirty="0">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9525" marR="9525" marT="9525" marB="0" anchor="ctr">
                    <a:solidFill>
                      <a:schemeClr val="bg1">
                        <a:lumMod val="95000"/>
                      </a:schemeClr>
                    </a:solidFill>
                  </a:tcPr>
                </a:tc>
                <a:tc>
                  <a:txBody>
                    <a:bodyPr/>
                    <a:lstStyle/>
                    <a:p>
                      <a:pPr algn="ctr" fontAlgn="ctr"/>
                      <a:r>
                        <a:rPr lang="en-HK" sz="1600" u="none" strike="noStrike">
                          <a:effectLst/>
                          <a:latin typeface="Times New Roman" panose="02020603050405020304" pitchFamily="18" charset="0"/>
                          <a:ea typeface="Microsoft YaHei" panose="020B0503020204020204" pitchFamily="34" charset="-122"/>
                          <a:cs typeface="Times New Roman" panose="02020603050405020304" pitchFamily="18" charset="0"/>
                        </a:rPr>
                        <a:t>2889.9 </a:t>
                      </a:r>
                      <a:endParaRPr lang="en-HK" sz="1600" b="0" i="0" u="none" strike="noStrike">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9525" marR="9525" marT="9525" marB="0" anchor="ctr">
                    <a:solidFill>
                      <a:schemeClr val="bg1">
                        <a:lumMod val="95000"/>
                      </a:schemeClr>
                    </a:solidFill>
                  </a:tcPr>
                </a:tc>
                <a:extLst>
                  <a:ext uri="{0D108BD9-81ED-4DB2-BD59-A6C34878D82A}">
                    <a16:rowId xmlns:a16="http://schemas.microsoft.com/office/drawing/2014/main" val="4025897573"/>
                  </a:ext>
                </a:extLst>
              </a:tr>
              <a:tr h="417816">
                <a:tc>
                  <a:txBody>
                    <a:bodyPr/>
                    <a:lstStyle/>
                    <a:p>
                      <a:pPr algn="ctr" fontAlgn="ctr"/>
                      <a:r>
                        <a:rPr lang="ja-JP" altLang="en-US" sz="1600" u="none" strike="noStrike">
                          <a:effectLst/>
                          <a:latin typeface="Microsoft YaHei" panose="020B0503020204020204" pitchFamily="34" charset="-122"/>
                          <a:ea typeface="Microsoft YaHei" panose="020B0503020204020204" pitchFamily="34" charset="-122"/>
                        </a:rPr>
                        <a:t>  </a:t>
                      </a:r>
                      <a:r>
                        <a:rPr lang="en-US" altLang="ja-JP" sz="1600" u="none" strike="noStrike" dirty="0">
                          <a:effectLst/>
                          <a:latin typeface="Microsoft YaHei" panose="020B0503020204020204" pitchFamily="34" charset="-122"/>
                          <a:ea typeface="Microsoft YaHei" panose="020B0503020204020204" pitchFamily="34" charset="-122"/>
                        </a:rPr>
                        <a:t>#</a:t>
                      </a:r>
                      <a:r>
                        <a:rPr lang="ja-JP" altLang="en-US" sz="1600" u="none" strike="noStrike">
                          <a:effectLst/>
                          <a:latin typeface="Microsoft YaHei" panose="020B0503020204020204" pitchFamily="34" charset="-122"/>
                          <a:ea typeface="Microsoft YaHei" panose="020B0503020204020204" pitchFamily="34" charset="-122"/>
                        </a:rPr>
                        <a:t>高速公路</a:t>
                      </a:r>
                      <a:r>
                        <a:rPr lang="zh-CN" altLang="en-US" sz="1600" u="none" strike="noStrike" dirty="0">
                          <a:effectLst/>
                          <a:latin typeface="Microsoft YaHei" panose="020B0503020204020204" pitchFamily="34" charset="-122"/>
                          <a:ea typeface="Microsoft YaHei" panose="020B0503020204020204" pitchFamily="34" charset="-122"/>
                        </a:rPr>
                        <a:t>（</a:t>
                      </a:r>
                      <a:r>
                        <a:rPr lang="ja-JP" altLang="en-US" sz="1600" u="none" strike="noStrike">
                          <a:effectLst/>
                          <a:latin typeface="Microsoft YaHei" panose="020B0503020204020204" pitchFamily="34" charset="-122"/>
                          <a:ea typeface="Microsoft YaHei" panose="020B0503020204020204" pitchFamily="34" charset="-122"/>
                        </a:rPr>
                        <a:t>公里</a:t>
                      </a:r>
                      <a:r>
                        <a:rPr lang="zh-CN" altLang="en-US" sz="1600" u="none" strike="noStrike" dirty="0">
                          <a:effectLst/>
                          <a:latin typeface="Microsoft YaHei" panose="020B0503020204020204" pitchFamily="34" charset="-122"/>
                          <a:ea typeface="Microsoft YaHei" panose="020B0503020204020204" pitchFamily="34" charset="-122"/>
                        </a:rPr>
                        <a:t>）</a:t>
                      </a:r>
                      <a:endParaRPr lang="ja-JP" altLang="en-US" sz="1600" b="0" i="0" u="none" strike="noStrike">
                        <a:effectLst/>
                        <a:latin typeface="Microsoft YaHei" panose="020B0503020204020204" pitchFamily="34" charset="-122"/>
                        <a:ea typeface="Microsoft YaHei" panose="020B0503020204020204" pitchFamily="34" charset="-122"/>
                      </a:endParaRPr>
                    </a:p>
                  </a:txBody>
                  <a:tcPr marL="9525" marR="9525" marT="9525" marB="0" anchor="ctr">
                    <a:solidFill>
                      <a:schemeClr val="bg1">
                        <a:lumMod val="95000"/>
                      </a:schemeClr>
                    </a:solidFill>
                  </a:tcPr>
                </a:tc>
                <a:tc>
                  <a:txBody>
                    <a:bodyPr/>
                    <a:lstStyle/>
                    <a:p>
                      <a:pPr algn="ctr" fontAlgn="ctr"/>
                      <a:r>
                        <a:rPr lang="en-HK" sz="1600" u="none" strike="noStrike" dirty="0">
                          <a:effectLst/>
                          <a:latin typeface="Times New Roman" panose="02020603050405020304" pitchFamily="18" charset="0"/>
                          <a:ea typeface="Microsoft YaHei" panose="020B0503020204020204" pitchFamily="34" charset="-122"/>
                          <a:cs typeface="Times New Roman" panose="02020603050405020304" pitchFamily="18" charset="0"/>
                        </a:rPr>
                        <a:t>603        </a:t>
                      </a:r>
                      <a:endParaRPr lang="en-HK" sz="1600" b="0" i="0" u="none" strike="noStrike" dirty="0">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9525" marR="9525" marT="9525" marB="0" anchor="ctr">
                    <a:solidFill>
                      <a:schemeClr val="bg1">
                        <a:lumMod val="95000"/>
                      </a:schemeClr>
                    </a:solidFill>
                  </a:tcPr>
                </a:tc>
                <a:tc>
                  <a:txBody>
                    <a:bodyPr/>
                    <a:lstStyle/>
                    <a:p>
                      <a:pPr algn="ctr" fontAlgn="ctr"/>
                      <a:r>
                        <a:rPr lang="en-HK" sz="1600" u="none" strike="noStrike" dirty="0">
                          <a:effectLst/>
                          <a:latin typeface="Times New Roman" panose="02020603050405020304" pitchFamily="18" charset="0"/>
                          <a:ea typeface="Microsoft YaHei" panose="020B0503020204020204" pitchFamily="34" charset="-122"/>
                          <a:cs typeface="Times New Roman" panose="02020603050405020304" pitchFamily="18" charset="0"/>
                        </a:rPr>
                        <a:t>409 </a:t>
                      </a:r>
                      <a:endParaRPr lang="en-HK" sz="1600" b="0" i="0" u="none" strike="noStrike" dirty="0">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9525" marR="9525" marT="9525" marB="0" anchor="ctr">
                    <a:solidFill>
                      <a:schemeClr val="bg1">
                        <a:lumMod val="95000"/>
                      </a:schemeClr>
                    </a:solidFill>
                  </a:tcPr>
                </a:tc>
                <a:tc>
                  <a:txBody>
                    <a:bodyPr/>
                    <a:lstStyle/>
                    <a:p>
                      <a:pPr algn="ctr" fontAlgn="ctr"/>
                      <a:r>
                        <a:rPr lang="en-HK" sz="1600" u="none" strike="noStrike" dirty="0">
                          <a:effectLst/>
                          <a:latin typeface="Times New Roman" panose="02020603050405020304" pitchFamily="18" charset="0"/>
                          <a:ea typeface="Microsoft YaHei" panose="020B0503020204020204" pitchFamily="34" charset="-122"/>
                          <a:cs typeface="Times New Roman" panose="02020603050405020304" pitchFamily="18" charset="0"/>
                        </a:rPr>
                        <a:t>595.3 </a:t>
                      </a:r>
                      <a:endParaRPr lang="en-HK" sz="1600" b="0" i="0" u="none" strike="noStrike" dirty="0">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9525" marR="9525" marT="9525" marB="0" anchor="ctr">
                    <a:solidFill>
                      <a:schemeClr val="bg1">
                        <a:lumMod val="95000"/>
                      </a:schemeClr>
                    </a:solidFill>
                  </a:tcPr>
                </a:tc>
                <a:extLst>
                  <a:ext uri="{0D108BD9-81ED-4DB2-BD59-A6C34878D82A}">
                    <a16:rowId xmlns:a16="http://schemas.microsoft.com/office/drawing/2014/main" val="1367993431"/>
                  </a:ext>
                </a:extLst>
              </a:tr>
              <a:tr h="417816">
                <a:tc>
                  <a:txBody>
                    <a:bodyPr/>
                    <a:lstStyle/>
                    <a:p>
                      <a:pPr algn="ctr" fontAlgn="ctr"/>
                      <a:r>
                        <a:rPr lang="ja-JP" altLang="en-US" sz="1600" u="none" strike="noStrike">
                          <a:effectLst/>
                          <a:latin typeface="Microsoft YaHei" panose="020B0503020204020204" pitchFamily="34" charset="-122"/>
                          <a:ea typeface="Microsoft YaHei" panose="020B0503020204020204" pitchFamily="34" charset="-122"/>
                        </a:rPr>
                        <a:t>改建公路</a:t>
                      </a:r>
                      <a:r>
                        <a:rPr lang="zh-CN" altLang="en-US" sz="1600" u="none" strike="noStrike" dirty="0">
                          <a:effectLst/>
                          <a:latin typeface="Microsoft YaHei" panose="020B0503020204020204" pitchFamily="34" charset="-122"/>
                          <a:ea typeface="Microsoft YaHei" panose="020B0503020204020204" pitchFamily="34" charset="-122"/>
                        </a:rPr>
                        <a:t>（</a:t>
                      </a:r>
                      <a:r>
                        <a:rPr lang="ja-JP" altLang="en-US" sz="1600" u="none" strike="noStrike">
                          <a:effectLst/>
                          <a:latin typeface="Microsoft YaHei" panose="020B0503020204020204" pitchFamily="34" charset="-122"/>
                          <a:ea typeface="Microsoft YaHei" panose="020B0503020204020204" pitchFamily="34" charset="-122"/>
                        </a:rPr>
                        <a:t>公里</a:t>
                      </a:r>
                      <a:r>
                        <a:rPr lang="zh-CN" altLang="en-US" sz="1600" u="none" strike="noStrike" dirty="0">
                          <a:effectLst/>
                          <a:latin typeface="Microsoft YaHei" panose="020B0503020204020204" pitchFamily="34" charset="-122"/>
                          <a:ea typeface="Microsoft YaHei" panose="020B0503020204020204" pitchFamily="34" charset="-122"/>
                        </a:rPr>
                        <a:t>）</a:t>
                      </a:r>
                      <a:endParaRPr lang="ja-JP" altLang="en-US" sz="1600" b="0" i="0" u="none" strike="noStrike">
                        <a:effectLst/>
                        <a:latin typeface="Microsoft YaHei" panose="020B0503020204020204" pitchFamily="34" charset="-122"/>
                        <a:ea typeface="Microsoft YaHei" panose="020B0503020204020204" pitchFamily="34" charset="-122"/>
                      </a:endParaRPr>
                    </a:p>
                  </a:txBody>
                  <a:tcPr marL="9525" marR="9525" marT="9525" marB="0" anchor="ctr">
                    <a:solidFill>
                      <a:schemeClr val="bg1">
                        <a:lumMod val="95000"/>
                      </a:schemeClr>
                    </a:solidFill>
                  </a:tcPr>
                </a:tc>
                <a:tc>
                  <a:txBody>
                    <a:bodyPr/>
                    <a:lstStyle/>
                    <a:p>
                      <a:pPr algn="ctr" fontAlgn="ctr"/>
                      <a:r>
                        <a:rPr lang="en-HK" sz="1600" u="none" strike="noStrike">
                          <a:effectLst/>
                          <a:latin typeface="Times New Roman" panose="02020603050405020304" pitchFamily="18" charset="0"/>
                          <a:ea typeface="Microsoft YaHei" panose="020B0503020204020204" pitchFamily="34" charset="-122"/>
                          <a:cs typeface="Times New Roman" panose="02020603050405020304" pitchFamily="18" charset="0"/>
                        </a:rPr>
                        <a:t>5518        </a:t>
                      </a:r>
                      <a:endParaRPr lang="en-HK" sz="1600" b="0" i="0" u="none" strike="noStrike">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9525" marR="9525" marT="9525" marB="0" anchor="ctr">
                    <a:solidFill>
                      <a:schemeClr val="bg1">
                        <a:lumMod val="95000"/>
                      </a:schemeClr>
                    </a:solidFill>
                  </a:tcPr>
                </a:tc>
                <a:tc>
                  <a:txBody>
                    <a:bodyPr/>
                    <a:lstStyle/>
                    <a:p>
                      <a:pPr algn="ctr" fontAlgn="ctr"/>
                      <a:r>
                        <a:rPr lang="en-HK" sz="1600" u="none" strike="noStrike" dirty="0">
                          <a:effectLst/>
                          <a:latin typeface="Times New Roman" panose="02020603050405020304" pitchFamily="18" charset="0"/>
                          <a:ea typeface="Microsoft YaHei" panose="020B0503020204020204" pitchFamily="34" charset="-122"/>
                          <a:cs typeface="Times New Roman" panose="02020603050405020304" pitchFamily="18" charset="0"/>
                        </a:rPr>
                        <a:t>2407 </a:t>
                      </a:r>
                      <a:endParaRPr lang="en-HK" sz="1600" b="0" i="0" u="none" strike="noStrike" dirty="0">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9525" marR="9525" marT="9525" marB="0" anchor="ctr">
                    <a:solidFill>
                      <a:schemeClr val="bg1">
                        <a:lumMod val="95000"/>
                      </a:schemeClr>
                    </a:solidFill>
                  </a:tcPr>
                </a:tc>
                <a:tc>
                  <a:txBody>
                    <a:bodyPr/>
                    <a:lstStyle/>
                    <a:p>
                      <a:pPr algn="ctr" fontAlgn="ctr"/>
                      <a:r>
                        <a:rPr lang="en-HK" sz="1600" u="none" strike="noStrike" dirty="0">
                          <a:effectLst/>
                          <a:latin typeface="Times New Roman" panose="02020603050405020304" pitchFamily="18" charset="0"/>
                          <a:ea typeface="Microsoft YaHei" panose="020B0503020204020204" pitchFamily="34" charset="-122"/>
                          <a:cs typeface="Times New Roman" panose="02020603050405020304" pitchFamily="18" charset="0"/>
                        </a:rPr>
                        <a:t>10714.9 </a:t>
                      </a:r>
                      <a:endParaRPr lang="en-HK" sz="1600" b="0" i="0" u="none" strike="noStrike" dirty="0">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9525" marR="9525" marT="9525" marB="0" anchor="ctr">
                    <a:solidFill>
                      <a:schemeClr val="bg1">
                        <a:lumMod val="95000"/>
                      </a:schemeClr>
                    </a:solidFill>
                  </a:tcPr>
                </a:tc>
                <a:extLst>
                  <a:ext uri="{0D108BD9-81ED-4DB2-BD59-A6C34878D82A}">
                    <a16:rowId xmlns:a16="http://schemas.microsoft.com/office/drawing/2014/main" val="3948266328"/>
                  </a:ext>
                </a:extLst>
              </a:tr>
            </a:tbl>
          </a:graphicData>
        </a:graphic>
      </p:graphicFrame>
      <p:sp>
        <p:nvSpPr>
          <p:cNvPr id="5" name="Rectangle 4">
            <a:extLst>
              <a:ext uri="{FF2B5EF4-FFF2-40B4-BE49-F238E27FC236}">
                <a16:creationId xmlns:a16="http://schemas.microsoft.com/office/drawing/2014/main" id="{537AEF37-BF6C-D942-B37B-C7ADBC8F9033}"/>
              </a:ext>
            </a:extLst>
          </p:cNvPr>
          <p:cNvSpPr/>
          <p:nvPr/>
        </p:nvSpPr>
        <p:spPr>
          <a:xfrm>
            <a:off x="1790652" y="4544309"/>
            <a:ext cx="8837591" cy="369332"/>
          </a:xfrm>
          <a:prstGeom prst="rect">
            <a:avLst/>
          </a:prstGeom>
        </p:spPr>
        <p:txBody>
          <a:bodyPr wrap="square">
            <a:spAutoFit/>
          </a:bodyPr>
          <a:lstStyle/>
          <a:p>
            <a:r>
              <a:rPr lang="ja-JP" altLang="en-US" b="1">
                <a:solidFill>
                  <a:srgbClr val="000000"/>
                </a:solidFill>
                <a:latin typeface="Microsoft YaHei" panose="020B0503020204020204" pitchFamily="34" charset="-122"/>
                <a:ea typeface="Microsoft YaHei" panose="020B0503020204020204" pitchFamily="34" charset="-122"/>
              </a:rPr>
              <a:t>结论</a:t>
            </a:r>
            <a:r>
              <a:rPr lang="zh-CN" altLang="en-US" dirty="0">
                <a:solidFill>
                  <a:srgbClr val="000000"/>
                </a:solidFill>
                <a:latin typeface="Microsoft YaHei" panose="020B0503020204020204" pitchFamily="34" charset="-122"/>
                <a:ea typeface="Microsoft YaHei" panose="020B0503020204020204" pitchFamily="34" charset="-122"/>
              </a:rPr>
              <a:t>：</a:t>
            </a:r>
            <a:r>
              <a:rPr lang="ja-JP" altLang="en-US">
                <a:latin typeface="Microsoft YaHei" panose="020B0503020204020204" pitchFamily="34" charset="-122"/>
                <a:ea typeface="Microsoft YaHei" panose="020B0503020204020204" pitchFamily="34" charset="-122"/>
              </a:rPr>
              <a:t> 未来几年，山西省铁路公路建设稳定推进</a:t>
            </a:r>
            <a:r>
              <a:rPr lang="zh-CN" altLang="en-US" dirty="0">
                <a:latin typeface="Microsoft YaHei" panose="020B0503020204020204" pitchFamily="34" charset="-122"/>
                <a:ea typeface="Microsoft YaHei" panose="020B0503020204020204" pitchFamily="34" charset="-122"/>
              </a:rPr>
              <a:t>。</a:t>
            </a:r>
            <a:endParaRPr lang="en-US"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875422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96001" y="1071942"/>
            <a:ext cx="4571999" cy="467178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7971" tIns="48986" rIns="97971" bIns="48986" anchor="ctr"/>
          <a:lstStyle/>
          <a:p>
            <a:pPr algn="ctr">
              <a:defRPr/>
            </a:pPr>
            <a:endParaRPr lang="zh-CN" altLang="en-US" sz="1524" dirty="0">
              <a:solidFill>
                <a:schemeClr val="tx1">
                  <a:lumMod val="85000"/>
                  <a:lumOff val="15000"/>
                </a:schemeClr>
              </a:solidFill>
            </a:endParaRPr>
          </a:p>
        </p:txBody>
      </p:sp>
      <p:pic>
        <p:nvPicPr>
          <p:cNvPr id="3075" name="图片 2" descr="iblrak00648723.jpg"/>
          <p:cNvPicPr>
            <a:picLocks noChangeAspect="1"/>
          </p:cNvPicPr>
          <p:nvPr/>
        </p:nvPicPr>
        <p:blipFill>
          <a:blip r:embed="rId3">
            <a:grayscl/>
            <a:extLst>
              <a:ext uri="{28A0092B-C50C-407E-A947-70E740481C1C}">
                <a14:useLocalDpi xmlns:a14="http://schemas.microsoft.com/office/drawing/2010/main" val="0"/>
              </a:ext>
            </a:extLst>
          </a:blip>
          <a:srcRect t="4684"/>
          <a:stretch>
            <a:fillRect/>
          </a:stretch>
        </p:blipFill>
        <p:spPr bwMode="auto">
          <a:xfrm>
            <a:off x="1515236" y="1980595"/>
            <a:ext cx="4375027" cy="2819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 Box 7"/>
          <p:cNvSpPr txBox="1">
            <a:spLocks noChangeArrowheads="1"/>
          </p:cNvSpPr>
          <p:nvPr/>
        </p:nvSpPr>
        <p:spPr bwMode="auto">
          <a:xfrm>
            <a:off x="6254558" y="2344326"/>
            <a:ext cx="4413442" cy="1873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7971" tIns="48986" rIns="97971" bIns="48986">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marL="435437" indent="-435437">
              <a:lnSpc>
                <a:spcPct val="150000"/>
              </a:lnSpc>
              <a:buFont typeface="+mj-lt"/>
              <a:buAutoNum type="alphaUcPeriod"/>
            </a:pPr>
            <a:r>
              <a:rPr lang="zh-CN" altLang="en-US" sz="2667" b="1" dirty="0">
                <a:solidFill>
                  <a:srgbClr val="FFFF00"/>
                </a:solidFill>
                <a:latin typeface="微软雅黑" pitchFamily="34" charset="-122"/>
                <a:ea typeface="微软雅黑" pitchFamily="34" charset="-122"/>
              </a:rPr>
              <a:t>经济及社会发展</a:t>
            </a:r>
            <a:endParaRPr lang="en-US" altLang="zh-CN" sz="2667" b="1" dirty="0">
              <a:solidFill>
                <a:srgbClr val="FFFF00"/>
              </a:solidFill>
              <a:latin typeface="微软雅黑" pitchFamily="34" charset="-122"/>
              <a:ea typeface="微软雅黑" pitchFamily="34" charset="-122"/>
            </a:endParaRPr>
          </a:p>
          <a:p>
            <a:pPr marL="435437" indent="-435437">
              <a:lnSpc>
                <a:spcPct val="150000"/>
              </a:lnSpc>
              <a:buFont typeface="+mj-lt"/>
              <a:buAutoNum type="alphaUcPeriod"/>
            </a:pPr>
            <a:r>
              <a:rPr lang="zh-CN" altLang="en-US" sz="2667" b="1" dirty="0">
                <a:solidFill>
                  <a:schemeClr val="bg1"/>
                </a:solidFill>
                <a:latin typeface="微软雅黑" pitchFamily="34" charset="-122"/>
                <a:ea typeface="微软雅黑" pitchFamily="34" charset="-122"/>
              </a:rPr>
              <a:t>建筑业发展情况</a:t>
            </a:r>
            <a:endParaRPr lang="en-US" altLang="zh-CN" sz="2667" b="1" dirty="0">
              <a:solidFill>
                <a:schemeClr val="bg1"/>
              </a:solidFill>
              <a:latin typeface="微软雅黑" pitchFamily="34" charset="-122"/>
              <a:ea typeface="微软雅黑" pitchFamily="34" charset="-122"/>
            </a:endParaRPr>
          </a:p>
          <a:p>
            <a:pPr marL="435437" indent="-435437">
              <a:lnSpc>
                <a:spcPct val="150000"/>
              </a:lnSpc>
              <a:buFont typeface="+mj-lt"/>
              <a:buAutoNum type="alphaUcPeriod"/>
            </a:pPr>
            <a:r>
              <a:rPr lang="zh-CN" altLang="en-US" sz="2667" b="1" dirty="0">
                <a:solidFill>
                  <a:schemeClr val="bg1"/>
                </a:solidFill>
                <a:latin typeface="微软雅黑" pitchFamily="34" charset="-122"/>
                <a:ea typeface="微软雅黑" pitchFamily="34" charset="-122"/>
              </a:rPr>
              <a:t>未来的发展思路</a:t>
            </a:r>
            <a:endParaRPr lang="en-US" altLang="zh-CN" sz="2667" b="1" dirty="0">
              <a:solidFill>
                <a:schemeClr val="bg1"/>
              </a:solidFill>
              <a:latin typeface="微软雅黑" pitchFamily="34" charset="-122"/>
              <a:ea typeface="微软雅黑" pitchFamily="34" charset="-122"/>
            </a:endParaRPr>
          </a:p>
        </p:txBody>
      </p:sp>
      <p:sp>
        <p:nvSpPr>
          <p:cNvPr id="12" name="标题 1"/>
          <p:cNvSpPr>
            <a:spLocks noGrp="1"/>
          </p:cNvSpPr>
          <p:nvPr>
            <p:ph type="title"/>
          </p:nvPr>
        </p:nvSpPr>
        <p:spPr>
          <a:xfrm>
            <a:off x="2238541" y="2556633"/>
            <a:ext cx="2828774" cy="1520976"/>
          </a:xfrm>
        </p:spPr>
        <p:txBody>
          <a:bodyPr rtlCol="0">
            <a:normAutofit/>
          </a:bodyPr>
          <a:lstStyle/>
          <a:p>
            <a:pPr algn="ctr">
              <a:defRPr/>
            </a:pPr>
            <a:r>
              <a:rPr lang="zh-CN" altLang="en-US" sz="5143" dirty="0"/>
              <a:t>目录</a:t>
            </a:r>
            <a:br>
              <a:rPr lang="en-US" altLang="zh-CN" sz="3048" dirty="0"/>
            </a:br>
            <a:r>
              <a:rPr lang="zh-CN" altLang="en-US" sz="3048" dirty="0"/>
              <a:t> </a:t>
            </a:r>
            <a:r>
              <a:rPr lang="en-US" altLang="zh-CN" b="0" dirty="0">
                <a:solidFill>
                  <a:schemeClr val="bg1">
                    <a:lumMod val="50000"/>
                  </a:schemeClr>
                </a:solidFill>
                <a:latin typeface="Impact" pitchFamily="34" charset="0"/>
              </a:rPr>
              <a:t>CONTENTS</a:t>
            </a:r>
            <a:endParaRPr lang="zh-CN" altLang="en-US" b="0" dirty="0">
              <a:solidFill>
                <a:schemeClr val="bg1">
                  <a:lumMod val="50000"/>
                </a:schemeClr>
              </a:solidFill>
              <a:latin typeface="Impact" pitchFamily="34" charset="0"/>
            </a:endParaRPr>
          </a:p>
        </p:txBody>
      </p:sp>
    </p:spTree>
    <p:extLst>
      <p:ext uri="{BB962C8B-B14F-4D97-AF65-F5344CB8AC3E}">
        <p14:creationId xmlns:p14="http://schemas.microsoft.com/office/powerpoint/2010/main" val="996818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D88FAD-EB52-3D42-92FE-FAE3672B7287}"/>
              </a:ext>
            </a:extLst>
          </p:cNvPr>
          <p:cNvSpPr>
            <a:spLocks noGrp="1"/>
          </p:cNvSpPr>
          <p:nvPr>
            <p:ph type="sldNum" sz="quarter" idx="10"/>
          </p:nvPr>
        </p:nvSpPr>
        <p:spPr/>
        <p:txBody>
          <a:bodyPr/>
          <a:lstStyle/>
          <a:p>
            <a:fld id="{C2ED6635-D407-4DAB-8FE6-6ACCC75A9381}" type="slidenum">
              <a:rPr lang="zh-CN" altLang="en-US" smtClean="0"/>
              <a:pPr/>
              <a:t>20</a:t>
            </a:fld>
            <a:endParaRPr lang="zh-CN" altLang="en-US"/>
          </a:p>
        </p:txBody>
      </p:sp>
      <p:sp>
        <p:nvSpPr>
          <p:cNvPr id="3" name="Title 2">
            <a:extLst>
              <a:ext uri="{FF2B5EF4-FFF2-40B4-BE49-F238E27FC236}">
                <a16:creationId xmlns:a16="http://schemas.microsoft.com/office/drawing/2014/main" id="{5F098856-1D57-A446-AA0F-56A2D190A971}"/>
              </a:ext>
            </a:extLst>
          </p:cNvPr>
          <p:cNvSpPr>
            <a:spLocks noGrp="1"/>
          </p:cNvSpPr>
          <p:nvPr>
            <p:ph type="title"/>
          </p:nvPr>
        </p:nvSpPr>
        <p:spPr/>
        <p:txBody>
          <a:bodyPr/>
          <a:lstStyle/>
          <a:p>
            <a:r>
              <a:rPr lang="en-US" altLang="zh-CN" dirty="0"/>
              <a:t>11</a:t>
            </a:r>
            <a:r>
              <a:rPr lang="zh-CN" altLang="en-US" dirty="0"/>
              <a:t>  </a:t>
            </a:r>
            <a:r>
              <a:rPr lang="ja-JP" altLang="en-US"/>
              <a:t>山西省建筑业发展分析</a:t>
            </a:r>
            <a:endParaRPr lang="en-US" dirty="0"/>
          </a:p>
        </p:txBody>
      </p:sp>
      <p:sp>
        <p:nvSpPr>
          <p:cNvPr id="4" name="Rectangle 3">
            <a:extLst>
              <a:ext uri="{FF2B5EF4-FFF2-40B4-BE49-F238E27FC236}">
                <a16:creationId xmlns:a16="http://schemas.microsoft.com/office/drawing/2014/main" id="{852E33A2-B618-9D4F-B919-424A24EF392D}"/>
              </a:ext>
            </a:extLst>
          </p:cNvPr>
          <p:cNvSpPr/>
          <p:nvPr/>
        </p:nvSpPr>
        <p:spPr>
          <a:xfrm>
            <a:off x="1817914" y="1300734"/>
            <a:ext cx="8556172" cy="4708981"/>
          </a:xfrm>
          <a:prstGeom prst="rect">
            <a:avLst/>
          </a:prstGeom>
        </p:spPr>
        <p:txBody>
          <a:bodyPr wrap="square">
            <a:spAutoFit/>
          </a:bodyPr>
          <a:lstStyle/>
          <a:p>
            <a:r>
              <a:rPr lang="en-US" altLang="zh-CN" b="1" dirty="0">
                <a:latin typeface="Microsoft YaHei" panose="020B0503020204020204" pitchFamily="34" charset="-122"/>
                <a:ea typeface="Microsoft YaHei" panose="020B0503020204020204" pitchFamily="34" charset="-122"/>
              </a:rPr>
              <a:t>2020</a:t>
            </a:r>
            <a:r>
              <a:rPr lang="ja-JP" altLang="en-US" b="1">
                <a:latin typeface="Microsoft YaHei" panose="020B0503020204020204" pitchFamily="34" charset="-122"/>
                <a:ea typeface="Microsoft YaHei" panose="020B0503020204020204" pitchFamily="34" charset="-122"/>
              </a:rPr>
              <a:t>上半年山西建筑业整体表现</a:t>
            </a:r>
            <a:r>
              <a:rPr lang="zh-CN" altLang="en-US" b="1" dirty="0">
                <a:latin typeface="Microsoft YaHei" panose="020B0503020204020204" pitchFamily="34" charset="-122"/>
                <a:ea typeface="Microsoft YaHei" panose="020B0503020204020204" pitchFamily="34" charset="-122"/>
              </a:rPr>
              <a:t>：建筑业生产保持了较快增长的态势</a:t>
            </a:r>
            <a:endParaRPr lang="en-HK" altLang="zh-CN" b="1" dirty="0">
              <a:latin typeface="Microsoft YaHei" panose="020B0503020204020204" pitchFamily="34" charset="-122"/>
              <a:ea typeface="Microsoft YaHei" panose="020B0503020204020204" pitchFamily="34" charset="-122"/>
            </a:endParaRPr>
          </a:p>
          <a:p>
            <a:pPr marL="285750" indent="-285750">
              <a:buBlip>
                <a:blip r:embed="rId2"/>
              </a:buBlip>
            </a:pPr>
            <a:r>
              <a:rPr lang="ja-JP" altLang="en-US" sz="1600">
                <a:latin typeface="Microsoft YaHei" panose="020B0503020204020204" pitchFamily="34" charset="-122"/>
                <a:ea typeface="Microsoft YaHei" panose="020B0503020204020204" pitchFamily="34" charset="-122"/>
              </a:rPr>
              <a:t>全省建筑业总产值同比增速实现了由负转正平稳增长，共完成</a:t>
            </a:r>
            <a:r>
              <a:rPr lang="en-US" altLang="ja-JP" sz="1600" dirty="0">
                <a:latin typeface="Microsoft YaHei" panose="020B0503020204020204" pitchFamily="34" charset="-122"/>
                <a:ea typeface="Microsoft YaHei" panose="020B0503020204020204" pitchFamily="34" charset="-122"/>
              </a:rPr>
              <a:t>1854</a:t>
            </a:r>
            <a:r>
              <a:rPr lang="ja-JP" altLang="en-US" sz="1600">
                <a:latin typeface="Microsoft YaHei" panose="020B0503020204020204" pitchFamily="34" charset="-122"/>
                <a:ea typeface="Microsoft YaHei" panose="020B0503020204020204" pitchFamily="34" charset="-122"/>
              </a:rPr>
              <a:t>亿元，比上年同期增长</a:t>
            </a:r>
            <a:r>
              <a:rPr lang="en-US" altLang="ja-JP" sz="1600" dirty="0">
                <a:latin typeface="Microsoft YaHei" panose="020B0503020204020204" pitchFamily="34" charset="-122"/>
                <a:ea typeface="Microsoft YaHei" panose="020B0503020204020204" pitchFamily="34" charset="-122"/>
              </a:rPr>
              <a:t>7.7%</a:t>
            </a:r>
            <a:r>
              <a:rPr lang="ja-JP" altLang="en-US" sz="1600">
                <a:latin typeface="Microsoft YaHei" panose="020B0503020204020204" pitchFamily="34" charset="-122"/>
                <a:ea typeface="Microsoft YaHei" panose="020B0503020204020204" pitchFamily="34" charset="-122"/>
              </a:rPr>
              <a:t>，比全国平均增速高</a:t>
            </a:r>
            <a:r>
              <a:rPr lang="en-US" altLang="ja-JP" sz="1600" dirty="0">
                <a:latin typeface="Microsoft YaHei" panose="020B0503020204020204" pitchFamily="34" charset="-122"/>
                <a:ea typeface="Microsoft YaHei" panose="020B0503020204020204" pitchFamily="34" charset="-122"/>
              </a:rPr>
              <a:t>8.5</a:t>
            </a:r>
            <a:r>
              <a:rPr lang="ja-JP" altLang="en-US" sz="1600">
                <a:latin typeface="Microsoft YaHei" panose="020B0503020204020204" pitchFamily="34" charset="-122"/>
                <a:ea typeface="Microsoft YaHei" panose="020B0503020204020204" pitchFamily="34" charset="-122"/>
              </a:rPr>
              <a:t>个百分点。</a:t>
            </a:r>
            <a:endParaRPr lang="en-HK" altLang="ja-JP" sz="1600" dirty="0">
              <a:latin typeface="Microsoft YaHei" panose="020B0503020204020204" pitchFamily="34" charset="-122"/>
              <a:ea typeface="Microsoft YaHei" panose="020B0503020204020204" pitchFamily="34" charset="-122"/>
            </a:endParaRPr>
          </a:p>
          <a:p>
            <a:pPr marL="285750" indent="-285750">
              <a:buBlip>
                <a:blip r:embed="rId2"/>
              </a:buBlip>
            </a:pPr>
            <a:r>
              <a:rPr lang="ja-JP" altLang="en-US" sz="1600">
                <a:latin typeface="Microsoft YaHei" panose="020B0503020204020204" pitchFamily="34" charset="-122"/>
                <a:ea typeface="Microsoft YaHei" panose="020B0503020204020204" pitchFamily="34" charset="-122"/>
              </a:rPr>
              <a:t>全省有工作量的总承包和专业承包建筑企业签订合同额</a:t>
            </a:r>
            <a:r>
              <a:rPr lang="en-US" altLang="ja-JP" sz="1600" dirty="0">
                <a:latin typeface="Microsoft YaHei" panose="020B0503020204020204" pitchFamily="34" charset="-122"/>
                <a:ea typeface="Microsoft YaHei" panose="020B0503020204020204" pitchFamily="34" charset="-122"/>
              </a:rPr>
              <a:t>7698.7</a:t>
            </a:r>
            <a:r>
              <a:rPr lang="ja-JP" altLang="en-US" sz="1600">
                <a:latin typeface="Microsoft YaHei" panose="020B0503020204020204" pitchFamily="34" charset="-122"/>
                <a:ea typeface="Microsoft YaHei" panose="020B0503020204020204" pitchFamily="34" charset="-122"/>
              </a:rPr>
              <a:t>亿元，比上年同增长</a:t>
            </a:r>
            <a:r>
              <a:rPr lang="en-US" altLang="ja-JP" sz="1600" dirty="0">
                <a:latin typeface="Microsoft YaHei" panose="020B0503020204020204" pitchFamily="34" charset="-122"/>
                <a:ea typeface="Microsoft YaHei" panose="020B0503020204020204" pitchFamily="34" charset="-122"/>
              </a:rPr>
              <a:t>21.9%</a:t>
            </a:r>
            <a:r>
              <a:rPr lang="ja-JP" altLang="en-US" sz="1600">
                <a:latin typeface="Microsoft YaHei" panose="020B0503020204020204" pitchFamily="34" charset="-122"/>
                <a:ea typeface="Microsoft YaHei" panose="020B0503020204020204" pitchFamily="34" charset="-122"/>
              </a:rPr>
              <a:t>。其中，本年新签合同额</a:t>
            </a:r>
            <a:r>
              <a:rPr lang="en-US" altLang="ja-JP" sz="1600" dirty="0">
                <a:latin typeface="Microsoft YaHei" panose="020B0503020204020204" pitchFamily="34" charset="-122"/>
                <a:ea typeface="Microsoft YaHei" panose="020B0503020204020204" pitchFamily="34" charset="-122"/>
              </a:rPr>
              <a:t>3207</a:t>
            </a:r>
            <a:r>
              <a:rPr lang="ja-JP" altLang="en-US" sz="1600">
                <a:latin typeface="Microsoft YaHei" panose="020B0503020204020204" pitchFamily="34" charset="-122"/>
                <a:ea typeface="Microsoft YaHei" panose="020B0503020204020204" pitchFamily="34" charset="-122"/>
              </a:rPr>
              <a:t>亿元，增长</a:t>
            </a:r>
            <a:r>
              <a:rPr lang="en-US" altLang="ja-JP" sz="1600" dirty="0">
                <a:latin typeface="Microsoft YaHei" panose="020B0503020204020204" pitchFamily="34" charset="-122"/>
                <a:ea typeface="Microsoft YaHei" panose="020B0503020204020204" pitchFamily="34" charset="-122"/>
              </a:rPr>
              <a:t>42.6%</a:t>
            </a:r>
            <a:r>
              <a:rPr lang="ja-JP" altLang="en-US" sz="1600">
                <a:latin typeface="Microsoft YaHei" panose="020B0503020204020204" pitchFamily="34" charset="-122"/>
                <a:ea typeface="Microsoft YaHei" panose="020B0503020204020204" pitchFamily="34" charset="-122"/>
              </a:rPr>
              <a:t>。</a:t>
            </a:r>
            <a:endParaRPr lang="en-HK" altLang="ja-JP" sz="1600" dirty="0">
              <a:latin typeface="Microsoft YaHei" panose="020B0503020204020204" pitchFamily="34" charset="-122"/>
              <a:ea typeface="Microsoft YaHei" panose="020B0503020204020204" pitchFamily="34" charset="-122"/>
            </a:endParaRPr>
          </a:p>
          <a:p>
            <a:pPr marL="285750" indent="-285750">
              <a:buBlip>
                <a:blip r:embed="rId2"/>
              </a:buBlip>
            </a:pPr>
            <a:r>
              <a:rPr lang="ja-JP" altLang="en-US" sz="1600">
                <a:latin typeface="Microsoft YaHei" panose="020B0503020204020204" pitchFamily="34" charset="-122"/>
                <a:ea typeface="Microsoft YaHei" panose="020B0503020204020204" pitchFamily="34" charset="-122"/>
              </a:rPr>
              <a:t>全省建筑企业房屋建筑施工面积</a:t>
            </a:r>
            <a:r>
              <a:rPr lang="en-US" altLang="ja-JP" sz="1600" dirty="0">
                <a:latin typeface="Microsoft YaHei" panose="020B0503020204020204" pitchFamily="34" charset="-122"/>
                <a:ea typeface="Microsoft YaHei" panose="020B0503020204020204" pitchFamily="34" charset="-122"/>
              </a:rPr>
              <a:t>13357.8</a:t>
            </a:r>
            <a:r>
              <a:rPr lang="ja-JP" altLang="en-US" sz="1600">
                <a:latin typeface="Microsoft YaHei" panose="020B0503020204020204" pitchFamily="34" charset="-122"/>
                <a:ea typeface="Microsoft YaHei" panose="020B0503020204020204" pitchFamily="34" charset="-122"/>
              </a:rPr>
              <a:t>万平方米，比上年同期增长</a:t>
            </a:r>
            <a:r>
              <a:rPr lang="en-US" altLang="ja-JP" sz="1600" dirty="0">
                <a:latin typeface="Microsoft YaHei" panose="020B0503020204020204" pitchFamily="34" charset="-122"/>
                <a:ea typeface="Microsoft YaHei" panose="020B0503020204020204" pitchFamily="34" charset="-122"/>
              </a:rPr>
              <a:t>10.8%</a:t>
            </a:r>
            <a:r>
              <a:rPr lang="ja-JP" altLang="en-US" sz="1600">
                <a:latin typeface="Microsoft YaHei" panose="020B0503020204020204" pitchFamily="34" charset="-122"/>
                <a:ea typeface="Microsoft YaHei" panose="020B0503020204020204" pitchFamily="34" charset="-122"/>
              </a:rPr>
              <a:t>。其中，新开工房屋面积</a:t>
            </a:r>
            <a:r>
              <a:rPr lang="en-US" altLang="ja-JP" sz="1600" dirty="0">
                <a:latin typeface="Microsoft YaHei" panose="020B0503020204020204" pitchFamily="34" charset="-122"/>
                <a:ea typeface="Microsoft YaHei" panose="020B0503020204020204" pitchFamily="34" charset="-122"/>
              </a:rPr>
              <a:t>3017.8</a:t>
            </a:r>
            <a:r>
              <a:rPr lang="ja-JP" altLang="en-US" sz="1600">
                <a:latin typeface="Microsoft YaHei" panose="020B0503020204020204" pitchFamily="34" charset="-122"/>
                <a:ea typeface="Microsoft YaHei" panose="020B0503020204020204" pitchFamily="34" charset="-122"/>
              </a:rPr>
              <a:t>万平方米，比上年同期增长</a:t>
            </a:r>
            <a:r>
              <a:rPr lang="en-US" altLang="ja-JP" sz="1600" dirty="0">
                <a:latin typeface="Microsoft YaHei" panose="020B0503020204020204" pitchFamily="34" charset="-122"/>
                <a:ea typeface="Microsoft YaHei" panose="020B0503020204020204" pitchFamily="34" charset="-122"/>
              </a:rPr>
              <a:t>24.8</a:t>
            </a:r>
            <a:r>
              <a:rPr lang="zh-CN" altLang="en-US" sz="1600" dirty="0">
                <a:latin typeface="Microsoft YaHei" panose="020B0503020204020204" pitchFamily="34" charset="-122"/>
                <a:ea typeface="Microsoft YaHei" panose="020B0503020204020204" pitchFamily="34" charset="-122"/>
              </a:rPr>
              <a:t>，</a:t>
            </a:r>
            <a:r>
              <a:rPr lang="ja-JP" altLang="en-US" sz="1600">
                <a:latin typeface="Microsoft YaHei" panose="020B0503020204020204" pitchFamily="34" charset="-122"/>
                <a:ea typeface="Microsoft YaHei" panose="020B0503020204020204" pitchFamily="34" charset="-122"/>
              </a:rPr>
              <a:t>比上年同期提高</a:t>
            </a:r>
            <a:r>
              <a:rPr lang="en-US" altLang="ja-JP" sz="1600" dirty="0">
                <a:latin typeface="Microsoft YaHei" panose="020B0503020204020204" pitchFamily="34" charset="-122"/>
                <a:ea typeface="Microsoft YaHei" panose="020B0503020204020204" pitchFamily="34" charset="-122"/>
              </a:rPr>
              <a:t>8.9</a:t>
            </a:r>
            <a:r>
              <a:rPr lang="ja-JP" altLang="en-US" sz="1600">
                <a:latin typeface="Microsoft YaHei" panose="020B0503020204020204" pitchFamily="34" charset="-122"/>
                <a:ea typeface="Microsoft YaHei" panose="020B0503020204020204" pitchFamily="34" charset="-122"/>
              </a:rPr>
              <a:t>个百分点。</a:t>
            </a:r>
            <a:endParaRPr lang="en-US" altLang="ja-JP" sz="1600" dirty="0">
              <a:latin typeface="Microsoft YaHei" panose="020B0503020204020204" pitchFamily="34" charset="-122"/>
              <a:ea typeface="Microsoft YaHei" panose="020B0503020204020204" pitchFamily="34" charset="-122"/>
            </a:endParaRPr>
          </a:p>
          <a:p>
            <a:endParaRPr lang="en-US" altLang="ja-JP" dirty="0">
              <a:latin typeface="Microsoft YaHei" panose="020B0503020204020204" pitchFamily="34" charset="-122"/>
              <a:ea typeface="Microsoft YaHei" panose="020B0503020204020204" pitchFamily="34" charset="-122"/>
            </a:endParaRPr>
          </a:p>
          <a:p>
            <a:r>
              <a:rPr lang="en-US" b="1" dirty="0" err="1">
                <a:latin typeface="Microsoft YaHei" panose="020B0503020204020204" pitchFamily="34" charset="-122"/>
                <a:ea typeface="Microsoft YaHei" panose="020B0503020204020204" pitchFamily="34" charset="-122"/>
              </a:rPr>
              <a:t>山西建筑业发展存在的问题</a:t>
            </a:r>
            <a:r>
              <a:rPr lang="zh-CN" altLang="en-US" dirty="0">
                <a:latin typeface="Microsoft YaHei" panose="020B0503020204020204" pitchFamily="34" charset="-122"/>
                <a:ea typeface="Microsoft YaHei" panose="020B0503020204020204" pitchFamily="34" charset="-122"/>
              </a:rPr>
              <a:t>：</a:t>
            </a:r>
            <a:endParaRPr lang="en-US" altLang="zh-CN" dirty="0">
              <a:latin typeface="Microsoft YaHei" panose="020B0503020204020204" pitchFamily="34" charset="-122"/>
              <a:ea typeface="Microsoft YaHei" panose="020B0503020204020204" pitchFamily="34" charset="-122"/>
            </a:endParaRPr>
          </a:p>
          <a:p>
            <a:pPr marL="285750" indent="-285750">
              <a:buBlip>
                <a:blip r:embed="rId3"/>
              </a:buBlip>
            </a:pPr>
            <a:r>
              <a:rPr lang="zh-CN" altLang="en-US" sz="1600" dirty="0">
                <a:latin typeface="Microsoft YaHei" panose="020B0503020204020204" pitchFamily="34" charset="-122"/>
                <a:ea typeface="Microsoft YaHei" panose="020B0503020204020204" pitchFamily="34" charset="-122"/>
              </a:rPr>
              <a:t>本省建筑企业市场占有率不高</a:t>
            </a:r>
            <a:endParaRPr lang="en-US" altLang="zh-CN" sz="1600" dirty="0">
              <a:latin typeface="Microsoft YaHei" panose="020B0503020204020204" pitchFamily="34" charset="-122"/>
              <a:ea typeface="Microsoft YaHei" panose="020B0503020204020204" pitchFamily="34" charset="-122"/>
            </a:endParaRPr>
          </a:p>
          <a:p>
            <a:pPr marL="285750" indent="-285750">
              <a:buBlip>
                <a:blip r:embed="rId3"/>
              </a:buBlip>
            </a:pPr>
            <a:r>
              <a:rPr lang="zh-CN" altLang="en-US" sz="1600" dirty="0">
                <a:latin typeface="Microsoft YaHei" panose="020B0503020204020204" pitchFamily="34" charset="-122"/>
                <a:ea typeface="Microsoft YaHei" panose="020B0503020204020204" pitchFamily="34" charset="-122"/>
              </a:rPr>
              <a:t>本地企业省外市场拓展不足</a:t>
            </a:r>
            <a:endParaRPr lang="en-US" altLang="zh-CN" sz="1600" dirty="0">
              <a:latin typeface="Microsoft YaHei" panose="020B0503020204020204" pitchFamily="34" charset="-122"/>
              <a:ea typeface="Microsoft YaHei" panose="020B0503020204020204" pitchFamily="34" charset="-122"/>
            </a:endParaRPr>
          </a:p>
          <a:p>
            <a:pPr marL="285750" indent="-285750">
              <a:buBlip>
                <a:blip r:embed="rId3"/>
              </a:buBlip>
            </a:pPr>
            <a:r>
              <a:rPr lang="zh-CN" altLang="en-US" sz="1600" dirty="0">
                <a:latin typeface="Microsoft YaHei" panose="020B0503020204020204" pitchFamily="34" charset="-122"/>
                <a:ea typeface="Microsoft YaHei" panose="020B0503020204020204" pitchFamily="34" charset="-122"/>
              </a:rPr>
              <a:t>企业资产负债率较高</a:t>
            </a:r>
            <a:endParaRPr lang="en-US" altLang="zh-CN" sz="1600" dirty="0">
              <a:latin typeface="Microsoft YaHei" panose="020B0503020204020204" pitchFamily="34" charset="-122"/>
              <a:ea typeface="Microsoft YaHei" panose="020B0503020204020204" pitchFamily="34" charset="-122"/>
            </a:endParaRPr>
          </a:p>
          <a:p>
            <a:endParaRPr lang="en-HK" altLang="ja-JP" b="1" dirty="0">
              <a:latin typeface="Microsoft YaHei" panose="020B0503020204020204" pitchFamily="34" charset="-122"/>
              <a:ea typeface="Microsoft YaHei" panose="020B0503020204020204" pitchFamily="34" charset="-122"/>
            </a:endParaRPr>
          </a:p>
          <a:p>
            <a:r>
              <a:rPr lang="ja-JP" altLang="en-US" b="1">
                <a:latin typeface="Microsoft YaHei" panose="020B0503020204020204" pitchFamily="34" charset="-122"/>
                <a:ea typeface="Microsoft YaHei" panose="020B0503020204020204" pitchFamily="34" charset="-122"/>
              </a:rPr>
              <a:t>山西转型发展思路</a:t>
            </a:r>
            <a:r>
              <a:rPr lang="zh-CN" altLang="en-US" dirty="0">
                <a:latin typeface="Microsoft YaHei" panose="020B0503020204020204" pitchFamily="34" charset="-122"/>
                <a:ea typeface="Microsoft YaHei" panose="020B0503020204020204" pitchFamily="34" charset="-122"/>
              </a:rPr>
              <a:t>：</a:t>
            </a:r>
            <a:endParaRPr lang="en-US" altLang="zh-CN"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sz="1600" dirty="0">
                <a:latin typeface="Microsoft YaHei" panose="020B0503020204020204" pitchFamily="34" charset="-122"/>
                <a:ea typeface="Microsoft YaHei" panose="020B0503020204020204" pitchFamily="34" charset="-122"/>
              </a:rPr>
              <a:t>不断深化供给侧结构性改革，不断推进转型升级战略（以煤为基，积极推进钢铁、有色、水泥等传统行业的企业整合和技术提升，推动新能源、新材料、节能环保、高端装备制造、生物、新一代信息技术、新能源汽车、现代煤化工、煤层气等战略性新兴产业发展）。</a:t>
            </a:r>
            <a:endParaRPr lang="en-US" altLang="zh-CN" sz="1600" dirty="0">
              <a:latin typeface="Microsoft YaHei" panose="020B0503020204020204" pitchFamily="34" charset="-122"/>
              <a:ea typeface="Microsoft YaHei" panose="020B0503020204020204" pitchFamily="34" charset="-122"/>
            </a:endParaRPr>
          </a:p>
          <a:p>
            <a:endParaRPr lang="en-US" altLang="zh-CN"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553996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438D24-D135-8948-81FD-4FD893C5016C}"/>
              </a:ext>
            </a:extLst>
          </p:cNvPr>
          <p:cNvSpPr>
            <a:spLocks noGrp="1"/>
          </p:cNvSpPr>
          <p:nvPr>
            <p:ph type="sldNum" sz="quarter" idx="10"/>
          </p:nvPr>
        </p:nvSpPr>
        <p:spPr/>
        <p:txBody>
          <a:bodyPr/>
          <a:lstStyle/>
          <a:p>
            <a:fld id="{C2ED6635-D407-4DAB-8FE6-6ACCC75A9381}" type="slidenum">
              <a:rPr lang="zh-CN" altLang="en-US" smtClean="0">
                <a:latin typeface="Microsoft YaHei" panose="020B0503020204020204" pitchFamily="34" charset="-122"/>
                <a:ea typeface="Microsoft YaHei" panose="020B0503020204020204" pitchFamily="34" charset="-122"/>
              </a:rPr>
              <a:pPr/>
              <a:t>21</a:t>
            </a:fld>
            <a:endParaRPr lang="zh-CN" altLang="en-US">
              <a:latin typeface="Microsoft YaHei" panose="020B0503020204020204" pitchFamily="34" charset="-122"/>
              <a:ea typeface="Microsoft YaHei" panose="020B0503020204020204" pitchFamily="34" charset="-122"/>
            </a:endParaRPr>
          </a:p>
        </p:txBody>
      </p:sp>
      <p:sp>
        <p:nvSpPr>
          <p:cNvPr id="3" name="Title 2">
            <a:extLst>
              <a:ext uri="{FF2B5EF4-FFF2-40B4-BE49-F238E27FC236}">
                <a16:creationId xmlns:a16="http://schemas.microsoft.com/office/drawing/2014/main" id="{85C56553-00C0-5B4F-A17E-D634863DABA7}"/>
              </a:ext>
            </a:extLst>
          </p:cNvPr>
          <p:cNvSpPr>
            <a:spLocks noGrp="1"/>
          </p:cNvSpPr>
          <p:nvPr>
            <p:ph type="title"/>
          </p:nvPr>
        </p:nvSpPr>
        <p:spPr/>
        <p:txBody>
          <a:bodyPr/>
          <a:lstStyle/>
          <a:p>
            <a:r>
              <a:rPr lang="en-US" altLang="zh-CN" dirty="0">
                <a:latin typeface="Microsoft YaHei" panose="020B0503020204020204" pitchFamily="34" charset="-122"/>
                <a:ea typeface="Microsoft YaHei" panose="020B0503020204020204" pitchFamily="34" charset="-122"/>
              </a:rPr>
              <a:t>12  </a:t>
            </a:r>
            <a:r>
              <a:rPr lang="ja-JP" altLang="en-US">
                <a:latin typeface="Microsoft YaHei" panose="020B0503020204020204" pitchFamily="34" charset="-122"/>
                <a:ea typeface="Microsoft YaHei" panose="020B0503020204020204" pitchFamily="34" charset="-122"/>
              </a:rPr>
              <a:t>山西省开发区发展规划</a:t>
            </a:r>
            <a:endParaRPr lang="en-US" dirty="0">
              <a:latin typeface="Microsoft YaHei" panose="020B0503020204020204" pitchFamily="34" charset="-122"/>
              <a:ea typeface="Microsoft YaHei" panose="020B0503020204020204" pitchFamily="34" charset="-122"/>
            </a:endParaRPr>
          </a:p>
        </p:txBody>
      </p:sp>
      <p:pic>
        <p:nvPicPr>
          <p:cNvPr id="8" name="Picture 7">
            <a:extLst>
              <a:ext uri="{FF2B5EF4-FFF2-40B4-BE49-F238E27FC236}">
                <a16:creationId xmlns:a16="http://schemas.microsoft.com/office/drawing/2014/main" id="{23EBABAF-11BA-0241-B2A2-2B8B6CE6D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85" y="1457570"/>
            <a:ext cx="6096000" cy="3043185"/>
          </a:xfrm>
          <a:prstGeom prst="rect">
            <a:avLst/>
          </a:prstGeom>
          <a:ln>
            <a:solidFill>
              <a:schemeClr val="accent2"/>
            </a:solidFill>
          </a:ln>
        </p:spPr>
      </p:pic>
      <p:sp>
        <p:nvSpPr>
          <p:cNvPr id="9" name="Rectangle 8">
            <a:extLst>
              <a:ext uri="{FF2B5EF4-FFF2-40B4-BE49-F238E27FC236}">
                <a16:creationId xmlns:a16="http://schemas.microsoft.com/office/drawing/2014/main" id="{7DD0A2A1-DCC7-3146-B9E2-4954628EEC73}"/>
              </a:ext>
            </a:extLst>
          </p:cNvPr>
          <p:cNvSpPr/>
          <p:nvPr/>
        </p:nvSpPr>
        <p:spPr>
          <a:xfrm>
            <a:off x="7249530" y="1395196"/>
            <a:ext cx="4133485" cy="4031873"/>
          </a:xfrm>
          <a:prstGeom prst="rect">
            <a:avLst/>
          </a:prstGeom>
        </p:spPr>
        <p:txBody>
          <a:bodyPr wrap="square">
            <a:spAutoFit/>
          </a:bodyPr>
          <a:lstStyle/>
          <a:p>
            <a:r>
              <a:rPr lang="ja-JP" altLang="en-US" sz="1600" b="1">
                <a:solidFill>
                  <a:srgbClr val="191919"/>
                </a:solidFill>
                <a:latin typeface="Microsoft YaHei" panose="020B0503020204020204" pitchFamily="34" charset="-122"/>
                <a:ea typeface="Microsoft YaHei" panose="020B0503020204020204" pitchFamily="34" charset="-122"/>
              </a:rPr>
              <a:t>山西省开发区改革创新发展会议目标</a:t>
            </a:r>
            <a:r>
              <a:rPr lang="ja-JP" altLang="en-US" sz="1600">
                <a:solidFill>
                  <a:srgbClr val="191919"/>
                </a:solidFill>
                <a:latin typeface="Microsoft YaHei" panose="020B0503020204020204" pitchFamily="34" charset="-122"/>
                <a:ea typeface="Microsoft YaHei" panose="020B0503020204020204" pitchFamily="34" charset="-122"/>
              </a:rPr>
              <a:t>：</a:t>
            </a:r>
          </a:p>
          <a:p>
            <a:pPr marL="285750" indent="-285750">
              <a:buFont typeface="Arial" panose="020B0604020202020204" pitchFamily="34" charset="0"/>
              <a:buChar char="•"/>
            </a:pPr>
            <a:r>
              <a:rPr lang="ja-JP" altLang="en-US" sz="1600">
                <a:solidFill>
                  <a:srgbClr val="191919"/>
                </a:solidFill>
                <a:latin typeface="Microsoft YaHei" panose="020B0503020204020204" pitchFamily="34" charset="-122"/>
                <a:ea typeface="Microsoft YaHei" panose="020B0503020204020204" pitchFamily="34" charset="-122"/>
              </a:rPr>
              <a:t>用</a:t>
            </a:r>
            <a:r>
              <a:rPr lang="en-US" altLang="ja-JP" sz="1600" dirty="0">
                <a:solidFill>
                  <a:srgbClr val="191919"/>
                </a:solidFill>
                <a:latin typeface="Microsoft YaHei" panose="020B0503020204020204" pitchFamily="34" charset="-122"/>
                <a:ea typeface="Microsoft YaHei" panose="020B0503020204020204" pitchFamily="34" charset="-122"/>
              </a:rPr>
              <a:t>5-10</a:t>
            </a:r>
            <a:r>
              <a:rPr lang="ja-JP" altLang="en-US" sz="1600">
                <a:solidFill>
                  <a:srgbClr val="191919"/>
                </a:solidFill>
                <a:latin typeface="Microsoft YaHei" panose="020B0503020204020204" pitchFamily="34" charset="-122"/>
                <a:ea typeface="Microsoft YaHei" panose="020B0503020204020204" pitchFamily="34" charset="-122"/>
              </a:rPr>
              <a:t>年时间，在全省形成“一市一国家级开发区、一县一省级开发区”的格局。</a:t>
            </a:r>
            <a:endParaRPr lang="en-US" altLang="ja-JP" sz="1600" dirty="0">
              <a:solidFill>
                <a:srgbClr val="191919"/>
              </a:solidFill>
              <a:latin typeface="Microsoft YaHei" panose="020B0503020204020204" pitchFamily="34" charset="-122"/>
              <a:ea typeface="Microsoft YaHei" panose="020B0503020204020204" pitchFamily="34" charset="-122"/>
            </a:endParaRPr>
          </a:p>
          <a:p>
            <a:endParaRPr lang="en-US" altLang="ja-JP" sz="1600" dirty="0">
              <a:solidFill>
                <a:srgbClr val="191919"/>
              </a:solidFill>
              <a:latin typeface="Microsoft YaHei" panose="020B0503020204020204" pitchFamily="34" charset="-122"/>
              <a:ea typeface="Microsoft YaHei" panose="020B0503020204020204" pitchFamily="34" charset="-122"/>
            </a:endParaRPr>
          </a:p>
          <a:p>
            <a:r>
              <a:rPr lang="ja-JP" altLang="en-US" sz="1600" b="1">
                <a:solidFill>
                  <a:srgbClr val="000000"/>
                </a:solidFill>
                <a:latin typeface="Microsoft YaHei" panose="020B0503020204020204" pitchFamily="34" charset="-122"/>
                <a:ea typeface="Microsoft YaHei" panose="020B0503020204020204" pitchFamily="34" charset="-122"/>
              </a:rPr>
              <a:t>开发区概况</a:t>
            </a:r>
            <a:r>
              <a:rPr lang="zh-CN" altLang="en-US" sz="1600" dirty="0">
                <a:solidFill>
                  <a:srgbClr val="000000"/>
                </a:solidFill>
                <a:latin typeface="Microsoft YaHei" panose="020B0503020204020204" pitchFamily="34" charset="-122"/>
                <a:ea typeface="Microsoft YaHei" panose="020B0503020204020204" pitchFamily="34" charset="-122"/>
              </a:rPr>
              <a:t>：</a:t>
            </a:r>
            <a:endParaRPr lang="en-US" altLang="zh-CN" sz="1600" dirty="0">
              <a:solidFill>
                <a:srgbClr val="000000"/>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ja-JP" altLang="en-US" sz="1600">
                <a:solidFill>
                  <a:srgbClr val="000000"/>
                </a:solidFill>
                <a:latin typeface="Microsoft YaHei" panose="020B0503020204020204" pitchFamily="34" charset="-122"/>
                <a:ea typeface="Microsoft YaHei" panose="020B0503020204020204" pitchFamily="34" charset="-122"/>
              </a:rPr>
              <a:t>太原高新技术产业开发区、太原经济技术开发区、大同经济技术开发区、晋城经济技术开发区、长治高新技术产业开发区</a:t>
            </a:r>
            <a:r>
              <a:rPr lang="zh-CN" altLang="en-US" sz="1600" dirty="0">
                <a:solidFill>
                  <a:srgbClr val="000000"/>
                </a:solidFill>
                <a:latin typeface="Microsoft YaHei" panose="020B0503020204020204" pitchFamily="34" charset="-122"/>
                <a:ea typeface="Microsoft YaHei" panose="020B0503020204020204" pitchFamily="34" charset="-122"/>
              </a:rPr>
              <a:t>）</a:t>
            </a:r>
            <a:r>
              <a:rPr lang="ja-JP" altLang="en-US" sz="1600">
                <a:solidFill>
                  <a:srgbClr val="000000"/>
                </a:solidFill>
                <a:latin typeface="Microsoft YaHei" panose="020B0503020204020204" pitchFamily="34" charset="-122"/>
                <a:ea typeface="Microsoft YaHei" panose="020B0503020204020204" pitchFamily="34" charset="-122"/>
              </a:rPr>
              <a:t>。省级及以上开发区由</a:t>
            </a:r>
            <a:r>
              <a:rPr lang="en-US" altLang="ja-JP" sz="1600" dirty="0">
                <a:solidFill>
                  <a:srgbClr val="000000"/>
                </a:solidFill>
                <a:latin typeface="Microsoft YaHei" panose="020B0503020204020204" pitchFamily="34" charset="-122"/>
                <a:ea typeface="Microsoft YaHei" panose="020B0503020204020204" pitchFamily="34" charset="-122"/>
              </a:rPr>
              <a:t>2018</a:t>
            </a:r>
            <a:r>
              <a:rPr lang="ja-JP" altLang="en-US" sz="1600">
                <a:solidFill>
                  <a:srgbClr val="000000"/>
                </a:solidFill>
                <a:latin typeface="Microsoft YaHei" panose="020B0503020204020204" pitchFamily="34" charset="-122"/>
                <a:ea typeface="Microsoft YaHei" panose="020B0503020204020204" pitchFamily="34" charset="-122"/>
              </a:rPr>
              <a:t>年初的</a:t>
            </a:r>
            <a:r>
              <a:rPr lang="en-US" altLang="ja-JP" sz="1600" dirty="0">
                <a:solidFill>
                  <a:srgbClr val="000000"/>
                </a:solidFill>
                <a:latin typeface="Microsoft YaHei" panose="020B0503020204020204" pitchFamily="34" charset="-122"/>
                <a:ea typeface="Microsoft YaHei" panose="020B0503020204020204" pitchFamily="34" charset="-122"/>
              </a:rPr>
              <a:t>40</a:t>
            </a:r>
            <a:r>
              <a:rPr lang="ja-JP" altLang="en-US" sz="1600">
                <a:solidFill>
                  <a:srgbClr val="000000"/>
                </a:solidFill>
                <a:latin typeface="Microsoft YaHei" panose="020B0503020204020204" pitchFamily="34" charset="-122"/>
                <a:ea typeface="Microsoft YaHei" panose="020B0503020204020204" pitchFamily="34" charset="-122"/>
              </a:rPr>
              <a:t>家增至</a:t>
            </a:r>
            <a:r>
              <a:rPr lang="en-US" altLang="ja-JP" sz="1600" dirty="0">
                <a:solidFill>
                  <a:srgbClr val="000000"/>
                </a:solidFill>
                <a:latin typeface="Microsoft YaHei" panose="020B0503020204020204" pitchFamily="34" charset="-122"/>
                <a:ea typeface="Microsoft YaHei" panose="020B0503020204020204" pitchFamily="34" charset="-122"/>
              </a:rPr>
              <a:t>64</a:t>
            </a:r>
            <a:r>
              <a:rPr lang="ja-JP" altLang="en-US" sz="1600">
                <a:solidFill>
                  <a:srgbClr val="000000"/>
                </a:solidFill>
                <a:latin typeface="Microsoft YaHei" panose="020B0503020204020204" pitchFamily="34" charset="-122"/>
                <a:ea typeface="Microsoft YaHei" panose="020B0503020204020204" pitchFamily="34" charset="-122"/>
              </a:rPr>
              <a:t>家</a:t>
            </a:r>
            <a:endParaRPr lang="en-US" altLang="ja-JP" sz="1600" dirty="0">
              <a:solidFill>
                <a:srgbClr val="000000"/>
              </a:solidFill>
              <a:latin typeface="Microsoft YaHei" panose="020B0503020204020204" pitchFamily="34" charset="-122"/>
              <a:ea typeface="Microsoft YaHei" panose="020B0503020204020204" pitchFamily="34" charset="-122"/>
            </a:endParaRPr>
          </a:p>
          <a:p>
            <a:endParaRPr lang="en-US" altLang="ja-JP" sz="1600" dirty="0">
              <a:solidFill>
                <a:srgbClr val="000000"/>
              </a:solidFill>
              <a:latin typeface="Microsoft YaHei" panose="020B0503020204020204" pitchFamily="34" charset="-122"/>
              <a:ea typeface="Microsoft YaHei" panose="020B0503020204020204" pitchFamily="34" charset="-122"/>
            </a:endParaRPr>
          </a:p>
          <a:p>
            <a:r>
              <a:rPr lang="ja-JP" altLang="en-US" sz="1600" b="1">
                <a:solidFill>
                  <a:srgbClr val="000000"/>
                </a:solidFill>
                <a:latin typeface="Microsoft YaHei" panose="020B0503020204020204" pitchFamily="34" charset="-122"/>
                <a:ea typeface="Microsoft YaHei" panose="020B0503020204020204" pitchFamily="34" charset="-122"/>
              </a:rPr>
              <a:t>开发区产业方向</a:t>
            </a:r>
            <a:r>
              <a:rPr lang="zh-CN" altLang="en-US" sz="1600" b="1" dirty="0">
                <a:solidFill>
                  <a:srgbClr val="000000"/>
                </a:solidFill>
                <a:latin typeface="Microsoft YaHei" panose="020B0503020204020204" pitchFamily="34" charset="-122"/>
                <a:ea typeface="Microsoft YaHei" panose="020B0503020204020204" pitchFamily="34" charset="-122"/>
              </a:rPr>
              <a:t>：</a:t>
            </a:r>
            <a:endParaRPr lang="en-US" altLang="zh-CN" sz="1600" b="1" dirty="0">
              <a:solidFill>
                <a:srgbClr val="000000"/>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ja-JP" altLang="en-US" sz="1600">
                <a:solidFill>
                  <a:srgbClr val="000000"/>
                </a:solidFill>
                <a:latin typeface="Microsoft YaHei" panose="020B0503020204020204" pitchFamily="34" charset="-122"/>
                <a:ea typeface="Microsoft YaHei" panose="020B0503020204020204" pitchFamily="34" charset="-122"/>
              </a:rPr>
              <a:t>工业、生态文化旅游、现代农业产业开发区齐头并进，初步形成了装备制造、电子信息、生物医药、食品及农产品加工、新材料、现代服务业等一批产业集群。</a:t>
            </a:r>
            <a:endParaRPr lang="en-US" sz="1600" dirty="0">
              <a:latin typeface="Microsoft YaHei" panose="020B0503020204020204" pitchFamily="34" charset="-122"/>
              <a:ea typeface="Microsoft YaHei" panose="020B0503020204020204" pitchFamily="34" charset="-122"/>
            </a:endParaRPr>
          </a:p>
        </p:txBody>
      </p:sp>
      <p:sp>
        <p:nvSpPr>
          <p:cNvPr id="10" name="Rectangle 9">
            <a:extLst>
              <a:ext uri="{FF2B5EF4-FFF2-40B4-BE49-F238E27FC236}">
                <a16:creationId xmlns:a16="http://schemas.microsoft.com/office/drawing/2014/main" id="{CD965E4D-7105-B44F-9FF7-0AB01EFE46D3}"/>
              </a:ext>
            </a:extLst>
          </p:cNvPr>
          <p:cNvSpPr/>
          <p:nvPr/>
        </p:nvSpPr>
        <p:spPr>
          <a:xfrm>
            <a:off x="808985" y="4765105"/>
            <a:ext cx="6287234" cy="830997"/>
          </a:xfrm>
          <a:prstGeom prst="rect">
            <a:avLst/>
          </a:prstGeom>
        </p:spPr>
        <p:txBody>
          <a:bodyPr wrap="square">
            <a:spAutoFit/>
          </a:bodyPr>
          <a:lstStyle/>
          <a:p>
            <a:r>
              <a:rPr lang="ja-JP" altLang="en-US" sz="1600" b="1">
                <a:solidFill>
                  <a:srgbClr val="000000"/>
                </a:solidFill>
                <a:latin typeface="Microsoft YaHei" panose="020B0503020204020204" pitchFamily="34" charset="-122"/>
                <a:ea typeface="Microsoft YaHei" panose="020B0503020204020204" pitchFamily="34" charset="-122"/>
              </a:rPr>
              <a:t>山西开发区总体表现</a:t>
            </a:r>
            <a:r>
              <a:rPr lang="zh-CN" altLang="en-US" sz="1600" dirty="0">
                <a:solidFill>
                  <a:srgbClr val="000000"/>
                </a:solidFill>
                <a:latin typeface="Microsoft YaHei" panose="020B0503020204020204" pitchFamily="34" charset="-122"/>
                <a:ea typeface="Microsoft YaHei" panose="020B0503020204020204" pitchFamily="34" charset="-122"/>
              </a:rPr>
              <a:t>：</a:t>
            </a:r>
            <a:endParaRPr lang="en-US" altLang="zh-CN" sz="1600" dirty="0">
              <a:solidFill>
                <a:srgbClr val="000000"/>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US" altLang="ja-JP" sz="1600" dirty="0">
                <a:solidFill>
                  <a:srgbClr val="000000"/>
                </a:solidFill>
                <a:latin typeface="Microsoft YaHei" panose="020B0503020204020204" pitchFamily="34" charset="-122"/>
                <a:ea typeface="Microsoft YaHei" panose="020B0503020204020204" pitchFamily="34" charset="-122"/>
              </a:rPr>
              <a:t>2018</a:t>
            </a:r>
            <a:r>
              <a:rPr lang="ja-JP" altLang="en-US" sz="1600">
                <a:solidFill>
                  <a:srgbClr val="000000"/>
                </a:solidFill>
                <a:latin typeface="Microsoft YaHei" panose="020B0503020204020204" pitchFamily="34" charset="-122"/>
                <a:ea typeface="Microsoft YaHei" panose="020B0503020204020204" pitchFamily="34" charset="-122"/>
              </a:rPr>
              <a:t>年全省纳入统计的</a:t>
            </a:r>
            <a:r>
              <a:rPr lang="en-US" altLang="ja-JP" sz="1600" dirty="0">
                <a:solidFill>
                  <a:srgbClr val="000000"/>
                </a:solidFill>
                <a:latin typeface="Microsoft YaHei" panose="020B0503020204020204" pitchFamily="34" charset="-122"/>
                <a:ea typeface="Microsoft YaHei" panose="020B0503020204020204" pitchFamily="34" charset="-122"/>
              </a:rPr>
              <a:t>40</a:t>
            </a:r>
            <a:r>
              <a:rPr lang="ja-JP" altLang="en-US" sz="1600">
                <a:solidFill>
                  <a:srgbClr val="000000"/>
                </a:solidFill>
                <a:latin typeface="Microsoft YaHei" panose="020B0503020204020204" pitchFamily="34" charset="-122"/>
                <a:ea typeface="Microsoft YaHei" panose="020B0503020204020204" pitchFamily="34" charset="-122"/>
              </a:rPr>
              <a:t>个工业类开发区完成地区生产总值</a:t>
            </a:r>
            <a:r>
              <a:rPr lang="en-US" altLang="ja-JP" sz="1600" dirty="0">
                <a:solidFill>
                  <a:srgbClr val="000000"/>
                </a:solidFill>
                <a:latin typeface="Microsoft YaHei" panose="020B0503020204020204" pitchFamily="34" charset="-122"/>
                <a:ea typeface="Microsoft YaHei" panose="020B0503020204020204" pitchFamily="34" charset="-122"/>
              </a:rPr>
              <a:t>2347</a:t>
            </a:r>
            <a:r>
              <a:rPr lang="ja-JP" altLang="en-US" sz="1600">
                <a:solidFill>
                  <a:srgbClr val="000000"/>
                </a:solidFill>
                <a:latin typeface="Microsoft YaHei" panose="020B0503020204020204" pitchFamily="34" charset="-122"/>
                <a:ea typeface="Microsoft YaHei" panose="020B0503020204020204" pitchFamily="34" charset="-122"/>
              </a:rPr>
              <a:t>亿元，同比增长</a:t>
            </a:r>
            <a:r>
              <a:rPr lang="en-US" altLang="ja-JP" sz="1600" dirty="0">
                <a:solidFill>
                  <a:srgbClr val="000000"/>
                </a:solidFill>
                <a:latin typeface="Microsoft YaHei" panose="020B0503020204020204" pitchFamily="34" charset="-122"/>
                <a:ea typeface="Microsoft YaHei" panose="020B0503020204020204" pitchFamily="34" charset="-122"/>
              </a:rPr>
              <a:t>13.9%</a:t>
            </a:r>
            <a:r>
              <a:rPr lang="ja-JP" altLang="en-US" sz="1600">
                <a:solidFill>
                  <a:srgbClr val="000000"/>
                </a:solidFill>
                <a:latin typeface="Microsoft YaHei" panose="020B0503020204020204" pitchFamily="34" charset="-122"/>
                <a:ea typeface="Microsoft YaHei" panose="020B0503020204020204" pitchFamily="34" charset="-122"/>
              </a:rPr>
              <a:t>，高出全省增速</a:t>
            </a:r>
            <a:r>
              <a:rPr lang="en-US" altLang="ja-JP" sz="1600" dirty="0">
                <a:solidFill>
                  <a:srgbClr val="000000"/>
                </a:solidFill>
                <a:latin typeface="Microsoft YaHei" panose="020B0503020204020204" pitchFamily="34" charset="-122"/>
                <a:ea typeface="Microsoft YaHei" panose="020B0503020204020204" pitchFamily="34" charset="-122"/>
              </a:rPr>
              <a:t>7.2</a:t>
            </a:r>
            <a:r>
              <a:rPr lang="ja-JP" altLang="en-US" sz="1600">
                <a:solidFill>
                  <a:srgbClr val="000000"/>
                </a:solidFill>
                <a:latin typeface="Microsoft YaHei" panose="020B0503020204020204" pitchFamily="34" charset="-122"/>
                <a:ea typeface="Microsoft YaHei" panose="020B0503020204020204" pitchFamily="34" charset="-122"/>
              </a:rPr>
              <a:t>个百分点。</a:t>
            </a:r>
            <a:endParaRPr lang="en-US" altLang="ja-JP" sz="1600" dirty="0">
              <a:solidFill>
                <a:srgbClr val="00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507757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2FD9E0-E40C-9A4F-A97B-5B7F8B86497F}"/>
              </a:ext>
            </a:extLst>
          </p:cNvPr>
          <p:cNvSpPr>
            <a:spLocks noGrp="1"/>
          </p:cNvSpPr>
          <p:nvPr>
            <p:ph type="sldNum" sz="quarter" idx="10"/>
          </p:nvPr>
        </p:nvSpPr>
        <p:spPr/>
        <p:txBody>
          <a:bodyPr/>
          <a:lstStyle/>
          <a:p>
            <a:fld id="{C2ED6635-D407-4DAB-8FE6-6ACCC75A9381}" type="slidenum">
              <a:rPr lang="zh-CN" altLang="en-US" smtClean="0">
                <a:latin typeface="Microsoft YaHei" panose="020B0503020204020204" pitchFamily="34" charset="-122"/>
                <a:ea typeface="Microsoft YaHei" panose="020B0503020204020204" pitchFamily="34" charset="-122"/>
              </a:rPr>
              <a:pPr/>
              <a:t>22</a:t>
            </a:fld>
            <a:endParaRPr lang="zh-CN" altLang="en-US">
              <a:latin typeface="Microsoft YaHei" panose="020B0503020204020204" pitchFamily="34" charset="-122"/>
              <a:ea typeface="Microsoft YaHei" panose="020B0503020204020204" pitchFamily="34" charset="-122"/>
            </a:endParaRPr>
          </a:p>
        </p:txBody>
      </p:sp>
      <p:sp>
        <p:nvSpPr>
          <p:cNvPr id="3" name="Title 2">
            <a:extLst>
              <a:ext uri="{FF2B5EF4-FFF2-40B4-BE49-F238E27FC236}">
                <a16:creationId xmlns:a16="http://schemas.microsoft.com/office/drawing/2014/main" id="{C60A29FB-7201-2846-B8FF-315AEB3ECF09}"/>
              </a:ext>
            </a:extLst>
          </p:cNvPr>
          <p:cNvSpPr>
            <a:spLocks noGrp="1"/>
          </p:cNvSpPr>
          <p:nvPr>
            <p:ph type="title"/>
          </p:nvPr>
        </p:nvSpPr>
        <p:spPr/>
        <p:txBody>
          <a:bodyPr/>
          <a:lstStyle/>
          <a:p>
            <a:r>
              <a:rPr lang="en-US" altLang="zh-CN" dirty="0">
                <a:latin typeface="Microsoft YaHei" panose="020B0503020204020204" pitchFamily="34" charset="-122"/>
                <a:ea typeface="Microsoft YaHei" panose="020B0503020204020204" pitchFamily="34" charset="-122"/>
              </a:rPr>
              <a:t>13  </a:t>
            </a:r>
            <a:r>
              <a:rPr lang="ja-JP" altLang="en-US">
                <a:latin typeface="Microsoft YaHei" panose="020B0503020204020204" pitchFamily="34" charset="-122"/>
                <a:ea typeface="Microsoft YaHei" panose="020B0503020204020204" pitchFamily="34" charset="-122"/>
              </a:rPr>
              <a:t>太原综合改革示范区</a:t>
            </a:r>
            <a:endParaRPr lang="en-US" dirty="0">
              <a:latin typeface="Microsoft YaHei" panose="020B0503020204020204" pitchFamily="34" charset="-122"/>
              <a:ea typeface="Microsoft YaHei" panose="020B0503020204020204" pitchFamily="34" charset="-122"/>
            </a:endParaRPr>
          </a:p>
        </p:txBody>
      </p:sp>
      <p:sp>
        <p:nvSpPr>
          <p:cNvPr id="4" name="Rectangle 3">
            <a:extLst>
              <a:ext uri="{FF2B5EF4-FFF2-40B4-BE49-F238E27FC236}">
                <a16:creationId xmlns:a16="http://schemas.microsoft.com/office/drawing/2014/main" id="{4CA3E421-CCC8-664A-9B40-72E1657D8FB9}"/>
              </a:ext>
            </a:extLst>
          </p:cNvPr>
          <p:cNvSpPr/>
          <p:nvPr/>
        </p:nvSpPr>
        <p:spPr>
          <a:xfrm>
            <a:off x="4586154" y="1193220"/>
            <a:ext cx="6328954" cy="2862322"/>
          </a:xfrm>
          <a:prstGeom prst="rect">
            <a:avLst/>
          </a:prstGeom>
        </p:spPr>
        <p:txBody>
          <a:bodyPr wrap="square">
            <a:spAutoFit/>
          </a:bodyPr>
          <a:lstStyle/>
          <a:p>
            <a:r>
              <a:rPr lang="ja-JP" altLang="en-US" b="1">
                <a:solidFill>
                  <a:srgbClr val="191919"/>
                </a:solidFill>
                <a:latin typeface="Microsoft YaHei" panose="020B0503020204020204" pitchFamily="34" charset="-122"/>
                <a:ea typeface="Microsoft YaHei" panose="020B0503020204020204" pitchFamily="34" charset="-122"/>
              </a:rPr>
              <a:t>太原综合改革示范总体表现</a:t>
            </a:r>
            <a:r>
              <a:rPr lang="ja-JP" altLang="en-US">
                <a:solidFill>
                  <a:srgbClr val="191919"/>
                </a:solidFill>
                <a:latin typeface="Microsoft YaHei" panose="020B0503020204020204" pitchFamily="34" charset="-122"/>
                <a:ea typeface="Microsoft YaHei" panose="020B0503020204020204" pitchFamily="34" charset="-122"/>
              </a:rPr>
              <a:t>：</a:t>
            </a:r>
            <a:endParaRPr lang="en-US" altLang="ja-JP" dirty="0">
              <a:solidFill>
                <a:srgbClr val="191919"/>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US" altLang="zh-CN" dirty="0">
                <a:latin typeface="Microsoft YaHei" panose="020B0503020204020204" pitchFamily="34" charset="-122"/>
                <a:ea typeface="Microsoft YaHei" panose="020B0503020204020204" pitchFamily="34" charset="-122"/>
              </a:rPr>
              <a:t>2018</a:t>
            </a:r>
            <a:r>
              <a:rPr lang="ja-JP" altLang="en-US">
                <a:latin typeface="Microsoft YaHei" panose="020B0503020204020204" pitchFamily="34" charset="-122"/>
                <a:ea typeface="Microsoft YaHei" panose="020B0503020204020204" pitchFamily="34" charset="-122"/>
              </a:rPr>
              <a:t>年</a:t>
            </a:r>
            <a:r>
              <a:rPr lang="zh-CN" altLang="en-US" dirty="0">
                <a:latin typeface="Microsoft YaHei" panose="020B0503020204020204" pitchFamily="34" charset="-122"/>
                <a:ea typeface="Microsoft YaHei" panose="020B0503020204020204" pitchFamily="34" charset="-122"/>
              </a:rPr>
              <a:t>新建基础设施项目</a:t>
            </a:r>
            <a:r>
              <a:rPr lang="en-US" altLang="zh-CN" dirty="0">
                <a:latin typeface="Microsoft YaHei" panose="020B0503020204020204" pitchFamily="34" charset="-122"/>
                <a:ea typeface="Microsoft YaHei" panose="020B0503020204020204" pitchFamily="34" charset="-122"/>
              </a:rPr>
              <a:t>82</a:t>
            </a:r>
            <a:r>
              <a:rPr lang="zh-CN" altLang="en-US" dirty="0">
                <a:latin typeface="Microsoft YaHei" panose="020B0503020204020204" pitchFamily="34" charset="-122"/>
                <a:ea typeface="Microsoft YaHei" panose="020B0503020204020204" pitchFamily="34" charset="-122"/>
              </a:rPr>
              <a:t>个，总投资</a:t>
            </a:r>
            <a:r>
              <a:rPr lang="en-US" altLang="zh-CN" dirty="0">
                <a:latin typeface="Microsoft YaHei" panose="020B0503020204020204" pitchFamily="34" charset="-122"/>
                <a:ea typeface="Microsoft YaHei" panose="020B0503020204020204" pitchFamily="34" charset="-122"/>
              </a:rPr>
              <a:t>123.9</a:t>
            </a:r>
            <a:r>
              <a:rPr lang="zh-CN" altLang="en-US" dirty="0">
                <a:latin typeface="Microsoft YaHei" panose="020B0503020204020204" pitchFamily="34" charset="-122"/>
                <a:ea typeface="Microsoft YaHei" panose="020B0503020204020204" pitchFamily="34" charset="-122"/>
              </a:rPr>
              <a:t>亿元</a:t>
            </a:r>
            <a:endParaRPr lang="en-US" altLang="zh-CN"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US" altLang="zh-CN" dirty="0">
                <a:latin typeface="Microsoft YaHei" panose="020B0503020204020204" pitchFamily="34" charset="-122"/>
                <a:ea typeface="Microsoft YaHei" panose="020B0503020204020204" pitchFamily="34" charset="-122"/>
              </a:rPr>
              <a:t>2019</a:t>
            </a:r>
            <a:r>
              <a:rPr lang="zh-CN" altLang="en-US" dirty="0">
                <a:latin typeface="Microsoft YaHei" panose="020B0503020204020204" pitchFamily="34" charset="-122"/>
                <a:ea typeface="Microsoft YaHei" panose="020B0503020204020204" pitchFamily="34" charset="-122"/>
              </a:rPr>
              <a:t>上半年，山西综改示范区完成地区生产总值</a:t>
            </a:r>
            <a:r>
              <a:rPr lang="en-US" altLang="zh-CN" dirty="0">
                <a:latin typeface="Microsoft YaHei" panose="020B0503020204020204" pitchFamily="34" charset="-122"/>
                <a:ea typeface="Microsoft YaHei" panose="020B0503020204020204" pitchFamily="34" charset="-122"/>
              </a:rPr>
              <a:t>230.46</a:t>
            </a:r>
            <a:r>
              <a:rPr lang="zh-CN" altLang="en-US" dirty="0">
                <a:latin typeface="Microsoft YaHei" panose="020B0503020204020204" pitchFamily="34" charset="-122"/>
                <a:ea typeface="Microsoft YaHei" panose="020B0503020204020204" pitchFamily="34" charset="-122"/>
              </a:rPr>
              <a:t>亿元，增长率为</a:t>
            </a:r>
            <a:r>
              <a:rPr lang="en-US" altLang="zh-CN" dirty="0">
                <a:latin typeface="Microsoft YaHei" panose="020B0503020204020204" pitchFamily="34" charset="-122"/>
                <a:ea typeface="Microsoft YaHei" panose="020B0503020204020204" pitchFamily="34" charset="-122"/>
              </a:rPr>
              <a:t>14.9%</a:t>
            </a:r>
            <a:r>
              <a:rPr lang="zh-CN" altLang="en-US" dirty="0">
                <a:latin typeface="Microsoft YaHei" panose="020B0503020204020204" pitchFamily="34" charset="-122"/>
                <a:ea typeface="Microsoft YaHei" panose="020B0503020204020204" pitchFamily="34" charset="-122"/>
              </a:rPr>
              <a:t>。其中固定资产投资完成</a:t>
            </a:r>
            <a:r>
              <a:rPr lang="en-US" altLang="zh-CN" dirty="0">
                <a:latin typeface="Microsoft YaHei" panose="020B0503020204020204" pitchFamily="34" charset="-122"/>
                <a:ea typeface="Microsoft YaHei" panose="020B0503020204020204" pitchFamily="34" charset="-122"/>
              </a:rPr>
              <a:t>89.94</a:t>
            </a:r>
            <a:r>
              <a:rPr lang="zh-CN" altLang="en-US" dirty="0">
                <a:latin typeface="Microsoft YaHei" panose="020B0503020204020204" pitchFamily="34" charset="-122"/>
                <a:ea typeface="Microsoft YaHei" panose="020B0503020204020204" pitchFamily="34" charset="-122"/>
              </a:rPr>
              <a:t>亿元，同比增长</a:t>
            </a:r>
            <a:r>
              <a:rPr lang="en-US" altLang="zh-CN" dirty="0">
                <a:latin typeface="Microsoft YaHei" panose="020B0503020204020204" pitchFamily="34" charset="-122"/>
                <a:ea typeface="Microsoft YaHei" panose="020B0503020204020204" pitchFamily="34" charset="-122"/>
              </a:rPr>
              <a:t>37.97%</a:t>
            </a:r>
            <a:r>
              <a:rPr lang="zh-CN" altLang="en-US" dirty="0">
                <a:latin typeface="Microsoft YaHei" panose="020B0503020204020204" pitchFamily="34" charset="-122"/>
                <a:ea typeface="Microsoft YaHei" panose="020B0503020204020204" pitchFamily="34" charset="-122"/>
              </a:rPr>
              <a:t>，建筑业同比增长</a:t>
            </a:r>
            <a:r>
              <a:rPr lang="en-US" altLang="zh-CN" dirty="0">
                <a:latin typeface="Microsoft YaHei" panose="020B0503020204020204" pitchFamily="34" charset="-122"/>
                <a:ea typeface="Microsoft YaHei" panose="020B0503020204020204" pitchFamily="34" charset="-122"/>
              </a:rPr>
              <a:t>14.9%</a:t>
            </a:r>
            <a:r>
              <a:rPr lang="zh-CN" altLang="en-US" dirty="0">
                <a:latin typeface="Microsoft YaHei" panose="020B0503020204020204" pitchFamily="34" charset="-122"/>
                <a:ea typeface="Microsoft YaHei" panose="020B0503020204020204" pitchFamily="34" charset="-122"/>
              </a:rPr>
              <a:t>。</a:t>
            </a:r>
            <a:endParaRPr lang="en-US" altLang="ja-JP"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en-US" altLang="ja-JP" dirty="0">
              <a:solidFill>
                <a:srgbClr val="191919"/>
              </a:solidFill>
              <a:latin typeface="Microsoft YaHei" panose="020B0503020204020204" pitchFamily="34" charset="-122"/>
              <a:ea typeface="Microsoft YaHei" panose="020B0503020204020204" pitchFamily="34" charset="-122"/>
            </a:endParaRPr>
          </a:p>
          <a:p>
            <a:r>
              <a:rPr lang="ja-JP" altLang="en-US" b="1">
                <a:latin typeface="Microsoft YaHei" panose="020B0503020204020204" pitchFamily="34" charset="-122"/>
                <a:ea typeface="Microsoft YaHei" panose="020B0503020204020204" pitchFamily="34" charset="-122"/>
              </a:rPr>
              <a:t>综合改革示范区建设的总体思路</a:t>
            </a:r>
            <a:r>
              <a:rPr lang="zh-CN" altLang="en-US" b="1" dirty="0">
                <a:latin typeface="Microsoft YaHei" panose="020B0503020204020204" pitchFamily="34" charset="-122"/>
                <a:ea typeface="Microsoft YaHei" panose="020B0503020204020204" pitchFamily="34" charset="-122"/>
              </a:rPr>
              <a:t>：</a:t>
            </a:r>
            <a:endParaRPr lang="en-US" altLang="zh-CN" b="1"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ja-JP" altLang="en-US">
                <a:latin typeface="Microsoft YaHei" panose="020B0503020204020204" pitchFamily="34" charset="-122"/>
                <a:ea typeface="Microsoft YaHei" panose="020B0503020204020204" pitchFamily="34" charset="-122"/>
              </a:rPr>
              <a:t>将太原都市区内的太原、晋中两市</a:t>
            </a:r>
            <a:r>
              <a:rPr lang="en-US" altLang="ja-JP" dirty="0">
                <a:latin typeface="Microsoft YaHei" panose="020B0503020204020204" pitchFamily="34" charset="-122"/>
                <a:ea typeface="Microsoft YaHei" panose="020B0503020204020204" pitchFamily="34" charset="-122"/>
              </a:rPr>
              <a:t>8</a:t>
            </a:r>
            <a:r>
              <a:rPr lang="ja-JP" altLang="en-US">
                <a:latin typeface="Microsoft YaHei" panose="020B0503020204020204" pitchFamily="34" charset="-122"/>
                <a:ea typeface="Microsoft YaHei" panose="020B0503020204020204" pitchFamily="34" charset="-122"/>
              </a:rPr>
              <a:t>个主要开发区整合成转型综合改革示范区整合后的示范区从空间上分为</a:t>
            </a:r>
            <a:r>
              <a:rPr lang="en-US" altLang="ja-JP" dirty="0">
                <a:latin typeface="Microsoft YaHei" panose="020B0503020204020204" pitchFamily="34" charset="-122"/>
                <a:ea typeface="Microsoft YaHei" panose="020B0503020204020204" pitchFamily="34" charset="-122"/>
              </a:rPr>
              <a:t>3</a:t>
            </a:r>
            <a:r>
              <a:rPr lang="ja-JP" altLang="en-US">
                <a:latin typeface="Microsoft YaHei" panose="020B0503020204020204" pitchFamily="34" charset="-122"/>
                <a:ea typeface="Microsoft YaHei" panose="020B0503020204020204" pitchFamily="34" charset="-122"/>
              </a:rPr>
              <a:t>大片区</a:t>
            </a:r>
            <a:r>
              <a:rPr lang="zh-CN" altLang="en-US" dirty="0">
                <a:latin typeface="Microsoft YaHei" panose="020B0503020204020204" pitchFamily="34" charset="-122"/>
                <a:ea typeface="Microsoft YaHei" panose="020B0503020204020204" pitchFamily="34" charset="-122"/>
              </a:rPr>
              <a:t>：</a:t>
            </a:r>
            <a:endParaRPr lang="en-HK" altLang="zh-CN"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ja-JP" altLang="en-US">
              <a:solidFill>
                <a:srgbClr val="191919"/>
              </a:solidFill>
              <a:latin typeface="Microsoft YaHei" panose="020B0503020204020204" pitchFamily="34" charset="-122"/>
              <a:ea typeface="Microsoft YaHei" panose="020B0503020204020204" pitchFamily="34" charset="-122"/>
            </a:endParaRPr>
          </a:p>
        </p:txBody>
      </p:sp>
      <p:pic>
        <p:nvPicPr>
          <p:cNvPr id="6" name="Picture 5">
            <a:extLst>
              <a:ext uri="{FF2B5EF4-FFF2-40B4-BE49-F238E27FC236}">
                <a16:creationId xmlns:a16="http://schemas.microsoft.com/office/drawing/2014/main" id="{5999FF76-B00F-8D40-B0D1-3C6F693D5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149" y="1179760"/>
            <a:ext cx="3579222" cy="5061019"/>
          </a:xfrm>
          <a:prstGeom prst="rect">
            <a:avLst/>
          </a:prstGeom>
        </p:spPr>
      </p:pic>
      <p:graphicFrame>
        <p:nvGraphicFramePr>
          <p:cNvPr id="8" name="Table 3">
            <a:extLst>
              <a:ext uri="{FF2B5EF4-FFF2-40B4-BE49-F238E27FC236}">
                <a16:creationId xmlns:a16="http://schemas.microsoft.com/office/drawing/2014/main" id="{35EF6403-16D8-8344-8893-02604A5F864C}"/>
              </a:ext>
            </a:extLst>
          </p:cNvPr>
          <p:cNvGraphicFramePr>
            <a:graphicFrameLocks noGrp="1"/>
          </p:cNvGraphicFramePr>
          <p:nvPr>
            <p:extLst>
              <p:ext uri="{D42A27DB-BD31-4B8C-83A1-F6EECF244321}">
                <p14:modId xmlns:p14="http://schemas.microsoft.com/office/powerpoint/2010/main" val="2607492037"/>
              </p:ext>
            </p:extLst>
          </p:nvPr>
        </p:nvGraphicFramePr>
        <p:xfrm>
          <a:off x="5432315" y="3965662"/>
          <a:ext cx="4305348" cy="1699118"/>
        </p:xfrm>
        <a:graphic>
          <a:graphicData uri="http://schemas.openxmlformats.org/drawingml/2006/table">
            <a:tbl>
              <a:tblPr>
                <a:tableStyleId>{5C22544A-7EE6-4342-B048-85BDC9FD1C3A}</a:tableStyleId>
              </a:tblPr>
              <a:tblGrid>
                <a:gridCol w="2152674">
                  <a:extLst>
                    <a:ext uri="{9D8B030D-6E8A-4147-A177-3AD203B41FA5}">
                      <a16:colId xmlns:a16="http://schemas.microsoft.com/office/drawing/2014/main" val="2888282056"/>
                    </a:ext>
                  </a:extLst>
                </a:gridCol>
                <a:gridCol w="2152674">
                  <a:extLst>
                    <a:ext uri="{9D8B030D-6E8A-4147-A177-3AD203B41FA5}">
                      <a16:colId xmlns:a16="http://schemas.microsoft.com/office/drawing/2014/main" val="1863856503"/>
                    </a:ext>
                  </a:extLst>
                </a:gridCol>
              </a:tblGrid>
              <a:tr h="445670">
                <a:tc>
                  <a:txBody>
                    <a:bodyPr/>
                    <a:lstStyle/>
                    <a:p>
                      <a:pPr algn="ctr" fontAlgn="ctr"/>
                      <a:r>
                        <a:rPr lang="en-HK" sz="1600" u="none" strike="noStrike" dirty="0">
                          <a:effectLst/>
                          <a:latin typeface="Microsoft YaHei" panose="020B0503020204020204" pitchFamily="34" charset="-122"/>
                          <a:ea typeface="Microsoft YaHei" panose="020B0503020204020204" pitchFamily="34" charset="-122"/>
                        </a:rPr>
                        <a:t> </a:t>
                      </a:r>
                      <a:endParaRPr lang="en-HK" sz="1600" b="0" i="0" u="none" strike="noStrike" dirty="0">
                        <a:effectLst/>
                        <a:latin typeface="Microsoft YaHei" panose="020B0503020204020204" pitchFamily="34" charset="-122"/>
                        <a:ea typeface="Microsoft YaHei" panose="020B0503020204020204" pitchFamily="34" charset="-122"/>
                      </a:endParaRPr>
                    </a:p>
                  </a:txBody>
                  <a:tcPr marL="9525" marR="9525" marT="9525" marB="0" anchor="ctr">
                    <a:solidFill>
                      <a:schemeClr val="accent5">
                        <a:lumMod val="40000"/>
                        <a:lumOff val="60000"/>
                      </a:schemeClr>
                    </a:solidFill>
                  </a:tcPr>
                </a:tc>
                <a:tc>
                  <a:txBody>
                    <a:bodyPr/>
                    <a:lstStyle/>
                    <a:p>
                      <a:pPr algn="ctr" fontAlgn="b"/>
                      <a:r>
                        <a:rPr lang="en-HK" sz="1600" u="none" strike="noStrike" dirty="0" err="1">
                          <a:effectLst/>
                          <a:latin typeface="Microsoft YaHei" panose="020B0503020204020204" pitchFamily="34" charset="-122"/>
                          <a:ea typeface="Microsoft YaHei" panose="020B0503020204020204" pitchFamily="34" charset="-122"/>
                          <a:cs typeface="Times New Roman" panose="02020603050405020304" pitchFamily="18" charset="0"/>
                        </a:rPr>
                        <a:t>规划面积</a:t>
                      </a:r>
                      <a:r>
                        <a:rPr lang="zh-CN" altLang="en-US" sz="1600" u="none" strike="noStrike" dirty="0">
                          <a:effectLst/>
                          <a:latin typeface="Microsoft YaHei" panose="020B0503020204020204" pitchFamily="34" charset="-122"/>
                          <a:ea typeface="Microsoft YaHei" panose="020B0503020204020204" pitchFamily="34" charset="-122"/>
                          <a:cs typeface="Times New Roman" panose="02020603050405020304" pitchFamily="18" charset="0"/>
                        </a:rPr>
                        <a:t>（平方公里）</a:t>
                      </a:r>
                      <a:endParaRPr lang="en-HK" sz="1600" b="0" i="0" u="none" strike="noStrike"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9525" marR="9525" marT="9525" marB="0" anchor="ctr">
                    <a:solidFill>
                      <a:schemeClr val="accent5">
                        <a:lumMod val="40000"/>
                        <a:lumOff val="60000"/>
                      </a:schemeClr>
                    </a:solidFill>
                  </a:tcPr>
                </a:tc>
                <a:extLst>
                  <a:ext uri="{0D108BD9-81ED-4DB2-BD59-A6C34878D82A}">
                    <a16:rowId xmlns:a16="http://schemas.microsoft.com/office/drawing/2014/main" val="2366193268"/>
                  </a:ext>
                </a:extLst>
              </a:tr>
              <a:tr h="417816">
                <a:tc>
                  <a:txBody>
                    <a:bodyPr/>
                    <a:lstStyle/>
                    <a:p>
                      <a:pPr algn="ctr" fontAlgn="ctr"/>
                      <a:r>
                        <a:rPr lang="ja-JP" altLang="en-US" sz="1600">
                          <a:latin typeface="Microsoft YaHei" panose="020B0503020204020204" pitchFamily="34" charset="-122"/>
                          <a:ea typeface="Microsoft YaHei" panose="020B0503020204020204" pitchFamily="34" charset="-122"/>
                        </a:rPr>
                        <a:t>北部阳曲产业园区</a:t>
                      </a:r>
                      <a:endParaRPr lang="ja-JP" altLang="en-US" sz="1600" b="0" i="0" u="none" strike="noStrike">
                        <a:effectLst/>
                        <a:latin typeface="Microsoft YaHei" panose="020B0503020204020204" pitchFamily="34" charset="-122"/>
                        <a:ea typeface="Microsoft YaHei" panose="020B0503020204020204" pitchFamily="34" charset="-122"/>
                      </a:endParaRPr>
                    </a:p>
                  </a:txBody>
                  <a:tcPr marL="9525" marR="9525" marT="9525" marB="0" anchor="ctr">
                    <a:solidFill>
                      <a:schemeClr val="bg1">
                        <a:lumMod val="95000"/>
                      </a:schemeClr>
                    </a:solidFill>
                  </a:tcPr>
                </a:tc>
                <a:tc>
                  <a:txBody>
                    <a:bodyPr/>
                    <a:lstStyle/>
                    <a:p>
                      <a:pPr algn="ctr" fontAlgn="ctr"/>
                      <a:r>
                        <a:rPr lang="en-US" altLang="zh-CN" sz="1600" u="none" strike="noStrike" dirty="0">
                          <a:effectLst/>
                          <a:latin typeface="Times New Roman" panose="02020603050405020304" pitchFamily="18" charset="0"/>
                          <a:ea typeface="Microsoft YaHei" panose="020B0503020204020204" pitchFamily="34" charset="-122"/>
                          <a:cs typeface="Times New Roman" panose="02020603050405020304" pitchFamily="18" charset="0"/>
                        </a:rPr>
                        <a:t>104</a:t>
                      </a:r>
                      <a:r>
                        <a:rPr lang="en-HK" sz="1600" u="none" strike="noStrike" dirty="0">
                          <a:effectLst/>
                          <a:latin typeface="Times New Roman" panose="02020603050405020304" pitchFamily="18" charset="0"/>
                          <a:ea typeface="Microsoft YaHei" panose="020B0503020204020204" pitchFamily="34" charset="-122"/>
                          <a:cs typeface="Times New Roman" panose="02020603050405020304" pitchFamily="18" charset="0"/>
                        </a:rPr>
                        <a:t>        </a:t>
                      </a:r>
                      <a:endParaRPr lang="en-HK" sz="1600" b="0" i="0" u="none" strike="noStrike" dirty="0">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9525" marR="9525" marT="9525" marB="0" anchor="ctr">
                    <a:solidFill>
                      <a:schemeClr val="bg1">
                        <a:lumMod val="95000"/>
                      </a:schemeClr>
                    </a:solidFill>
                  </a:tcPr>
                </a:tc>
                <a:extLst>
                  <a:ext uri="{0D108BD9-81ED-4DB2-BD59-A6C34878D82A}">
                    <a16:rowId xmlns:a16="http://schemas.microsoft.com/office/drawing/2014/main" val="88749899"/>
                  </a:ext>
                </a:extLst>
              </a:tr>
              <a:tr h="417816">
                <a:tc>
                  <a:txBody>
                    <a:bodyPr/>
                    <a:lstStyle/>
                    <a:p>
                      <a:pPr algn="ctr" fontAlgn="ctr"/>
                      <a:r>
                        <a:rPr lang="ja-JP" altLang="en-US" sz="1600">
                          <a:latin typeface="Microsoft YaHei" panose="020B0503020204020204" pitchFamily="34" charset="-122"/>
                          <a:ea typeface="Microsoft YaHei" panose="020B0503020204020204" pitchFamily="34" charset="-122"/>
                        </a:rPr>
                        <a:t>中部产业整合区</a:t>
                      </a:r>
                      <a:endParaRPr lang="ja-JP" altLang="en-US" sz="1600" b="0" i="0" u="none" strike="noStrike">
                        <a:effectLst/>
                        <a:latin typeface="Microsoft YaHei" panose="020B0503020204020204" pitchFamily="34" charset="-122"/>
                        <a:ea typeface="Microsoft YaHei" panose="020B0503020204020204" pitchFamily="34" charset="-122"/>
                      </a:endParaRPr>
                    </a:p>
                  </a:txBody>
                  <a:tcPr marL="9525" marR="9525" marT="9525" marB="0" anchor="ctr">
                    <a:solidFill>
                      <a:schemeClr val="bg1">
                        <a:lumMod val="95000"/>
                      </a:schemeClr>
                    </a:solidFill>
                  </a:tcPr>
                </a:tc>
                <a:tc>
                  <a:txBody>
                    <a:bodyPr/>
                    <a:lstStyle/>
                    <a:p>
                      <a:pPr algn="ctr" fontAlgn="ctr"/>
                      <a:r>
                        <a:rPr lang="en-US" altLang="zh-CN" sz="1600" u="none" strike="noStrike" dirty="0">
                          <a:effectLst/>
                          <a:latin typeface="Times New Roman" panose="02020603050405020304" pitchFamily="18" charset="0"/>
                          <a:ea typeface="Microsoft YaHei" panose="020B0503020204020204" pitchFamily="34" charset="-122"/>
                          <a:cs typeface="Times New Roman" panose="02020603050405020304" pitchFamily="18" charset="0"/>
                        </a:rPr>
                        <a:t>140</a:t>
                      </a:r>
                      <a:r>
                        <a:rPr lang="en-HK" sz="1600" u="none" strike="noStrike" dirty="0">
                          <a:effectLst/>
                          <a:latin typeface="Times New Roman" panose="02020603050405020304" pitchFamily="18" charset="0"/>
                          <a:ea typeface="Microsoft YaHei" panose="020B0503020204020204" pitchFamily="34" charset="-122"/>
                          <a:cs typeface="Times New Roman" panose="02020603050405020304" pitchFamily="18" charset="0"/>
                        </a:rPr>
                        <a:t>        </a:t>
                      </a:r>
                      <a:endParaRPr lang="en-HK" sz="1600" b="0" i="0" u="none" strike="noStrike" dirty="0">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9525" marR="9525" marT="9525" marB="0" anchor="ctr">
                    <a:solidFill>
                      <a:schemeClr val="bg1">
                        <a:lumMod val="95000"/>
                      </a:schemeClr>
                    </a:solidFill>
                  </a:tcPr>
                </a:tc>
                <a:extLst>
                  <a:ext uri="{0D108BD9-81ED-4DB2-BD59-A6C34878D82A}">
                    <a16:rowId xmlns:a16="http://schemas.microsoft.com/office/drawing/2014/main" val="4025897573"/>
                  </a:ext>
                </a:extLst>
              </a:tr>
              <a:tr h="417816">
                <a:tc>
                  <a:txBody>
                    <a:bodyPr/>
                    <a:lstStyle/>
                    <a:p>
                      <a:pPr algn="ctr" fontAlgn="ctr"/>
                      <a:r>
                        <a:rPr lang="ja-JP" altLang="en-US" sz="1600">
                          <a:latin typeface="Microsoft YaHei" panose="020B0503020204020204" pitchFamily="34" charset="-122"/>
                          <a:ea typeface="Microsoft YaHei" panose="020B0503020204020204" pitchFamily="34" charset="-122"/>
                        </a:rPr>
                        <a:t>南部潇河产业园区</a:t>
                      </a:r>
                      <a:endParaRPr lang="ja-JP" altLang="en-US" sz="1600" b="0" i="0" u="none" strike="noStrike">
                        <a:effectLst/>
                        <a:latin typeface="Microsoft YaHei" panose="020B0503020204020204" pitchFamily="34" charset="-122"/>
                        <a:ea typeface="Microsoft YaHei" panose="020B0503020204020204" pitchFamily="34" charset="-122"/>
                      </a:endParaRPr>
                    </a:p>
                  </a:txBody>
                  <a:tcPr marL="9525" marR="9525" marT="9525" marB="0" anchor="ctr">
                    <a:solidFill>
                      <a:schemeClr val="bg1">
                        <a:lumMod val="95000"/>
                      </a:schemeClr>
                    </a:solidFill>
                  </a:tcPr>
                </a:tc>
                <a:tc>
                  <a:txBody>
                    <a:bodyPr/>
                    <a:lstStyle/>
                    <a:p>
                      <a:pPr algn="ctr" fontAlgn="ctr"/>
                      <a:r>
                        <a:rPr lang="en-US" altLang="zh-CN" sz="1600" u="none" strike="noStrike" dirty="0">
                          <a:effectLst/>
                          <a:latin typeface="Times New Roman" panose="02020603050405020304" pitchFamily="18" charset="0"/>
                          <a:ea typeface="Microsoft YaHei" panose="020B0503020204020204" pitchFamily="34" charset="-122"/>
                          <a:cs typeface="Times New Roman" panose="02020603050405020304" pitchFamily="18" charset="0"/>
                        </a:rPr>
                        <a:t>343</a:t>
                      </a:r>
                      <a:r>
                        <a:rPr lang="en-HK" sz="1600" u="none" strike="noStrike" dirty="0">
                          <a:effectLst/>
                          <a:latin typeface="Times New Roman" panose="02020603050405020304" pitchFamily="18" charset="0"/>
                          <a:ea typeface="Microsoft YaHei" panose="020B0503020204020204" pitchFamily="34" charset="-122"/>
                          <a:cs typeface="Times New Roman" panose="02020603050405020304" pitchFamily="18" charset="0"/>
                        </a:rPr>
                        <a:t>       </a:t>
                      </a:r>
                      <a:endParaRPr lang="en-HK" sz="1600" b="0" i="0" u="none" strike="noStrike" dirty="0">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9525" marR="9525" marT="9525" marB="0" anchor="ctr">
                    <a:solidFill>
                      <a:schemeClr val="bg1">
                        <a:lumMod val="95000"/>
                      </a:schemeClr>
                    </a:solidFill>
                  </a:tcPr>
                </a:tc>
                <a:extLst>
                  <a:ext uri="{0D108BD9-81ED-4DB2-BD59-A6C34878D82A}">
                    <a16:rowId xmlns:a16="http://schemas.microsoft.com/office/drawing/2014/main" val="1367993431"/>
                  </a:ext>
                </a:extLst>
              </a:tr>
            </a:tbl>
          </a:graphicData>
        </a:graphic>
      </p:graphicFrame>
    </p:spTree>
    <p:extLst>
      <p:ext uri="{BB962C8B-B14F-4D97-AF65-F5344CB8AC3E}">
        <p14:creationId xmlns:p14="http://schemas.microsoft.com/office/powerpoint/2010/main" val="556460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96001" y="1071942"/>
            <a:ext cx="4571999" cy="467178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7971" tIns="48986" rIns="97971" bIns="48986" anchor="ctr"/>
          <a:lstStyle/>
          <a:p>
            <a:pPr algn="ctr">
              <a:defRPr/>
            </a:pPr>
            <a:endParaRPr lang="zh-CN" altLang="en-US" sz="1524" dirty="0">
              <a:solidFill>
                <a:schemeClr val="tx1">
                  <a:lumMod val="85000"/>
                  <a:lumOff val="15000"/>
                </a:schemeClr>
              </a:solidFill>
            </a:endParaRPr>
          </a:p>
        </p:txBody>
      </p:sp>
      <p:pic>
        <p:nvPicPr>
          <p:cNvPr id="3075" name="图片 2" descr="iblrak00648723.jpg"/>
          <p:cNvPicPr>
            <a:picLocks noChangeAspect="1"/>
          </p:cNvPicPr>
          <p:nvPr/>
        </p:nvPicPr>
        <p:blipFill>
          <a:blip r:embed="rId3">
            <a:grayscl/>
            <a:extLst>
              <a:ext uri="{28A0092B-C50C-407E-A947-70E740481C1C}">
                <a14:useLocalDpi xmlns:a14="http://schemas.microsoft.com/office/drawing/2010/main" val="0"/>
              </a:ext>
            </a:extLst>
          </a:blip>
          <a:srcRect t="4684"/>
          <a:stretch>
            <a:fillRect/>
          </a:stretch>
        </p:blipFill>
        <p:spPr bwMode="auto">
          <a:xfrm>
            <a:off x="1515236" y="1980595"/>
            <a:ext cx="4375027" cy="2819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 Box 7"/>
          <p:cNvSpPr txBox="1">
            <a:spLocks noChangeArrowheads="1"/>
          </p:cNvSpPr>
          <p:nvPr/>
        </p:nvSpPr>
        <p:spPr bwMode="auto">
          <a:xfrm>
            <a:off x="6254558" y="2344326"/>
            <a:ext cx="4413442" cy="1873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7971" tIns="48986" rIns="97971" bIns="48986">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marL="435437" indent="-435437">
              <a:lnSpc>
                <a:spcPct val="150000"/>
              </a:lnSpc>
              <a:buFont typeface="+mj-lt"/>
              <a:buAutoNum type="alphaUcPeriod"/>
            </a:pPr>
            <a:r>
              <a:rPr lang="zh-CN" altLang="en-US" sz="2667" b="1" dirty="0">
                <a:solidFill>
                  <a:schemeClr val="bg1"/>
                </a:solidFill>
                <a:latin typeface="微软雅黑" pitchFamily="34" charset="-122"/>
                <a:ea typeface="微软雅黑" pitchFamily="34" charset="-122"/>
              </a:rPr>
              <a:t>经济及社会发展</a:t>
            </a:r>
            <a:endParaRPr lang="en-US" altLang="zh-CN" sz="2667" b="1" dirty="0">
              <a:solidFill>
                <a:schemeClr val="bg1"/>
              </a:solidFill>
              <a:latin typeface="微软雅黑" pitchFamily="34" charset="-122"/>
              <a:ea typeface="微软雅黑" pitchFamily="34" charset="-122"/>
            </a:endParaRPr>
          </a:p>
          <a:p>
            <a:pPr marL="435437" indent="-435437">
              <a:lnSpc>
                <a:spcPct val="150000"/>
              </a:lnSpc>
              <a:buFont typeface="+mj-lt"/>
              <a:buAutoNum type="alphaUcPeriod"/>
            </a:pPr>
            <a:r>
              <a:rPr lang="zh-CN" altLang="en-US" sz="2667" b="1" dirty="0">
                <a:solidFill>
                  <a:schemeClr val="bg1"/>
                </a:solidFill>
                <a:latin typeface="微软雅黑" pitchFamily="34" charset="-122"/>
                <a:ea typeface="微软雅黑" pitchFamily="34" charset="-122"/>
              </a:rPr>
              <a:t>建筑业发展情况</a:t>
            </a:r>
            <a:endParaRPr lang="en-US" altLang="zh-CN" sz="2667" b="1" dirty="0">
              <a:solidFill>
                <a:schemeClr val="bg1"/>
              </a:solidFill>
              <a:latin typeface="微软雅黑" pitchFamily="34" charset="-122"/>
              <a:ea typeface="微软雅黑" pitchFamily="34" charset="-122"/>
            </a:endParaRPr>
          </a:p>
          <a:p>
            <a:pPr marL="435437" indent="-435437">
              <a:lnSpc>
                <a:spcPct val="150000"/>
              </a:lnSpc>
              <a:buFont typeface="+mj-lt"/>
              <a:buAutoNum type="alphaUcPeriod"/>
            </a:pPr>
            <a:r>
              <a:rPr lang="zh-CN" altLang="en-US" sz="2667" b="1" dirty="0">
                <a:solidFill>
                  <a:srgbClr val="FFFF00"/>
                </a:solidFill>
                <a:latin typeface="微软雅黑" pitchFamily="34" charset="-122"/>
                <a:ea typeface="微软雅黑" pitchFamily="34" charset="-122"/>
              </a:rPr>
              <a:t>未来的发展思路</a:t>
            </a:r>
            <a:endParaRPr lang="en-US" altLang="zh-CN" sz="2667" b="1" dirty="0">
              <a:solidFill>
                <a:srgbClr val="FFFF00"/>
              </a:solidFill>
              <a:latin typeface="微软雅黑" pitchFamily="34" charset="-122"/>
              <a:ea typeface="微软雅黑" pitchFamily="34" charset="-122"/>
            </a:endParaRPr>
          </a:p>
        </p:txBody>
      </p:sp>
      <p:sp>
        <p:nvSpPr>
          <p:cNvPr id="12" name="标题 1"/>
          <p:cNvSpPr>
            <a:spLocks noGrp="1"/>
          </p:cNvSpPr>
          <p:nvPr>
            <p:ph type="title"/>
          </p:nvPr>
        </p:nvSpPr>
        <p:spPr>
          <a:xfrm>
            <a:off x="2238541" y="2556633"/>
            <a:ext cx="2828774" cy="1520976"/>
          </a:xfrm>
        </p:spPr>
        <p:txBody>
          <a:bodyPr rtlCol="0">
            <a:normAutofit/>
          </a:bodyPr>
          <a:lstStyle/>
          <a:p>
            <a:pPr algn="ctr">
              <a:defRPr/>
            </a:pPr>
            <a:r>
              <a:rPr lang="zh-CN" altLang="en-US" sz="5143" dirty="0"/>
              <a:t>目录</a:t>
            </a:r>
            <a:br>
              <a:rPr lang="en-US" altLang="zh-CN" sz="3048" dirty="0"/>
            </a:br>
            <a:r>
              <a:rPr lang="zh-CN" altLang="en-US" sz="3048" dirty="0"/>
              <a:t> </a:t>
            </a:r>
            <a:r>
              <a:rPr lang="en-US" altLang="zh-CN" b="0" dirty="0">
                <a:solidFill>
                  <a:schemeClr val="bg1">
                    <a:lumMod val="50000"/>
                  </a:schemeClr>
                </a:solidFill>
                <a:latin typeface="Impact" pitchFamily="34" charset="0"/>
              </a:rPr>
              <a:t>CONTENTS</a:t>
            </a:r>
            <a:endParaRPr lang="zh-CN" altLang="en-US" b="0" dirty="0">
              <a:solidFill>
                <a:schemeClr val="bg1">
                  <a:lumMod val="50000"/>
                </a:schemeClr>
              </a:solidFill>
              <a:latin typeface="Impact" pitchFamily="34" charset="0"/>
            </a:endParaRPr>
          </a:p>
        </p:txBody>
      </p:sp>
    </p:spTree>
    <p:extLst>
      <p:ext uri="{BB962C8B-B14F-4D97-AF65-F5344CB8AC3E}">
        <p14:creationId xmlns:p14="http://schemas.microsoft.com/office/powerpoint/2010/main" val="3151466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9EEDD5-E691-8E4C-91AD-93B89F147450}"/>
              </a:ext>
            </a:extLst>
          </p:cNvPr>
          <p:cNvSpPr>
            <a:spLocks noGrp="1"/>
          </p:cNvSpPr>
          <p:nvPr>
            <p:ph type="sldNum" sz="quarter" idx="10"/>
          </p:nvPr>
        </p:nvSpPr>
        <p:spPr/>
        <p:txBody>
          <a:bodyPr/>
          <a:lstStyle/>
          <a:p>
            <a:fld id="{C2ED6635-D407-4DAB-8FE6-6ACCC75A9381}" type="slidenum">
              <a:rPr lang="zh-CN" altLang="en-US" smtClean="0"/>
              <a:pPr/>
              <a:t>24</a:t>
            </a:fld>
            <a:endParaRPr lang="zh-CN" altLang="en-US" dirty="0"/>
          </a:p>
        </p:txBody>
      </p:sp>
      <p:sp>
        <p:nvSpPr>
          <p:cNvPr id="3" name="Title 2">
            <a:extLst>
              <a:ext uri="{FF2B5EF4-FFF2-40B4-BE49-F238E27FC236}">
                <a16:creationId xmlns:a16="http://schemas.microsoft.com/office/drawing/2014/main" id="{61E957F9-2151-EE44-9D80-3C9E9A05F375}"/>
              </a:ext>
            </a:extLst>
          </p:cNvPr>
          <p:cNvSpPr>
            <a:spLocks noGrp="1"/>
          </p:cNvSpPr>
          <p:nvPr>
            <p:ph type="title"/>
          </p:nvPr>
        </p:nvSpPr>
        <p:spPr/>
        <p:txBody>
          <a:bodyPr/>
          <a:lstStyle/>
          <a:p>
            <a:r>
              <a:rPr lang="en-US" altLang="zh-CN" dirty="0"/>
              <a:t>1</a:t>
            </a:r>
            <a:r>
              <a:rPr lang="zh-CN" altLang="en-US" dirty="0"/>
              <a:t>  </a:t>
            </a:r>
            <a:r>
              <a:rPr lang="ja-JP" altLang="en-US"/>
              <a:t>山西省建筑业市场前景分析</a:t>
            </a:r>
            <a:endParaRPr lang="en-US" dirty="0"/>
          </a:p>
        </p:txBody>
      </p:sp>
      <p:sp>
        <p:nvSpPr>
          <p:cNvPr id="4" name="Rectangle 3">
            <a:extLst>
              <a:ext uri="{FF2B5EF4-FFF2-40B4-BE49-F238E27FC236}">
                <a16:creationId xmlns:a16="http://schemas.microsoft.com/office/drawing/2014/main" id="{7DF4550D-A7E8-3A45-B35E-422B866E64CC}"/>
              </a:ext>
            </a:extLst>
          </p:cNvPr>
          <p:cNvSpPr/>
          <p:nvPr/>
        </p:nvSpPr>
        <p:spPr>
          <a:xfrm>
            <a:off x="1179444" y="1210427"/>
            <a:ext cx="9647582" cy="3693319"/>
          </a:xfrm>
          <a:prstGeom prst="rect">
            <a:avLst/>
          </a:prstGeom>
        </p:spPr>
        <p:txBody>
          <a:bodyPr wrap="square">
            <a:spAutoFit/>
          </a:bodyPr>
          <a:lstStyle/>
          <a:p>
            <a:r>
              <a:rPr lang="ja-JP" altLang="en-US" b="1">
                <a:latin typeface="Microsoft YaHei" panose="020B0503020204020204" pitchFamily="34" charset="-122"/>
                <a:ea typeface="Microsoft YaHei" panose="020B0503020204020204" pitchFamily="34" charset="-122"/>
              </a:rPr>
              <a:t>房地产市场前景分析</a:t>
            </a:r>
            <a:endParaRPr lang="en-US" altLang="ja-JP" b="1" dirty="0">
              <a:latin typeface="Microsoft YaHei" panose="020B0503020204020204" pitchFamily="34" charset="-122"/>
              <a:ea typeface="Microsoft YaHei" panose="020B0503020204020204" pitchFamily="34" charset="-122"/>
            </a:endParaRPr>
          </a:p>
          <a:p>
            <a:pPr marL="742950" lvl="1" indent="-285750">
              <a:buBlip>
                <a:blip r:embed="rId2"/>
              </a:buBlip>
            </a:pPr>
            <a:r>
              <a:rPr lang="ja-JP" altLang="en-US">
                <a:solidFill>
                  <a:srgbClr val="000000"/>
                </a:solidFill>
                <a:latin typeface="Microsoft Yahei" panose="020B0503020204020204" pitchFamily="34" charset="-122"/>
                <a:ea typeface="Microsoft Yahei" panose="020B0503020204020204" pitchFamily="34" charset="-122"/>
              </a:rPr>
              <a:t>山西省房地产市场主要市场在太原市区</a:t>
            </a:r>
            <a:endParaRPr lang="en-US" altLang="ja-JP" dirty="0">
              <a:solidFill>
                <a:srgbClr val="000000"/>
              </a:solidFill>
              <a:latin typeface="Microsoft Yahei" panose="020B0503020204020204" pitchFamily="34" charset="-122"/>
              <a:ea typeface="Microsoft Yahei" panose="020B0503020204020204" pitchFamily="34" charset="-122"/>
            </a:endParaRPr>
          </a:p>
          <a:p>
            <a:pPr marL="742950" lvl="1" indent="-285750">
              <a:buBlip>
                <a:blip r:embed="rId2"/>
              </a:buBlip>
            </a:pPr>
            <a:r>
              <a:rPr lang="ja-JP" altLang="en-US">
                <a:solidFill>
                  <a:srgbClr val="000000"/>
                </a:solidFill>
                <a:latin typeface="Microsoft Yahei" panose="020B0503020204020204" pitchFamily="34" charset="-122"/>
                <a:ea typeface="Microsoft Yahei" panose="020B0503020204020204" pitchFamily="34" charset="-122"/>
              </a:rPr>
              <a:t>太原市房地产发展区域分两类</a:t>
            </a:r>
            <a:r>
              <a:rPr lang="zh-CN" altLang="en-US" dirty="0">
                <a:solidFill>
                  <a:srgbClr val="000000"/>
                </a:solidFill>
                <a:latin typeface="Microsoft Yahei" panose="020B0503020204020204" pitchFamily="34" charset="-122"/>
                <a:ea typeface="Microsoft Yahei" panose="020B0503020204020204" pitchFamily="34" charset="-122"/>
              </a:rPr>
              <a:t>：一是</a:t>
            </a:r>
            <a:r>
              <a:rPr lang="ja-JP" altLang="en-HK">
                <a:latin typeface="Microsoft YaHei" panose="020B0503020204020204" pitchFamily="34" charset="-122"/>
                <a:ea typeface="Microsoft YaHei" panose="020B0503020204020204" pitchFamily="34" charset="-122"/>
              </a:rPr>
              <a:t>太原市</a:t>
            </a:r>
            <a:r>
              <a:rPr lang="ja-JP" altLang="en-US">
                <a:latin typeface="Microsoft YaHei" panose="020B0503020204020204" pitchFamily="34" charset="-122"/>
                <a:ea typeface="Microsoft YaHei" panose="020B0503020204020204" pitchFamily="34" charset="-122"/>
              </a:rPr>
              <a:t>城区附近商圈</a:t>
            </a:r>
            <a:r>
              <a:rPr lang="zh-CN" altLang="en-US" dirty="0">
                <a:latin typeface="Microsoft YaHei" panose="020B0503020204020204" pitchFamily="34" charset="-122"/>
                <a:ea typeface="Microsoft YaHei" panose="020B0503020204020204" pitchFamily="34" charset="-122"/>
              </a:rPr>
              <a:t>；二是在市区周围的扩展区（经开区）</a:t>
            </a:r>
            <a:endParaRPr lang="en-US" altLang="zh-CN" dirty="0">
              <a:latin typeface="Microsoft YaHei" panose="020B0503020204020204" pitchFamily="34" charset="-122"/>
              <a:ea typeface="Microsoft YaHei" panose="020B0503020204020204" pitchFamily="34" charset="-122"/>
            </a:endParaRPr>
          </a:p>
          <a:p>
            <a:pPr marL="742950" lvl="1" indent="-285750">
              <a:buBlip>
                <a:blip r:embed="rId2"/>
              </a:buBlip>
            </a:pPr>
            <a:r>
              <a:rPr lang="ja-JP" altLang="en-US">
                <a:latin typeface="Microsoft YaHei" panose="020B0503020204020204" pitchFamily="34" charset="-122"/>
                <a:ea typeface="Microsoft YaHei" panose="020B0503020204020204" pitchFamily="34" charset="-122"/>
              </a:rPr>
              <a:t>未来几年，太原市房地产市场延续平稳健康的发展态势</a:t>
            </a:r>
            <a:endParaRPr lang="en-US" altLang="zh-CN" dirty="0">
              <a:latin typeface="Microsoft YaHei" panose="020B0503020204020204" pitchFamily="34" charset="-122"/>
              <a:ea typeface="Microsoft YaHei" panose="020B0503020204020204" pitchFamily="34" charset="-122"/>
            </a:endParaRPr>
          </a:p>
          <a:p>
            <a:pPr lvl="1"/>
            <a:endParaRPr lang="en-US" altLang="ja-JP" dirty="0">
              <a:solidFill>
                <a:srgbClr val="000000"/>
              </a:solidFill>
              <a:latin typeface="Microsoft Yahei" panose="020B0503020204020204" pitchFamily="34" charset="-122"/>
              <a:ea typeface="Microsoft Yahei" panose="020B0503020204020204" pitchFamily="34" charset="-122"/>
            </a:endParaRPr>
          </a:p>
          <a:p>
            <a:r>
              <a:rPr lang="ja-JP" altLang="en-US" b="1">
                <a:solidFill>
                  <a:srgbClr val="000000"/>
                </a:solidFill>
                <a:latin typeface="Microsoft Yahei" panose="020B0503020204020204" pitchFamily="34" charset="-122"/>
                <a:ea typeface="Microsoft Yahei" panose="020B0503020204020204" pitchFamily="34" charset="-122"/>
              </a:rPr>
              <a:t>基础建设前景分析</a:t>
            </a:r>
            <a:r>
              <a:rPr lang="zh-CN" altLang="en-US" dirty="0">
                <a:solidFill>
                  <a:srgbClr val="000000"/>
                </a:solidFill>
                <a:latin typeface="Microsoft Yahei" panose="020B0503020204020204" pitchFamily="34" charset="-122"/>
                <a:ea typeface="Microsoft Yahei" panose="020B0503020204020204" pitchFamily="34" charset="-122"/>
              </a:rPr>
              <a:t>：</a:t>
            </a:r>
            <a:r>
              <a:rPr lang="ja-JP" altLang="en-US">
                <a:latin typeface="Microsoft YaHei" panose="020B0503020204020204" pitchFamily="34" charset="-122"/>
                <a:ea typeface="Microsoft YaHei" panose="020B0503020204020204" pitchFamily="34" charset="-122"/>
              </a:rPr>
              <a:t>未来几年，山西省基础建设维持稳定推进</a:t>
            </a:r>
            <a:r>
              <a:rPr lang="zh-CN" altLang="en-US" dirty="0">
                <a:latin typeface="Microsoft YaHei" panose="020B0503020204020204" pitchFamily="34" charset="-122"/>
                <a:ea typeface="Microsoft YaHei" panose="020B0503020204020204" pitchFamily="34" charset="-122"/>
              </a:rPr>
              <a:t>。</a:t>
            </a:r>
            <a:endParaRPr lang="en-US" altLang="zh-CN" dirty="0">
              <a:latin typeface="Microsoft YaHei" panose="020B0503020204020204" pitchFamily="34" charset="-122"/>
              <a:ea typeface="Microsoft YaHei" panose="020B0503020204020204" pitchFamily="34" charset="-122"/>
            </a:endParaRPr>
          </a:p>
          <a:p>
            <a:endParaRPr lang="en-US" altLang="zh-CN" dirty="0">
              <a:solidFill>
                <a:srgbClr val="000000"/>
              </a:solidFill>
              <a:latin typeface="Microsoft YaHei" panose="020B0503020204020204" pitchFamily="34" charset="-122"/>
              <a:ea typeface="Microsoft YaHei" panose="020B0503020204020204" pitchFamily="34" charset="-122"/>
            </a:endParaRPr>
          </a:p>
          <a:p>
            <a:endParaRPr lang="en-HK" altLang="zh-CN" dirty="0">
              <a:solidFill>
                <a:srgbClr val="000000"/>
              </a:solidFill>
              <a:latin typeface="Microsoft Yahei" panose="020B0503020204020204" pitchFamily="34" charset="-122"/>
              <a:ea typeface="Microsoft Yahei" panose="020B0503020204020204" pitchFamily="34" charset="-122"/>
            </a:endParaRPr>
          </a:p>
          <a:p>
            <a:r>
              <a:rPr lang="ja-JP" altLang="en-US" b="1">
                <a:latin typeface="Microsoft YaHei" panose="020B0503020204020204" pitchFamily="34" charset="-122"/>
                <a:ea typeface="Microsoft YaHei" panose="020B0503020204020204" pitchFamily="34" charset="-122"/>
              </a:rPr>
              <a:t>综合改革示范区</a:t>
            </a:r>
            <a:r>
              <a:rPr lang="ja-JP" altLang="en-US" b="1">
                <a:solidFill>
                  <a:srgbClr val="000000"/>
                </a:solidFill>
                <a:latin typeface="Microsoft Yahei" panose="020B0503020204020204" pitchFamily="34" charset="-122"/>
                <a:ea typeface="Microsoft Yahei" panose="020B0503020204020204" pitchFamily="34" charset="-122"/>
              </a:rPr>
              <a:t>前景分析</a:t>
            </a:r>
            <a:r>
              <a:rPr lang="zh-CN" altLang="en-US" b="1" dirty="0">
                <a:solidFill>
                  <a:srgbClr val="000000"/>
                </a:solidFill>
                <a:latin typeface="Microsoft Yahei" panose="020B0503020204020204" pitchFamily="34" charset="-122"/>
                <a:ea typeface="Microsoft Yahei" panose="020B0503020204020204" pitchFamily="34" charset="-122"/>
              </a:rPr>
              <a:t>：</a:t>
            </a:r>
            <a:endParaRPr lang="en-US" altLang="zh-CN" b="1" dirty="0">
              <a:solidFill>
                <a:srgbClr val="000000"/>
              </a:solidFill>
              <a:latin typeface="Microsoft Yahei" panose="020B0503020204020204" pitchFamily="34" charset="-122"/>
              <a:ea typeface="Microsoft Yahei" panose="020B0503020204020204" pitchFamily="34" charset="-122"/>
            </a:endParaRPr>
          </a:p>
          <a:p>
            <a:pPr marL="742950" lvl="1" indent="-285750">
              <a:buBlip>
                <a:blip r:embed="rId2"/>
              </a:buBlip>
            </a:pPr>
            <a:r>
              <a:rPr lang="zh-CN" altLang="en-US" dirty="0">
                <a:solidFill>
                  <a:srgbClr val="000000"/>
                </a:solidFill>
                <a:latin typeface="Microsoft Yahei" panose="020B0503020204020204" pitchFamily="34" charset="-122"/>
                <a:ea typeface="Microsoft Yahei" panose="020B0503020204020204" pitchFamily="34" charset="-122"/>
              </a:rPr>
              <a:t>山西省</a:t>
            </a:r>
            <a:r>
              <a:rPr lang="ja-JP" altLang="en-US">
                <a:latin typeface="Microsoft YaHei" panose="020B0503020204020204" pitchFamily="34" charset="-122"/>
                <a:ea typeface="Microsoft YaHei" panose="020B0503020204020204" pitchFamily="34" charset="-122"/>
              </a:rPr>
              <a:t>综合改革示范区主要建设区域为综合改革示范区</a:t>
            </a:r>
            <a:r>
              <a:rPr lang="zh-CN" altLang="en-US" dirty="0">
                <a:latin typeface="Microsoft YaHei" panose="020B0503020204020204" pitchFamily="34" charset="-122"/>
                <a:ea typeface="Microsoft YaHei" panose="020B0503020204020204" pitchFamily="34" charset="-122"/>
              </a:rPr>
              <a:t>（太原区）</a:t>
            </a:r>
            <a:endParaRPr lang="en-US" altLang="zh-CN" dirty="0">
              <a:latin typeface="Microsoft YaHei" panose="020B0503020204020204" pitchFamily="34" charset="-122"/>
              <a:ea typeface="Microsoft YaHei" panose="020B0503020204020204" pitchFamily="34" charset="-122"/>
            </a:endParaRPr>
          </a:p>
          <a:p>
            <a:pPr marL="742950" lvl="1" indent="-285750">
              <a:buBlip>
                <a:blip r:embed="rId2"/>
              </a:buBlip>
            </a:pPr>
            <a:r>
              <a:rPr lang="zh-CN" altLang="en-US" dirty="0">
                <a:latin typeface="Microsoft YaHei" panose="020B0503020204020204" pitchFamily="34" charset="-122"/>
                <a:ea typeface="Microsoft YaHei" panose="020B0503020204020204" pitchFamily="34" charset="-122"/>
              </a:rPr>
              <a:t>建筑市场发展方向为示范区的改建和扩建</a:t>
            </a:r>
            <a:endParaRPr lang="en-US" altLang="zh-CN" dirty="0">
              <a:latin typeface="Microsoft YaHei" panose="020B0503020204020204" pitchFamily="34" charset="-122"/>
              <a:ea typeface="Microsoft YaHei" panose="020B0503020204020204" pitchFamily="34" charset="-122"/>
            </a:endParaRPr>
          </a:p>
          <a:p>
            <a:endParaRPr lang="en-HK" altLang="zh-CN" dirty="0">
              <a:solidFill>
                <a:srgbClr val="00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093134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3"/>
          <p:cNvSpPr txBox="1">
            <a:spLocks noChangeArrowheads="1"/>
          </p:cNvSpPr>
          <p:nvPr/>
        </p:nvSpPr>
        <p:spPr bwMode="auto">
          <a:xfrm>
            <a:off x="4712017" y="2990902"/>
            <a:ext cx="2811732" cy="1059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hangingPunct="1"/>
            <a:r>
              <a:rPr lang="en-US" altLang="zh-CN" sz="6286" b="1">
                <a:solidFill>
                  <a:srgbClr val="00B0F0"/>
                </a:solidFill>
                <a:cs typeface="Calibri" pitchFamily="34" charset="0"/>
              </a:rPr>
              <a:t>Thanks!</a:t>
            </a:r>
            <a:endParaRPr lang="zh-CN" altLang="en-US" sz="6286" b="1">
              <a:solidFill>
                <a:srgbClr val="00B0F0"/>
              </a:solidFill>
              <a:cs typeface="Calibri" pitchFamily="34" charset="0"/>
            </a:endParaRPr>
          </a:p>
        </p:txBody>
      </p:sp>
    </p:spTree>
    <p:extLst>
      <p:ext uri="{BB962C8B-B14F-4D97-AF65-F5344CB8AC3E}">
        <p14:creationId xmlns:p14="http://schemas.microsoft.com/office/powerpoint/2010/main" val="970855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053F14-AB6C-C44A-B9D6-798A97ED5DD3}"/>
              </a:ext>
            </a:extLst>
          </p:cNvPr>
          <p:cNvSpPr>
            <a:spLocks noGrp="1"/>
          </p:cNvSpPr>
          <p:nvPr>
            <p:ph type="sldNum" sz="quarter" idx="10"/>
          </p:nvPr>
        </p:nvSpPr>
        <p:spPr/>
        <p:txBody>
          <a:bodyPr/>
          <a:lstStyle/>
          <a:p>
            <a:fld id="{C2ED6635-D407-4DAB-8FE6-6ACCC75A9381}" type="slidenum">
              <a:rPr lang="zh-CN" altLang="en-US" smtClean="0"/>
              <a:pPr/>
              <a:t>3</a:t>
            </a:fld>
            <a:endParaRPr lang="zh-CN" altLang="en-US"/>
          </a:p>
        </p:txBody>
      </p:sp>
      <p:sp>
        <p:nvSpPr>
          <p:cNvPr id="3" name="Title 2">
            <a:extLst>
              <a:ext uri="{FF2B5EF4-FFF2-40B4-BE49-F238E27FC236}">
                <a16:creationId xmlns:a16="http://schemas.microsoft.com/office/drawing/2014/main" id="{82F977A4-496C-D947-B54D-6C300D1DE994}"/>
              </a:ext>
            </a:extLst>
          </p:cNvPr>
          <p:cNvSpPr>
            <a:spLocks noGrp="1"/>
          </p:cNvSpPr>
          <p:nvPr>
            <p:ph type="title"/>
          </p:nvPr>
        </p:nvSpPr>
        <p:spPr/>
        <p:txBody>
          <a:bodyPr/>
          <a:lstStyle/>
          <a:p>
            <a:r>
              <a:rPr lang="en-US" altLang="zh-CN" spc="-100" dirty="0">
                <a:solidFill>
                  <a:schemeClr val="tx1">
                    <a:lumMod val="75000"/>
                    <a:lumOff val="25000"/>
                  </a:schemeClr>
                </a:solidFill>
              </a:rPr>
              <a:t>1  </a:t>
            </a:r>
            <a:r>
              <a:rPr lang="zh-CN" altLang="en-US" spc="-100" dirty="0">
                <a:solidFill>
                  <a:schemeClr val="tx1">
                    <a:lumMod val="75000"/>
                    <a:lumOff val="25000"/>
                  </a:schemeClr>
                </a:solidFill>
              </a:rPr>
              <a:t>面积及城市区划</a:t>
            </a:r>
            <a:endParaRPr lang="en-US" dirty="0"/>
          </a:p>
        </p:txBody>
      </p:sp>
      <p:sp>
        <p:nvSpPr>
          <p:cNvPr id="10" name="文本框 13">
            <a:extLst>
              <a:ext uri="{FF2B5EF4-FFF2-40B4-BE49-F238E27FC236}">
                <a16:creationId xmlns:a16="http://schemas.microsoft.com/office/drawing/2014/main" id="{18E74861-E1EB-764D-95A4-E67E1DA1725F}"/>
              </a:ext>
            </a:extLst>
          </p:cNvPr>
          <p:cNvSpPr txBox="1">
            <a:spLocks noChangeArrowheads="1"/>
          </p:cNvSpPr>
          <p:nvPr/>
        </p:nvSpPr>
        <p:spPr bwMode="auto">
          <a:xfrm>
            <a:off x="1847528" y="1116901"/>
            <a:ext cx="8496944" cy="1027397"/>
          </a:xfrm>
          <a:prstGeom prst="rect">
            <a:avLst/>
          </a:prstGeom>
          <a:noFill/>
          <a:ln w="9525">
            <a:noFill/>
            <a:miter lim="800000"/>
            <a:headEnd/>
            <a:tailEnd/>
          </a:ln>
        </p:spPr>
        <p:txBody>
          <a:bodyPr wrap="square">
            <a:spAutoFit/>
          </a:bodyPr>
          <a:lstStyle/>
          <a:p>
            <a:pPr marL="177800" indent="-177800">
              <a:lnSpc>
                <a:spcPct val="150000"/>
              </a:lnSpc>
              <a:buFont typeface="Arial" charset="0"/>
              <a:buChar char="•"/>
            </a:pPr>
            <a:r>
              <a:rPr lang="ja-JP" altLang="en-US" sz="1400">
                <a:latin typeface="Microsoft YaHei" panose="020B0503020204020204" pitchFamily="34" charset="-122"/>
                <a:ea typeface="Microsoft YaHei" panose="020B0503020204020204" pitchFamily="34" charset="-122"/>
              </a:rPr>
              <a:t>省级行政区，省会太原，位于中国华北，总面积</a:t>
            </a:r>
            <a:r>
              <a:rPr lang="en-US" altLang="ja-JP" sz="1400" dirty="0">
                <a:latin typeface="Microsoft YaHei" panose="020B0503020204020204" pitchFamily="34" charset="-122"/>
                <a:ea typeface="Microsoft YaHei" panose="020B0503020204020204" pitchFamily="34" charset="-122"/>
              </a:rPr>
              <a:t>15.67</a:t>
            </a:r>
            <a:r>
              <a:rPr lang="ja-JP" altLang="en-US" sz="1400">
                <a:latin typeface="Microsoft YaHei" panose="020B0503020204020204" pitchFamily="34" charset="-122"/>
                <a:ea typeface="Microsoft YaHei" panose="020B0503020204020204" pitchFamily="34" charset="-122"/>
              </a:rPr>
              <a:t>万平方千米</a:t>
            </a:r>
            <a:r>
              <a:rPr lang="zh-CN" altLang="en-US" sz="1400" dirty="0">
                <a:latin typeface="Microsoft YaHei" panose="020B0503020204020204" pitchFamily="34" charset="-122"/>
                <a:ea typeface="Microsoft YaHei" panose="020B0503020204020204" pitchFamily="34" charset="-122"/>
              </a:rPr>
              <a:t>。</a:t>
            </a:r>
            <a:endParaRPr lang="en-HK" altLang="ja-JP" sz="1400" dirty="0">
              <a:latin typeface="Microsoft YaHei" panose="020B0503020204020204" pitchFamily="34" charset="-122"/>
              <a:ea typeface="Microsoft YaHei" panose="020B0503020204020204" pitchFamily="34" charset="-122"/>
            </a:endParaRPr>
          </a:p>
          <a:p>
            <a:pPr marL="177800" indent="-177800">
              <a:lnSpc>
                <a:spcPct val="150000"/>
              </a:lnSpc>
              <a:buFont typeface="Arial" charset="0"/>
              <a:buChar char="•"/>
            </a:pPr>
            <a:r>
              <a:rPr lang="ja-JP" altLang="en-US" sz="1400">
                <a:latin typeface="Microsoft YaHei" panose="020B0503020204020204" pitchFamily="34" charset="-122"/>
                <a:ea typeface="Microsoft YaHei" panose="020B0503020204020204" pitchFamily="34" charset="-122"/>
              </a:rPr>
              <a:t>截至</a:t>
            </a:r>
            <a:r>
              <a:rPr lang="en-US" altLang="ja-JP" sz="1400" dirty="0">
                <a:latin typeface="Microsoft YaHei" panose="020B0503020204020204" pitchFamily="34" charset="-122"/>
                <a:ea typeface="Microsoft YaHei" panose="020B0503020204020204" pitchFamily="34" charset="-122"/>
              </a:rPr>
              <a:t>2020</a:t>
            </a:r>
            <a:r>
              <a:rPr lang="ja-JP" altLang="en-US" sz="1400">
                <a:latin typeface="Microsoft YaHei" panose="020B0503020204020204" pitchFamily="34" charset="-122"/>
                <a:ea typeface="Microsoft YaHei" panose="020B0503020204020204" pitchFamily="34" charset="-122"/>
              </a:rPr>
              <a:t>年</a:t>
            </a:r>
            <a:r>
              <a:rPr lang="en-US" altLang="ja-JP" sz="1400" dirty="0">
                <a:latin typeface="Microsoft YaHei" panose="020B0503020204020204" pitchFamily="34" charset="-122"/>
                <a:ea typeface="Microsoft YaHei" panose="020B0503020204020204" pitchFamily="34" charset="-122"/>
              </a:rPr>
              <a:t>4</a:t>
            </a:r>
            <a:r>
              <a:rPr lang="ja-JP" altLang="en-US" sz="1400">
                <a:latin typeface="Microsoft YaHei" panose="020B0503020204020204" pitchFamily="34" charset="-122"/>
                <a:ea typeface="Microsoft YaHei" panose="020B0503020204020204" pitchFamily="34" charset="-122"/>
              </a:rPr>
              <a:t>月，山西省共辖</a:t>
            </a:r>
            <a:r>
              <a:rPr lang="en-US" altLang="ja-JP" sz="1400" dirty="0">
                <a:latin typeface="Microsoft YaHei" panose="020B0503020204020204" pitchFamily="34" charset="-122"/>
                <a:ea typeface="Microsoft YaHei" panose="020B0503020204020204" pitchFamily="34" charset="-122"/>
              </a:rPr>
              <a:t>11</a:t>
            </a:r>
            <a:r>
              <a:rPr lang="ja-JP" altLang="en-US" sz="1400">
                <a:latin typeface="Microsoft YaHei" panose="020B0503020204020204" pitchFamily="34" charset="-122"/>
                <a:ea typeface="Microsoft YaHei" panose="020B0503020204020204" pitchFamily="34" charset="-122"/>
              </a:rPr>
              <a:t>个地级市，市辖区</a:t>
            </a:r>
            <a:r>
              <a:rPr lang="en-US" altLang="ja-JP" sz="1400" dirty="0">
                <a:latin typeface="Microsoft YaHei" panose="020B0503020204020204" pitchFamily="34" charset="-122"/>
                <a:ea typeface="Microsoft YaHei" panose="020B0503020204020204" pitchFamily="34" charset="-122"/>
              </a:rPr>
              <a:t>26</a:t>
            </a:r>
            <a:r>
              <a:rPr lang="ja-JP" altLang="en-US" sz="1400">
                <a:latin typeface="Microsoft YaHei" panose="020B0503020204020204" pitchFamily="34" charset="-122"/>
                <a:ea typeface="Microsoft YaHei" panose="020B0503020204020204" pitchFamily="34" charset="-122"/>
              </a:rPr>
              <a:t>个、县级市</a:t>
            </a:r>
            <a:r>
              <a:rPr lang="en-US" altLang="ja-JP" sz="1400" dirty="0">
                <a:latin typeface="Microsoft YaHei" panose="020B0503020204020204" pitchFamily="34" charset="-122"/>
                <a:ea typeface="Microsoft YaHei" panose="020B0503020204020204" pitchFamily="34" charset="-122"/>
              </a:rPr>
              <a:t>11</a:t>
            </a:r>
            <a:r>
              <a:rPr lang="ja-JP" altLang="en-US" sz="1400">
                <a:latin typeface="Microsoft YaHei" panose="020B0503020204020204" pitchFamily="34" charset="-122"/>
                <a:ea typeface="Microsoft YaHei" panose="020B0503020204020204" pitchFamily="34" charset="-122"/>
              </a:rPr>
              <a:t>个、县</a:t>
            </a:r>
            <a:r>
              <a:rPr lang="en-US" altLang="ja-JP" sz="1400" dirty="0">
                <a:latin typeface="Microsoft YaHei" panose="020B0503020204020204" pitchFamily="34" charset="-122"/>
                <a:ea typeface="Microsoft YaHei" panose="020B0503020204020204" pitchFamily="34" charset="-122"/>
              </a:rPr>
              <a:t>80</a:t>
            </a:r>
            <a:r>
              <a:rPr lang="ja-JP" altLang="en-US" sz="1400">
                <a:latin typeface="Microsoft YaHei" panose="020B0503020204020204" pitchFamily="34" charset="-122"/>
                <a:ea typeface="Microsoft YaHei" panose="020B0503020204020204" pitchFamily="34" charset="-122"/>
              </a:rPr>
              <a:t>个，常住人口</a:t>
            </a:r>
            <a:r>
              <a:rPr lang="en-US" altLang="ja-JP" sz="1400" dirty="0">
                <a:latin typeface="Microsoft YaHei" panose="020B0503020204020204" pitchFamily="34" charset="-122"/>
                <a:ea typeface="Microsoft YaHei" panose="020B0503020204020204" pitchFamily="34" charset="-122"/>
              </a:rPr>
              <a:t>3729.22</a:t>
            </a:r>
            <a:r>
              <a:rPr lang="ja-JP" altLang="en-US" sz="1400">
                <a:latin typeface="Microsoft YaHei" panose="020B0503020204020204" pitchFamily="34" charset="-122"/>
                <a:ea typeface="Microsoft YaHei" panose="020B0503020204020204" pitchFamily="34" charset="-122"/>
              </a:rPr>
              <a:t>万人，实现地区生产总值（</a:t>
            </a:r>
            <a:r>
              <a:rPr lang="en-HK" sz="1400" dirty="0">
                <a:latin typeface="Microsoft YaHei" panose="020B0503020204020204" pitchFamily="34" charset="-122"/>
                <a:ea typeface="Microsoft YaHei" panose="020B0503020204020204" pitchFamily="34" charset="-122"/>
              </a:rPr>
              <a:t>GDP）17026.68</a:t>
            </a:r>
            <a:r>
              <a:rPr lang="ja-JP" altLang="en-US" sz="1400">
                <a:latin typeface="Microsoft YaHei" panose="020B0503020204020204" pitchFamily="34" charset="-122"/>
                <a:ea typeface="Microsoft YaHei" panose="020B0503020204020204" pitchFamily="34" charset="-122"/>
              </a:rPr>
              <a:t>亿元</a:t>
            </a:r>
            <a:r>
              <a:rPr lang="zh-CN" altLang="en-US" sz="1400" dirty="0">
                <a:latin typeface="Microsoft YaHei" panose="020B0503020204020204" pitchFamily="34" charset="-122"/>
                <a:ea typeface="Microsoft YaHei" panose="020B0503020204020204" pitchFamily="34" charset="-122"/>
              </a:rPr>
              <a:t>。</a:t>
            </a:r>
            <a:endParaRPr lang="en-US" altLang="zh-CN" sz="1400" dirty="0">
              <a:latin typeface="Microsoft YaHei" panose="020B0503020204020204" pitchFamily="34" charset="-122"/>
              <a:ea typeface="Microsoft YaHei" panose="020B0503020204020204" pitchFamily="34" charset="-122"/>
            </a:endParaRPr>
          </a:p>
        </p:txBody>
      </p:sp>
      <p:graphicFrame>
        <p:nvGraphicFramePr>
          <p:cNvPr id="11" name="表格 17">
            <a:extLst>
              <a:ext uri="{FF2B5EF4-FFF2-40B4-BE49-F238E27FC236}">
                <a16:creationId xmlns:a16="http://schemas.microsoft.com/office/drawing/2014/main" id="{C08451F5-F571-894B-8AE2-DCED6F936F31}"/>
              </a:ext>
            </a:extLst>
          </p:cNvPr>
          <p:cNvGraphicFramePr>
            <a:graphicFrameLocks noGrp="1"/>
          </p:cNvGraphicFramePr>
          <p:nvPr>
            <p:extLst>
              <p:ext uri="{D42A27DB-BD31-4B8C-83A1-F6EECF244321}">
                <p14:modId xmlns:p14="http://schemas.microsoft.com/office/powerpoint/2010/main" val="1746355572"/>
              </p:ext>
            </p:extLst>
          </p:nvPr>
        </p:nvGraphicFramePr>
        <p:xfrm>
          <a:off x="1695500" y="2293344"/>
          <a:ext cx="2778249" cy="3947436"/>
        </p:xfrm>
        <a:graphic>
          <a:graphicData uri="http://schemas.openxmlformats.org/drawingml/2006/table">
            <a:tbl>
              <a:tblPr/>
              <a:tblGrid>
                <a:gridCol w="1068555">
                  <a:extLst>
                    <a:ext uri="{9D8B030D-6E8A-4147-A177-3AD203B41FA5}">
                      <a16:colId xmlns:a16="http://schemas.microsoft.com/office/drawing/2014/main" val="2456567381"/>
                    </a:ext>
                  </a:extLst>
                </a:gridCol>
                <a:gridCol w="1709694">
                  <a:extLst>
                    <a:ext uri="{9D8B030D-6E8A-4147-A177-3AD203B41FA5}">
                      <a16:colId xmlns:a16="http://schemas.microsoft.com/office/drawing/2014/main" val="551222469"/>
                    </a:ext>
                  </a:extLst>
                </a:gridCol>
              </a:tblGrid>
              <a:tr h="442187">
                <a:tc>
                  <a:txBody>
                    <a:bodyPr/>
                    <a:lstStyle/>
                    <a:p>
                      <a:pPr algn="ctr"/>
                      <a:r>
                        <a:rPr lang="zh-CN" altLang="en-US" sz="1050" b="1" u="none" dirty="0">
                          <a:solidFill>
                            <a:schemeClr val="tx1">
                              <a:lumMod val="75000"/>
                              <a:lumOff val="25000"/>
                            </a:schemeClr>
                          </a:solidFill>
                          <a:effectLst/>
                          <a:latin typeface="楷体" panose="02010609060101010101" pitchFamily="49" charset="-122"/>
                          <a:ea typeface="楷体" panose="02010609060101010101" pitchFamily="49" charset="-122"/>
                        </a:rPr>
                        <a:t>区域</a:t>
                      </a:r>
                      <a:r>
                        <a:rPr lang="ja-JP" altLang="en-US" sz="1050" b="1" u="none">
                          <a:solidFill>
                            <a:schemeClr val="tx1">
                              <a:lumMod val="75000"/>
                              <a:lumOff val="25000"/>
                            </a:schemeClr>
                          </a:solidFill>
                          <a:effectLst/>
                          <a:latin typeface="楷体" panose="02010609060101010101" pitchFamily="49" charset="-122"/>
                          <a:ea typeface="楷体" panose="02010609060101010101" pitchFamily="49" charset="-122"/>
                        </a:rPr>
                        <a:t>名称</a:t>
                      </a:r>
                      <a:endParaRPr lang="zh-CN" altLang="en-US" sz="1050" b="1" u="none" dirty="0">
                        <a:solidFill>
                          <a:schemeClr val="tx1">
                            <a:lumMod val="75000"/>
                            <a:lumOff val="25000"/>
                          </a:schemeClr>
                        </a:solidFill>
                        <a:effectLst/>
                        <a:latin typeface="楷体" panose="02010609060101010101" pitchFamily="49" charset="-122"/>
                        <a:ea typeface="楷体" panose="02010609060101010101" pitchFamily="49" charset="-122"/>
                      </a:endParaRPr>
                    </a:p>
                  </a:txBody>
                  <a:tcPr marL="28761" marR="28761" marT="5752" marB="5752"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8F8F8"/>
                    </a:solidFill>
                  </a:tcPr>
                </a:tc>
                <a:tc>
                  <a:txBody>
                    <a:bodyPr/>
                    <a:lstStyle/>
                    <a:p>
                      <a:pPr algn="ctr"/>
                      <a:r>
                        <a:rPr lang="zh-CN" altLang="en-US" sz="1050" b="1" u="none" dirty="0">
                          <a:solidFill>
                            <a:schemeClr val="tx1">
                              <a:lumMod val="75000"/>
                              <a:lumOff val="25000"/>
                            </a:schemeClr>
                          </a:solidFill>
                          <a:effectLst/>
                          <a:latin typeface="楷体" panose="02010609060101010101" pitchFamily="49" charset="-122"/>
                          <a:ea typeface="楷体" panose="02010609060101010101" pitchFamily="49" charset="-122"/>
                        </a:rPr>
                        <a:t>面积（平方千米）</a:t>
                      </a:r>
                    </a:p>
                  </a:txBody>
                  <a:tcPr marL="28761" marR="28761" marT="5752" marB="5752"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8F8F8"/>
                    </a:solidFill>
                  </a:tcPr>
                </a:tc>
                <a:extLst>
                  <a:ext uri="{0D108BD9-81ED-4DB2-BD59-A6C34878D82A}">
                    <a16:rowId xmlns:a16="http://schemas.microsoft.com/office/drawing/2014/main" val="3726797247"/>
                  </a:ext>
                </a:extLst>
              </a:tr>
              <a:tr h="318659">
                <a:tc>
                  <a:txBody>
                    <a:bodyPr/>
                    <a:lstStyle/>
                    <a:p>
                      <a:pPr algn="ctr"/>
                      <a:r>
                        <a:rPr lang="ja-JP" altLang="en-US" sz="1050" u="none">
                          <a:solidFill>
                            <a:schemeClr val="tx1">
                              <a:lumMod val="75000"/>
                              <a:lumOff val="25000"/>
                            </a:schemeClr>
                          </a:solidFill>
                          <a:effectLst/>
                          <a:latin typeface="楷体" panose="02010609060101010101" pitchFamily="49" charset="-122"/>
                          <a:ea typeface="楷体" panose="02010609060101010101" pitchFamily="49" charset="-122"/>
                        </a:rPr>
                        <a:t>太原</a:t>
                      </a:r>
                      <a:endParaRPr lang="zh-CN" altLang="en-US" sz="1050" u="none" dirty="0">
                        <a:solidFill>
                          <a:schemeClr val="tx1">
                            <a:lumMod val="75000"/>
                            <a:lumOff val="25000"/>
                          </a:schemeClr>
                        </a:solidFill>
                        <a:effectLst/>
                        <a:latin typeface="楷体" panose="02010609060101010101" pitchFamily="49" charset="-122"/>
                        <a:ea typeface="楷体" panose="02010609060101010101" pitchFamily="49" charset="-122"/>
                      </a:endParaRPr>
                    </a:p>
                  </a:txBody>
                  <a:tcPr marL="28761" marR="28761" marT="5752" marB="5752"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latinLnBrk="0" hangingPunct="1"/>
                      <a:r>
                        <a:rPr lang="en-HK" sz="1050" u="none" kern="1200" dirty="0">
                          <a:solidFill>
                            <a:schemeClr val="tx1">
                              <a:lumMod val="75000"/>
                              <a:lumOff val="25000"/>
                            </a:schemeClr>
                          </a:solidFill>
                          <a:effectLst/>
                          <a:latin typeface="楷体" panose="02010609060101010101" pitchFamily="49" charset="-122"/>
                          <a:ea typeface="楷体" panose="02010609060101010101" pitchFamily="49" charset="-122"/>
                          <a:cs typeface="+mn-cs"/>
                        </a:rPr>
                        <a:t>6959</a:t>
                      </a:r>
                      <a:endParaRPr lang="zh-CN" altLang="en-US" sz="1050" u="none" kern="1200" dirty="0">
                        <a:solidFill>
                          <a:schemeClr val="tx1">
                            <a:lumMod val="75000"/>
                            <a:lumOff val="25000"/>
                          </a:schemeClr>
                        </a:solidFill>
                        <a:effectLst/>
                        <a:latin typeface="楷体" panose="02010609060101010101" pitchFamily="49" charset="-122"/>
                        <a:ea typeface="楷体" panose="02010609060101010101" pitchFamily="49" charset="-122"/>
                        <a:cs typeface="+mn-cs"/>
                      </a:endParaRPr>
                    </a:p>
                  </a:txBody>
                  <a:tcPr marL="28761" marR="28761" marT="5752" marB="5752"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1435413267"/>
                  </a:ext>
                </a:extLst>
              </a:tr>
              <a:tr h="318659">
                <a:tc>
                  <a:txBody>
                    <a:bodyPr/>
                    <a:lstStyle/>
                    <a:p>
                      <a:pPr algn="ctr"/>
                      <a:r>
                        <a:rPr lang="ja-JP" altLang="en-US" sz="1050" u="none">
                          <a:solidFill>
                            <a:schemeClr val="tx1">
                              <a:lumMod val="75000"/>
                              <a:lumOff val="25000"/>
                            </a:schemeClr>
                          </a:solidFill>
                          <a:effectLst/>
                          <a:latin typeface="楷体" panose="02010609060101010101" pitchFamily="49" charset="-122"/>
                          <a:ea typeface="楷体" panose="02010609060101010101" pitchFamily="49" charset="-122"/>
                        </a:rPr>
                        <a:t>大同</a:t>
                      </a:r>
                      <a:endParaRPr lang="zh-CN" altLang="en-US" sz="1050" u="none" dirty="0">
                        <a:solidFill>
                          <a:schemeClr val="tx1">
                            <a:lumMod val="75000"/>
                            <a:lumOff val="25000"/>
                          </a:schemeClr>
                        </a:solidFill>
                        <a:effectLst/>
                        <a:latin typeface="楷体" panose="02010609060101010101" pitchFamily="49" charset="-122"/>
                        <a:ea typeface="楷体" panose="02010609060101010101" pitchFamily="49" charset="-122"/>
                      </a:endParaRPr>
                    </a:p>
                  </a:txBody>
                  <a:tcPr marL="28761" marR="28761" marT="5752" marB="5752"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a:r>
                        <a:rPr lang="en-HK" sz="1050" u="none" kern="1200" dirty="0">
                          <a:solidFill>
                            <a:schemeClr val="tx1">
                              <a:lumMod val="75000"/>
                              <a:lumOff val="25000"/>
                            </a:schemeClr>
                          </a:solidFill>
                          <a:effectLst/>
                          <a:latin typeface="楷体" panose="02010609060101010101" pitchFamily="49" charset="-122"/>
                          <a:ea typeface="楷体" panose="02010609060101010101" pitchFamily="49" charset="-122"/>
                          <a:cs typeface="+mn-cs"/>
                        </a:rPr>
                        <a:t>14176</a:t>
                      </a:r>
                      <a:endParaRPr lang="zh-CN" altLang="en-US" sz="1050" u="none" kern="1200" dirty="0">
                        <a:solidFill>
                          <a:schemeClr val="tx1">
                            <a:lumMod val="75000"/>
                            <a:lumOff val="25000"/>
                          </a:schemeClr>
                        </a:solidFill>
                        <a:effectLst/>
                        <a:latin typeface="楷体" panose="02010609060101010101" pitchFamily="49" charset="-122"/>
                        <a:ea typeface="楷体" panose="02010609060101010101" pitchFamily="49" charset="-122"/>
                        <a:cs typeface="+mn-cs"/>
                      </a:endParaRPr>
                    </a:p>
                  </a:txBody>
                  <a:tcPr marL="28761" marR="28761" marT="5752" marB="5752"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946130631"/>
                  </a:ext>
                </a:extLst>
              </a:tr>
              <a:tr h="318659">
                <a:tc>
                  <a:txBody>
                    <a:bodyPr/>
                    <a:lstStyle/>
                    <a:p>
                      <a:pPr algn="ctr"/>
                      <a:r>
                        <a:rPr lang="ja-JP" altLang="en-US" sz="1050" u="none">
                          <a:solidFill>
                            <a:schemeClr val="tx1">
                              <a:lumMod val="75000"/>
                              <a:lumOff val="25000"/>
                            </a:schemeClr>
                          </a:solidFill>
                          <a:effectLst/>
                          <a:latin typeface="楷体" panose="02010609060101010101" pitchFamily="49" charset="-122"/>
                          <a:ea typeface="楷体" panose="02010609060101010101" pitchFamily="49" charset="-122"/>
                        </a:rPr>
                        <a:t>朔州</a:t>
                      </a:r>
                      <a:endParaRPr lang="zh-CN" altLang="en-US" sz="1050" u="none" dirty="0">
                        <a:solidFill>
                          <a:schemeClr val="tx1">
                            <a:lumMod val="75000"/>
                            <a:lumOff val="25000"/>
                          </a:schemeClr>
                        </a:solidFill>
                        <a:effectLst/>
                        <a:latin typeface="楷体" panose="02010609060101010101" pitchFamily="49" charset="-122"/>
                        <a:ea typeface="楷体" panose="02010609060101010101" pitchFamily="49" charset="-122"/>
                      </a:endParaRPr>
                    </a:p>
                  </a:txBody>
                  <a:tcPr marL="28761" marR="28761" marT="5752" marB="5752"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a:r>
                        <a:rPr lang="en-HK" sz="1050" u="none" kern="1200" dirty="0">
                          <a:solidFill>
                            <a:schemeClr val="tx1">
                              <a:lumMod val="75000"/>
                              <a:lumOff val="25000"/>
                            </a:schemeClr>
                          </a:solidFill>
                          <a:effectLst/>
                          <a:latin typeface="楷体" panose="02010609060101010101" pitchFamily="49" charset="-122"/>
                          <a:ea typeface="楷体" panose="02010609060101010101" pitchFamily="49" charset="-122"/>
                          <a:cs typeface="+mn-cs"/>
                        </a:rPr>
                        <a:t>10662</a:t>
                      </a:r>
                      <a:endParaRPr lang="zh-CN" altLang="en-US" sz="1050" u="none" kern="1200" dirty="0">
                        <a:solidFill>
                          <a:schemeClr val="tx1">
                            <a:lumMod val="75000"/>
                            <a:lumOff val="25000"/>
                          </a:schemeClr>
                        </a:solidFill>
                        <a:effectLst/>
                        <a:latin typeface="楷体" panose="02010609060101010101" pitchFamily="49" charset="-122"/>
                        <a:ea typeface="楷体" panose="02010609060101010101" pitchFamily="49" charset="-122"/>
                        <a:cs typeface="+mn-cs"/>
                      </a:endParaRPr>
                    </a:p>
                  </a:txBody>
                  <a:tcPr marL="28761" marR="28761" marT="5752" marB="5752"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805455090"/>
                  </a:ext>
                </a:extLst>
              </a:tr>
              <a:tr h="318659">
                <a:tc>
                  <a:txBody>
                    <a:bodyPr/>
                    <a:lstStyle/>
                    <a:p>
                      <a:pPr algn="ctr"/>
                      <a:r>
                        <a:rPr lang="ja-JP" altLang="en-US" sz="1050" u="none">
                          <a:solidFill>
                            <a:schemeClr val="tx1">
                              <a:lumMod val="75000"/>
                              <a:lumOff val="25000"/>
                            </a:schemeClr>
                          </a:solidFill>
                          <a:effectLst/>
                          <a:latin typeface="楷体" panose="02010609060101010101" pitchFamily="49" charset="-122"/>
                          <a:ea typeface="楷体" panose="02010609060101010101" pitchFamily="49" charset="-122"/>
                        </a:rPr>
                        <a:t>忻州</a:t>
                      </a:r>
                      <a:endParaRPr lang="zh-CN" altLang="en-US" sz="1050" u="none" dirty="0">
                        <a:solidFill>
                          <a:schemeClr val="tx1">
                            <a:lumMod val="75000"/>
                            <a:lumOff val="25000"/>
                          </a:schemeClr>
                        </a:solidFill>
                        <a:effectLst/>
                        <a:latin typeface="楷体" panose="02010609060101010101" pitchFamily="49" charset="-122"/>
                        <a:ea typeface="楷体" panose="02010609060101010101" pitchFamily="49" charset="-122"/>
                      </a:endParaRPr>
                    </a:p>
                  </a:txBody>
                  <a:tcPr marL="28761" marR="28761" marT="5752" marB="5752"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a:r>
                        <a:rPr lang="en-HK" sz="1050" u="none" kern="1200" dirty="0">
                          <a:solidFill>
                            <a:schemeClr val="tx1">
                              <a:lumMod val="75000"/>
                              <a:lumOff val="25000"/>
                            </a:schemeClr>
                          </a:solidFill>
                          <a:effectLst/>
                          <a:latin typeface="楷体" panose="02010609060101010101" pitchFamily="49" charset="-122"/>
                          <a:ea typeface="楷体" panose="02010609060101010101" pitchFamily="49" charset="-122"/>
                          <a:cs typeface="+mn-cs"/>
                        </a:rPr>
                        <a:t>25180</a:t>
                      </a:r>
                      <a:endParaRPr lang="zh-CN" altLang="en-US" sz="1050" u="none" kern="1200" dirty="0">
                        <a:solidFill>
                          <a:schemeClr val="tx1">
                            <a:lumMod val="75000"/>
                            <a:lumOff val="25000"/>
                          </a:schemeClr>
                        </a:solidFill>
                        <a:effectLst/>
                        <a:latin typeface="楷体" panose="02010609060101010101" pitchFamily="49" charset="-122"/>
                        <a:ea typeface="楷体" panose="02010609060101010101" pitchFamily="49" charset="-122"/>
                        <a:cs typeface="+mn-cs"/>
                      </a:endParaRPr>
                    </a:p>
                  </a:txBody>
                  <a:tcPr marL="28761" marR="28761" marT="5752" marB="5752"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3545516765"/>
                  </a:ext>
                </a:extLst>
              </a:tr>
              <a:tr h="318659">
                <a:tc>
                  <a:txBody>
                    <a:bodyPr/>
                    <a:lstStyle/>
                    <a:p>
                      <a:pPr algn="ctr"/>
                      <a:r>
                        <a:rPr lang="ja-JP" altLang="en-US" sz="1050" u="none">
                          <a:solidFill>
                            <a:schemeClr val="tx1">
                              <a:lumMod val="75000"/>
                              <a:lumOff val="25000"/>
                            </a:schemeClr>
                          </a:solidFill>
                          <a:effectLst/>
                          <a:latin typeface="楷体" panose="02010609060101010101" pitchFamily="49" charset="-122"/>
                          <a:ea typeface="楷体" panose="02010609060101010101" pitchFamily="49" charset="-122"/>
                        </a:rPr>
                        <a:t>阳泉</a:t>
                      </a:r>
                      <a:endParaRPr lang="zh-CN" altLang="en-US" sz="1050" u="none" dirty="0">
                        <a:solidFill>
                          <a:schemeClr val="tx1">
                            <a:lumMod val="75000"/>
                            <a:lumOff val="25000"/>
                          </a:schemeClr>
                        </a:solidFill>
                        <a:effectLst/>
                        <a:latin typeface="楷体" panose="02010609060101010101" pitchFamily="49" charset="-122"/>
                        <a:ea typeface="楷体" panose="02010609060101010101" pitchFamily="49" charset="-122"/>
                      </a:endParaRPr>
                    </a:p>
                  </a:txBody>
                  <a:tcPr marL="28761" marR="28761" marT="5752" marB="5752"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a:r>
                        <a:rPr lang="en-HK" sz="1050" u="none" kern="1200" dirty="0">
                          <a:solidFill>
                            <a:schemeClr val="tx1">
                              <a:lumMod val="75000"/>
                              <a:lumOff val="25000"/>
                            </a:schemeClr>
                          </a:solidFill>
                          <a:effectLst/>
                          <a:latin typeface="楷体" panose="02010609060101010101" pitchFamily="49" charset="-122"/>
                          <a:ea typeface="楷体" panose="02010609060101010101" pitchFamily="49" charset="-122"/>
                          <a:cs typeface="+mn-cs"/>
                        </a:rPr>
                        <a:t>4451</a:t>
                      </a:r>
                      <a:endParaRPr lang="zh-CN" altLang="en-US" sz="1050" u="none" kern="1200" dirty="0">
                        <a:solidFill>
                          <a:schemeClr val="tx1">
                            <a:lumMod val="75000"/>
                            <a:lumOff val="25000"/>
                          </a:schemeClr>
                        </a:solidFill>
                        <a:effectLst/>
                        <a:latin typeface="楷体" panose="02010609060101010101" pitchFamily="49" charset="-122"/>
                        <a:ea typeface="楷体" panose="02010609060101010101" pitchFamily="49" charset="-122"/>
                        <a:cs typeface="+mn-cs"/>
                      </a:endParaRPr>
                    </a:p>
                  </a:txBody>
                  <a:tcPr marL="28761" marR="28761" marT="5752" marB="5752"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3348616759"/>
                  </a:ext>
                </a:extLst>
              </a:tr>
              <a:tr h="318659">
                <a:tc>
                  <a:txBody>
                    <a:bodyPr/>
                    <a:lstStyle/>
                    <a:p>
                      <a:pPr algn="ctr"/>
                      <a:r>
                        <a:rPr lang="ja-JP" altLang="en-US" sz="1050" u="none">
                          <a:solidFill>
                            <a:schemeClr val="tx1">
                              <a:lumMod val="75000"/>
                              <a:lumOff val="25000"/>
                            </a:schemeClr>
                          </a:solidFill>
                          <a:effectLst/>
                          <a:latin typeface="楷体" panose="02010609060101010101" pitchFamily="49" charset="-122"/>
                          <a:ea typeface="楷体" panose="02010609060101010101" pitchFamily="49" charset="-122"/>
                        </a:rPr>
                        <a:t>吕梁</a:t>
                      </a:r>
                      <a:endParaRPr lang="zh-CN" altLang="en-US" sz="1050" u="none" dirty="0">
                        <a:solidFill>
                          <a:schemeClr val="tx1">
                            <a:lumMod val="75000"/>
                            <a:lumOff val="25000"/>
                          </a:schemeClr>
                        </a:solidFill>
                        <a:effectLst/>
                        <a:latin typeface="楷体" panose="02010609060101010101" pitchFamily="49" charset="-122"/>
                        <a:ea typeface="楷体" panose="02010609060101010101" pitchFamily="49" charset="-122"/>
                      </a:endParaRPr>
                    </a:p>
                  </a:txBody>
                  <a:tcPr marL="28761" marR="28761" marT="5752" marB="5752"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a:r>
                        <a:rPr lang="en-HK" sz="1050" u="none" kern="1200" dirty="0">
                          <a:solidFill>
                            <a:schemeClr val="tx1">
                              <a:lumMod val="75000"/>
                              <a:lumOff val="25000"/>
                            </a:schemeClr>
                          </a:solidFill>
                          <a:effectLst/>
                          <a:latin typeface="楷体" panose="02010609060101010101" pitchFamily="49" charset="-122"/>
                          <a:ea typeface="楷体" panose="02010609060101010101" pitchFamily="49" charset="-122"/>
                          <a:cs typeface="+mn-cs"/>
                        </a:rPr>
                        <a:t>21143</a:t>
                      </a:r>
                      <a:endParaRPr lang="zh-CN" altLang="en-US" sz="1050" u="none" kern="1200" dirty="0">
                        <a:solidFill>
                          <a:schemeClr val="tx1">
                            <a:lumMod val="75000"/>
                            <a:lumOff val="25000"/>
                          </a:schemeClr>
                        </a:solidFill>
                        <a:effectLst/>
                        <a:latin typeface="楷体" panose="02010609060101010101" pitchFamily="49" charset="-122"/>
                        <a:ea typeface="楷体" panose="02010609060101010101" pitchFamily="49" charset="-122"/>
                        <a:cs typeface="+mn-cs"/>
                      </a:endParaRPr>
                    </a:p>
                  </a:txBody>
                  <a:tcPr marL="28761" marR="28761" marT="5752" marB="5752"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1408667355"/>
                  </a:ext>
                </a:extLst>
              </a:tr>
              <a:tr h="318659">
                <a:tc>
                  <a:txBody>
                    <a:bodyPr/>
                    <a:lstStyle/>
                    <a:p>
                      <a:pPr algn="ctr"/>
                      <a:r>
                        <a:rPr lang="ja-JP" altLang="en-US" sz="1050" u="none">
                          <a:solidFill>
                            <a:schemeClr val="tx1">
                              <a:lumMod val="75000"/>
                              <a:lumOff val="25000"/>
                            </a:schemeClr>
                          </a:solidFill>
                          <a:effectLst/>
                          <a:latin typeface="楷体" panose="02010609060101010101" pitchFamily="49" charset="-122"/>
                          <a:ea typeface="楷体" panose="02010609060101010101" pitchFamily="49" charset="-122"/>
                        </a:rPr>
                        <a:t>晋中</a:t>
                      </a:r>
                      <a:endParaRPr lang="zh-CN" altLang="en-US" sz="1050" u="none" dirty="0">
                        <a:solidFill>
                          <a:schemeClr val="tx1">
                            <a:lumMod val="75000"/>
                            <a:lumOff val="25000"/>
                          </a:schemeClr>
                        </a:solidFill>
                        <a:effectLst/>
                        <a:latin typeface="楷体" panose="02010609060101010101" pitchFamily="49" charset="-122"/>
                        <a:ea typeface="楷体" panose="02010609060101010101" pitchFamily="49" charset="-122"/>
                      </a:endParaRPr>
                    </a:p>
                  </a:txBody>
                  <a:tcPr marL="28761" marR="28761" marT="5752" marB="5752"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a:r>
                        <a:rPr lang="en-HK" sz="1050" u="none" kern="1200" dirty="0">
                          <a:solidFill>
                            <a:schemeClr val="tx1">
                              <a:lumMod val="75000"/>
                              <a:lumOff val="25000"/>
                            </a:schemeClr>
                          </a:solidFill>
                          <a:effectLst/>
                          <a:latin typeface="楷体" panose="02010609060101010101" pitchFamily="49" charset="-122"/>
                          <a:ea typeface="楷体" panose="02010609060101010101" pitchFamily="49" charset="-122"/>
                          <a:cs typeface="+mn-cs"/>
                        </a:rPr>
                        <a:t>16408</a:t>
                      </a:r>
                      <a:endParaRPr lang="zh-CN" altLang="en-US" sz="1050" u="none" kern="1200" dirty="0">
                        <a:solidFill>
                          <a:schemeClr val="tx1">
                            <a:lumMod val="75000"/>
                            <a:lumOff val="25000"/>
                          </a:schemeClr>
                        </a:solidFill>
                        <a:effectLst/>
                        <a:latin typeface="楷体" panose="02010609060101010101" pitchFamily="49" charset="-122"/>
                        <a:ea typeface="楷体" panose="02010609060101010101" pitchFamily="49" charset="-122"/>
                        <a:cs typeface="+mn-cs"/>
                      </a:endParaRPr>
                    </a:p>
                  </a:txBody>
                  <a:tcPr marL="28761" marR="28761" marT="5752" marB="5752"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4091587183"/>
                  </a:ext>
                </a:extLst>
              </a:tr>
              <a:tr h="318659">
                <a:tc>
                  <a:txBody>
                    <a:bodyPr/>
                    <a:lstStyle/>
                    <a:p>
                      <a:pPr algn="ctr"/>
                      <a:r>
                        <a:rPr lang="ja-JP" altLang="en-US" sz="1050" u="none">
                          <a:solidFill>
                            <a:schemeClr val="tx1">
                              <a:lumMod val="75000"/>
                              <a:lumOff val="25000"/>
                            </a:schemeClr>
                          </a:solidFill>
                          <a:effectLst/>
                          <a:latin typeface="楷体" panose="02010609060101010101" pitchFamily="49" charset="-122"/>
                          <a:ea typeface="楷体" panose="02010609060101010101" pitchFamily="49" charset="-122"/>
                        </a:rPr>
                        <a:t>长治</a:t>
                      </a:r>
                      <a:endParaRPr lang="zh-CN" altLang="en-US" sz="1050" u="none" dirty="0">
                        <a:solidFill>
                          <a:schemeClr val="tx1">
                            <a:lumMod val="75000"/>
                            <a:lumOff val="25000"/>
                          </a:schemeClr>
                        </a:solidFill>
                        <a:effectLst/>
                        <a:latin typeface="楷体" panose="02010609060101010101" pitchFamily="49" charset="-122"/>
                        <a:ea typeface="楷体" panose="02010609060101010101" pitchFamily="49" charset="-122"/>
                      </a:endParaRPr>
                    </a:p>
                  </a:txBody>
                  <a:tcPr marL="28761" marR="28761" marT="5752" marB="5752"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a:r>
                        <a:rPr lang="en-HK" sz="1050" u="none" kern="1200" dirty="0">
                          <a:solidFill>
                            <a:schemeClr val="tx1">
                              <a:lumMod val="75000"/>
                              <a:lumOff val="25000"/>
                            </a:schemeClr>
                          </a:solidFill>
                          <a:effectLst/>
                          <a:latin typeface="楷体" panose="02010609060101010101" pitchFamily="49" charset="-122"/>
                          <a:ea typeface="楷体" panose="02010609060101010101" pitchFamily="49" charset="-122"/>
                          <a:cs typeface="+mn-cs"/>
                        </a:rPr>
                        <a:t>13864</a:t>
                      </a:r>
                      <a:endParaRPr lang="zh-CN" altLang="en-US" sz="1050" u="none" kern="1200" dirty="0">
                        <a:solidFill>
                          <a:schemeClr val="tx1">
                            <a:lumMod val="75000"/>
                            <a:lumOff val="25000"/>
                          </a:schemeClr>
                        </a:solidFill>
                        <a:effectLst/>
                        <a:latin typeface="楷体" panose="02010609060101010101" pitchFamily="49" charset="-122"/>
                        <a:ea typeface="楷体" panose="02010609060101010101" pitchFamily="49" charset="-122"/>
                        <a:cs typeface="+mn-cs"/>
                      </a:endParaRPr>
                    </a:p>
                  </a:txBody>
                  <a:tcPr marL="28761" marR="28761" marT="5752" marB="5752"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3695887869"/>
                  </a:ext>
                </a:extLst>
              </a:tr>
              <a:tr h="318659">
                <a:tc>
                  <a:txBody>
                    <a:bodyPr/>
                    <a:lstStyle/>
                    <a:p>
                      <a:pPr algn="ctr"/>
                      <a:r>
                        <a:rPr lang="ja-JP" altLang="en-US" sz="1050" u="none">
                          <a:solidFill>
                            <a:schemeClr val="tx1">
                              <a:lumMod val="75000"/>
                              <a:lumOff val="25000"/>
                            </a:schemeClr>
                          </a:solidFill>
                          <a:effectLst/>
                          <a:latin typeface="楷体" panose="02010609060101010101" pitchFamily="49" charset="-122"/>
                          <a:ea typeface="楷体" panose="02010609060101010101" pitchFamily="49" charset="-122"/>
                        </a:rPr>
                        <a:t>晋城</a:t>
                      </a:r>
                      <a:endParaRPr lang="zh-CN" altLang="en-US" sz="1050" u="none" dirty="0">
                        <a:solidFill>
                          <a:schemeClr val="tx1">
                            <a:lumMod val="75000"/>
                            <a:lumOff val="25000"/>
                          </a:schemeClr>
                        </a:solidFill>
                        <a:effectLst/>
                        <a:latin typeface="楷体" panose="02010609060101010101" pitchFamily="49" charset="-122"/>
                        <a:ea typeface="楷体" panose="02010609060101010101" pitchFamily="49" charset="-122"/>
                      </a:endParaRPr>
                    </a:p>
                  </a:txBody>
                  <a:tcPr marL="28761" marR="28761" marT="5752" marB="5752"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a:r>
                        <a:rPr lang="en-HK" sz="1050" u="none" kern="1200" dirty="0">
                          <a:solidFill>
                            <a:schemeClr val="tx1">
                              <a:lumMod val="75000"/>
                              <a:lumOff val="25000"/>
                            </a:schemeClr>
                          </a:solidFill>
                          <a:effectLst/>
                          <a:latin typeface="楷体" panose="02010609060101010101" pitchFamily="49" charset="-122"/>
                          <a:ea typeface="楷体" panose="02010609060101010101" pitchFamily="49" charset="-122"/>
                          <a:cs typeface="+mn-cs"/>
                        </a:rPr>
                        <a:t>9484</a:t>
                      </a:r>
                      <a:endParaRPr lang="zh-CN" altLang="en-US" sz="1050" u="none" kern="1200" dirty="0">
                        <a:solidFill>
                          <a:schemeClr val="tx1">
                            <a:lumMod val="75000"/>
                            <a:lumOff val="25000"/>
                          </a:schemeClr>
                        </a:solidFill>
                        <a:effectLst/>
                        <a:latin typeface="楷体" panose="02010609060101010101" pitchFamily="49" charset="-122"/>
                        <a:ea typeface="楷体" panose="02010609060101010101" pitchFamily="49" charset="-122"/>
                        <a:cs typeface="+mn-cs"/>
                      </a:endParaRPr>
                    </a:p>
                  </a:txBody>
                  <a:tcPr marL="28761" marR="28761" marT="5752" marB="5752"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99218985"/>
                  </a:ext>
                </a:extLst>
              </a:tr>
              <a:tr h="318659">
                <a:tc>
                  <a:txBody>
                    <a:bodyPr/>
                    <a:lstStyle/>
                    <a:p>
                      <a:pPr algn="ctr"/>
                      <a:r>
                        <a:rPr lang="ja-JP" altLang="en-US" sz="1050" u="none">
                          <a:solidFill>
                            <a:schemeClr val="tx1">
                              <a:lumMod val="75000"/>
                              <a:lumOff val="25000"/>
                            </a:schemeClr>
                          </a:solidFill>
                          <a:effectLst/>
                          <a:latin typeface="楷体" panose="02010609060101010101" pitchFamily="49" charset="-122"/>
                          <a:ea typeface="楷体" panose="02010609060101010101" pitchFamily="49" charset="-122"/>
                        </a:rPr>
                        <a:t>临汾</a:t>
                      </a:r>
                      <a:endParaRPr lang="zh-CN" altLang="en-US" sz="1050" u="none" dirty="0">
                        <a:solidFill>
                          <a:schemeClr val="tx1">
                            <a:lumMod val="75000"/>
                            <a:lumOff val="25000"/>
                          </a:schemeClr>
                        </a:solidFill>
                        <a:effectLst/>
                        <a:latin typeface="楷体" panose="02010609060101010101" pitchFamily="49" charset="-122"/>
                        <a:ea typeface="楷体" panose="02010609060101010101" pitchFamily="49" charset="-122"/>
                      </a:endParaRPr>
                    </a:p>
                  </a:txBody>
                  <a:tcPr marL="28761" marR="28761" marT="5752" marB="5752"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a:r>
                        <a:rPr lang="en-HK" sz="1050" u="none" kern="1200" dirty="0">
                          <a:solidFill>
                            <a:schemeClr val="tx1">
                              <a:lumMod val="75000"/>
                              <a:lumOff val="25000"/>
                            </a:schemeClr>
                          </a:solidFill>
                          <a:effectLst/>
                          <a:latin typeface="楷体" panose="02010609060101010101" pitchFamily="49" charset="-122"/>
                          <a:ea typeface="楷体" panose="02010609060101010101" pitchFamily="49" charset="-122"/>
                          <a:cs typeface="+mn-cs"/>
                        </a:rPr>
                        <a:t>20589</a:t>
                      </a:r>
                      <a:endParaRPr lang="zh-CN" altLang="en-US" sz="1050" u="none" kern="1200" dirty="0">
                        <a:solidFill>
                          <a:schemeClr val="tx1">
                            <a:lumMod val="75000"/>
                            <a:lumOff val="25000"/>
                          </a:schemeClr>
                        </a:solidFill>
                        <a:effectLst/>
                        <a:latin typeface="楷体" panose="02010609060101010101" pitchFamily="49" charset="-122"/>
                        <a:ea typeface="楷体" panose="02010609060101010101" pitchFamily="49" charset="-122"/>
                        <a:cs typeface="+mn-cs"/>
                      </a:endParaRPr>
                    </a:p>
                  </a:txBody>
                  <a:tcPr marL="28761" marR="28761" marT="5752" marB="5752"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291470543"/>
                  </a:ext>
                </a:extLst>
              </a:tr>
              <a:tr h="318659">
                <a:tc>
                  <a:txBody>
                    <a:bodyPr/>
                    <a:lstStyle/>
                    <a:p>
                      <a:pPr algn="ctr"/>
                      <a:r>
                        <a:rPr lang="ja-JP" altLang="en-US" sz="1050" u="none">
                          <a:solidFill>
                            <a:schemeClr val="tx1">
                              <a:lumMod val="75000"/>
                              <a:lumOff val="25000"/>
                            </a:schemeClr>
                          </a:solidFill>
                          <a:effectLst/>
                          <a:latin typeface="楷体" panose="02010609060101010101" pitchFamily="49" charset="-122"/>
                          <a:ea typeface="楷体" panose="02010609060101010101" pitchFamily="49" charset="-122"/>
                        </a:rPr>
                        <a:t>运城</a:t>
                      </a:r>
                      <a:endParaRPr lang="zh-CN" altLang="en-US" sz="1050" u="none" dirty="0">
                        <a:solidFill>
                          <a:schemeClr val="tx1">
                            <a:lumMod val="75000"/>
                            <a:lumOff val="25000"/>
                          </a:schemeClr>
                        </a:solidFill>
                        <a:effectLst/>
                        <a:latin typeface="楷体" panose="02010609060101010101" pitchFamily="49" charset="-122"/>
                        <a:ea typeface="楷体" panose="02010609060101010101" pitchFamily="49" charset="-122"/>
                      </a:endParaRPr>
                    </a:p>
                  </a:txBody>
                  <a:tcPr marL="28761" marR="28761" marT="5752" marB="5752"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a:r>
                        <a:rPr lang="en-HK" sz="1050" u="none" kern="1200" dirty="0">
                          <a:solidFill>
                            <a:schemeClr val="tx1">
                              <a:lumMod val="75000"/>
                              <a:lumOff val="25000"/>
                            </a:schemeClr>
                          </a:solidFill>
                          <a:effectLst/>
                          <a:latin typeface="楷体" panose="02010609060101010101" pitchFamily="49" charset="-122"/>
                          <a:ea typeface="楷体" panose="02010609060101010101" pitchFamily="49" charset="-122"/>
                          <a:cs typeface="+mn-cs"/>
                        </a:rPr>
                        <a:t>14106</a:t>
                      </a:r>
                      <a:endParaRPr lang="zh-CN" altLang="en-US" sz="1050" u="none" kern="1200" dirty="0">
                        <a:solidFill>
                          <a:schemeClr val="tx1">
                            <a:lumMod val="75000"/>
                            <a:lumOff val="25000"/>
                          </a:schemeClr>
                        </a:solidFill>
                        <a:effectLst/>
                        <a:latin typeface="楷体" panose="02010609060101010101" pitchFamily="49" charset="-122"/>
                        <a:ea typeface="楷体" panose="02010609060101010101" pitchFamily="49" charset="-122"/>
                        <a:cs typeface="+mn-cs"/>
                      </a:endParaRPr>
                    </a:p>
                  </a:txBody>
                  <a:tcPr marL="28761" marR="28761" marT="5752" marB="5752"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130121310"/>
                  </a:ext>
                </a:extLst>
              </a:tr>
            </a:tbl>
          </a:graphicData>
        </a:graphic>
      </p:graphicFrame>
      <p:pic>
        <p:nvPicPr>
          <p:cNvPr id="7" name="Picture 6">
            <a:extLst>
              <a:ext uri="{FF2B5EF4-FFF2-40B4-BE49-F238E27FC236}">
                <a16:creationId xmlns:a16="http://schemas.microsoft.com/office/drawing/2014/main" id="{21E00E02-BBFB-1F4A-A6C6-309B515C3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8598" y="2293344"/>
            <a:ext cx="3255334" cy="3951976"/>
          </a:xfrm>
          <a:prstGeom prst="rect">
            <a:avLst/>
          </a:prstGeom>
        </p:spPr>
      </p:pic>
      <p:pic>
        <p:nvPicPr>
          <p:cNvPr id="12" name="图片 31">
            <a:extLst>
              <a:ext uri="{FF2B5EF4-FFF2-40B4-BE49-F238E27FC236}">
                <a16:creationId xmlns:a16="http://schemas.microsoft.com/office/drawing/2014/main" id="{6B44DF9C-18EB-7444-8556-193BF6206A71}"/>
              </a:ext>
            </a:extLst>
          </p:cNvPr>
          <p:cNvPicPr>
            <a:picLocks noChangeAspect="1"/>
          </p:cNvPicPr>
          <p:nvPr/>
        </p:nvPicPr>
        <p:blipFill rotWithShape="1">
          <a:blip r:embed="rId3">
            <a:extLst>
              <a:ext uri="{28A0092B-C50C-407E-A947-70E740481C1C}">
                <a14:useLocalDpi xmlns:a14="http://schemas.microsoft.com/office/drawing/2010/main" val="0"/>
              </a:ext>
            </a:extLst>
          </a:blip>
          <a:srcRect l="9838" t="11001" r="11413" b="15000"/>
          <a:stretch/>
        </p:blipFill>
        <p:spPr>
          <a:xfrm rot="786737">
            <a:off x="7787362" y="2731271"/>
            <a:ext cx="3649732" cy="2700801"/>
          </a:xfrm>
          <a:prstGeom prst="rect">
            <a:avLst/>
          </a:prstGeom>
        </p:spPr>
      </p:pic>
      <p:sp>
        <p:nvSpPr>
          <p:cNvPr id="14" name="椭圆 25">
            <a:extLst>
              <a:ext uri="{FF2B5EF4-FFF2-40B4-BE49-F238E27FC236}">
                <a16:creationId xmlns:a16="http://schemas.microsoft.com/office/drawing/2014/main" id="{F324E3C2-5B13-8A46-A6ED-C24071B1CA74}"/>
              </a:ext>
            </a:extLst>
          </p:cNvPr>
          <p:cNvSpPr/>
          <p:nvPr/>
        </p:nvSpPr>
        <p:spPr>
          <a:xfrm>
            <a:off x="5916209" y="3674533"/>
            <a:ext cx="832458" cy="812801"/>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8">
            <a:extLst>
              <a:ext uri="{FF2B5EF4-FFF2-40B4-BE49-F238E27FC236}">
                <a16:creationId xmlns:a16="http://schemas.microsoft.com/office/drawing/2014/main" id="{B2577828-79D4-304F-9F65-D2AB3E679C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8781" y="3166533"/>
            <a:ext cx="2000938" cy="1484029"/>
          </a:xfrm>
          <a:prstGeom prst="rect">
            <a:avLst/>
          </a:prstGeom>
        </p:spPr>
      </p:pic>
    </p:spTree>
    <p:extLst>
      <p:ext uri="{BB962C8B-B14F-4D97-AF65-F5344CB8AC3E}">
        <p14:creationId xmlns:p14="http://schemas.microsoft.com/office/powerpoint/2010/main" val="2609050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563B60-5E43-2541-97E9-C1B57856CBD5}"/>
              </a:ext>
            </a:extLst>
          </p:cNvPr>
          <p:cNvSpPr>
            <a:spLocks noGrp="1"/>
          </p:cNvSpPr>
          <p:nvPr>
            <p:ph type="sldNum" sz="quarter" idx="10"/>
          </p:nvPr>
        </p:nvSpPr>
        <p:spPr/>
        <p:txBody>
          <a:bodyPr/>
          <a:lstStyle/>
          <a:p>
            <a:fld id="{C2ED6635-D407-4DAB-8FE6-6ACCC75A9381}" type="slidenum">
              <a:rPr lang="zh-CN" altLang="en-US" smtClean="0"/>
              <a:pPr/>
              <a:t>4</a:t>
            </a:fld>
            <a:endParaRPr lang="zh-CN" altLang="en-US"/>
          </a:p>
        </p:txBody>
      </p:sp>
      <p:sp>
        <p:nvSpPr>
          <p:cNvPr id="3" name="Title 2">
            <a:extLst>
              <a:ext uri="{FF2B5EF4-FFF2-40B4-BE49-F238E27FC236}">
                <a16:creationId xmlns:a16="http://schemas.microsoft.com/office/drawing/2014/main" id="{31E490B4-AEC4-6C4D-A728-2663B7E43BE0}"/>
              </a:ext>
            </a:extLst>
          </p:cNvPr>
          <p:cNvSpPr>
            <a:spLocks noGrp="1"/>
          </p:cNvSpPr>
          <p:nvPr>
            <p:ph type="title"/>
          </p:nvPr>
        </p:nvSpPr>
        <p:spPr/>
        <p:txBody>
          <a:bodyPr/>
          <a:lstStyle/>
          <a:p>
            <a:r>
              <a:rPr lang="en-US" altLang="zh-CN" dirty="0"/>
              <a:t>2 </a:t>
            </a:r>
            <a:r>
              <a:rPr lang="ja-JP" altLang="en-US"/>
              <a:t>山西省</a:t>
            </a:r>
            <a:r>
              <a:rPr lang="en-US" altLang="zh-CN" dirty="0"/>
              <a:t>2001~2019 GDP</a:t>
            </a:r>
            <a:r>
              <a:rPr lang="zh-CN" altLang="en-US" dirty="0"/>
              <a:t>及其增长情况</a:t>
            </a:r>
            <a:endParaRPr lang="en-US" dirty="0"/>
          </a:p>
        </p:txBody>
      </p:sp>
      <p:graphicFrame>
        <p:nvGraphicFramePr>
          <p:cNvPr id="5" name="Chart 4">
            <a:extLst>
              <a:ext uri="{FF2B5EF4-FFF2-40B4-BE49-F238E27FC236}">
                <a16:creationId xmlns:a16="http://schemas.microsoft.com/office/drawing/2014/main" id="{2632F52E-4286-0B4F-A908-76F7A648AFF2}"/>
              </a:ext>
            </a:extLst>
          </p:cNvPr>
          <p:cNvGraphicFramePr>
            <a:graphicFrameLocks/>
          </p:cNvGraphicFramePr>
          <p:nvPr>
            <p:extLst>
              <p:ext uri="{D42A27DB-BD31-4B8C-83A1-F6EECF244321}">
                <p14:modId xmlns:p14="http://schemas.microsoft.com/office/powerpoint/2010/main" val="1733657832"/>
              </p:ext>
            </p:extLst>
          </p:nvPr>
        </p:nvGraphicFramePr>
        <p:xfrm>
          <a:off x="767820" y="1193220"/>
          <a:ext cx="10656359" cy="48519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4867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A92E8A-8A80-0D42-9D20-38C226B8010D}"/>
              </a:ext>
            </a:extLst>
          </p:cNvPr>
          <p:cNvSpPr>
            <a:spLocks noGrp="1"/>
          </p:cNvSpPr>
          <p:nvPr>
            <p:ph type="sldNum" sz="quarter" idx="10"/>
          </p:nvPr>
        </p:nvSpPr>
        <p:spPr/>
        <p:txBody>
          <a:bodyPr/>
          <a:lstStyle/>
          <a:p>
            <a:fld id="{C2ED6635-D407-4DAB-8FE6-6ACCC75A9381}" type="slidenum">
              <a:rPr lang="zh-CN" altLang="en-US" smtClean="0"/>
              <a:pPr/>
              <a:t>5</a:t>
            </a:fld>
            <a:endParaRPr lang="zh-CN" altLang="en-US"/>
          </a:p>
        </p:txBody>
      </p:sp>
      <p:sp>
        <p:nvSpPr>
          <p:cNvPr id="3" name="Title 2">
            <a:extLst>
              <a:ext uri="{FF2B5EF4-FFF2-40B4-BE49-F238E27FC236}">
                <a16:creationId xmlns:a16="http://schemas.microsoft.com/office/drawing/2014/main" id="{F6CAAB08-EBF2-EC44-8FAD-5173DD3AA689}"/>
              </a:ext>
            </a:extLst>
          </p:cNvPr>
          <p:cNvSpPr>
            <a:spLocks noGrp="1"/>
          </p:cNvSpPr>
          <p:nvPr>
            <p:ph type="title"/>
          </p:nvPr>
        </p:nvSpPr>
        <p:spPr/>
        <p:txBody>
          <a:bodyPr/>
          <a:lstStyle/>
          <a:p>
            <a:r>
              <a:rPr lang="en-US" altLang="zh-CN" dirty="0"/>
              <a:t>3  </a:t>
            </a:r>
            <a:r>
              <a:rPr lang="zh-CN" altLang="en-US" dirty="0"/>
              <a:t>历年全</a:t>
            </a:r>
            <a:r>
              <a:rPr lang="ja-JP" altLang="en-US"/>
              <a:t>省</a:t>
            </a:r>
            <a:r>
              <a:rPr lang="zh-CN" altLang="en-US" dirty="0"/>
              <a:t>地方生产总值（</a:t>
            </a:r>
            <a:r>
              <a:rPr lang="en-US" altLang="zh-CN" dirty="0"/>
              <a:t>GDP</a:t>
            </a:r>
            <a:r>
              <a:rPr lang="zh-CN" altLang="en-US" dirty="0"/>
              <a:t>）及地方财政收入</a:t>
            </a:r>
            <a:endParaRPr lang="en-US" dirty="0"/>
          </a:p>
        </p:txBody>
      </p:sp>
      <p:graphicFrame>
        <p:nvGraphicFramePr>
          <p:cNvPr id="5" name="表格 2">
            <a:extLst>
              <a:ext uri="{FF2B5EF4-FFF2-40B4-BE49-F238E27FC236}">
                <a16:creationId xmlns:a16="http://schemas.microsoft.com/office/drawing/2014/main" id="{016C09F7-DB74-7B49-A646-F2AF4B42715D}"/>
              </a:ext>
            </a:extLst>
          </p:cNvPr>
          <p:cNvGraphicFramePr>
            <a:graphicFrameLocks noGrp="1"/>
          </p:cNvGraphicFramePr>
          <p:nvPr>
            <p:extLst>
              <p:ext uri="{D42A27DB-BD31-4B8C-83A1-F6EECF244321}">
                <p14:modId xmlns:p14="http://schemas.microsoft.com/office/powerpoint/2010/main" val="1433094901"/>
              </p:ext>
            </p:extLst>
          </p:nvPr>
        </p:nvGraphicFramePr>
        <p:xfrm>
          <a:off x="2124892" y="1193220"/>
          <a:ext cx="7942216" cy="4855062"/>
        </p:xfrm>
        <a:graphic>
          <a:graphicData uri="http://schemas.openxmlformats.org/drawingml/2006/table">
            <a:tbl>
              <a:tblPr/>
              <a:tblGrid>
                <a:gridCol w="830922">
                  <a:extLst>
                    <a:ext uri="{9D8B030D-6E8A-4147-A177-3AD203B41FA5}">
                      <a16:colId xmlns:a16="http://schemas.microsoft.com/office/drawing/2014/main" val="1251887760"/>
                    </a:ext>
                  </a:extLst>
                </a:gridCol>
                <a:gridCol w="1059052">
                  <a:extLst>
                    <a:ext uri="{9D8B030D-6E8A-4147-A177-3AD203B41FA5}">
                      <a16:colId xmlns:a16="http://schemas.microsoft.com/office/drawing/2014/main" val="3653401024"/>
                    </a:ext>
                  </a:extLst>
                </a:gridCol>
                <a:gridCol w="926670">
                  <a:extLst>
                    <a:ext uri="{9D8B030D-6E8A-4147-A177-3AD203B41FA5}">
                      <a16:colId xmlns:a16="http://schemas.microsoft.com/office/drawing/2014/main" val="2840884037"/>
                    </a:ext>
                  </a:extLst>
                </a:gridCol>
                <a:gridCol w="1981778">
                  <a:extLst>
                    <a:ext uri="{9D8B030D-6E8A-4147-A177-3AD203B41FA5}">
                      <a16:colId xmlns:a16="http://schemas.microsoft.com/office/drawing/2014/main" val="3694643248"/>
                    </a:ext>
                  </a:extLst>
                </a:gridCol>
                <a:gridCol w="1018903">
                  <a:extLst>
                    <a:ext uri="{9D8B030D-6E8A-4147-A177-3AD203B41FA5}">
                      <a16:colId xmlns:a16="http://schemas.microsoft.com/office/drawing/2014/main" val="2084608806"/>
                    </a:ext>
                  </a:extLst>
                </a:gridCol>
                <a:gridCol w="2124891">
                  <a:extLst>
                    <a:ext uri="{9D8B030D-6E8A-4147-A177-3AD203B41FA5}">
                      <a16:colId xmlns:a16="http://schemas.microsoft.com/office/drawing/2014/main" val="201552440"/>
                    </a:ext>
                  </a:extLst>
                </a:gridCol>
              </a:tblGrid>
              <a:tr h="321268">
                <a:tc>
                  <a:txBody>
                    <a:bodyPr/>
                    <a:lstStyle/>
                    <a:p>
                      <a:pPr algn="ctr"/>
                      <a:r>
                        <a:rPr lang="zh-CN" altLang="en-US" sz="1400" b="1" dirty="0">
                          <a:solidFill>
                            <a:srgbClr val="333333"/>
                          </a:solidFill>
                          <a:effectLst/>
                          <a:latin typeface="Microsoft YaHei" panose="020B0503020204020204" pitchFamily="34" charset="-122"/>
                          <a:ea typeface="Microsoft YaHei" panose="020B0503020204020204" pitchFamily="34" charset="-122"/>
                        </a:rPr>
                        <a:t>年份</a:t>
                      </a:r>
                    </a:p>
                  </a:txBody>
                  <a:tcPr marL="30694" marR="30694" marT="6139" marB="6139" anchor="ctr">
                    <a:lnL w="6350" cap="flat" cmpd="sng" algn="ctr">
                      <a:solidFill>
                        <a:srgbClr val="E6E6E6"/>
                      </a:solid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chemeClr val="accent1">
                        <a:lumMod val="40000"/>
                        <a:lumOff val="60000"/>
                      </a:schemeClr>
                    </a:solidFill>
                  </a:tcPr>
                </a:tc>
                <a:tc>
                  <a:txBody>
                    <a:bodyPr/>
                    <a:lstStyle/>
                    <a:p>
                      <a:pPr algn="ctr"/>
                      <a:r>
                        <a:rPr lang="en-US" sz="1400" b="1" dirty="0">
                          <a:solidFill>
                            <a:srgbClr val="333333"/>
                          </a:solidFill>
                          <a:effectLst/>
                          <a:latin typeface="Microsoft YaHei" panose="020B0503020204020204" pitchFamily="34" charset="-122"/>
                          <a:ea typeface="Microsoft YaHei" panose="020B0503020204020204" pitchFamily="34" charset="-122"/>
                        </a:rPr>
                        <a:t>GDP（</a:t>
                      </a:r>
                      <a:r>
                        <a:rPr lang="zh-CN" altLang="en-US" sz="1400" b="1" dirty="0">
                          <a:solidFill>
                            <a:srgbClr val="333333"/>
                          </a:solidFill>
                          <a:effectLst/>
                          <a:latin typeface="Microsoft YaHei" panose="020B0503020204020204" pitchFamily="34" charset="-122"/>
                          <a:ea typeface="Microsoft YaHei" panose="020B0503020204020204" pitchFamily="34" charset="-122"/>
                        </a:rPr>
                        <a:t>亿元）</a:t>
                      </a:r>
                    </a:p>
                  </a:txBody>
                  <a:tcPr marL="30694" marR="30694" marT="6139" marB="6139" anchor="ctr">
                    <a:lnL w="6350" cap="flat" cmpd="sng" algn="ctr">
                      <a:solidFill>
                        <a:schemeClr val="bg1">
                          <a:lumMod val="95000"/>
                        </a:schemeClr>
                      </a:solid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chemeClr val="accent1">
                        <a:lumMod val="40000"/>
                        <a:lumOff val="60000"/>
                      </a:schemeClr>
                    </a:solidFill>
                  </a:tcPr>
                </a:tc>
                <a:tc>
                  <a:txBody>
                    <a:bodyPr/>
                    <a:lstStyle/>
                    <a:p>
                      <a:pPr algn="ctr"/>
                      <a:r>
                        <a:rPr lang="zh-CN" altLang="en-US" sz="1400" b="1" dirty="0">
                          <a:solidFill>
                            <a:srgbClr val="333333"/>
                          </a:solidFill>
                          <a:effectLst/>
                          <a:latin typeface="Microsoft YaHei" panose="020B0503020204020204" pitchFamily="34" charset="-122"/>
                          <a:ea typeface="Microsoft YaHei" panose="020B0503020204020204" pitchFamily="34" charset="-122"/>
                        </a:rPr>
                        <a:t>增长速度</a:t>
                      </a:r>
                    </a:p>
                  </a:txBody>
                  <a:tcPr marL="30694" marR="30694" marT="6139" marB="6139" anchor="ctr">
                    <a:lnL w="6350" cap="flat" cmpd="sng" algn="ctr">
                      <a:solidFill>
                        <a:schemeClr val="bg1">
                          <a:lumMod val="95000"/>
                        </a:schemeClr>
                      </a:solid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chemeClr val="accent1">
                        <a:lumMod val="40000"/>
                        <a:lumOff val="60000"/>
                      </a:schemeClr>
                    </a:solidFill>
                  </a:tcPr>
                </a:tc>
                <a:tc>
                  <a:txBody>
                    <a:bodyPr/>
                    <a:lstStyle/>
                    <a:p>
                      <a:pPr algn="ctr"/>
                      <a:r>
                        <a:rPr lang="zh-CN" altLang="en-US" sz="1400" b="1" dirty="0">
                          <a:solidFill>
                            <a:srgbClr val="333333"/>
                          </a:solidFill>
                          <a:effectLst/>
                          <a:latin typeface="Microsoft YaHei" panose="020B0503020204020204" pitchFamily="34" charset="-122"/>
                          <a:ea typeface="Microsoft YaHei" panose="020B0503020204020204" pitchFamily="34" charset="-122"/>
                        </a:rPr>
                        <a:t>地方财政收入（亿元）</a:t>
                      </a:r>
                    </a:p>
                  </a:txBody>
                  <a:tcPr marL="30694" marR="30694" marT="6139" marB="6139" anchor="ctr">
                    <a:lnL w="6350" cap="flat" cmpd="sng" algn="ctr">
                      <a:solidFill>
                        <a:schemeClr val="bg1">
                          <a:lumMod val="95000"/>
                        </a:schemeClr>
                      </a:solid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chemeClr val="accent1">
                        <a:lumMod val="40000"/>
                        <a:lumOff val="60000"/>
                      </a:schemeClr>
                    </a:solidFill>
                  </a:tcPr>
                </a:tc>
                <a:tc>
                  <a:txBody>
                    <a:bodyPr/>
                    <a:lstStyle/>
                    <a:p>
                      <a:pPr algn="ctr"/>
                      <a:r>
                        <a:rPr lang="zh-CN" altLang="en-US" sz="1400" b="1" dirty="0">
                          <a:solidFill>
                            <a:srgbClr val="333333"/>
                          </a:solidFill>
                          <a:effectLst/>
                          <a:latin typeface="Microsoft YaHei" panose="020B0503020204020204" pitchFamily="34" charset="-122"/>
                          <a:ea typeface="Microsoft YaHei" panose="020B0503020204020204" pitchFamily="34" charset="-122"/>
                        </a:rPr>
                        <a:t>增长速度</a:t>
                      </a:r>
                    </a:p>
                  </a:txBody>
                  <a:tcPr marL="30694" marR="30694" marT="6139" marB="6139" anchor="ctr">
                    <a:lnL w="6350" cap="flat" cmpd="sng" algn="ctr">
                      <a:solidFill>
                        <a:schemeClr val="bg1">
                          <a:lumMod val="95000"/>
                        </a:schemeClr>
                      </a:solid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chemeClr val="accent1">
                        <a:lumMod val="40000"/>
                        <a:lumOff val="60000"/>
                      </a:schemeClr>
                    </a:solidFill>
                  </a:tcPr>
                </a:tc>
                <a:tc>
                  <a:txBody>
                    <a:bodyPr/>
                    <a:lstStyle/>
                    <a:p>
                      <a:pPr algn="ctr"/>
                      <a:r>
                        <a:rPr lang="zh-CN" altLang="en-US" sz="1400" b="1" dirty="0">
                          <a:solidFill>
                            <a:srgbClr val="333333"/>
                          </a:solidFill>
                          <a:effectLst/>
                          <a:latin typeface="Microsoft YaHei" panose="020B0503020204020204" pitchFamily="34" charset="-122"/>
                          <a:ea typeface="Microsoft YaHei" panose="020B0503020204020204" pitchFamily="34" charset="-122"/>
                        </a:rPr>
                        <a:t>备注</a:t>
                      </a:r>
                    </a:p>
                  </a:txBody>
                  <a:tcPr marL="30694" marR="30694" marT="6139" marB="6139" anchor="ctr">
                    <a:lnL w="6350" cap="flat" cmpd="sng" algn="ctr">
                      <a:solidFill>
                        <a:schemeClr val="bg1">
                          <a:lumMod val="95000"/>
                        </a:schemeClr>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788078997"/>
                  </a:ext>
                </a:extLst>
              </a:tr>
              <a:tr h="321268">
                <a:tc>
                  <a:txBody>
                    <a:bodyPr/>
                    <a:lstStyle/>
                    <a:p>
                      <a:pPr algn="ctr"/>
                      <a:r>
                        <a:rPr lang="en-US" altLang="zh-CN" sz="1400" b="0" i="0" u="none" strike="noStrike" kern="1200" dirty="0">
                          <a:solidFill>
                            <a:schemeClr val="tx1"/>
                          </a:solidFill>
                          <a:effectLst/>
                          <a:latin typeface="Calibri" panose="020F0502020204030204" pitchFamily="34" charset="0"/>
                          <a:ea typeface="+mn-ea"/>
                          <a:cs typeface="+mn-cs"/>
                        </a:rPr>
                        <a:t>2019</a:t>
                      </a:r>
                    </a:p>
                  </a:txBody>
                  <a:tcPr marL="30694" marR="30694" marT="6139" marB="6139"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dirty="0">
                          <a:effectLst/>
                          <a:latin typeface="Calibri" panose="020F0502020204030204" pitchFamily="34" charset="0"/>
                        </a:rPr>
                        <a:t>17026.68</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dirty="0">
                          <a:effectLst/>
                          <a:latin typeface="Calibri" panose="020F0502020204030204" pitchFamily="34" charset="0"/>
                        </a:rPr>
                        <a:t>6.7%</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dirty="0">
                          <a:effectLst/>
                          <a:latin typeface="Calibri" panose="020F0502020204030204" pitchFamily="34" charset="0"/>
                        </a:rPr>
                        <a:t>2347.56</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b"/>
                      <a:r>
                        <a:rPr lang="en-HK" sz="1400" b="0" i="0" u="none" strike="noStrike" dirty="0">
                          <a:effectLst/>
                          <a:latin typeface="Calibri" panose="020F0502020204030204" pitchFamily="34" charset="0"/>
                        </a:rPr>
                        <a:t>2.4%</a:t>
                      </a:r>
                    </a:p>
                  </a:txBody>
                  <a:tcPr marL="9525" marR="9525" marT="9525" marB="0" anchor="b">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a:endParaRPr lang="zh-CN" altLang="en-US" sz="1200" dirty="0">
                        <a:effectLst/>
                        <a:latin typeface="+mn-lt"/>
                        <a:ea typeface="楷体" panose="02010609060101010101" pitchFamily="49" charset="-122"/>
                      </a:endParaRPr>
                    </a:p>
                  </a:txBody>
                  <a:tcPr marL="30694" marR="30694" marT="6139" marB="6139"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2199092912"/>
                  </a:ext>
                </a:extLst>
              </a:tr>
              <a:tr h="321268">
                <a:tc>
                  <a:txBody>
                    <a:bodyPr/>
                    <a:lstStyle/>
                    <a:p>
                      <a:pPr algn="ctr"/>
                      <a:r>
                        <a:rPr lang="en-US" altLang="zh-CN" sz="1400" b="0" i="0" u="none" strike="noStrike" kern="1200" dirty="0">
                          <a:solidFill>
                            <a:schemeClr val="tx1"/>
                          </a:solidFill>
                          <a:effectLst/>
                          <a:latin typeface="Calibri" panose="020F0502020204030204" pitchFamily="34" charset="0"/>
                          <a:ea typeface="+mn-ea"/>
                          <a:cs typeface="+mn-cs"/>
                        </a:rPr>
                        <a:t>2018</a:t>
                      </a:r>
                    </a:p>
                  </a:txBody>
                  <a:tcPr marL="30694" marR="30694" marT="6139" marB="6139"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a:effectLst/>
                          <a:latin typeface="Calibri" panose="020F0502020204030204" pitchFamily="34" charset="0"/>
                        </a:rPr>
                        <a:t>15958.13</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a:effectLst/>
                          <a:latin typeface="Calibri" panose="020F0502020204030204" pitchFamily="34" charset="0"/>
                        </a:rPr>
                        <a:t>2.8%</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a:effectLst/>
                          <a:latin typeface="Calibri" panose="020F0502020204030204" pitchFamily="34" charset="0"/>
                        </a:rPr>
                        <a:t>2292.7</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b"/>
                      <a:r>
                        <a:rPr lang="en-HK" sz="1400" b="0" i="0" u="none" strike="noStrike">
                          <a:effectLst/>
                          <a:latin typeface="Calibri" panose="020F0502020204030204" pitchFamily="34" charset="0"/>
                        </a:rPr>
                        <a:t>22.8%</a:t>
                      </a:r>
                    </a:p>
                  </a:txBody>
                  <a:tcPr marL="9525" marR="9525" marT="9525" marB="0" anchor="b">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a:endParaRPr lang="zh-CN" altLang="en-US" sz="1200" dirty="0">
                        <a:effectLst/>
                        <a:latin typeface="+mn-lt"/>
                        <a:ea typeface="楷体" panose="02010609060101010101" pitchFamily="49" charset="-122"/>
                      </a:endParaRPr>
                    </a:p>
                  </a:txBody>
                  <a:tcPr marL="30694" marR="30694" marT="6139" marB="6139"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2197949251"/>
                  </a:ext>
                </a:extLst>
              </a:tr>
              <a:tr h="321268">
                <a:tc>
                  <a:txBody>
                    <a:bodyPr/>
                    <a:lstStyle/>
                    <a:p>
                      <a:pPr algn="ctr"/>
                      <a:r>
                        <a:rPr lang="en-US" altLang="zh-CN" sz="1400" b="0" i="0" u="none" strike="noStrike" kern="1200" dirty="0">
                          <a:solidFill>
                            <a:schemeClr val="tx1"/>
                          </a:solidFill>
                          <a:effectLst/>
                          <a:latin typeface="Calibri" panose="020F0502020204030204" pitchFamily="34" charset="0"/>
                          <a:ea typeface="+mn-ea"/>
                          <a:cs typeface="+mn-cs"/>
                        </a:rPr>
                        <a:t>2017</a:t>
                      </a:r>
                    </a:p>
                  </a:txBody>
                  <a:tcPr marL="30694" marR="30694" marT="6139" marB="6139"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dirty="0">
                          <a:effectLst/>
                          <a:latin typeface="Calibri" panose="020F0502020204030204" pitchFamily="34" charset="0"/>
                        </a:rPr>
                        <a:t>15528.42</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dirty="0">
                          <a:effectLst/>
                          <a:latin typeface="Calibri" panose="020F0502020204030204" pitchFamily="34" charset="0"/>
                        </a:rPr>
                        <a:t>19.0%</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a:effectLst/>
                          <a:latin typeface="Calibri" panose="020F0502020204030204" pitchFamily="34" charset="0"/>
                        </a:rPr>
                        <a:t>1867</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b"/>
                      <a:r>
                        <a:rPr lang="en-HK" sz="1400" b="0" i="0" u="none" strike="noStrike">
                          <a:effectLst/>
                          <a:latin typeface="Calibri" panose="020F0502020204030204" pitchFamily="34" charset="0"/>
                        </a:rPr>
                        <a:t>19.9%</a:t>
                      </a:r>
                    </a:p>
                  </a:txBody>
                  <a:tcPr marL="9525" marR="9525" marT="9525" marB="0" anchor="b">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a:r>
                        <a:rPr lang="ja-JP" altLang="en-US" sz="1200">
                          <a:effectLst/>
                          <a:latin typeface="+mn-lt"/>
                          <a:ea typeface="楷体" panose="02010609060101010101" pitchFamily="49" charset="-122"/>
                        </a:rPr>
                        <a:t>转型发展改革</a:t>
                      </a:r>
                      <a:endParaRPr lang="zh-CN" altLang="en-US" sz="1200" dirty="0">
                        <a:effectLst/>
                        <a:latin typeface="+mn-lt"/>
                        <a:ea typeface="楷体" panose="02010609060101010101" pitchFamily="49" charset="-122"/>
                      </a:endParaRPr>
                    </a:p>
                  </a:txBody>
                  <a:tcPr marL="30694" marR="30694" marT="6139" marB="6139"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1211191487"/>
                  </a:ext>
                </a:extLst>
              </a:tr>
              <a:tr h="321268">
                <a:tc>
                  <a:txBody>
                    <a:bodyPr/>
                    <a:lstStyle/>
                    <a:p>
                      <a:pPr algn="ctr"/>
                      <a:r>
                        <a:rPr lang="en-US" altLang="zh-CN" sz="1400" b="0" i="0" u="none" strike="noStrike" kern="1200" dirty="0">
                          <a:solidFill>
                            <a:schemeClr val="tx1"/>
                          </a:solidFill>
                          <a:effectLst/>
                          <a:latin typeface="Calibri" panose="020F0502020204030204" pitchFamily="34" charset="0"/>
                          <a:ea typeface="+mn-ea"/>
                          <a:cs typeface="+mn-cs"/>
                        </a:rPr>
                        <a:t>2016</a:t>
                      </a:r>
                    </a:p>
                  </a:txBody>
                  <a:tcPr marL="30694" marR="30694" marT="6139" marB="6139"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dirty="0">
                          <a:effectLst/>
                          <a:latin typeface="Calibri" panose="020F0502020204030204" pitchFamily="34" charset="0"/>
                        </a:rPr>
                        <a:t>13050.41</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a:effectLst/>
                          <a:latin typeface="Calibri" panose="020F0502020204030204" pitchFamily="34" charset="0"/>
                        </a:rPr>
                        <a:t>2.2%</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a:effectLst/>
                          <a:latin typeface="Calibri" panose="020F0502020204030204" pitchFamily="34" charset="0"/>
                        </a:rPr>
                        <a:t>1557</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b"/>
                      <a:r>
                        <a:rPr lang="en-HK" sz="1400" b="0" i="0" u="none" strike="noStrike">
                          <a:effectLst/>
                          <a:latin typeface="Calibri" panose="020F0502020204030204" pitchFamily="34" charset="0"/>
                        </a:rPr>
                        <a:t>-5.2%</a:t>
                      </a:r>
                    </a:p>
                  </a:txBody>
                  <a:tcPr marL="9525" marR="9525" marT="9525" marB="0" anchor="b">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a:endParaRPr lang="zh-CN" altLang="en-US" sz="1200" dirty="0">
                        <a:effectLst/>
                        <a:latin typeface="+mn-lt"/>
                        <a:ea typeface="楷体" panose="02010609060101010101" pitchFamily="49" charset="-122"/>
                      </a:endParaRPr>
                    </a:p>
                  </a:txBody>
                  <a:tcPr marL="30694" marR="30694" marT="6139" marB="6139"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3569970663"/>
                  </a:ext>
                </a:extLst>
              </a:tr>
              <a:tr h="321268">
                <a:tc>
                  <a:txBody>
                    <a:bodyPr/>
                    <a:lstStyle/>
                    <a:p>
                      <a:pPr algn="ctr"/>
                      <a:r>
                        <a:rPr lang="en-US" altLang="zh-CN" sz="1400" b="0" i="0" u="none" strike="noStrike" kern="1200" dirty="0">
                          <a:solidFill>
                            <a:schemeClr val="tx1"/>
                          </a:solidFill>
                          <a:effectLst/>
                          <a:latin typeface="Calibri" panose="020F0502020204030204" pitchFamily="34" charset="0"/>
                          <a:ea typeface="+mn-ea"/>
                          <a:cs typeface="+mn-cs"/>
                        </a:rPr>
                        <a:t>2015</a:t>
                      </a:r>
                    </a:p>
                  </a:txBody>
                  <a:tcPr marL="30694" marR="30694" marT="6139" marB="6139"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dirty="0">
                          <a:effectLst/>
                          <a:latin typeface="Calibri" panose="020F0502020204030204" pitchFamily="34" charset="0"/>
                        </a:rPr>
                        <a:t>12766.49</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a:effectLst/>
                          <a:latin typeface="Calibri" panose="020F0502020204030204" pitchFamily="34" charset="0"/>
                        </a:rPr>
                        <a:t>0.0%</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a:effectLst/>
                          <a:latin typeface="Calibri" panose="020F0502020204030204" pitchFamily="34" charset="0"/>
                        </a:rPr>
                        <a:t>1642.35</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b"/>
                      <a:r>
                        <a:rPr lang="en-HK" sz="1400" b="0" i="0" u="none" strike="noStrike">
                          <a:effectLst/>
                          <a:latin typeface="Calibri" panose="020F0502020204030204" pitchFamily="34" charset="0"/>
                        </a:rPr>
                        <a:t>-9.8%</a:t>
                      </a:r>
                    </a:p>
                  </a:txBody>
                  <a:tcPr marL="9525" marR="9525" marT="9525" marB="0" anchor="b">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a:endParaRPr lang="zh-CN" altLang="en-US" sz="1200" dirty="0">
                        <a:effectLst/>
                        <a:latin typeface="+mn-lt"/>
                        <a:ea typeface="楷体" panose="02010609060101010101" pitchFamily="49" charset="-122"/>
                      </a:endParaRPr>
                    </a:p>
                  </a:txBody>
                  <a:tcPr marL="30694" marR="30694" marT="6139" marB="6139"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3450498404"/>
                  </a:ext>
                </a:extLst>
              </a:tr>
              <a:tr h="321268">
                <a:tc>
                  <a:txBody>
                    <a:bodyPr/>
                    <a:lstStyle/>
                    <a:p>
                      <a:pPr algn="ctr"/>
                      <a:r>
                        <a:rPr lang="en-US" altLang="zh-CN" sz="1400" b="0" i="0" u="none" strike="noStrike" kern="1200" dirty="0">
                          <a:solidFill>
                            <a:schemeClr val="tx1"/>
                          </a:solidFill>
                          <a:effectLst/>
                          <a:latin typeface="Calibri" panose="020F0502020204030204" pitchFamily="34" charset="0"/>
                          <a:ea typeface="+mn-ea"/>
                          <a:cs typeface="+mn-cs"/>
                        </a:rPr>
                        <a:t>2014</a:t>
                      </a:r>
                    </a:p>
                  </a:txBody>
                  <a:tcPr marL="30694" marR="30694" marT="6139" marB="6139"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dirty="0">
                          <a:effectLst/>
                          <a:latin typeface="Calibri" panose="020F0502020204030204" pitchFamily="34" charset="0"/>
                        </a:rPr>
                        <a:t>12761.49</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a:effectLst/>
                          <a:latin typeface="Calibri" panose="020F0502020204030204" pitchFamily="34" charset="0"/>
                        </a:rPr>
                        <a:t>0.8%</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a:effectLst/>
                          <a:latin typeface="Calibri" panose="020F0502020204030204" pitchFamily="34" charset="0"/>
                        </a:rPr>
                        <a:t>1820.64</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b"/>
                      <a:r>
                        <a:rPr lang="en-HK" sz="1400" b="0" i="0" u="none" strike="noStrike">
                          <a:effectLst/>
                          <a:latin typeface="Calibri" panose="020F0502020204030204" pitchFamily="34" charset="0"/>
                        </a:rPr>
                        <a:t>7.0%</a:t>
                      </a:r>
                    </a:p>
                  </a:txBody>
                  <a:tcPr marL="9525" marR="9525" marT="9525" marB="0" anchor="b">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a:endParaRPr lang="zh-CN" altLang="en-US" sz="1200" dirty="0">
                        <a:effectLst/>
                        <a:latin typeface="+mn-lt"/>
                        <a:ea typeface="楷体" panose="02010609060101010101" pitchFamily="49" charset="-122"/>
                      </a:endParaRPr>
                    </a:p>
                  </a:txBody>
                  <a:tcPr marL="30694" marR="30694" marT="6139" marB="6139"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1771987773"/>
                  </a:ext>
                </a:extLst>
              </a:tr>
              <a:tr h="321268">
                <a:tc>
                  <a:txBody>
                    <a:bodyPr/>
                    <a:lstStyle/>
                    <a:p>
                      <a:pPr algn="ctr"/>
                      <a:r>
                        <a:rPr lang="en-US" altLang="zh-CN" sz="1400" b="0" i="0" u="none" strike="noStrike" kern="1200" dirty="0">
                          <a:solidFill>
                            <a:schemeClr val="tx1"/>
                          </a:solidFill>
                          <a:effectLst/>
                          <a:latin typeface="Calibri" panose="020F0502020204030204" pitchFamily="34" charset="0"/>
                          <a:ea typeface="+mn-ea"/>
                          <a:cs typeface="+mn-cs"/>
                        </a:rPr>
                        <a:t>2013</a:t>
                      </a:r>
                    </a:p>
                  </a:txBody>
                  <a:tcPr marL="30694" marR="30694" marT="6139" marB="6139"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dirty="0">
                          <a:effectLst/>
                          <a:latin typeface="Calibri" panose="020F0502020204030204" pitchFamily="34" charset="0"/>
                        </a:rPr>
                        <a:t>12665.25</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a:effectLst/>
                          <a:latin typeface="Calibri" panose="020F0502020204030204" pitchFamily="34" charset="0"/>
                        </a:rPr>
                        <a:t>4.6%</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a:effectLst/>
                          <a:latin typeface="Calibri" panose="020F0502020204030204" pitchFamily="34" charset="0"/>
                        </a:rPr>
                        <a:t>1701.62</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b"/>
                      <a:r>
                        <a:rPr lang="en-HK" sz="1400" b="0" i="0" u="none" strike="noStrike">
                          <a:effectLst/>
                          <a:latin typeface="Calibri" panose="020F0502020204030204" pitchFamily="34" charset="0"/>
                        </a:rPr>
                        <a:t>12.2%</a:t>
                      </a:r>
                    </a:p>
                  </a:txBody>
                  <a:tcPr marL="9525" marR="9525" marT="9525" marB="0" anchor="b">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a:endParaRPr lang="zh-CN" altLang="en-US" sz="1200" dirty="0">
                        <a:effectLst/>
                        <a:latin typeface="+mn-lt"/>
                        <a:ea typeface="楷体" panose="02010609060101010101" pitchFamily="49" charset="-122"/>
                      </a:endParaRPr>
                    </a:p>
                  </a:txBody>
                  <a:tcPr marL="30694" marR="30694" marT="6139" marB="6139"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2743586642"/>
                  </a:ext>
                </a:extLst>
              </a:tr>
              <a:tr h="321268">
                <a:tc>
                  <a:txBody>
                    <a:bodyPr/>
                    <a:lstStyle/>
                    <a:p>
                      <a:pPr algn="ctr"/>
                      <a:r>
                        <a:rPr lang="en-US" altLang="zh-CN" sz="1400" b="0" i="0" u="none" strike="noStrike" kern="1200" dirty="0">
                          <a:solidFill>
                            <a:schemeClr val="tx1"/>
                          </a:solidFill>
                          <a:effectLst/>
                          <a:latin typeface="Calibri" panose="020F0502020204030204" pitchFamily="34" charset="0"/>
                          <a:ea typeface="+mn-ea"/>
                          <a:cs typeface="+mn-cs"/>
                        </a:rPr>
                        <a:t>2012</a:t>
                      </a:r>
                    </a:p>
                  </a:txBody>
                  <a:tcPr marL="30694" marR="30694" marT="6139" marB="6139"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dirty="0">
                          <a:effectLst/>
                          <a:latin typeface="Calibri" panose="020F0502020204030204" pitchFamily="34" charset="0"/>
                        </a:rPr>
                        <a:t>12112.83</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a:effectLst/>
                          <a:latin typeface="Calibri" panose="020F0502020204030204" pitchFamily="34" charset="0"/>
                        </a:rPr>
                        <a:t>7.8%</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a:effectLst/>
                          <a:latin typeface="Calibri" panose="020F0502020204030204" pitchFamily="34" charset="0"/>
                        </a:rPr>
                        <a:t>1516.38</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b"/>
                      <a:r>
                        <a:rPr lang="en-HK" sz="1400" b="0" i="0" u="none" strike="noStrike">
                          <a:effectLst/>
                          <a:latin typeface="Calibri" panose="020F0502020204030204" pitchFamily="34" charset="0"/>
                        </a:rPr>
                        <a:t>25.0%</a:t>
                      </a:r>
                    </a:p>
                  </a:txBody>
                  <a:tcPr marL="9525" marR="9525" marT="9525" marB="0" anchor="b">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a:endParaRPr lang="zh-CN" altLang="en-US" sz="1200" dirty="0">
                        <a:solidFill>
                          <a:srgbClr val="333333"/>
                        </a:solidFill>
                        <a:effectLst/>
                        <a:latin typeface="+mn-lt"/>
                        <a:ea typeface="楷体" panose="02010609060101010101" pitchFamily="49" charset="-122"/>
                      </a:endParaRPr>
                    </a:p>
                  </a:txBody>
                  <a:tcPr marL="30694" marR="30694" marT="6139" marB="6139"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1854783371"/>
                  </a:ext>
                </a:extLst>
              </a:tr>
              <a:tr h="321268">
                <a:tc>
                  <a:txBody>
                    <a:bodyPr/>
                    <a:lstStyle/>
                    <a:p>
                      <a:pPr algn="ctr"/>
                      <a:r>
                        <a:rPr lang="en-US" altLang="zh-CN" sz="1400" b="0" i="0" u="none" strike="noStrike" kern="1200" dirty="0">
                          <a:solidFill>
                            <a:schemeClr val="tx1"/>
                          </a:solidFill>
                          <a:effectLst/>
                          <a:latin typeface="Calibri" panose="020F0502020204030204" pitchFamily="34" charset="0"/>
                          <a:ea typeface="+mn-ea"/>
                          <a:cs typeface="+mn-cs"/>
                        </a:rPr>
                        <a:t>2011</a:t>
                      </a:r>
                    </a:p>
                  </a:txBody>
                  <a:tcPr marL="30694" marR="30694" marT="6139" marB="6139"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dirty="0">
                          <a:effectLst/>
                          <a:latin typeface="Calibri" panose="020F0502020204030204" pitchFamily="34" charset="0"/>
                        </a:rPr>
                        <a:t>11237.55</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a:effectLst/>
                          <a:latin typeface="Calibri" panose="020F0502020204030204" pitchFamily="34" charset="0"/>
                        </a:rPr>
                        <a:t>22.1%</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a:effectLst/>
                          <a:latin typeface="Calibri" panose="020F0502020204030204" pitchFamily="34" charset="0"/>
                        </a:rPr>
                        <a:t>1213.43</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b"/>
                      <a:r>
                        <a:rPr lang="en-HK" sz="1400" b="0" i="0" u="none" strike="noStrike">
                          <a:effectLst/>
                          <a:latin typeface="Calibri" panose="020F0502020204030204" pitchFamily="34" charset="0"/>
                        </a:rPr>
                        <a:t>25.1%</a:t>
                      </a:r>
                    </a:p>
                  </a:txBody>
                  <a:tcPr marL="9525" marR="9525" marT="9525" marB="0" anchor="b">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a:endParaRPr lang="zh-CN" altLang="en-US" sz="1200" dirty="0">
                        <a:effectLst/>
                        <a:latin typeface="+mn-lt"/>
                        <a:ea typeface="楷体" panose="02010609060101010101" pitchFamily="49" charset="-122"/>
                      </a:endParaRPr>
                    </a:p>
                  </a:txBody>
                  <a:tcPr marL="30694" marR="30694" marT="6139" marB="6139"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2063784712"/>
                  </a:ext>
                </a:extLst>
              </a:tr>
              <a:tr h="321268">
                <a:tc>
                  <a:txBody>
                    <a:bodyPr/>
                    <a:lstStyle/>
                    <a:p>
                      <a:pPr algn="ctr"/>
                      <a:r>
                        <a:rPr lang="en-US" altLang="zh-CN" sz="1400" b="0" i="0" u="none" strike="noStrike" kern="1200" dirty="0">
                          <a:solidFill>
                            <a:schemeClr val="tx1"/>
                          </a:solidFill>
                          <a:effectLst/>
                          <a:latin typeface="Calibri" panose="020F0502020204030204" pitchFamily="34" charset="0"/>
                          <a:ea typeface="+mn-ea"/>
                          <a:cs typeface="+mn-cs"/>
                        </a:rPr>
                        <a:t>2010</a:t>
                      </a:r>
                    </a:p>
                  </a:txBody>
                  <a:tcPr marL="30694" marR="30694" marT="6139" marB="6139"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a:effectLst/>
                          <a:latin typeface="Calibri" panose="020F0502020204030204" pitchFamily="34" charset="0"/>
                        </a:rPr>
                        <a:t>9200.86</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a:effectLst/>
                          <a:latin typeface="Calibri" panose="020F0502020204030204" pitchFamily="34" charset="0"/>
                        </a:rPr>
                        <a:t>25.0%</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a:effectLst/>
                          <a:latin typeface="Calibri" panose="020F0502020204030204" pitchFamily="34" charset="0"/>
                        </a:rPr>
                        <a:t>969.67</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b"/>
                      <a:r>
                        <a:rPr lang="en-HK" sz="1400" b="0" i="0" u="none" strike="noStrike">
                          <a:effectLst/>
                          <a:latin typeface="Calibri" panose="020F0502020204030204" pitchFamily="34" charset="0"/>
                        </a:rPr>
                        <a:t>20.3%</a:t>
                      </a:r>
                    </a:p>
                  </a:txBody>
                  <a:tcPr marL="9525" marR="9525" marT="9525" marB="0" anchor="b">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a:endParaRPr lang="zh-CN" altLang="en-US" sz="1200" dirty="0">
                        <a:effectLst/>
                        <a:latin typeface="+mn-lt"/>
                        <a:ea typeface="楷体" panose="02010609060101010101" pitchFamily="49" charset="-122"/>
                      </a:endParaRPr>
                    </a:p>
                  </a:txBody>
                  <a:tcPr marL="30694" marR="30694" marT="6139" marB="6139"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2022247039"/>
                  </a:ext>
                </a:extLst>
              </a:tr>
              <a:tr h="321268">
                <a:tc>
                  <a:txBody>
                    <a:bodyPr/>
                    <a:lstStyle/>
                    <a:p>
                      <a:pPr algn="ctr"/>
                      <a:r>
                        <a:rPr lang="en-US" altLang="zh-CN" sz="1400" b="0" i="0" u="none" strike="noStrike" kern="1200" dirty="0">
                          <a:solidFill>
                            <a:schemeClr val="tx1"/>
                          </a:solidFill>
                          <a:effectLst/>
                          <a:latin typeface="Calibri" panose="020F0502020204030204" pitchFamily="34" charset="0"/>
                          <a:ea typeface="+mn-ea"/>
                          <a:cs typeface="+mn-cs"/>
                        </a:rPr>
                        <a:t>2009</a:t>
                      </a:r>
                    </a:p>
                  </a:txBody>
                  <a:tcPr marL="30694" marR="30694" marT="6139" marB="6139"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a:effectLst/>
                          <a:latin typeface="Calibri" panose="020F0502020204030204" pitchFamily="34" charset="0"/>
                        </a:rPr>
                        <a:t>7358.31</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a:effectLst/>
                          <a:latin typeface="Calibri" panose="020F0502020204030204" pitchFamily="34" charset="0"/>
                        </a:rPr>
                        <a:t>0.6%</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a:effectLst/>
                          <a:latin typeface="Calibri" panose="020F0502020204030204" pitchFamily="34" charset="0"/>
                        </a:rPr>
                        <a:t>805.83</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b"/>
                      <a:r>
                        <a:rPr lang="en-HK" sz="1400" b="0" i="0" u="none" strike="noStrike">
                          <a:effectLst/>
                          <a:latin typeface="Calibri" panose="020F0502020204030204" pitchFamily="34" charset="0"/>
                        </a:rPr>
                        <a:t>7.7%</a:t>
                      </a:r>
                    </a:p>
                  </a:txBody>
                  <a:tcPr marL="9525" marR="9525" marT="9525" marB="0" anchor="b">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a:endParaRPr lang="zh-CN" altLang="en-US" sz="1200" dirty="0">
                        <a:effectLst/>
                        <a:latin typeface="+mn-lt"/>
                        <a:ea typeface="楷体" panose="02010609060101010101" pitchFamily="49" charset="-122"/>
                      </a:endParaRPr>
                    </a:p>
                  </a:txBody>
                  <a:tcPr marL="30694" marR="30694" marT="6139" marB="6139"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1766850144"/>
                  </a:ext>
                </a:extLst>
              </a:tr>
              <a:tr h="321268">
                <a:tc>
                  <a:txBody>
                    <a:bodyPr/>
                    <a:lstStyle/>
                    <a:p>
                      <a:pPr algn="ctr"/>
                      <a:r>
                        <a:rPr lang="en-US" altLang="zh-CN" sz="1400" b="0" i="0" u="none" strike="noStrike" kern="1200" dirty="0">
                          <a:solidFill>
                            <a:schemeClr val="tx1"/>
                          </a:solidFill>
                          <a:effectLst/>
                          <a:latin typeface="Calibri" panose="020F0502020204030204" pitchFamily="34" charset="0"/>
                          <a:ea typeface="+mn-ea"/>
                          <a:cs typeface="+mn-cs"/>
                        </a:rPr>
                        <a:t>2008</a:t>
                      </a:r>
                    </a:p>
                  </a:txBody>
                  <a:tcPr marL="30694" marR="30694" marT="6139" marB="6139"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a:effectLst/>
                          <a:latin typeface="Calibri" panose="020F0502020204030204" pitchFamily="34" charset="0"/>
                        </a:rPr>
                        <a:t>7315.4</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a:effectLst/>
                          <a:latin typeface="Calibri" panose="020F0502020204030204" pitchFamily="34" charset="0"/>
                        </a:rPr>
                        <a:t>21.4%</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a:effectLst/>
                          <a:latin typeface="Calibri" panose="020F0502020204030204" pitchFamily="34" charset="0"/>
                        </a:rPr>
                        <a:t>748</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b"/>
                      <a:r>
                        <a:rPr lang="en-HK" sz="1400" b="0" i="0" u="none" strike="noStrike">
                          <a:effectLst/>
                          <a:latin typeface="Calibri" panose="020F0502020204030204" pitchFamily="34" charset="0"/>
                        </a:rPr>
                        <a:t>25.1%</a:t>
                      </a:r>
                    </a:p>
                  </a:txBody>
                  <a:tcPr marL="9525" marR="9525" marT="9525" marB="0" anchor="b">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a:endParaRPr lang="zh-CN" altLang="en-US" sz="1200" dirty="0">
                        <a:effectLst/>
                        <a:latin typeface="+mn-lt"/>
                        <a:ea typeface="楷体" panose="02010609060101010101" pitchFamily="49" charset="-122"/>
                      </a:endParaRPr>
                    </a:p>
                  </a:txBody>
                  <a:tcPr marL="30694" marR="30694" marT="6139" marB="6139"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1295039438"/>
                  </a:ext>
                </a:extLst>
              </a:tr>
              <a:tr h="357310">
                <a:tc>
                  <a:txBody>
                    <a:bodyPr/>
                    <a:lstStyle/>
                    <a:p>
                      <a:pPr algn="ctr"/>
                      <a:r>
                        <a:rPr lang="en-US" altLang="zh-CN" sz="1400" b="0" i="0" u="none" strike="noStrike" kern="1200" dirty="0">
                          <a:solidFill>
                            <a:schemeClr val="tx1"/>
                          </a:solidFill>
                          <a:effectLst/>
                          <a:latin typeface="Calibri" panose="020F0502020204030204" pitchFamily="34" charset="0"/>
                          <a:ea typeface="+mn-ea"/>
                          <a:cs typeface="+mn-cs"/>
                        </a:rPr>
                        <a:t>2007</a:t>
                      </a:r>
                    </a:p>
                  </a:txBody>
                  <a:tcPr marL="30694" marR="30694" marT="6139" marB="6139"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a:effectLst/>
                          <a:latin typeface="Calibri" panose="020F0502020204030204" pitchFamily="34" charset="0"/>
                        </a:rPr>
                        <a:t>6024.45</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a:effectLst/>
                          <a:latin typeface="Calibri" panose="020F0502020204030204" pitchFamily="34" charset="0"/>
                        </a:rPr>
                        <a:t>23.5%</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a:effectLst/>
                          <a:latin typeface="Calibri" panose="020F0502020204030204" pitchFamily="34" charset="0"/>
                        </a:rPr>
                        <a:t>597.89</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b"/>
                      <a:r>
                        <a:rPr lang="en-HK" sz="1400" b="0" i="0" u="none" strike="noStrike">
                          <a:effectLst/>
                          <a:latin typeface="Calibri" panose="020F0502020204030204" pitchFamily="34" charset="0"/>
                        </a:rPr>
                        <a:t>2.5%</a:t>
                      </a:r>
                    </a:p>
                  </a:txBody>
                  <a:tcPr marL="9525" marR="9525" marT="9525" marB="0" anchor="b">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a:endParaRPr lang="zh-CN" altLang="en-US" sz="1200" dirty="0">
                        <a:solidFill>
                          <a:srgbClr val="333333"/>
                        </a:solidFill>
                        <a:effectLst/>
                        <a:latin typeface="+mn-lt"/>
                        <a:ea typeface="楷体" panose="02010609060101010101" pitchFamily="49" charset="-122"/>
                      </a:endParaRPr>
                    </a:p>
                  </a:txBody>
                  <a:tcPr marL="30694" marR="30694" marT="6139" marB="6139"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423338149"/>
                  </a:ext>
                </a:extLst>
              </a:tr>
              <a:tr h="321268">
                <a:tc>
                  <a:txBody>
                    <a:bodyPr/>
                    <a:lstStyle/>
                    <a:p>
                      <a:pPr algn="ctr"/>
                      <a:r>
                        <a:rPr lang="en-US" altLang="zh-CN" sz="1400" b="0" i="0" u="none" strike="noStrike" kern="1200" dirty="0">
                          <a:solidFill>
                            <a:schemeClr val="tx1"/>
                          </a:solidFill>
                          <a:effectLst/>
                          <a:latin typeface="Calibri" panose="020F0502020204030204" pitchFamily="34" charset="0"/>
                          <a:ea typeface="+mn-ea"/>
                          <a:cs typeface="+mn-cs"/>
                        </a:rPr>
                        <a:t>2006</a:t>
                      </a:r>
                    </a:p>
                  </a:txBody>
                  <a:tcPr marL="30694" marR="30694" marT="6139" marB="6139"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dirty="0">
                          <a:effectLst/>
                          <a:latin typeface="Calibri" panose="020F0502020204030204" pitchFamily="34" charset="0"/>
                        </a:rPr>
                        <a:t>4878.61</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dirty="0">
                          <a:effectLst/>
                          <a:latin typeface="Calibri" panose="020F0502020204030204" pitchFamily="34" charset="0"/>
                        </a:rPr>
                        <a:t>15.3%</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ctr"/>
                      <a:r>
                        <a:rPr lang="en-HK" sz="1400" b="0" i="0" u="none" strike="noStrike" dirty="0">
                          <a:effectLst/>
                          <a:latin typeface="Calibri" panose="020F0502020204030204" pitchFamily="34" charset="0"/>
                        </a:rPr>
                        <a:t>583.38</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fontAlgn="b"/>
                      <a:r>
                        <a:rPr lang="en-HK" sz="1400" b="0" i="0" u="none" strike="noStrike" dirty="0">
                          <a:effectLst/>
                          <a:latin typeface="Calibri" panose="020F0502020204030204" pitchFamily="34" charset="0"/>
                        </a:rPr>
                        <a:t>58.4%</a:t>
                      </a:r>
                    </a:p>
                  </a:txBody>
                  <a:tcPr marL="9525" marR="9525" marT="9525" marB="0" anchor="b">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a:endParaRPr lang="zh-CN" altLang="en-US" sz="1200" dirty="0">
                        <a:solidFill>
                          <a:srgbClr val="333333"/>
                        </a:solidFill>
                        <a:effectLst/>
                        <a:latin typeface="+mn-lt"/>
                        <a:ea typeface="楷体" panose="02010609060101010101" pitchFamily="49" charset="-122"/>
                      </a:endParaRPr>
                    </a:p>
                  </a:txBody>
                  <a:tcPr marL="30694" marR="30694" marT="6139" marB="6139"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2494493431"/>
                  </a:ext>
                </a:extLst>
              </a:tr>
            </a:tbl>
          </a:graphicData>
        </a:graphic>
      </p:graphicFrame>
    </p:spTree>
    <p:extLst>
      <p:ext uri="{BB962C8B-B14F-4D97-AF65-F5344CB8AC3E}">
        <p14:creationId xmlns:p14="http://schemas.microsoft.com/office/powerpoint/2010/main" val="2609688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635D49-F5B5-2841-8A19-6CE9B43EF864}"/>
              </a:ext>
            </a:extLst>
          </p:cNvPr>
          <p:cNvSpPr>
            <a:spLocks noGrp="1"/>
          </p:cNvSpPr>
          <p:nvPr>
            <p:ph type="sldNum" sz="quarter" idx="10"/>
          </p:nvPr>
        </p:nvSpPr>
        <p:spPr/>
        <p:txBody>
          <a:bodyPr/>
          <a:lstStyle/>
          <a:p>
            <a:fld id="{C2ED6635-D407-4DAB-8FE6-6ACCC75A9381}" type="slidenum">
              <a:rPr lang="zh-CN" altLang="en-US" smtClean="0"/>
              <a:pPr/>
              <a:t>6</a:t>
            </a:fld>
            <a:endParaRPr lang="zh-CN" altLang="en-US"/>
          </a:p>
        </p:txBody>
      </p:sp>
      <p:sp>
        <p:nvSpPr>
          <p:cNvPr id="3" name="Title 2">
            <a:extLst>
              <a:ext uri="{FF2B5EF4-FFF2-40B4-BE49-F238E27FC236}">
                <a16:creationId xmlns:a16="http://schemas.microsoft.com/office/drawing/2014/main" id="{3C2F8475-56FE-3748-BBD5-0AF06B04244E}"/>
              </a:ext>
            </a:extLst>
          </p:cNvPr>
          <p:cNvSpPr>
            <a:spLocks noGrp="1"/>
          </p:cNvSpPr>
          <p:nvPr>
            <p:ph type="title"/>
          </p:nvPr>
        </p:nvSpPr>
        <p:spPr/>
        <p:txBody>
          <a:bodyPr/>
          <a:lstStyle/>
          <a:p>
            <a:r>
              <a:rPr lang="en-US" altLang="zh-CN" dirty="0"/>
              <a:t>4  </a:t>
            </a:r>
            <a:r>
              <a:rPr lang="zh-CN" altLang="en-US" dirty="0"/>
              <a:t>各</a:t>
            </a:r>
            <a:r>
              <a:rPr lang="ja-JP" altLang="en-US"/>
              <a:t>市</a:t>
            </a:r>
            <a:r>
              <a:rPr lang="zh-CN" altLang="en-US" dirty="0"/>
              <a:t>人口数量及比重（</a:t>
            </a:r>
            <a:r>
              <a:rPr lang="en-US" altLang="zh-CN" dirty="0"/>
              <a:t>2018</a:t>
            </a:r>
            <a:r>
              <a:rPr lang="zh-CN" altLang="en-US" dirty="0"/>
              <a:t>年）</a:t>
            </a:r>
            <a:endParaRPr lang="en-US" dirty="0"/>
          </a:p>
        </p:txBody>
      </p:sp>
      <p:graphicFrame>
        <p:nvGraphicFramePr>
          <p:cNvPr id="4" name="表格 2">
            <a:extLst>
              <a:ext uri="{FF2B5EF4-FFF2-40B4-BE49-F238E27FC236}">
                <a16:creationId xmlns:a16="http://schemas.microsoft.com/office/drawing/2014/main" id="{11EB352C-3754-6646-BA45-630218ADEC0B}"/>
              </a:ext>
            </a:extLst>
          </p:cNvPr>
          <p:cNvGraphicFramePr>
            <a:graphicFrameLocks noGrp="1"/>
          </p:cNvGraphicFramePr>
          <p:nvPr>
            <p:extLst>
              <p:ext uri="{D42A27DB-BD31-4B8C-83A1-F6EECF244321}">
                <p14:modId xmlns:p14="http://schemas.microsoft.com/office/powerpoint/2010/main" val="3156039729"/>
              </p:ext>
            </p:extLst>
          </p:nvPr>
        </p:nvGraphicFramePr>
        <p:xfrm>
          <a:off x="1060555" y="1193220"/>
          <a:ext cx="10070890" cy="4436874"/>
        </p:xfrm>
        <a:graphic>
          <a:graphicData uri="http://schemas.openxmlformats.org/drawingml/2006/table">
            <a:tbl>
              <a:tblPr/>
              <a:tblGrid>
                <a:gridCol w="925241">
                  <a:extLst>
                    <a:ext uri="{9D8B030D-6E8A-4147-A177-3AD203B41FA5}">
                      <a16:colId xmlns:a16="http://schemas.microsoft.com/office/drawing/2014/main" val="3676744919"/>
                    </a:ext>
                  </a:extLst>
                </a:gridCol>
                <a:gridCol w="1917257">
                  <a:extLst>
                    <a:ext uri="{9D8B030D-6E8A-4147-A177-3AD203B41FA5}">
                      <a16:colId xmlns:a16="http://schemas.microsoft.com/office/drawing/2014/main" val="3240283236"/>
                    </a:ext>
                  </a:extLst>
                </a:gridCol>
                <a:gridCol w="1917257">
                  <a:extLst>
                    <a:ext uri="{9D8B030D-6E8A-4147-A177-3AD203B41FA5}">
                      <a16:colId xmlns:a16="http://schemas.microsoft.com/office/drawing/2014/main" val="3229103398"/>
                    </a:ext>
                  </a:extLst>
                </a:gridCol>
                <a:gridCol w="1917257">
                  <a:extLst>
                    <a:ext uri="{9D8B030D-6E8A-4147-A177-3AD203B41FA5}">
                      <a16:colId xmlns:a16="http://schemas.microsoft.com/office/drawing/2014/main" val="100412478"/>
                    </a:ext>
                  </a:extLst>
                </a:gridCol>
                <a:gridCol w="839312">
                  <a:extLst>
                    <a:ext uri="{9D8B030D-6E8A-4147-A177-3AD203B41FA5}">
                      <a16:colId xmlns:a16="http://schemas.microsoft.com/office/drawing/2014/main" val="1732305322"/>
                    </a:ext>
                  </a:extLst>
                </a:gridCol>
                <a:gridCol w="2554566">
                  <a:extLst>
                    <a:ext uri="{9D8B030D-6E8A-4147-A177-3AD203B41FA5}">
                      <a16:colId xmlns:a16="http://schemas.microsoft.com/office/drawing/2014/main" val="1068338199"/>
                    </a:ext>
                  </a:extLst>
                </a:gridCol>
              </a:tblGrid>
              <a:tr h="341298">
                <a:tc>
                  <a:txBody>
                    <a:bodyPr/>
                    <a:lstStyle/>
                    <a:p>
                      <a:pPr algn="ctr"/>
                      <a:r>
                        <a:rPr lang="zh-CN" altLang="en-US" sz="1400" b="1" dirty="0">
                          <a:solidFill>
                            <a:schemeClr val="tx1">
                              <a:lumMod val="75000"/>
                              <a:lumOff val="25000"/>
                            </a:schemeClr>
                          </a:solidFill>
                          <a:effectLst/>
                          <a:latin typeface="Microsoft YaHei" panose="020B0503020204020204" pitchFamily="34" charset="-122"/>
                          <a:ea typeface="Microsoft YaHei" panose="020B0503020204020204" pitchFamily="34" charset="-122"/>
                        </a:rPr>
                        <a:t>地区</a:t>
                      </a:r>
                    </a:p>
                  </a:txBody>
                  <a:tcPr marL="17520" marR="17520" marT="3504" marB="3504" anchor="ctr">
                    <a:lnL w="12700" cap="flat" cmpd="sng" algn="ctr">
                      <a:no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1" dirty="0">
                          <a:solidFill>
                            <a:schemeClr val="tx1">
                              <a:lumMod val="75000"/>
                              <a:lumOff val="25000"/>
                            </a:schemeClr>
                          </a:solidFill>
                          <a:effectLst/>
                          <a:latin typeface="Microsoft YaHei" panose="020B0503020204020204" pitchFamily="34" charset="-122"/>
                          <a:ea typeface="Microsoft YaHei" panose="020B0503020204020204" pitchFamily="34" charset="-122"/>
                        </a:rPr>
                        <a:t>2018</a:t>
                      </a:r>
                      <a:r>
                        <a:rPr lang="zh-CN" altLang="en-US" sz="1400" b="1" dirty="0">
                          <a:solidFill>
                            <a:schemeClr val="tx1">
                              <a:lumMod val="75000"/>
                              <a:lumOff val="25000"/>
                            </a:schemeClr>
                          </a:solidFill>
                          <a:effectLst/>
                          <a:latin typeface="Microsoft YaHei" panose="020B0503020204020204" pitchFamily="34" charset="-122"/>
                          <a:ea typeface="Microsoft YaHei" panose="020B0503020204020204" pitchFamily="34" charset="-122"/>
                        </a:rPr>
                        <a:t>年人口（人）</a:t>
                      </a:r>
                    </a:p>
                  </a:txBody>
                  <a:tcPr marL="17520" marR="17520" marT="3504" marB="3504" anchor="ctr">
                    <a:lnL w="6350" cap="flat" cmpd="sng" algn="ctr">
                      <a:solidFill>
                        <a:schemeClr val="bg1">
                          <a:lumMod val="95000"/>
                        </a:schemeClr>
                      </a:solid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1" dirty="0">
                          <a:solidFill>
                            <a:schemeClr val="tx1">
                              <a:lumMod val="75000"/>
                              <a:lumOff val="25000"/>
                            </a:schemeClr>
                          </a:solidFill>
                          <a:effectLst/>
                          <a:latin typeface="Microsoft YaHei" panose="020B0503020204020204" pitchFamily="34" charset="-122"/>
                          <a:ea typeface="Microsoft YaHei" panose="020B0503020204020204" pitchFamily="34" charset="-122"/>
                        </a:rPr>
                        <a:t>2010</a:t>
                      </a:r>
                      <a:r>
                        <a:rPr lang="zh-CN" altLang="en-US" sz="1400" b="1" dirty="0">
                          <a:solidFill>
                            <a:schemeClr val="tx1">
                              <a:lumMod val="75000"/>
                              <a:lumOff val="25000"/>
                            </a:schemeClr>
                          </a:solidFill>
                          <a:effectLst/>
                          <a:latin typeface="Microsoft YaHei" panose="020B0503020204020204" pitchFamily="34" charset="-122"/>
                          <a:ea typeface="Microsoft YaHei" panose="020B0503020204020204" pitchFamily="34" charset="-122"/>
                        </a:rPr>
                        <a:t>年比重（</a:t>
                      </a:r>
                      <a:r>
                        <a:rPr lang="en-US" altLang="zh-CN" sz="1400" b="1" dirty="0">
                          <a:solidFill>
                            <a:schemeClr val="tx1">
                              <a:lumMod val="75000"/>
                              <a:lumOff val="25000"/>
                            </a:schemeClr>
                          </a:solidFill>
                          <a:effectLst/>
                          <a:latin typeface="Microsoft YaHei" panose="020B0503020204020204" pitchFamily="34" charset="-122"/>
                          <a:ea typeface="Microsoft YaHei" panose="020B0503020204020204" pitchFamily="34" charset="-122"/>
                        </a:rPr>
                        <a:t>%</a:t>
                      </a:r>
                      <a:r>
                        <a:rPr lang="zh-CN" altLang="en-US" sz="1400" b="1" dirty="0">
                          <a:solidFill>
                            <a:schemeClr val="tx1">
                              <a:lumMod val="75000"/>
                              <a:lumOff val="25000"/>
                            </a:schemeClr>
                          </a:solidFill>
                          <a:effectLst/>
                          <a:latin typeface="Microsoft YaHei" panose="020B0503020204020204" pitchFamily="34" charset="-122"/>
                          <a:ea typeface="Microsoft YaHei" panose="020B0503020204020204" pitchFamily="34" charset="-122"/>
                        </a:rPr>
                        <a:t>）</a:t>
                      </a:r>
                    </a:p>
                  </a:txBody>
                  <a:tcPr marL="17520" marR="17520" marT="3504" marB="3504" anchor="ctr">
                    <a:lnL w="6350" cap="flat" cmpd="sng" algn="ctr">
                      <a:solidFill>
                        <a:schemeClr val="bg1">
                          <a:lumMod val="95000"/>
                        </a:schemeClr>
                      </a:solid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1" dirty="0">
                          <a:solidFill>
                            <a:schemeClr val="tx1">
                              <a:lumMod val="75000"/>
                              <a:lumOff val="25000"/>
                            </a:schemeClr>
                          </a:solidFill>
                          <a:effectLst/>
                          <a:latin typeface="Microsoft YaHei" panose="020B0503020204020204" pitchFamily="34" charset="-122"/>
                          <a:ea typeface="Microsoft YaHei" panose="020B0503020204020204" pitchFamily="34" charset="-122"/>
                        </a:rPr>
                        <a:t>2018</a:t>
                      </a:r>
                      <a:r>
                        <a:rPr lang="zh-CN" altLang="en-US" sz="1400" b="1" dirty="0">
                          <a:solidFill>
                            <a:schemeClr val="tx1">
                              <a:lumMod val="75000"/>
                              <a:lumOff val="25000"/>
                            </a:schemeClr>
                          </a:solidFill>
                          <a:effectLst/>
                          <a:latin typeface="Microsoft YaHei" panose="020B0503020204020204" pitchFamily="34" charset="-122"/>
                          <a:ea typeface="Microsoft YaHei" panose="020B0503020204020204" pitchFamily="34" charset="-122"/>
                        </a:rPr>
                        <a:t>年比重（</a:t>
                      </a:r>
                      <a:r>
                        <a:rPr lang="en-US" altLang="zh-CN" sz="1400" b="1" dirty="0">
                          <a:solidFill>
                            <a:schemeClr val="tx1">
                              <a:lumMod val="75000"/>
                              <a:lumOff val="25000"/>
                            </a:schemeClr>
                          </a:solidFill>
                          <a:effectLst/>
                          <a:latin typeface="Microsoft YaHei" panose="020B0503020204020204" pitchFamily="34" charset="-122"/>
                          <a:ea typeface="Microsoft YaHei" panose="020B0503020204020204" pitchFamily="34" charset="-122"/>
                        </a:rPr>
                        <a:t>%</a:t>
                      </a:r>
                      <a:r>
                        <a:rPr lang="zh-CN" altLang="en-US" sz="1400" b="1" dirty="0">
                          <a:solidFill>
                            <a:schemeClr val="tx1">
                              <a:lumMod val="75000"/>
                              <a:lumOff val="25000"/>
                            </a:schemeClr>
                          </a:solidFill>
                          <a:effectLst/>
                          <a:latin typeface="Microsoft YaHei" panose="020B0503020204020204" pitchFamily="34" charset="-122"/>
                          <a:ea typeface="Microsoft YaHei" panose="020B0503020204020204" pitchFamily="34" charset="-122"/>
                        </a:rPr>
                        <a:t>）</a:t>
                      </a:r>
                    </a:p>
                  </a:txBody>
                  <a:tcPr marL="17520" marR="17520" marT="3504" marB="3504" anchor="ctr">
                    <a:lnL w="6350" cap="flat" cmpd="sng" algn="ctr">
                      <a:solidFill>
                        <a:schemeClr val="bg1">
                          <a:lumMod val="95000"/>
                        </a:schemeClr>
                      </a:solid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chemeClr val="accent1">
                        <a:lumMod val="40000"/>
                        <a:lumOff val="60000"/>
                      </a:schemeClr>
                    </a:solidFill>
                  </a:tcPr>
                </a:tc>
                <a:tc>
                  <a:txBody>
                    <a:bodyPr/>
                    <a:lstStyle/>
                    <a:p>
                      <a:pPr algn="ctr"/>
                      <a:r>
                        <a:rPr lang="zh-CN" altLang="en-US" sz="1400" b="1" dirty="0">
                          <a:solidFill>
                            <a:schemeClr val="tx1">
                              <a:lumMod val="75000"/>
                              <a:lumOff val="25000"/>
                            </a:schemeClr>
                          </a:solidFill>
                          <a:effectLst/>
                          <a:latin typeface="Microsoft YaHei" panose="020B0503020204020204" pitchFamily="34" charset="-122"/>
                          <a:ea typeface="Microsoft YaHei" panose="020B0503020204020204" pitchFamily="34" charset="-122"/>
                        </a:rPr>
                        <a:t>变化</a:t>
                      </a:r>
                    </a:p>
                  </a:txBody>
                  <a:tcPr marL="17520" marR="17520" marT="3504" marB="3504" anchor="ctr">
                    <a:lnL w="6350" cap="flat" cmpd="sng" algn="ctr">
                      <a:solidFill>
                        <a:schemeClr val="bg1">
                          <a:lumMod val="95000"/>
                        </a:schemeClr>
                      </a:solid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chemeClr val="accent1">
                        <a:lumMod val="40000"/>
                        <a:lumOff val="60000"/>
                      </a:schemeClr>
                    </a:solidFill>
                  </a:tcPr>
                </a:tc>
                <a:tc>
                  <a:txBody>
                    <a:bodyPr/>
                    <a:lstStyle/>
                    <a:p>
                      <a:pPr algn="ctr"/>
                      <a:r>
                        <a:rPr lang="zh-CN" altLang="en-US" sz="1400" b="1" dirty="0">
                          <a:solidFill>
                            <a:schemeClr val="tx1">
                              <a:lumMod val="75000"/>
                              <a:lumOff val="25000"/>
                            </a:schemeClr>
                          </a:solidFill>
                          <a:effectLst/>
                          <a:latin typeface="Microsoft YaHei" panose="020B0503020204020204" pitchFamily="34" charset="-122"/>
                          <a:ea typeface="Microsoft YaHei" panose="020B0503020204020204" pitchFamily="34" charset="-122"/>
                        </a:rPr>
                        <a:t>人口密度（人</a:t>
                      </a:r>
                      <a:r>
                        <a:rPr lang="en-US" altLang="zh-CN" sz="1400" b="1" dirty="0">
                          <a:solidFill>
                            <a:schemeClr val="tx1">
                              <a:lumMod val="75000"/>
                              <a:lumOff val="25000"/>
                            </a:schemeClr>
                          </a:solidFill>
                          <a:effectLst/>
                          <a:latin typeface="Microsoft YaHei" panose="020B0503020204020204" pitchFamily="34" charset="-122"/>
                          <a:ea typeface="Microsoft YaHei" panose="020B0503020204020204" pitchFamily="34" charset="-122"/>
                        </a:rPr>
                        <a:t>/</a:t>
                      </a:r>
                      <a:r>
                        <a:rPr lang="zh-CN" altLang="en-US" sz="1400" b="1" dirty="0">
                          <a:solidFill>
                            <a:schemeClr val="tx1">
                              <a:lumMod val="75000"/>
                              <a:lumOff val="25000"/>
                            </a:schemeClr>
                          </a:solidFill>
                          <a:effectLst/>
                          <a:latin typeface="Microsoft YaHei" panose="020B0503020204020204" pitchFamily="34" charset="-122"/>
                          <a:ea typeface="Microsoft YaHei" panose="020B0503020204020204" pitchFamily="34" charset="-122"/>
                        </a:rPr>
                        <a:t>平方千米）</a:t>
                      </a:r>
                    </a:p>
                  </a:txBody>
                  <a:tcPr marL="17520" marR="17520" marT="3504" marB="3504" anchor="ctr">
                    <a:lnL w="635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588819159"/>
                  </a:ext>
                </a:extLst>
              </a:tr>
              <a:tr h="341298">
                <a:tc>
                  <a:txBody>
                    <a:bodyPr/>
                    <a:lstStyle/>
                    <a:p>
                      <a:pPr marL="0" algn="ctr" defTabSz="914400" rtl="0" eaLnBrk="1" fontAlgn="ctr" latinLnBrk="0" hangingPunct="1"/>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全市</a:t>
                      </a:r>
                    </a:p>
                  </a:txBody>
                  <a:tcPr marL="17520" marR="17520" marT="3504" marB="3504" anchor="ctr">
                    <a:lnL w="12700" cap="flat" cmpd="sng" algn="ctr">
                      <a:no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1168.95   </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100.00%</a:t>
                      </a:r>
                    </a:p>
                  </a:txBody>
                  <a:tcPr marL="17520" marR="17520" marT="3504" marB="3504"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100.00%</a:t>
                      </a:r>
                    </a:p>
                  </a:txBody>
                  <a:tcPr marL="17520" marR="17520" marT="3504" marB="3504"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a:r>
                        <a:rPr lang="en-US" altLang="zh-CN" sz="1400" dirty="0">
                          <a:solidFill>
                            <a:schemeClr val="tx1">
                              <a:lumMod val="75000"/>
                              <a:lumOff val="25000"/>
                            </a:schemeClr>
                          </a:solidFill>
                          <a:effectLst/>
                          <a:latin typeface="Microsoft YaHei" panose="020B0503020204020204" pitchFamily="34" charset="-122"/>
                          <a:ea typeface="Microsoft YaHei" panose="020B0503020204020204" pitchFamily="34" charset="-122"/>
                        </a:rPr>
                        <a:t>—</a:t>
                      </a:r>
                    </a:p>
                  </a:txBody>
                  <a:tcPr marL="17520" marR="17520" marT="3504" marB="3504"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US" altLang="zh-CN" sz="10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732</a:t>
                      </a:r>
                    </a:p>
                  </a:txBody>
                  <a:tcPr marL="17520" marR="17520" marT="3504" marB="3504" anchor="ctr">
                    <a:lnL w="6350" cap="flat" cmpd="sng" algn="ctr">
                      <a:solidFill>
                        <a:srgbClr val="E6E6E6"/>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1988995488"/>
                  </a:ext>
                </a:extLst>
              </a:tr>
              <a:tr h="341298">
                <a:tc>
                  <a:txBody>
                    <a:bodyPr/>
                    <a:lstStyle/>
                    <a:p>
                      <a:pPr algn="ctr" fontAlgn="ctr"/>
                      <a:r>
                        <a:rPr lang="ja-JP" altLang="en-US" sz="1200" b="0" i="0" u="none" strike="noStrike">
                          <a:effectLst/>
                          <a:latin typeface="Microsoft YaHei" panose="020B0503020204020204" pitchFamily="34" charset="-122"/>
                          <a:ea typeface="Microsoft YaHei" panose="020B0503020204020204" pitchFamily="34" charset="-122"/>
                        </a:rPr>
                        <a:t>太原市</a:t>
                      </a:r>
                    </a:p>
                  </a:txBody>
                  <a:tcPr marL="9525" marR="9525" marT="9525" marB="0" anchor="ctr">
                    <a:lnL w="12700" cap="flat" cmpd="sng" algn="ctr">
                      <a:no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361.68   </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11.77%</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30.94%</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a:r>
                        <a:rPr lang="en-US" altLang="zh-CN" sz="1400" dirty="0">
                          <a:solidFill>
                            <a:srgbClr val="FF0000"/>
                          </a:solidFill>
                          <a:effectLst/>
                          <a:latin typeface="Microsoft YaHei" panose="020B0503020204020204" pitchFamily="34" charset="-122"/>
                          <a:ea typeface="Microsoft YaHei" panose="020B0503020204020204" pitchFamily="34" charset="-122"/>
                          <a:sym typeface="Wingdings" panose="05000000000000000000" pitchFamily="2" charset="2"/>
                        </a:rPr>
                        <a:t></a:t>
                      </a:r>
                      <a:endParaRPr lang="en-US" altLang="zh-CN" sz="1400" dirty="0">
                        <a:solidFill>
                          <a:srgbClr val="0000CC"/>
                        </a:solidFill>
                        <a:effectLst/>
                        <a:latin typeface="Microsoft YaHei" panose="020B0503020204020204" pitchFamily="34" charset="-122"/>
                        <a:ea typeface="Microsoft YaHei" panose="020B0503020204020204" pitchFamily="34" charset="-122"/>
                      </a:endParaRPr>
                    </a:p>
                  </a:txBody>
                  <a:tcPr marL="17520" marR="17520" marT="3504" marB="3504"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2411</a:t>
                      </a:r>
                    </a:p>
                  </a:txBody>
                  <a:tcPr marL="9525" marR="9525" marT="9525" marB="0" anchor="ctr">
                    <a:lnL w="6350" cap="flat" cmpd="sng" algn="ctr">
                      <a:solidFill>
                        <a:srgbClr val="E6E6E6"/>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3584563494"/>
                  </a:ext>
                </a:extLst>
              </a:tr>
              <a:tr h="341298">
                <a:tc>
                  <a:txBody>
                    <a:bodyPr/>
                    <a:lstStyle/>
                    <a:p>
                      <a:pPr algn="ctr" fontAlgn="ctr"/>
                      <a:r>
                        <a:rPr lang="ja-JP" altLang="en-US" sz="1200" b="0" i="0" u="none" strike="noStrike">
                          <a:effectLst/>
                          <a:latin typeface="Microsoft YaHei" panose="020B0503020204020204" pitchFamily="34" charset="-122"/>
                          <a:ea typeface="Microsoft YaHei" panose="020B0503020204020204" pitchFamily="34" charset="-122"/>
                        </a:rPr>
                        <a:t>大同市</a:t>
                      </a:r>
                    </a:p>
                  </a:txBody>
                  <a:tcPr marL="9525" marR="9525" marT="9525" marB="0" anchor="ctr">
                    <a:lnL w="12700" cap="flat" cmpd="sng" algn="ctr">
                      <a:no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200.40   </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9.29%</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17.14%</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a:r>
                        <a:rPr lang="en-US" altLang="zh-CN" sz="1400" dirty="0">
                          <a:solidFill>
                            <a:srgbClr val="FF0000"/>
                          </a:solidFill>
                          <a:effectLst/>
                          <a:latin typeface="Microsoft YaHei" panose="020B0503020204020204" pitchFamily="34" charset="-122"/>
                          <a:ea typeface="Microsoft YaHei" panose="020B0503020204020204" pitchFamily="34" charset="-122"/>
                          <a:sym typeface="Wingdings" panose="05000000000000000000" pitchFamily="2" charset="2"/>
                        </a:rPr>
                        <a:t></a:t>
                      </a:r>
                      <a:endParaRPr lang="en-US" altLang="zh-CN" sz="1400" dirty="0">
                        <a:solidFill>
                          <a:srgbClr val="0000CC"/>
                        </a:solidFill>
                        <a:effectLst/>
                        <a:latin typeface="Microsoft YaHei" panose="020B0503020204020204" pitchFamily="34" charset="-122"/>
                        <a:ea typeface="Microsoft YaHei" panose="020B0503020204020204" pitchFamily="34" charset="-122"/>
                      </a:endParaRPr>
                    </a:p>
                  </a:txBody>
                  <a:tcPr marL="17520" marR="17520" marT="3504" marB="3504"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963</a:t>
                      </a:r>
                    </a:p>
                  </a:txBody>
                  <a:tcPr marL="9525" marR="9525" marT="9525" marB="0" anchor="ctr">
                    <a:lnL w="6350" cap="flat" cmpd="sng" algn="ctr">
                      <a:solidFill>
                        <a:srgbClr val="E6E6E6"/>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2533836027"/>
                  </a:ext>
                </a:extLst>
              </a:tr>
              <a:tr h="341298">
                <a:tc>
                  <a:txBody>
                    <a:bodyPr/>
                    <a:lstStyle/>
                    <a:p>
                      <a:pPr algn="ctr" fontAlgn="ctr"/>
                      <a:r>
                        <a:rPr lang="ja-JP" altLang="en-US" sz="1200" b="0" i="0" u="none" strike="noStrike">
                          <a:effectLst/>
                          <a:latin typeface="Microsoft YaHei" panose="020B0503020204020204" pitchFamily="34" charset="-122"/>
                          <a:ea typeface="Microsoft YaHei" panose="020B0503020204020204" pitchFamily="34" charset="-122"/>
                        </a:rPr>
                        <a:t>阳泉市</a:t>
                      </a:r>
                    </a:p>
                  </a:txBody>
                  <a:tcPr marL="9525" marR="9525" marT="9525" marB="0" anchor="ctr">
                    <a:lnL w="12700" cap="flat" cmpd="sng" algn="ctr">
                      <a:no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74.44   </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3.83%</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6.37%</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a:r>
                        <a:rPr lang="en-US" altLang="zh-CN" sz="1400" dirty="0">
                          <a:solidFill>
                            <a:srgbClr val="FF0000"/>
                          </a:solidFill>
                          <a:effectLst/>
                          <a:latin typeface="Microsoft YaHei" panose="020B0503020204020204" pitchFamily="34" charset="-122"/>
                          <a:ea typeface="Microsoft YaHei" panose="020B0503020204020204" pitchFamily="34" charset="-122"/>
                          <a:sym typeface="Wingdings" panose="05000000000000000000" pitchFamily="2" charset="2"/>
                        </a:rPr>
                        <a:t></a:t>
                      </a:r>
                      <a:endParaRPr lang="en-US" altLang="zh-CN" sz="1400" dirty="0">
                        <a:solidFill>
                          <a:srgbClr val="0000CC"/>
                        </a:solidFill>
                        <a:effectLst/>
                        <a:latin typeface="Microsoft YaHei" panose="020B0503020204020204" pitchFamily="34" charset="-122"/>
                        <a:ea typeface="Microsoft YaHei" panose="020B0503020204020204" pitchFamily="34" charset="-122"/>
                      </a:endParaRPr>
                    </a:p>
                  </a:txBody>
                  <a:tcPr marL="17520" marR="17520" marT="3504" marB="3504"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1138</a:t>
                      </a:r>
                    </a:p>
                  </a:txBody>
                  <a:tcPr marL="9525" marR="9525" marT="9525" marB="0" anchor="ctr">
                    <a:lnL w="6350" cap="flat" cmpd="sng" algn="ctr">
                      <a:solidFill>
                        <a:srgbClr val="E6E6E6"/>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2934467549"/>
                  </a:ext>
                </a:extLst>
              </a:tr>
              <a:tr h="341298">
                <a:tc>
                  <a:txBody>
                    <a:bodyPr/>
                    <a:lstStyle/>
                    <a:p>
                      <a:pPr algn="ctr" fontAlgn="ctr"/>
                      <a:r>
                        <a:rPr lang="ja-JP" altLang="en-US" sz="1200" b="0" i="0" u="none" strike="noStrike">
                          <a:effectLst/>
                          <a:latin typeface="Microsoft YaHei" panose="020B0503020204020204" pitchFamily="34" charset="-122"/>
                          <a:ea typeface="Microsoft YaHei" panose="020B0503020204020204" pitchFamily="34" charset="-122"/>
                        </a:rPr>
                        <a:t>朔州市</a:t>
                      </a:r>
                    </a:p>
                  </a:txBody>
                  <a:tcPr marL="9525" marR="9525" marT="9525" marB="0" anchor="ctr">
                    <a:lnL w="12700" cap="flat" cmpd="sng" algn="ctr">
                      <a:no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73.83   </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4.80%</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6.32%</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a:r>
                        <a:rPr lang="en-US" altLang="zh-CN" sz="1400" dirty="0">
                          <a:solidFill>
                            <a:srgbClr val="FF0000"/>
                          </a:solidFill>
                          <a:effectLst/>
                          <a:latin typeface="Microsoft YaHei" panose="020B0503020204020204" pitchFamily="34" charset="-122"/>
                          <a:ea typeface="Microsoft YaHei" panose="020B0503020204020204" pitchFamily="34" charset="-122"/>
                          <a:sym typeface="Wingdings" panose="05000000000000000000" pitchFamily="2" charset="2"/>
                        </a:rPr>
                        <a:t></a:t>
                      </a:r>
                      <a:endParaRPr lang="en-US" altLang="zh-CN" sz="1400" dirty="0">
                        <a:solidFill>
                          <a:srgbClr val="0000CC"/>
                        </a:solidFill>
                        <a:effectLst/>
                        <a:latin typeface="Microsoft YaHei" panose="020B0503020204020204" pitchFamily="34" charset="-122"/>
                        <a:ea typeface="Microsoft YaHei" panose="020B0503020204020204" pitchFamily="34" charset="-122"/>
                      </a:endParaRPr>
                    </a:p>
                  </a:txBody>
                  <a:tcPr marL="17520" marR="17520" marT="3504" marB="3504"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180</a:t>
                      </a:r>
                    </a:p>
                  </a:txBody>
                  <a:tcPr marL="9525" marR="9525" marT="9525" marB="0" anchor="ctr">
                    <a:lnL w="6350" cap="flat" cmpd="sng" algn="ctr">
                      <a:solidFill>
                        <a:srgbClr val="E6E6E6"/>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3076098031"/>
                  </a:ext>
                </a:extLst>
              </a:tr>
              <a:tr h="341298">
                <a:tc>
                  <a:txBody>
                    <a:bodyPr/>
                    <a:lstStyle/>
                    <a:p>
                      <a:pPr algn="ctr" fontAlgn="ctr"/>
                      <a:r>
                        <a:rPr lang="ja-JP" altLang="en-US" sz="1200" b="0" i="0" u="none" strike="noStrike">
                          <a:effectLst/>
                          <a:latin typeface="Microsoft YaHei" panose="020B0503020204020204" pitchFamily="34" charset="-122"/>
                          <a:ea typeface="Microsoft YaHei" panose="020B0503020204020204" pitchFamily="34" charset="-122"/>
                        </a:rPr>
                        <a:t>长治市</a:t>
                      </a:r>
                    </a:p>
                  </a:txBody>
                  <a:tcPr marL="9525" marR="9525" marT="9525" marB="0" anchor="ctr">
                    <a:lnL w="12700" cap="flat" cmpd="sng" algn="ctr">
                      <a:no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81.18   </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9.34%</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6.94%</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a:r>
                        <a:rPr lang="en-US" altLang="zh-CN" sz="1400" dirty="0">
                          <a:solidFill>
                            <a:srgbClr val="0000CC"/>
                          </a:solidFill>
                          <a:effectLst/>
                          <a:latin typeface="Microsoft YaHei" panose="020B0503020204020204" pitchFamily="34" charset="-122"/>
                          <a:ea typeface="Microsoft YaHei" panose="020B0503020204020204" pitchFamily="34" charset="-122"/>
                          <a:sym typeface="Wingdings" panose="05000000000000000000" pitchFamily="2" charset="2"/>
                        </a:rPr>
                        <a:t></a:t>
                      </a:r>
                      <a:endParaRPr lang="en-US" altLang="zh-CN" sz="1400" dirty="0">
                        <a:solidFill>
                          <a:srgbClr val="0000CC"/>
                        </a:solidFill>
                        <a:effectLst/>
                        <a:latin typeface="Microsoft YaHei" panose="020B0503020204020204" pitchFamily="34" charset="-122"/>
                        <a:ea typeface="Microsoft YaHei" panose="020B0503020204020204" pitchFamily="34" charset="-122"/>
                      </a:endParaRPr>
                    </a:p>
                  </a:txBody>
                  <a:tcPr marL="17520" marR="17520" marT="3504" marB="3504"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2360</a:t>
                      </a:r>
                    </a:p>
                  </a:txBody>
                  <a:tcPr marL="9525" marR="9525" marT="9525" marB="0" anchor="ctr">
                    <a:lnL w="6350" cap="flat" cmpd="sng" algn="ctr">
                      <a:solidFill>
                        <a:srgbClr val="E6E6E6"/>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1612325694"/>
                  </a:ext>
                </a:extLst>
              </a:tr>
              <a:tr h="341298">
                <a:tc>
                  <a:txBody>
                    <a:bodyPr/>
                    <a:lstStyle/>
                    <a:p>
                      <a:pPr algn="ctr" fontAlgn="ctr"/>
                      <a:r>
                        <a:rPr lang="ja-JP" altLang="en-US" sz="1200" b="0" i="0" u="none" strike="noStrike">
                          <a:effectLst/>
                          <a:latin typeface="Microsoft YaHei" panose="020B0503020204020204" pitchFamily="34" charset="-122"/>
                          <a:ea typeface="Microsoft YaHei" panose="020B0503020204020204" pitchFamily="34" charset="-122"/>
                        </a:rPr>
                        <a:t>晋城市</a:t>
                      </a:r>
                    </a:p>
                  </a:txBody>
                  <a:tcPr marL="9525" marR="9525" marT="9525" marB="0" anchor="ctr">
                    <a:lnL w="12700" cap="flat" cmpd="sng" algn="ctr">
                      <a:no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50.08   </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a:solidFill>
                            <a:schemeClr val="tx1"/>
                          </a:solidFill>
                          <a:effectLst/>
                          <a:latin typeface="Microsoft YaHei" panose="020B0503020204020204" pitchFamily="34" charset="-122"/>
                          <a:ea typeface="Microsoft YaHei" panose="020B0503020204020204" pitchFamily="34" charset="-122"/>
                          <a:cs typeface="+mn-cs"/>
                        </a:rPr>
                        <a:t>6.38%</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4.28%</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a:r>
                        <a:rPr lang="en-US" altLang="zh-CN" sz="1400" dirty="0">
                          <a:solidFill>
                            <a:srgbClr val="0000CC"/>
                          </a:solidFill>
                          <a:effectLst/>
                          <a:latin typeface="Microsoft YaHei" panose="020B0503020204020204" pitchFamily="34" charset="-122"/>
                          <a:ea typeface="Microsoft YaHei" panose="020B0503020204020204" pitchFamily="34" charset="-122"/>
                          <a:sym typeface="Wingdings" panose="05000000000000000000" pitchFamily="2" charset="2"/>
                        </a:rPr>
                        <a:t></a:t>
                      </a:r>
                      <a:endParaRPr lang="en-US" altLang="zh-CN" sz="1400" dirty="0">
                        <a:solidFill>
                          <a:srgbClr val="0000CC"/>
                        </a:solidFill>
                        <a:effectLst/>
                        <a:latin typeface="Microsoft YaHei" panose="020B0503020204020204" pitchFamily="34" charset="-122"/>
                        <a:ea typeface="Microsoft YaHei" panose="020B0503020204020204" pitchFamily="34" charset="-122"/>
                      </a:endParaRPr>
                    </a:p>
                  </a:txBody>
                  <a:tcPr marL="17520" marR="17520" marT="3504" marB="3504"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3502</a:t>
                      </a:r>
                    </a:p>
                  </a:txBody>
                  <a:tcPr marL="9525" marR="9525" marT="9525" marB="0" anchor="ctr">
                    <a:lnL w="6350" cap="flat" cmpd="sng" algn="ctr">
                      <a:solidFill>
                        <a:srgbClr val="E6E6E6"/>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1262706674"/>
                  </a:ext>
                </a:extLst>
              </a:tr>
              <a:tr h="341298">
                <a:tc>
                  <a:txBody>
                    <a:bodyPr/>
                    <a:lstStyle/>
                    <a:p>
                      <a:pPr algn="ctr" fontAlgn="ctr"/>
                      <a:r>
                        <a:rPr lang="ja-JP" altLang="en-US" sz="1200" b="0" i="0" u="none" strike="noStrike">
                          <a:effectLst/>
                          <a:latin typeface="Microsoft YaHei" panose="020B0503020204020204" pitchFamily="34" charset="-122"/>
                          <a:ea typeface="Microsoft YaHei" panose="020B0503020204020204" pitchFamily="34" charset="-122"/>
                        </a:rPr>
                        <a:t>晋中市</a:t>
                      </a:r>
                    </a:p>
                  </a:txBody>
                  <a:tcPr marL="9525" marR="9525" marT="9525" marB="0" anchor="ctr">
                    <a:lnL w="12700" cap="flat" cmpd="sng" algn="ctr">
                      <a:no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a:solidFill>
                            <a:schemeClr val="tx1"/>
                          </a:solidFill>
                          <a:effectLst/>
                          <a:latin typeface="Microsoft YaHei" panose="020B0503020204020204" pitchFamily="34" charset="-122"/>
                          <a:ea typeface="Microsoft YaHei" panose="020B0503020204020204" pitchFamily="34" charset="-122"/>
                          <a:cs typeface="+mn-cs"/>
                        </a:rPr>
                        <a:t>66.88   </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a:solidFill>
                            <a:schemeClr val="tx1"/>
                          </a:solidFill>
                          <a:effectLst/>
                          <a:latin typeface="Microsoft YaHei" panose="020B0503020204020204" pitchFamily="34" charset="-122"/>
                          <a:ea typeface="Microsoft YaHei" panose="020B0503020204020204" pitchFamily="34" charset="-122"/>
                          <a:cs typeface="+mn-cs"/>
                        </a:rPr>
                        <a:t>9.10%</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5.72%</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a:r>
                        <a:rPr lang="en-US" altLang="zh-CN" sz="1400" dirty="0">
                          <a:solidFill>
                            <a:srgbClr val="0000CC"/>
                          </a:solidFill>
                          <a:effectLst/>
                          <a:latin typeface="Microsoft YaHei" panose="020B0503020204020204" pitchFamily="34" charset="-122"/>
                          <a:ea typeface="Microsoft YaHei" panose="020B0503020204020204" pitchFamily="34" charset="-122"/>
                          <a:sym typeface="Wingdings" panose="05000000000000000000" pitchFamily="2" charset="2"/>
                        </a:rPr>
                        <a:t></a:t>
                      </a:r>
                      <a:endParaRPr lang="en-US" altLang="zh-CN" sz="1400" dirty="0">
                        <a:solidFill>
                          <a:srgbClr val="0000CC"/>
                        </a:solidFill>
                        <a:effectLst/>
                        <a:latin typeface="Microsoft YaHei" panose="020B0503020204020204" pitchFamily="34" charset="-122"/>
                        <a:ea typeface="Microsoft YaHei" panose="020B0503020204020204" pitchFamily="34" charset="-122"/>
                      </a:endParaRPr>
                    </a:p>
                  </a:txBody>
                  <a:tcPr marL="17520" marR="17520" marT="3504" marB="3504"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510</a:t>
                      </a:r>
                    </a:p>
                  </a:txBody>
                  <a:tcPr marL="9525" marR="9525" marT="9525" marB="0" anchor="ctr">
                    <a:lnL w="6350" cap="flat" cmpd="sng" algn="ctr">
                      <a:solidFill>
                        <a:srgbClr val="E6E6E6"/>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106552772"/>
                  </a:ext>
                </a:extLst>
              </a:tr>
              <a:tr h="341298">
                <a:tc>
                  <a:txBody>
                    <a:bodyPr/>
                    <a:lstStyle/>
                    <a:p>
                      <a:pPr algn="ctr" fontAlgn="ctr"/>
                      <a:r>
                        <a:rPr lang="ja-JP" altLang="en-US" sz="1200" b="0" i="0" u="none" strike="noStrike">
                          <a:effectLst/>
                          <a:latin typeface="Microsoft YaHei" panose="020B0503020204020204" pitchFamily="34" charset="-122"/>
                          <a:ea typeface="Microsoft YaHei" panose="020B0503020204020204" pitchFamily="34" charset="-122"/>
                        </a:rPr>
                        <a:t>运城市</a:t>
                      </a:r>
                    </a:p>
                  </a:txBody>
                  <a:tcPr marL="9525" marR="9525" marT="9525" marB="0" anchor="ctr">
                    <a:lnL w="12700" cap="flat" cmpd="sng" algn="ctr">
                      <a:no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a:solidFill>
                            <a:schemeClr val="tx1"/>
                          </a:solidFill>
                          <a:effectLst/>
                          <a:latin typeface="Microsoft YaHei" panose="020B0503020204020204" pitchFamily="34" charset="-122"/>
                          <a:ea typeface="Microsoft YaHei" panose="020B0503020204020204" pitchFamily="34" charset="-122"/>
                          <a:cs typeface="+mn-cs"/>
                        </a:rPr>
                        <a:t>71.03   </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a:solidFill>
                            <a:schemeClr val="tx1"/>
                          </a:solidFill>
                          <a:effectLst/>
                          <a:latin typeface="Microsoft YaHei" panose="020B0503020204020204" pitchFamily="34" charset="-122"/>
                          <a:ea typeface="Microsoft YaHei" panose="020B0503020204020204" pitchFamily="34" charset="-122"/>
                          <a:cs typeface="+mn-cs"/>
                        </a:rPr>
                        <a:t>14.38%</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6.08%</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a:r>
                        <a:rPr lang="en-US" altLang="zh-CN" sz="1400" dirty="0">
                          <a:solidFill>
                            <a:srgbClr val="0000CC"/>
                          </a:solidFill>
                          <a:effectLst/>
                          <a:latin typeface="Microsoft YaHei" panose="020B0503020204020204" pitchFamily="34" charset="-122"/>
                          <a:ea typeface="Microsoft YaHei" panose="020B0503020204020204" pitchFamily="34" charset="-122"/>
                          <a:sym typeface="Wingdings" panose="05000000000000000000" pitchFamily="2" charset="2"/>
                        </a:rPr>
                        <a:t></a:t>
                      </a:r>
                      <a:endParaRPr lang="en-US" altLang="zh-CN" sz="1400" dirty="0">
                        <a:solidFill>
                          <a:srgbClr val="0000CC"/>
                        </a:solidFill>
                        <a:effectLst/>
                        <a:latin typeface="Microsoft YaHei" panose="020B0503020204020204" pitchFamily="34" charset="-122"/>
                        <a:ea typeface="Microsoft YaHei" panose="020B0503020204020204" pitchFamily="34" charset="-122"/>
                      </a:endParaRPr>
                    </a:p>
                  </a:txBody>
                  <a:tcPr marL="17520" marR="17520" marT="3504" marB="3504"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589</a:t>
                      </a:r>
                    </a:p>
                  </a:txBody>
                  <a:tcPr marL="9525" marR="9525" marT="9525" marB="0" anchor="ctr">
                    <a:lnL w="6350" cap="flat" cmpd="sng" algn="ctr">
                      <a:solidFill>
                        <a:srgbClr val="E6E6E6"/>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1400357284"/>
                  </a:ext>
                </a:extLst>
              </a:tr>
              <a:tr h="341298">
                <a:tc>
                  <a:txBody>
                    <a:bodyPr/>
                    <a:lstStyle/>
                    <a:p>
                      <a:pPr algn="ctr" fontAlgn="ctr"/>
                      <a:r>
                        <a:rPr lang="ja-JP" altLang="en-US" sz="1200" b="0" i="0" u="none" strike="noStrike">
                          <a:effectLst/>
                          <a:latin typeface="Microsoft YaHei" panose="020B0503020204020204" pitchFamily="34" charset="-122"/>
                          <a:ea typeface="Microsoft YaHei" panose="020B0503020204020204" pitchFamily="34" charset="-122"/>
                        </a:rPr>
                        <a:t>忻州市</a:t>
                      </a:r>
                    </a:p>
                  </a:txBody>
                  <a:tcPr marL="9525" marR="9525" marT="9525" marB="0" anchor="ctr">
                    <a:lnL w="12700" cap="flat" cmpd="sng" algn="ctr">
                      <a:no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a:solidFill>
                            <a:schemeClr val="tx1"/>
                          </a:solidFill>
                          <a:effectLst/>
                          <a:latin typeface="Microsoft YaHei" panose="020B0503020204020204" pitchFamily="34" charset="-122"/>
                          <a:ea typeface="Microsoft YaHei" panose="020B0503020204020204" pitchFamily="34" charset="-122"/>
                          <a:cs typeface="+mn-cs"/>
                        </a:rPr>
                        <a:t>56.70   </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a:solidFill>
                            <a:schemeClr val="tx1"/>
                          </a:solidFill>
                          <a:effectLst/>
                          <a:latin typeface="Microsoft YaHei" panose="020B0503020204020204" pitchFamily="34" charset="-122"/>
                          <a:ea typeface="Microsoft YaHei" panose="020B0503020204020204" pitchFamily="34" charset="-122"/>
                          <a:cs typeface="+mn-cs"/>
                        </a:rPr>
                        <a:t>8.59%</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4.85%</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a:r>
                        <a:rPr lang="en-US" altLang="zh-CN" sz="1400" dirty="0">
                          <a:solidFill>
                            <a:srgbClr val="0000CC"/>
                          </a:solidFill>
                          <a:effectLst/>
                          <a:latin typeface="Microsoft YaHei" panose="020B0503020204020204" pitchFamily="34" charset="-122"/>
                          <a:ea typeface="Microsoft YaHei" panose="020B0503020204020204" pitchFamily="34" charset="-122"/>
                          <a:sym typeface="Wingdings" panose="05000000000000000000" pitchFamily="2" charset="2"/>
                        </a:rPr>
                        <a:t></a:t>
                      </a:r>
                      <a:endParaRPr lang="en-US" altLang="zh-CN" sz="1400" dirty="0">
                        <a:solidFill>
                          <a:srgbClr val="0000CC"/>
                        </a:solidFill>
                        <a:effectLst/>
                        <a:latin typeface="Microsoft YaHei" panose="020B0503020204020204" pitchFamily="34" charset="-122"/>
                        <a:ea typeface="Microsoft YaHei" panose="020B0503020204020204" pitchFamily="34" charset="-122"/>
                      </a:endParaRPr>
                    </a:p>
                  </a:txBody>
                  <a:tcPr marL="17520" marR="17520" marT="3504" marB="3504"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285</a:t>
                      </a:r>
                    </a:p>
                  </a:txBody>
                  <a:tcPr marL="9525" marR="9525" marT="9525" marB="0" anchor="ctr">
                    <a:lnL w="6350" cap="flat" cmpd="sng" algn="ctr">
                      <a:solidFill>
                        <a:srgbClr val="E6E6E6"/>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3568515156"/>
                  </a:ext>
                </a:extLst>
              </a:tr>
              <a:tr h="341298">
                <a:tc>
                  <a:txBody>
                    <a:bodyPr/>
                    <a:lstStyle/>
                    <a:p>
                      <a:pPr algn="ctr" fontAlgn="ctr"/>
                      <a:r>
                        <a:rPr lang="ja-JP" altLang="en-US" sz="1200" b="0" i="0" u="none" strike="noStrike">
                          <a:effectLst/>
                          <a:latin typeface="Microsoft YaHei" panose="020B0503020204020204" pitchFamily="34" charset="-122"/>
                          <a:ea typeface="Microsoft YaHei" panose="020B0503020204020204" pitchFamily="34" charset="-122"/>
                        </a:rPr>
                        <a:t>临汾市</a:t>
                      </a:r>
                    </a:p>
                  </a:txBody>
                  <a:tcPr marL="9525" marR="9525" marT="9525" marB="0" anchor="ctr">
                    <a:lnL w="12700" cap="flat" cmpd="sng" algn="ctr">
                      <a:no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a:solidFill>
                            <a:schemeClr val="tx1"/>
                          </a:solidFill>
                          <a:effectLst/>
                          <a:latin typeface="Microsoft YaHei" panose="020B0503020204020204" pitchFamily="34" charset="-122"/>
                          <a:ea typeface="Microsoft YaHei" panose="020B0503020204020204" pitchFamily="34" charset="-122"/>
                          <a:cs typeface="+mn-cs"/>
                        </a:rPr>
                        <a:t>98.88   </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a:solidFill>
                            <a:schemeClr val="tx1"/>
                          </a:solidFill>
                          <a:effectLst/>
                          <a:latin typeface="Microsoft YaHei" panose="020B0503020204020204" pitchFamily="34" charset="-122"/>
                          <a:ea typeface="Microsoft YaHei" panose="020B0503020204020204" pitchFamily="34" charset="-122"/>
                          <a:cs typeface="+mn-cs"/>
                        </a:rPr>
                        <a:t>12.09%</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8.46%</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a:r>
                        <a:rPr lang="en-US" altLang="zh-CN" sz="1400" dirty="0">
                          <a:solidFill>
                            <a:srgbClr val="0000CC"/>
                          </a:solidFill>
                          <a:effectLst/>
                          <a:latin typeface="Microsoft YaHei" panose="020B0503020204020204" pitchFamily="34" charset="-122"/>
                          <a:ea typeface="Microsoft YaHei" panose="020B0503020204020204" pitchFamily="34" charset="-122"/>
                          <a:sym typeface="Wingdings" panose="05000000000000000000" pitchFamily="2" charset="2"/>
                        </a:rPr>
                        <a:t></a:t>
                      </a:r>
                      <a:endParaRPr lang="en-US" altLang="zh-CN" sz="1400" dirty="0">
                        <a:solidFill>
                          <a:srgbClr val="0000CC"/>
                        </a:solidFill>
                        <a:effectLst/>
                        <a:latin typeface="Microsoft YaHei" panose="020B0503020204020204" pitchFamily="34" charset="-122"/>
                        <a:ea typeface="Microsoft YaHei" panose="020B0503020204020204" pitchFamily="34" charset="-122"/>
                      </a:endParaRPr>
                    </a:p>
                  </a:txBody>
                  <a:tcPr marL="17520" marR="17520" marT="3504" marB="3504"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751</a:t>
                      </a:r>
                    </a:p>
                  </a:txBody>
                  <a:tcPr marL="9525" marR="9525" marT="9525" marB="0" anchor="ctr">
                    <a:lnL w="6350" cap="flat" cmpd="sng" algn="ctr">
                      <a:solidFill>
                        <a:srgbClr val="E6E6E6"/>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1534555825"/>
                  </a:ext>
                </a:extLst>
              </a:tr>
              <a:tr h="341298">
                <a:tc>
                  <a:txBody>
                    <a:bodyPr/>
                    <a:lstStyle/>
                    <a:p>
                      <a:pPr algn="ctr" fontAlgn="ctr"/>
                      <a:r>
                        <a:rPr lang="ja-JP" altLang="en-US" sz="1200" b="0" i="0" u="none" strike="noStrike">
                          <a:effectLst/>
                          <a:latin typeface="Microsoft YaHei" panose="020B0503020204020204" pitchFamily="34" charset="-122"/>
                          <a:ea typeface="Microsoft YaHei" panose="020B0503020204020204" pitchFamily="34" charset="-122"/>
                        </a:rPr>
                        <a:t>吕梁市</a:t>
                      </a:r>
                    </a:p>
                  </a:txBody>
                  <a:tcPr marL="9525" marR="9525" marT="9525" marB="0" anchor="ctr">
                    <a:lnL w="12700" cap="flat" cmpd="sng" algn="ctr">
                      <a:no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33.85   </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10.44%</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2.90%</a:t>
                      </a:r>
                    </a:p>
                  </a:txBody>
                  <a:tcPr marL="9525" marR="9525" marT="9525" marB="0"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algn="ctr"/>
                      <a:r>
                        <a:rPr lang="en-US" altLang="zh-CN" sz="1400" dirty="0">
                          <a:solidFill>
                            <a:srgbClr val="0000CC"/>
                          </a:solidFill>
                          <a:effectLst/>
                          <a:latin typeface="Microsoft YaHei" panose="020B0503020204020204" pitchFamily="34" charset="-122"/>
                          <a:ea typeface="Microsoft YaHei" panose="020B0503020204020204" pitchFamily="34" charset="-122"/>
                          <a:sym typeface="Wingdings" panose="05000000000000000000" pitchFamily="2" charset="2"/>
                        </a:rPr>
                        <a:t></a:t>
                      </a:r>
                      <a:endParaRPr lang="en-US" altLang="zh-CN" sz="1400" dirty="0">
                        <a:solidFill>
                          <a:srgbClr val="0000CC"/>
                        </a:solidFill>
                        <a:effectLst/>
                        <a:latin typeface="Microsoft YaHei" panose="020B0503020204020204" pitchFamily="34" charset="-122"/>
                        <a:ea typeface="Microsoft YaHei" panose="020B0503020204020204" pitchFamily="34" charset="-122"/>
                      </a:endParaRPr>
                    </a:p>
                  </a:txBody>
                  <a:tcPr marL="17520" marR="17520" marT="3504" marB="3504"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tc>
                  <a:txBody>
                    <a:bodyPr/>
                    <a:lstStyle/>
                    <a:p>
                      <a:pPr marL="0" algn="ctr" defTabSz="914400" rtl="0" eaLnBrk="1" fontAlgn="ctr" latinLnBrk="0" hangingPunct="1"/>
                      <a:r>
                        <a:rPr lang="en-HK" sz="10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253</a:t>
                      </a:r>
                    </a:p>
                  </a:txBody>
                  <a:tcPr marL="9525" marR="9525" marT="9525" marB="0" anchor="ctr">
                    <a:lnL w="6350" cap="flat" cmpd="sng" algn="ctr">
                      <a:solidFill>
                        <a:srgbClr val="E6E6E6"/>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tcPr>
                </a:tc>
                <a:extLst>
                  <a:ext uri="{0D108BD9-81ED-4DB2-BD59-A6C34878D82A}">
                    <a16:rowId xmlns:a16="http://schemas.microsoft.com/office/drawing/2014/main" val="2899012649"/>
                  </a:ext>
                </a:extLst>
              </a:tr>
            </a:tbl>
          </a:graphicData>
        </a:graphic>
      </p:graphicFrame>
      <p:sp>
        <p:nvSpPr>
          <p:cNvPr id="5" name="矩形 3">
            <a:extLst>
              <a:ext uri="{FF2B5EF4-FFF2-40B4-BE49-F238E27FC236}">
                <a16:creationId xmlns:a16="http://schemas.microsoft.com/office/drawing/2014/main" id="{9FB7945B-A522-E14B-AC34-72C0009BDEA3}"/>
              </a:ext>
            </a:extLst>
          </p:cNvPr>
          <p:cNvSpPr/>
          <p:nvPr/>
        </p:nvSpPr>
        <p:spPr>
          <a:xfrm>
            <a:off x="1060554" y="1867988"/>
            <a:ext cx="10070889" cy="135853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14283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A9BCE14-92E2-4D76-9211-C5F3D9390591}"/>
              </a:ext>
            </a:extLst>
          </p:cNvPr>
          <p:cNvSpPr>
            <a:spLocks noGrp="1"/>
          </p:cNvSpPr>
          <p:nvPr>
            <p:ph type="sldNum" sz="quarter" idx="10"/>
          </p:nvPr>
        </p:nvSpPr>
        <p:spPr/>
        <p:txBody>
          <a:bodyPr/>
          <a:lstStyle/>
          <a:p>
            <a:fld id="{C2ED6635-D407-4DAB-8FE6-6ACCC75A9381}" type="slidenum">
              <a:rPr lang="zh-CN" altLang="en-US" smtClean="0">
                <a:latin typeface="Microsoft YaHei" panose="020B0503020204020204" pitchFamily="34" charset="-122"/>
                <a:ea typeface="Microsoft YaHei" panose="020B0503020204020204" pitchFamily="34" charset="-122"/>
              </a:rPr>
              <a:pPr/>
              <a:t>7</a:t>
            </a:fld>
            <a:endParaRPr lang="zh-CN" altLang="en-US">
              <a:latin typeface="Microsoft YaHei" panose="020B0503020204020204" pitchFamily="34" charset="-122"/>
              <a:ea typeface="Microsoft YaHei" panose="020B0503020204020204" pitchFamily="34" charset="-122"/>
            </a:endParaRPr>
          </a:p>
        </p:txBody>
      </p:sp>
      <p:sp>
        <p:nvSpPr>
          <p:cNvPr id="3" name="标题 2">
            <a:extLst>
              <a:ext uri="{FF2B5EF4-FFF2-40B4-BE49-F238E27FC236}">
                <a16:creationId xmlns:a16="http://schemas.microsoft.com/office/drawing/2014/main" id="{973273D3-28DF-45E9-B490-3E4F68631A01}"/>
              </a:ext>
            </a:extLst>
          </p:cNvPr>
          <p:cNvSpPr>
            <a:spLocks noGrp="1"/>
          </p:cNvSpPr>
          <p:nvPr>
            <p:ph type="title"/>
          </p:nvPr>
        </p:nvSpPr>
        <p:spPr/>
        <p:txBody>
          <a:bodyPr/>
          <a:lstStyle/>
          <a:p>
            <a:r>
              <a:rPr lang="en-US" altLang="zh-CN" dirty="0">
                <a:latin typeface="Microsoft YaHei" panose="020B0503020204020204" pitchFamily="34" charset="-122"/>
                <a:ea typeface="Microsoft YaHei" panose="020B0503020204020204" pitchFamily="34" charset="-122"/>
              </a:rPr>
              <a:t>5 </a:t>
            </a:r>
            <a:r>
              <a:rPr lang="zh-CN" altLang="en-US" dirty="0">
                <a:latin typeface="Microsoft YaHei" panose="020B0503020204020204" pitchFamily="34" charset="-122"/>
                <a:ea typeface="Microsoft YaHei" panose="020B0503020204020204" pitchFamily="34" charset="-122"/>
              </a:rPr>
              <a:t>各区</a:t>
            </a:r>
            <a:r>
              <a:rPr lang="en-US" altLang="zh-CN" dirty="0">
                <a:latin typeface="Microsoft YaHei" panose="020B0503020204020204" pitchFamily="34" charset="-122"/>
                <a:ea typeface="Microsoft YaHei" panose="020B0503020204020204" pitchFamily="34" charset="-122"/>
              </a:rPr>
              <a:t>GDP</a:t>
            </a:r>
            <a:r>
              <a:rPr lang="zh-CN" altLang="en-US" dirty="0">
                <a:latin typeface="Microsoft YaHei" panose="020B0503020204020204" pitchFamily="34" charset="-122"/>
                <a:ea typeface="Microsoft YaHei" panose="020B0503020204020204" pitchFamily="34" charset="-122"/>
              </a:rPr>
              <a:t>、常住人口、户籍人口、人均</a:t>
            </a:r>
            <a:r>
              <a:rPr lang="en-US" altLang="zh-CN" dirty="0">
                <a:latin typeface="Microsoft YaHei" panose="020B0503020204020204" pitchFamily="34" charset="-122"/>
                <a:ea typeface="Microsoft YaHei" panose="020B0503020204020204" pitchFamily="34" charset="-122"/>
              </a:rPr>
              <a:t>GDP</a:t>
            </a:r>
            <a:r>
              <a:rPr lang="zh-CN" altLang="en-US" dirty="0">
                <a:latin typeface="Microsoft YaHei" panose="020B0503020204020204" pitchFamily="34" charset="-122"/>
                <a:ea typeface="Microsoft YaHei" panose="020B0503020204020204" pitchFamily="34" charset="-122"/>
              </a:rPr>
              <a:t>情况</a:t>
            </a:r>
          </a:p>
        </p:txBody>
      </p:sp>
      <p:graphicFrame>
        <p:nvGraphicFramePr>
          <p:cNvPr id="4" name="Table 3">
            <a:extLst>
              <a:ext uri="{FF2B5EF4-FFF2-40B4-BE49-F238E27FC236}">
                <a16:creationId xmlns:a16="http://schemas.microsoft.com/office/drawing/2014/main" id="{C2C10C1C-494F-AD43-8149-71C4A85DE766}"/>
              </a:ext>
            </a:extLst>
          </p:cNvPr>
          <p:cNvGraphicFramePr>
            <a:graphicFrameLocks noGrp="1"/>
          </p:cNvGraphicFramePr>
          <p:nvPr>
            <p:extLst>
              <p:ext uri="{D42A27DB-BD31-4B8C-83A1-F6EECF244321}">
                <p14:modId xmlns:p14="http://schemas.microsoft.com/office/powerpoint/2010/main" val="4143050686"/>
              </p:ext>
            </p:extLst>
          </p:nvPr>
        </p:nvGraphicFramePr>
        <p:xfrm>
          <a:off x="1316566" y="1345622"/>
          <a:ext cx="9558867" cy="4564118"/>
        </p:xfrm>
        <a:graphic>
          <a:graphicData uri="http://schemas.openxmlformats.org/drawingml/2006/table">
            <a:tbl>
              <a:tblPr>
                <a:tableStyleId>{5940675A-B579-460E-94D1-54222C63F5DA}</a:tableStyleId>
              </a:tblPr>
              <a:tblGrid>
                <a:gridCol w="1261728">
                  <a:extLst>
                    <a:ext uri="{9D8B030D-6E8A-4147-A177-3AD203B41FA5}">
                      <a16:colId xmlns:a16="http://schemas.microsoft.com/office/drawing/2014/main" val="3432984253"/>
                    </a:ext>
                  </a:extLst>
                </a:gridCol>
                <a:gridCol w="1228773">
                  <a:extLst>
                    <a:ext uri="{9D8B030D-6E8A-4147-A177-3AD203B41FA5}">
                      <a16:colId xmlns:a16="http://schemas.microsoft.com/office/drawing/2014/main" val="4248974401"/>
                    </a:ext>
                  </a:extLst>
                </a:gridCol>
                <a:gridCol w="1228773">
                  <a:extLst>
                    <a:ext uri="{9D8B030D-6E8A-4147-A177-3AD203B41FA5}">
                      <a16:colId xmlns:a16="http://schemas.microsoft.com/office/drawing/2014/main" val="3348329685"/>
                    </a:ext>
                  </a:extLst>
                </a:gridCol>
                <a:gridCol w="1261728">
                  <a:extLst>
                    <a:ext uri="{9D8B030D-6E8A-4147-A177-3AD203B41FA5}">
                      <a16:colId xmlns:a16="http://schemas.microsoft.com/office/drawing/2014/main" val="701358732"/>
                    </a:ext>
                  </a:extLst>
                </a:gridCol>
                <a:gridCol w="1228773">
                  <a:extLst>
                    <a:ext uri="{9D8B030D-6E8A-4147-A177-3AD203B41FA5}">
                      <a16:colId xmlns:a16="http://schemas.microsoft.com/office/drawing/2014/main" val="365825389"/>
                    </a:ext>
                  </a:extLst>
                </a:gridCol>
                <a:gridCol w="1374719">
                  <a:extLst>
                    <a:ext uri="{9D8B030D-6E8A-4147-A177-3AD203B41FA5}">
                      <a16:colId xmlns:a16="http://schemas.microsoft.com/office/drawing/2014/main" val="950189876"/>
                    </a:ext>
                  </a:extLst>
                </a:gridCol>
                <a:gridCol w="1974373">
                  <a:extLst>
                    <a:ext uri="{9D8B030D-6E8A-4147-A177-3AD203B41FA5}">
                      <a16:colId xmlns:a16="http://schemas.microsoft.com/office/drawing/2014/main" val="3213163205"/>
                    </a:ext>
                  </a:extLst>
                </a:gridCol>
              </a:tblGrid>
              <a:tr h="351086">
                <a:tc>
                  <a:txBody>
                    <a:bodyPr/>
                    <a:lstStyle/>
                    <a:p>
                      <a:pPr algn="ctr" fontAlgn="ctr"/>
                      <a:r>
                        <a:rPr lang="zh-CN" altLang="en-US" sz="1200" b="1" u="none" strike="noStrike" dirty="0">
                          <a:effectLst/>
                          <a:latin typeface="Microsoft YaHei" panose="020B0503020204020204" pitchFamily="34" charset="-122"/>
                          <a:ea typeface="Microsoft YaHei" panose="020B0503020204020204" pitchFamily="34" charset="-122"/>
                        </a:rPr>
                        <a:t>区划名称</a:t>
                      </a:r>
                      <a:endParaRPr lang="zh-CN" altLang="en-US" sz="1200" b="1" i="0" u="none" strike="noStrike" dirty="0">
                        <a:solidFill>
                          <a:srgbClr val="000000"/>
                        </a:solidFill>
                        <a:effectLst/>
                        <a:latin typeface="Microsoft YaHei" panose="020B0503020204020204" pitchFamily="34" charset="-122"/>
                        <a:ea typeface="Microsoft YaHei" panose="020B0503020204020204" pitchFamily="34" charset="-122"/>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algn="ctr" defTabSz="914400" rtl="0" eaLnBrk="1" fontAlgn="ctr" latinLnBrk="0" hangingPunct="1"/>
                      <a:r>
                        <a:rPr lang="en-HK" sz="1200" b="1" u="none" strike="noStrike" kern="1200" dirty="0">
                          <a:solidFill>
                            <a:schemeClr val="tx1"/>
                          </a:solidFill>
                          <a:effectLst/>
                          <a:latin typeface="Microsoft YaHei" panose="020B0503020204020204" pitchFamily="34" charset="-122"/>
                          <a:ea typeface="Microsoft YaHei" panose="020B0503020204020204" pitchFamily="34" charset="-122"/>
                          <a:cs typeface="+mn-cs"/>
                        </a:rPr>
                        <a:t>GDP</a:t>
                      </a:r>
                      <a:r>
                        <a:rPr lang="zh-CN" altLang="en-US" sz="1200" b="1" u="none" strike="noStrike" kern="1200" dirty="0">
                          <a:solidFill>
                            <a:schemeClr val="tx1"/>
                          </a:solidFill>
                          <a:effectLst/>
                          <a:latin typeface="Microsoft YaHei" panose="020B0503020204020204" pitchFamily="34" charset="-122"/>
                          <a:ea typeface="Microsoft YaHei" panose="020B0503020204020204" pitchFamily="34" charset="-122"/>
                          <a:cs typeface="+mn-cs"/>
                        </a:rPr>
                        <a:t>（</a:t>
                      </a:r>
                      <a:r>
                        <a:rPr lang="ja-JP" altLang="en-US" sz="1200" b="1" u="none" strike="noStrike" kern="1200">
                          <a:solidFill>
                            <a:schemeClr val="tx1"/>
                          </a:solidFill>
                          <a:effectLst/>
                          <a:latin typeface="Microsoft YaHei" panose="020B0503020204020204" pitchFamily="34" charset="-122"/>
                          <a:ea typeface="Microsoft YaHei" panose="020B0503020204020204" pitchFamily="34" charset="-122"/>
                          <a:cs typeface="+mn-cs"/>
                        </a:rPr>
                        <a:t>亿元</a:t>
                      </a:r>
                      <a:r>
                        <a:rPr lang="zh-CN" altLang="en-US" sz="1200" b="1" u="none" strike="noStrike" kern="1200" dirty="0">
                          <a:solidFill>
                            <a:schemeClr val="tx1"/>
                          </a:solidFill>
                          <a:effectLst/>
                          <a:latin typeface="Microsoft YaHei" panose="020B0503020204020204" pitchFamily="34" charset="-122"/>
                          <a:ea typeface="Microsoft YaHei" panose="020B0503020204020204" pitchFamily="34" charset="-122"/>
                          <a:cs typeface="+mn-cs"/>
                        </a:rPr>
                        <a:t>）</a:t>
                      </a:r>
                      <a:endParaRPr lang="ja-JP" altLang="en-US" sz="1200" b="1" u="none" strike="noStrike" kern="1200">
                        <a:solidFill>
                          <a:schemeClr val="tx1"/>
                        </a:solidFill>
                        <a:effectLst/>
                        <a:latin typeface="Microsoft YaHei" panose="020B0503020204020204" pitchFamily="34" charset="-122"/>
                        <a:ea typeface="Microsoft YaHei" panose="020B0503020204020204" pitchFamily="34"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algn="ctr" defTabSz="914400" rtl="0" eaLnBrk="1" fontAlgn="ctr" latinLnBrk="0" hangingPunct="1"/>
                      <a:r>
                        <a:rPr lang="en-HK" sz="1200" b="1" u="none" strike="noStrike" kern="1200" dirty="0">
                          <a:solidFill>
                            <a:schemeClr val="tx1"/>
                          </a:solidFill>
                          <a:effectLst/>
                          <a:latin typeface="Microsoft YaHei" panose="020B0503020204020204" pitchFamily="34" charset="-122"/>
                          <a:ea typeface="Microsoft YaHei" panose="020B0503020204020204" pitchFamily="34" charset="-122"/>
                          <a:cs typeface="+mn-cs"/>
                        </a:rPr>
                        <a:t>GDP</a:t>
                      </a:r>
                      <a:r>
                        <a:rPr lang="ja-JP" altLang="en-US" sz="1200" b="1" u="none" strike="noStrike" kern="1200">
                          <a:solidFill>
                            <a:schemeClr val="tx1"/>
                          </a:solidFill>
                          <a:effectLst/>
                          <a:latin typeface="Microsoft YaHei" panose="020B0503020204020204" pitchFamily="34" charset="-122"/>
                          <a:ea typeface="Microsoft YaHei" panose="020B0503020204020204" pitchFamily="34" charset="-122"/>
                          <a:cs typeface="+mn-cs"/>
                        </a:rPr>
                        <a:t>占比</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algn="ctr" defTabSz="914400" rtl="0" eaLnBrk="1" fontAlgn="ctr" latinLnBrk="0" hangingPunct="1"/>
                      <a:r>
                        <a:rPr lang="ja-JP" altLang="en-US" sz="1200" b="1" u="none" strike="noStrike" kern="1200">
                          <a:solidFill>
                            <a:schemeClr val="tx1"/>
                          </a:solidFill>
                          <a:effectLst/>
                          <a:latin typeface="Microsoft YaHei" panose="020B0503020204020204" pitchFamily="34" charset="-122"/>
                          <a:ea typeface="Microsoft YaHei" panose="020B0503020204020204" pitchFamily="34" charset="-122"/>
                          <a:cs typeface="+mn-cs"/>
                        </a:rPr>
                        <a:t>常住人口</a:t>
                      </a:r>
                      <a:r>
                        <a:rPr lang="zh-CN" altLang="en-US" sz="1200" b="1" u="none" strike="noStrike" kern="1200" dirty="0">
                          <a:solidFill>
                            <a:schemeClr val="tx1"/>
                          </a:solidFill>
                          <a:effectLst/>
                          <a:latin typeface="Microsoft YaHei" panose="020B0503020204020204" pitchFamily="34" charset="-122"/>
                          <a:ea typeface="Microsoft YaHei" panose="020B0503020204020204" pitchFamily="34" charset="-122"/>
                          <a:cs typeface="+mn-cs"/>
                        </a:rPr>
                        <a:t>（</a:t>
                      </a:r>
                      <a:r>
                        <a:rPr lang="ja-JP" altLang="en-US" sz="1200" b="1" u="none" strike="noStrike" kern="1200">
                          <a:solidFill>
                            <a:schemeClr val="tx1"/>
                          </a:solidFill>
                          <a:effectLst/>
                          <a:latin typeface="Microsoft YaHei" panose="020B0503020204020204" pitchFamily="34" charset="-122"/>
                          <a:ea typeface="Microsoft YaHei" panose="020B0503020204020204" pitchFamily="34" charset="-122"/>
                          <a:cs typeface="+mn-cs"/>
                        </a:rPr>
                        <a:t>万</a:t>
                      </a:r>
                      <a:r>
                        <a:rPr lang="zh-CN" altLang="en-US" sz="1200" b="1" u="none" strike="noStrike" kern="1200" dirty="0">
                          <a:solidFill>
                            <a:schemeClr val="tx1"/>
                          </a:solidFill>
                          <a:effectLst/>
                          <a:latin typeface="Microsoft YaHei" panose="020B0503020204020204" pitchFamily="34" charset="-122"/>
                          <a:ea typeface="Microsoft YaHei" panose="020B0503020204020204" pitchFamily="34" charset="-122"/>
                          <a:cs typeface="+mn-cs"/>
                        </a:rPr>
                        <a:t>）</a:t>
                      </a:r>
                      <a:endParaRPr lang="ja-JP" altLang="en-US" sz="1200" b="1" u="none" strike="noStrike" kern="1200">
                        <a:solidFill>
                          <a:schemeClr val="tx1"/>
                        </a:solidFill>
                        <a:effectLst/>
                        <a:latin typeface="Microsoft YaHei" panose="020B0503020204020204" pitchFamily="34" charset="-122"/>
                        <a:ea typeface="Microsoft YaHei" panose="020B0503020204020204" pitchFamily="34"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algn="ctr" defTabSz="914400" rtl="0" eaLnBrk="1" fontAlgn="ctr" latinLnBrk="0" hangingPunct="1"/>
                      <a:r>
                        <a:rPr lang="ja-JP" altLang="en-US" sz="1200" b="1" u="none" strike="noStrike" kern="1200">
                          <a:solidFill>
                            <a:schemeClr val="tx1"/>
                          </a:solidFill>
                          <a:effectLst/>
                          <a:latin typeface="Microsoft YaHei" panose="020B0503020204020204" pitchFamily="34" charset="-122"/>
                          <a:ea typeface="Microsoft YaHei" panose="020B0503020204020204" pitchFamily="34" charset="-122"/>
                          <a:cs typeface="+mn-cs"/>
                        </a:rPr>
                        <a:t>常住人口占比</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algn="ctr" defTabSz="914400" rtl="0" eaLnBrk="1" fontAlgn="ctr" latinLnBrk="0" hangingPunct="1"/>
                      <a:r>
                        <a:rPr lang="ja-JP" altLang="en-US" sz="1200" b="1" u="none" strike="noStrike" kern="1200">
                          <a:solidFill>
                            <a:schemeClr val="tx1"/>
                          </a:solidFill>
                          <a:effectLst/>
                          <a:latin typeface="Microsoft YaHei" panose="020B0503020204020204" pitchFamily="34" charset="-122"/>
                          <a:ea typeface="Microsoft YaHei" panose="020B0503020204020204" pitchFamily="34" charset="-122"/>
                          <a:cs typeface="+mn-cs"/>
                        </a:rPr>
                        <a:t>人均</a:t>
                      </a:r>
                      <a:r>
                        <a:rPr lang="en-HK" altLang="ja-JP" sz="1200" b="1" u="none" strike="noStrike" kern="1200" dirty="0">
                          <a:solidFill>
                            <a:schemeClr val="tx1"/>
                          </a:solidFill>
                          <a:effectLst/>
                          <a:latin typeface="Microsoft YaHei" panose="020B0503020204020204" pitchFamily="34" charset="-122"/>
                          <a:ea typeface="Microsoft YaHei" panose="020B0503020204020204" pitchFamily="34" charset="-122"/>
                          <a:cs typeface="+mn-cs"/>
                        </a:rPr>
                        <a:t>GDP</a:t>
                      </a:r>
                      <a:r>
                        <a:rPr lang="zh-CN" altLang="en-US" sz="1200" b="1" u="none" strike="noStrike" kern="1200" dirty="0">
                          <a:solidFill>
                            <a:schemeClr val="tx1"/>
                          </a:solidFill>
                          <a:effectLst/>
                          <a:latin typeface="Microsoft YaHei" panose="020B0503020204020204" pitchFamily="34" charset="-122"/>
                          <a:ea typeface="Microsoft YaHei" panose="020B0503020204020204" pitchFamily="34" charset="-122"/>
                          <a:cs typeface="+mn-cs"/>
                        </a:rPr>
                        <a:t>（</a:t>
                      </a:r>
                      <a:r>
                        <a:rPr lang="ja-JP" altLang="en-HK" sz="1200" b="1" u="none" strike="noStrike" kern="1200">
                          <a:solidFill>
                            <a:schemeClr val="tx1"/>
                          </a:solidFill>
                          <a:effectLst/>
                          <a:latin typeface="Microsoft YaHei" panose="020B0503020204020204" pitchFamily="34" charset="-122"/>
                          <a:ea typeface="Microsoft YaHei" panose="020B0503020204020204" pitchFamily="34" charset="-122"/>
                          <a:cs typeface="+mn-cs"/>
                        </a:rPr>
                        <a:t>元</a:t>
                      </a:r>
                      <a:r>
                        <a:rPr lang="en-US" altLang="ja-JP" sz="1200" b="1" u="none" strike="noStrike" kern="1200" dirty="0">
                          <a:solidFill>
                            <a:schemeClr val="tx1"/>
                          </a:solidFill>
                          <a:effectLst/>
                          <a:latin typeface="Microsoft YaHei" panose="020B0503020204020204" pitchFamily="34" charset="-122"/>
                          <a:ea typeface="Microsoft YaHei" panose="020B0503020204020204" pitchFamily="34" charset="-122"/>
                          <a:cs typeface="+mn-cs"/>
                        </a:rPr>
                        <a:t>/</a:t>
                      </a:r>
                      <a:r>
                        <a:rPr lang="ja-JP" altLang="en-US" sz="1200" b="1" u="none" strike="noStrike" kern="1200">
                          <a:solidFill>
                            <a:schemeClr val="tx1"/>
                          </a:solidFill>
                          <a:effectLst/>
                          <a:latin typeface="Microsoft YaHei" panose="020B0503020204020204" pitchFamily="34" charset="-122"/>
                          <a:ea typeface="Microsoft YaHei" panose="020B0503020204020204" pitchFamily="34" charset="-122"/>
                          <a:cs typeface="+mn-cs"/>
                        </a:rPr>
                        <a:t>人</a:t>
                      </a:r>
                      <a:r>
                        <a:rPr lang="zh-CN" altLang="en-US" sz="1200" b="1" u="none" strike="noStrike" kern="1200" dirty="0">
                          <a:solidFill>
                            <a:schemeClr val="tx1"/>
                          </a:solidFill>
                          <a:effectLst/>
                          <a:latin typeface="Microsoft YaHei" panose="020B0503020204020204" pitchFamily="34" charset="-122"/>
                          <a:ea typeface="Microsoft YaHei" panose="020B0503020204020204" pitchFamily="34" charset="-122"/>
                          <a:cs typeface="+mn-cs"/>
                        </a:rPr>
                        <a:t>）</a:t>
                      </a:r>
                      <a:endParaRPr lang="ja-JP" altLang="en-US" sz="1200" b="1" u="none" strike="noStrike" kern="1200">
                        <a:solidFill>
                          <a:schemeClr val="tx1"/>
                        </a:solidFill>
                        <a:effectLst/>
                        <a:latin typeface="Microsoft YaHei" panose="020B0503020204020204" pitchFamily="34" charset="-122"/>
                        <a:ea typeface="Microsoft YaHei" panose="020B0503020204020204" pitchFamily="34"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algn="ctr" defTabSz="914400" rtl="0" eaLnBrk="1" fontAlgn="ctr" latinLnBrk="0" hangingPunct="1"/>
                      <a:r>
                        <a:rPr lang="en-HK" altLang="ja-JP" sz="1200" b="1" u="none" strike="noStrike" kern="1200" dirty="0">
                          <a:solidFill>
                            <a:schemeClr val="tx1"/>
                          </a:solidFill>
                          <a:effectLst/>
                          <a:latin typeface="Microsoft YaHei" panose="020B0503020204020204" pitchFamily="34" charset="-122"/>
                          <a:ea typeface="Microsoft YaHei" panose="020B0503020204020204" pitchFamily="34" charset="-122"/>
                          <a:cs typeface="+mn-cs"/>
                        </a:rPr>
                        <a:t>GDP</a:t>
                      </a:r>
                      <a:r>
                        <a:rPr lang="ja-JP" altLang="en-US" sz="1200" b="1" u="none" strike="noStrike" kern="1200">
                          <a:solidFill>
                            <a:schemeClr val="tx1"/>
                          </a:solidFill>
                          <a:effectLst/>
                          <a:latin typeface="Microsoft YaHei" panose="020B0503020204020204" pitchFamily="34" charset="-122"/>
                          <a:ea typeface="Microsoft YaHei" panose="020B0503020204020204" pitchFamily="34" charset="-122"/>
                          <a:cs typeface="+mn-cs"/>
                        </a:rPr>
                        <a:t>占比</a:t>
                      </a:r>
                      <a:r>
                        <a:rPr lang="en-US" altLang="ja-JP" sz="1200" b="1" u="none" strike="noStrike" kern="1200" dirty="0">
                          <a:solidFill>
                            <a:schemeClr val="tx1"/>
                          </a:solidFill>
                          <a:effectLst/>
                          <a:latin typeface="Microsoft YaHei" panose="020B0503020204020204" pitchFamily="34" charset="-122"/>
                          <a:ea typeface="Microsoft YaHei" panose="020B0503020204020204" pitchFamily="34" charset="-122"/>
                          <a:cs typeface="+mn-cs"/>
                        </a:rPr>
                        <a:t>/</a:t>
                      </a:r>
                      <a:r>
                        <a:rPr lang="ja-JP" altLang="en-US" sz="1200" b="1" u="none" strike="noStrike" kern="1200">
                          <a:solidFill>
                            <a:schemeClr val="tx1"/>
                          </a:solidFill>
                          <a:effectLst/>
                          <a:latin typeface="Microsoft YaHei" panose="020B0503020204020204" pitchFamily="34" charset="-122"/>
                          <a:ea typeface="Microsoft YaHei" panose="020B0503020204020204" pitchFamily="34" charset="-122"/>
                          <a:cs typeface="+mn-cs"/>
                        </a:rPr>
                        <a:t>人口占比</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836789047"/>
                  </a:ext>
                </a:extLst>
              </a:tr>
              <a:tr h="351086">
                <a:tc>
                  <a:txBody>
                    <a:bodyPr/>
                    <a:lstStyle/>
                    <a:p>
                      <a:pPr marL="0" algn="ctr" defTabSz="914400" rtl="0" eaLnBrk="1" fontAlgn="ctr" latinLnBrk="0" hangingPunct="1"/>
                      <a:r>
                        <a:rPr lang="ja-JP" altLang="en-US" sz="1200" b="0" u="none" strike="noStrike" kern="1200">
                          <a:solidFill>
                            <a:schemeClr val="tx1"/>
                          </a:solidFill>
                          <a:effectLst/>
                          <a:latin typeface="Microsoft YaHei" panose="020B0503020204020204" pitchFamily="34" charset="-122"/>
                          <a:ea typeface="Microsoft YaHei" panose="020B0503020204020204" pitchFamily="34" charset="-122"/>
                          <a:cs typeface="+mn-cs"/>
                        </a:rPr>
                        <a:t>太原市</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3606.09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50.2%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361.68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30.94%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99703.97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1.62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8072444"/>
                  </a:ext>
                </a:extLst>
              </a:tr>
              <a:tr h="351086">
                <a:tc>
                  <a:txBody>
                    <a:bodyPr/>
                    <a:lstStyle/>
                    <a:p>
                      <a:pPr marL="0" algn="ctr" defTabSz="914400" rtl="0" eaLnBrk="1" fontAlgn="ctr" latinLnBrk="0" hangingPunct="1"/>
                      <a:r>
                        <a:rPr lang="ja-JP" altLang="en-US" sz="1200" b="0" u="none" strike="noStrike" kern="1200">
                          <a:solidFill>
                            <a:schemeClr val="tx1"/>
                          </a:solidFill>
                          <a:effectLst/>
                          <a:latin typeface="Microsoft YaHei" panose="020B0503020204020204" pitchFamily="34" charset="-122"/>
                          <a:ea typeface="Microsoft YaHei" panose="020B0503020204020204" pitchFamily="34" charset="-122"/>
                          <a:cs typeface="+mn-cs"/>
                        </a:rPr>
                        <a:t>大同市</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637.38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a:solidFill>
                            <a:schemeClr val="dk1"/>
                          </a:solidFill>
                          <a:effectLst/>
                          <a:latin typeface="Microsoft YaHei" panose="020B0503020204020204" pitchFamily="34" charset="-122"/>
                          <a:ea typeface="Microsoft YaHei" panose="020B0503020204020204" pitchFamily="34" charset="-122"/>
                          <a:cs typeface="+mn-cs"/>
                        </a:rPr>
                        <a:t>200.40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17.14%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31805.31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0.52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3145690"/>
                  </a:ext>
                </a:extLst>
              </a:tr>
              <a:tr h="351086">
                <a:tc>
                  <a:txBody>
                    <a:bodyPr/>
                    <a:lstStyle/>
                    <a:p>
                      <a:pPr marL="0" algn="ctr" defTabSz="914400" rtl="0" eaLnBrk="1" fontAlgn="ctr" latinLnBrk="0" hangingPunct="1"/>
                      <a:r>
                        <a:rPr lang="ja-JP" altLang="en-US" sz="1200" b="0" u="none" strike="noStrike" kern="1200">
                          <a:solidFill>
                            <a:schemeClr val="tx1"/>
                          </a:solidFill>
                          <a:effectLst/>
                          <a:latin typeface="Microsoft YaHei" panose="020B0503020204020204" pitchFamily="34" charset="-122"/>
                          <a:ea typeface="Microsoft YaHei" panose="020B0503020204020204" pitchFamily="34" charset="-122"/>
                          <a:cs typeface="+mn-cs"/>
                        </a:rPr>
                        <a:t>阳泉市</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505.55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7.0%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74.44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6.37%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a:solidFill>
                            <a:schemeClr val="dk1"/>
                          </a:solidFill>
                          <a:effectLst/>
                          <a:latin typeface="Microsoft YaHei" panose="020B0503020204020204" pitchFamily="34" charset="-122"/>
                          <a:ea typeface="Microsoft YaHei" panose="020B0503020204020204" pitchFamily="34" charset="-122"/>
                          <a:cs typeface="+mn-cs"/>
                        </a:rPr>
                        <a:t>67913.84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a:solidFill>
                            <a:schemeClr val="dk1"/>
                          </a:solidFill>
                          <a:effectLst/>
                          <a:latin typeface="Microsoft YaHei" panose="020B0503020204020204" pitchFamily="34" charset="-122"/>
                          <a:ea typeface="Microsoft YaHei" panose="020B0503020204020204" pitchFamily="34" charset="-122"/>
                          <a:cs typeface="+mn-cs"/>
                        </a:rPr>
                        <a:t>1.11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0183988"/>
                  </a:ext>
                </a:extLst>
              </a:tr>
              <a:tr h="351086">
                <a:tc>
                  <a:txBody>
                    <a:bodyPr/>
                    <a:lstStyle/>
                    <a:p>
                      <a:pPr marL="0" algn="ctr" defTabSz="914400" rtl="0" eaLnBrk="1" fontAlgn="ctr" latinLnBrk="0" hangingPunct="1"/>
                      <a:r>
                        <a:rPr lang="ja-JP" altLang="en-US" sz="1200" b="0" u="none" strike="noStrike" kern="1200">
                          <a:solidFill>
                            <a:schemeClr val="tx1"/>
                          </a:solidFill>
                          <a:effectLst/>
                          <a:latin typeface="Microsoft YaHei" panose="020B0503020204020204" pitchFamily="34" charset="-122"/>
                          <a:ea typeface="Microsoft YaHei" panose="020B0503020204020204" pitchFamily="34" charset="-122"/>
                          <a:cs typeface="+mn-cs"/>
                        </a:rPr>
                        <a:t>长治市</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429.22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a:solidFill>
                            <a:schemeClr val="dk1"/>
                          </a:solidFill>
                          <a:effectLst/>
                          <a:latin typeface="Microsoft YaHei" panose="020B0503020204020204" pitchFamily="34" charset="-122"/>
                          <a:ea typeface="Microsoft YaHei" panose="020B0503020204020204" pitchFamily="34" charset="-122"/>
                          <a:cs typeface="+mn-cs"/>
                        </a:rPr>
                        <a:t>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81.18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a:solidFill>
                            <a:schemeClr val="dk1"/>
                          </a:solidFill>
                          <a:effectLst/>
                          <a:latin typeface="Microsoft YaHei" panose="020B0503020204020204" pitchFamily="34" charset="-122"/>
                          <a:ea typeface="Microsoft YaHei" panose="020B0503020204020204" pitchFamily="34" charset="-122"/>
                          <a:cs typeface="+mn-cs"/>
                        </a:rPr>
                        <a:t>6.94%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a:solidFill>
                            <a:schemeClr val="dk1"/>
                          </a:solidFill>
                          <a:effectLst/>
                          <a:latin typeface="Microsoft YaHei" panose="020B0503020204020204" pitchFamily="34" charset="-122"/>
                          <a:ea typeface="Microsoft YaHei" panose="020B0503020204020204" pitchFamily="34" charset="-122"/>
                          <a:cs typeface="+mn-cs"/>
                        </a:rPr>
                        <a:t>52873.05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0.86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165559"/>
                  </a:ext>
                </a:extLst>
              </a:tr>
              <a:tr h="351086">
                <a:tc>
                  <a:txBody>
                    <a:bodyPr/>
                    <a:lstStyle/>
                    <a:p>
                      <a:pPr marL="0" algn="ctr" defTabSz="914400" rtl="0" eaLnBrk="1" fontAlgn="ctr" latinLnBrk="0" hangingPunct="1"/>
                      <a:r>
                        <a:rPr lang="ja-JP" altLang="en-US" sz="1200" b="0" u="none" strike="noStrike" kern="1200">
                          <a:solidFill>
                            <a:schemeClr val="tx1"/>
                          </a:solidFill>
                          <a:effectLst/>
                          <a:latin typeface="Microsoft YaHei" panose="020B0503020204020204" pitchFamily="34" charset="-122"/>
                          <a:ea typeface="Microsoft YaHei" panose="020B0503020204020204" pitchFamily="34" charset="-122"/>
                          <a:cs typeface="+mn-cs"/>
                        </a:rPr>
                        <a:t>晋城市</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a:solidFill>
                            <a:schemeClr val="dk1"/>
                          </a:solidFill>
                          <a:effectLst/>
                          <a:latin typeface="Microsoft YaHei" panose="020B0503020204020204" pitchFamily="34" charset="-122"/>
                          <a:ea typeface="Microsoft YaHei" panose="020B0503020204020204" pitchFamily="34" charset="-122"/>
                          <a:cs typeface="+mn-cs"/>
                        </a:rPr>
                        <a:t>325.49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a:solidFill>
                            <a:schemeClr val="dk1"/>
                          </a:solidFill>
                          <a:effectLst/>
                          <a:latin typeface="Microsoft YaHei" panose="020B0503020204020204" pitchFamily="34" charset="-122"/>
                          <a:ea typeface="Microsoft YaHei" panose="020B0503020204020204" pitchFamily="34" charset="-122"/>
                          <a:cs typeface="+mn-cs"/>
                        </a:rPr>
                        <a:t>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50.08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4.28%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a:solidFill>
                            <a:schemeClr val="dk1"/>
                          </a:solidFill>
                          <a:effectLst/>
                          <a:latin typeface="Microsoft YaHei" panose="020B0503020204020204" pitchFamily="34" charset="-122"/>
                          <a:ea typeface="Microsoft YaHei" panose="020B0503020204020204" pitchFamily="34" charset="-122"/>
                          <a:cs typeface="+mn-cs"/>
                        </a:rPr>
                        <a:t>64994.13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1.06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4832144"/>
                  </a:ext>
                </a:extLst>
              </a:tr>
              <a:tr h="351086">
                <a:tc>
                  <a:txBody>
                    <a:bodyPr/>
                    <a:lstStyle/>
                    <a:p>
                      <a:pPr marL="0" algn="ctr" defTabSz="914400" rtl="0" eaLnBrk="1" fontAlgn="ctr" latinLnBrk="0" hangingPunct="1"/>
                      <a:r>
                        <a:rPr lang="ja-JP" altLang="en-US" sz="1200" b="0" u="none" strike="noStrike" kern="1200">
                          <a:solidFill>
                            <a:schemeClr val="tx1"/>
                          </a:solidFill>
                          <a:effectLst/>
                          <a:latin typeface="Microsoft YaHei" panose="020B0503020204020204" pitchFamily="34" charset="-122"/>
                          <a:ea typeface="Microsoft YaHei" panose="020B0503020204020204" pitchFamily="34" charset="-122"/>
                          <a:cs typeface="+mn-cs"/>
                        </a:rPr>
                        <a:t>朔州市</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521.32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a:solidFill>
                            <a:schemeClr val="dk1"/>
                          </a:solidFill>
                          <a:effectLst/>
                          <a:latin typeface="Microsoft YaHei" panose="020B0503020204020204" pitchFamily="34" charset="-122"/>
                          <a:ea typeface="Microsoft YaHei" panose="020B0503020204020204" pitchFamily="34" charset="-122"/>
                          <a:cs typeface="+mn-cs"/>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73.83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6.32%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a:solidFill>
                            <a:schemeClr val="dk1"/>
                          </a:solidFill>
                          <a:effectLst/>
                          <a:latin typeface="Microsoft YaHei" panose="020B0503020204020204" pitchFamily="34" charset="-122"/>
                          <a:ea typeface="Microsoft YaHei" panose="020B0503020204020204" pitchFamily="34" charset="-122"/>
                          <a:cs typeface="+mn-cs"/>
                        </a:rPr>
                        <a:t>70610.89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a:solidFill>
                            <a:schemeClr val="dk1"/>
                          </a:solidFill>
                          <a:effectLst/>
                          <a:latin typeface="Microsoft YaHei" panose="020B0503020204020204" pitchFamily="34" charset="-122"/>
                          <a:ea typeface="Microsoft YaHei" panose="020B0503020204020204" pitchFamily="34" charset="-122"/>
                          <a:cs typeface="+mn-cs"/>
                        </a:rPr>
                        <a:t>1.15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5990549"/>
                  </a:ext>
                </a:extLst>
              </a:tr>
              <a:tr h="351086">
                <a:tc>
                  <a:txBody>
                    <a:bodyPr/>
                    <a:lstStyle/>
                    <a:p>
                      <a:pPr marL="0" algn="ctr" defTabSz="914400" rtl="0" eaLnBrk="1" fontAlgn="ctr" latinLnBrk="0" hangingPunct="1"/>
                      <a:r>
                        <a:rPr lang="ja-JP" altLang="en-US" sz="1200" b="0" u="none" strike="noStrike" kern="1200">
                          <a:solidFill>
                            <a:schemeClr val="tx1"/>
                          </a:solidFill>
                          <a:effectLst/>
                          <a:latin typeface="Microsoft YaHei" panose="020B0503020204020204" pitchFamily="34" charset="-122"/>
                          <a:ea typeface="Microsoft YaHei" panose="020B0503020204020204" pitchFamily="34" charset="-122"/>
                          <a:cs typeface="+mn-cs"/>
                        </a:rPr>
                        <a:t>晋中市</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299.78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a:solidFill>
                            <a:schemeClr val="dk1"/>
                          </a:solidFill>
                          <a:effectLst/>
                          <a:latin typeface="Microsoft YaHei" panose="020B0503020204020204" pitchFamily="34" charset="-122"/>
                          <a:ea typeface="Microsoft YaHei" panose="020B0503020204020204" pitchFamily="34" charset="-122"/>
                          <a:cs typeface="+mn-cs"/>
                        </a:rPr>
                        <a:t>4.2%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66.88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5.72%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44824.30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0.73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1083242"/>
                  </a:ext>
                </a:extLst>
              </a:tr>
              <a:tr h="351086">
                <a:tc>
                  <a:txBody>
                    <a:bodyPr/>
                    <a:lstStyle/>
                    <a:p>
                      <a:pPr marL="0" algn="ctr" defTabSz="914400" rtl="0" eaLnBrk="1" fontAlgn="ctr" latinLnBrk="0" hangingPunct="1"/>
                      <a:r>
                        <a:rPr lang="ja-JP" altLang="en-US" sz="1200" b="0" u="none" strike="noStrike" kern="1200">
                          <a:solidFill>
                            <a:schemeClr val="tx1"/>
                          </a:solidFill>
                          <a:effectLst/>
                          <a:latin typeface="Microsoft YaHei" panose="020B0503020204020204" pitchFamily="34" charset="-122"/>
                          <a:ea typeface="Microsoft YaHei" panose="020B0503020204020204" pitchFamily="34" charset="-122"/>
                          <a:cs typeface="+mn-cs"/>
                        </a:rPr>
                        <a:t>运城市</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a:solidFill>
                            <a:schemeClr val="dk1"/>
                          </a:solidFill>
                          <a:effectLst/>
                          <a:latin typeface="Microsoft YaHei" panose="020B0503020204020204" pitchFamily="34" charset="-122"/>
                          <a:ea typeface="Microsoft YaHei" panose="020B0503020204020204" pitchFamily="34" charset="-122"/>
                          <a:cs typeface="+mn-cs"/>
                        </a:rPr>
                        <a:t>276.84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a:solidFill>
                            <a:schemeClr val="dk1"/>
                          </a:solidFill>
                          <a:effectLst/>
                          <a:latin typeface="Microsoft YaHei" panose="020B0503020204020204" pitchFamily="34" charset="-122"/>
                          <a:ea typeface="Microsoft YaHei" panose="020B0503020204020204" pitchFamily="34" charset="-122"/>
                          <a:cs typeface="+mn-cs"/>
                        </a:rPr>
                        <a:t>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a:solidFill>
                            <a:schemeClr val="dk1"/>
                          </a:solidFill>
                          <a:effectLst/>
                          <a:latin typeface="Microsoft YaHei" panose="020B0503020204020204" pitchFamily="34" charset="-122"/>
                          <a:ea typeface="Microsoft YaHei" panose="020B0503020204020204" pitchFamily="34" charset="-122"/>
                          <a:cs typeface="+mn-cs"/>
                        </a:rPr>
                        <a:t>71.03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a:solidFill>
                            <a:schemeClr val="dk1"/>
                          </a:solidFill>
                          <a:effectLst/>
                          <a:latin typeface="Microsoft YaHei" panose="020B0503020204020204" pitchFamily="34" charset="-122"/>
                          <a:ea typeface="Microsoft YaHei" panose="020B0503020204020204" pitchFamily="34" charset="-122"/>
                          <a:cs typeface="+mn-cs"/>
                        </a:rPr>
                        <a:t>6.08%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38974.79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0.63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5628177"/>
                  </a:ext>
                </a:extLst>
              </a:tr>
              <a:tr h="351086">
                <a:tc>
                  <a:txBody>
                    <a:bodyPr/>
                    <a:lstStyle/>
                    <a:p>
                      <a:pPr marL="0" algn="ctr" defTabSz="914400" rtl="0" eaLnBrk="1" fontAlgn="ctr" latinLnBrk="0" hangingPunct="1"/>
                      <a:r>
                        <a:rPr lang="ja-JP" altLang="en-US" sz="1200" b="0" u="none" strike="noStrike" kern="1200">
                          <a:solidFill>
                            <a:schemeClr val="tx1"/>
                          </a:solidFill>
                          <a:effectLst/>
                          <a:latin typeface="Microsoft YaHei" panose="020B0503020204020204" pitchFamily="34" charset="-122"/>
                          <a:ea typeface="Microsoft YaHei" panose="020B0503020204020204" pitchFamily="34" charset="-122"/>
                          <a:cs typeface="+mn-cs"/>
                        </a:rPr>
                        <a:t>忻州市</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a:solidFill>
                            <a:schemeClr val="dk1"/>
                          </a:solidFill>
                          <a:effectLst/>
                          <a:latin typeface="Microsoft YaHei" panose="020B0503020204020204" pitchFamily="34" charset="-122"/>
                          <a:ea typeface="Microsoft YaHei" panose="020B0503020204020204" pitchFamily="34" charset="-122"/>
                          <a:cs typeface="+mn-cs"/>
                        </a:rPr>
                        <a:t>166.87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a:solidFill>
                            <a:schemeClr val="dk1"/>
                          </a:solidFill>
                          <a:effectLst/>
                          <a:latin typeface="Microsoft YaHei" panose="020B0503020204020204" pitchFamily="34" charset="-122"/>
                          <a:ea typeface="Microsoft YaHei" panose="020B0503020204020204" pitchFamily="34" charset="-122"/>
                          <a:cs typeface="+mn-cs"/>
                        </a:rPr>
                        <a:t>2.3%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a:solidFill>
                            <a:schemeClr val="dk1"/>
                          </a:solidFill>
                          <a:effectLst/>
                          <a:latin typeface="Microsoft YaHei" panose="020B0503020204020204" pitchFamily="34" charset="-122"/>
                          <a:ea typeface="Microsoft YaHei" panose="020B0503020204020204" pitchFamily="34" charset="-122"/>
                          <a:cs typeface="+mn-cs"/>
                        </a:rPr>
                        <a:t>56.70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4.85%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29430.79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0.48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9515266"/>
                  </a:ext>
                </a:extLst>
              </a:tr>
              <a:tr h="351086">
                <a:tc>
                  <a:txBody>
                    <a:bodyPr/>
                    <a:lstStyle/>
                    <a:p>
                      <a:pPr marL="0" algn="ctr" defTabSz="914400" rtl="0" eaLnBrk="1" fontAlgn="ctr" latinLnBrk="0" hangingPunct="1"/>
                      <a:r>
                        <a:rPr lang="ja-JP" altLang="en-US" sz="1200" b="0" u="none" strike="noStrike" kern="1200">
                          <a:solidFill>
                            <a:schemeClr val="tx1"/>
                          </a:solidFill>
                          <a:effectLst/>
                          <a:latin typeface="Microsoft YaHei" panose="020B0503020204020204" pitchFamily="34" charset="-122"/>
                          <a:ea typeface="Microsoft YaHei" panose="020B0503020204020204" pitchFamily="34" charset="-122"/>
                          <a:cs typeface="+mn-cs"/>
                        </a:rPr>
                        <a:t>临汾市</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309.00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a:solidFill>
                            <a:schemeClr val="dk1"/>
                          </a:solidFill>
                          <a:effectLst/>
                          <a:latin typeface="Microsoft YaHei" panose="020B0503020204020204" pitchFamily="34" charset="-122"/>
                          <a:ea typeface="Microsoft YaHei" panose="020B0503020204020204" pitchFamily="34" charset="-122"/>
                          <a:cs typeface="+mn-cs"/>
                        </a:rPr>
                        <a:t>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a:solidFill>
                            <a:schemeClr val="dk1"/>
                          </a:solidFill>
                          <a:effectLst/>
                          <a:latin typeface="Microsoft YaHei" panose="020B0503020204020204" pitchFamily="34" charset="-122"/>
                          <a:ea typeface="Microsoft YaHei" panose="020B0503020204020204" pitchFamily="34" charset="-122"/>
                          <a:cs typeface="+mn-cs"/>
                        </a:rPr>
                        <a:t>98.88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8.46%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31249.59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0.51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9921632"/>
                  </a:ext>
                </a:extLst>
              </a:tr>
              <a:tr h="351086">
                <a:tc>
                  <a:txBody>
                    <a:bodyPr/>
                    <a:lstStyle/>
                    <a:p>
                      <a:pPr marL="0" algn="ctr" defTabSz="914400" rtl="0" eaLnBrk="1" fontAlgn="ctr" latinLnBrk="0" hangingPunct="1"/>
                      <a:r>
                        <a:rPr lang="ja-JP" altLang="en-US" sz="1200" b="0" u="none" strike="noStrike" kern="1200">
                          <a:solidFill>
                            <a:schemeClr val="tx1"/>
                          </a:solidFill>
                          <a:effectLst/>
                          <a:latin typeface="Microsoft YaHei" panose="020B0503020204020204" pitchFamily="34" charset="-122"/>
                          <a:ea typeface="Microsoft YaHei" panose="020B0503020204020204" pitchFamily="34" charset="-122"/>
                          <a:cs typeface="+mn-cs"/>
                        </a:rPr>
                        <a:t>吕梁市</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a:solidFill>
                            <a:schemeClr val="dk1"/>
                          </a:solidFill>
                          <a:effectLst/>
                          <a:latin typeface="Microsoft YaHei" panose="020B0503020204020204" pitchFamily="34" charset="-122"/>
                          <a:ea typeface="Microsoft YaHei" panose="020B0503020204020204" pitchFamily="34" charset="-122"/>
                          <a:cs typeface="+mn-cs"/>
                        </a:rPr>
                        <a:t>100.45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a:solidFill>
                            <a:schemeClr val="dk1"/>
                          </a:solidFill>
                          <a:effectLst/>
                          <a:latin typeface="Microsoft YaHei" panose="020B0503020204020204" pitchFamily="34" charset="-122"/>
                          <a:ea typeface="Microsoft YaHei" panose="020B0503020204020204" pitchFamily="34" charset="-122"/>
                          <a:cs typeface="+mn-cs"/>
                        </a:rPr>
                        <a:t>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a:solidFill>
                            <a:schemeClr val="dk1"/>
                          </a:solidFill>
                          <a:effectLst/>
                          <a:latin typeface="Microsoft YaHei" panose="020B0503020204020204" pitchFamily="34" charset="-122"/>
                          <a:ea typeface="Microsoft YaHei" panose="020B0503020204020204" pitchFamily="34" charset="-122"/>
                          <a:cs typeface="+mn-cs"/>
                        </a:rPr>
                        <a:t>33.85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2.90%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a:solidFill>
                            <a:schemeClr val="dk1"/>
                          </a:solidFill>
                          <a:effectLst/>
                          <a:latin typeface="Microsoft YaHei" panose="020B0503020204020204" pitchFamily="34" charset="-122"/>
                          <a:ea typeface="Microsoft YaHei" panose="020B0503020204020204" pitchFamily="34" charset="-122"/>
                          <a:cs typeface="+mn-cs"/>
                        </a:rPr>
                        <a:t>29674.59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0.48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9254748"/>
                  </a:ext>
                </a:extLst>
              </a:tr>
              <a:tr h="351086">
                <a:tc>
                  <a:txBody>
                    <a:bodyPr/>
                    <a:lstStyle/>
                    <a:p>
                      <a:pPr marL="0" algn="ctr" defTabSz="914400" rtl="0" eaLnBrk="1" fontAlgn="ctr" latinLnBrk="0" hangingPunct="1"/>
                      <a:r>
                        <a:rPr lang="ja-JP" altLang="en-HK" sz="1200" b="0" u="none" strike="noStrike" kern="1200">
                          <a:solidFill>
                            <a:schemeClr val="tx1"/>
                          </a:solidFill>
                          <a:effectLst/>
                          <a:latin typeface="Microsoft YaHei" panose="020B0503020204020204" pitchFamily="34" charset="-122"/>
                          <a:ea typeface="Microsoft YaHei" panose="020B0503020204020204" pitchFamily="34" charset="-122"/>
                          <a:cs typeface="+mn-cs"/>
                        </a:rPr>
                        <a:t>合计</a:t>
                      </a:r>
                      <a:r>
                        <a:rPr lang="zh-CN" altLang="en-US" sz="1200" b="0" u="none" strike="noStrike" kern="1200" dirty="0">
                          <a:solidFill>
                            <a:schemeClr val="tx1"/>
                          </a:solidFill>
                          <a:effectLst/>
                          <a:latin typeface="Microsoft YaHei" panose="020B0503020204020204" pitchFamily="34" charset="-122"/>
                          <a:ea typeface="Microsoft YaHei" panose="020B0503020204020204" pitchFamily="34" charset="-122"/>
                          <a:cs typeface="+mn-cs"/>
                        </a:rPr>
                        <a:t>（</a:t>
                      </a:r>
                      <a:r>
                        <a:rPr lang="en-US" altLang="zh-CN" sz="1200" b="0" u="none" strike="noStrike" kern="1200" dirty="0">
                          <a:solidFill>
                            <a:schemeClr val="tx1"/>
                          </a:solidFill>
                          <a:effectLst/>
                          <a:latin typeface="Microsoft YaHei" panose="020B0503020204020204" pitchFamily="34" charset="-122"/>
                          <a:ea typeface="Microsoft YaHei" panose="020B0503020204020204" pitchFamily="34" charset="-122"/>
                          <a:cs typeface="+mn-cs"/>
                        </a:rPr>
                        <a:t>2018</a:t>
                      </a:r>
                      <a:r>
                        <a:rPr lang="zh-CN" altLang="en-US" sz="1200" b="0" u="none" strike="noStrike" kern="1200" dirty="0">
                          <a:solidFill>
                            <a:schemeClr val="tx1"/>
                          </a:solidFill>
                          <a:effectLst/>
                          <a:latin typeface="Microsoft YaHei" panose="020B0503020204020204" pitchFamily="34" charset="-122"/>
                          <a:ea typeface="Microsoft YaHei" panose="020B0503020204020204" pitchFamily="34" charset="-122"/>
                          <a:cs typeface="+mn-cs"/>
                        </a:rPr>
                        <a:t>）</a:t>
                      </a:r>
                      <a:endParaRPr lang="en-HK" sz="1200" b="0" u="none" strike="noStrike" kern="1200" dirty="0">
                        <a:solidFill>
                          <a:schemeClr val="tx1"/>
                        </a:solidFill>
                        <a:effectLst/>
                        <a:latin typeface="Microsoft YaHei" panose="020B0503020204020204" pitchFamily="34" charset="-122"/>
                        <a:ea typeface="Microsoft YaHei" panose="020B0503020204020204" pitchFamily="34" charset="-122"/>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7178.00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100.0%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1168.95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100.00%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pPr algn="ctr" fontAlgn="ctr"/>
                      <a:r>
                        <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61405.50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pPr algn="ctr" fontAlgn="ctr"/>
                      <a:r>
                        <a:rPr lang="en-US" altLang="zh-CN" sz="1050" u="none" strike="noStrike" kern="1200" dirty="0">
                          <a:solidFill>
                            <a:schemeClr val="dk1"/>
                          </a:solidFill>
                          <a:effectLst/>
                          <a:latin typeface="Microsoft YaHei" panose="020B0503020204020204" pitchFamily="34" charset="-122"/>
                          <a:ea typeface="Microsoft YaHei" panose="020B0503020204020204" pitchFamily="34" charset="-122"/>
                          <a:cs typeface="+mn-cs"/>
                        </a:rPr>
                        <a:t>1.00</a:t>
                      </a:r>
                      <a:endParaRPr lang="en-HK" sz="1050" u="none" strike="noStrike" kern="1200" dirty="0">
                        <a:solidFill>
                          <a:schemeClr val="dk1"/>
                        </a:solidFill>
                        <a:effectLst/>
                        <a:latin typeface="Microsoft YaHei" panose="020B0503020204020204" pitchFamily="34" charset="-122"/>
                        <a:ea typeface="Microsoft YaHei" panose="020B0503020204020204" pitchFamily="34"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extLst>
                  <a:ext uri="{0D108BD9-81ED-4DB2-BD59-A6C34878D82A}">
                    <a16:rowId xmlns:a16="http://schemas.microsoft.com/office/drawing/2014/main" val="16150014"/>
                  </a:ext>
                </a:extLst>
              </a:tr>
            </a:tbl>
          </a:graphicData>
        </a:graphic>
      </p:graphicFrame>
    </p:spTree>
    <p:extLst>
      <p:ext uri="{BB962C8B-B14F-4D97-AF65-F5344CB8AC3E}">
        <p14:creationId xmlns:p14="http://schemas.microsoft.com/office/powerpoint/2010/main" val="127719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1D058C-591C-3C44-B897-90DA5D5CAD70}"/>
              </a:ext>
            </a:extLst>
          </p:cNvPr>
          <p:cNvSpPr>
            <a:spLocks noGrp="1"/>
          </p:cNvSpPr>
          <p:nvPr>
            <p:ph type="sldNum" sz="quarter" idx="10"/>
          </p:nvPr>
        </p:nvSpPr>
        <p:spPr/>
        <p:txBody>
          <a:bodyPr/>
          <a:lstStyle/>
          <a:p>
            <a:fld id="{C2ED6635-D407-4DAB-8FE6-6ACCC75A9381}" type="slidenum">
              <a:rPr lang="zh-CN" altLang="en-US" smtClean="0"/>
              <a:pPr/>
              <a:t>8</a:t>
            </a:fld>
            <a:endParaRPr lang="zh-CN" altLang="en-US"/>
          </a:p>
        </p:txBody>
      </p:sp>
      <p:sp>
        <p:nvSpPr>
          <p:cNvPr id="3" name="Title 2">
            <a:extLst>
              <a:ext uri="{FF2B5EF4-FFF2-40B4-BE49-F238E27FC236}">
                <a16:creationId xmlns:a16="http://schemas.microsoft.com/office/drawing/2014/main" id="{02BC877A-E59E-2447-8F3E-F565CA1556FB}"/>
              </a:ext>
            </a:extLst>
          </p:cNvPr>
          <p:cNvSpPr>
            <a:spLocks noGrp="1"/>
          </p:cNvSpPr>
          <p:nvPr>
            <p:ph type="title"/>
          </p:nvPr>
        </p:nvSpPr>
        <p:spPr/>
        <p:txBody>
          <a:bodyPr/>
          <a:lstStyle/>
          <a:p>
            <a:r>
              <a:rPr lang="en-US" altLang="zh-CN" dirty="0"/>
              <a:t>6</a:t>
            </a:r>
            <a:r>
              <a:rPr lang="zh-CN" altLang="en-US" dirty="0"/>
              <a:t>  </a:t>
            </a:r>
            <a:r>
              <a:rPr lang="ja-JP" altLang="en-US">
                <a:solidFill>
                  <a:schemeClr val="tx1"/>
                </a:solidFill>
              </a:rPr>
              <a:t>山西省</a:t>
            </a:r>
            <a:r>
              <a:rPr lang="zh-CN" altLang="en-US" dirty="0"/>
              <a:t>主要领导情况</a:t>
            </a:r>
            <a:endParaRPr lang="en-US" dirty="0"/>
          </a:p>
        </p:txBody>
      </p:sp>
      <p:pic>
        <p:nvPicPr>
          <p:cNvPr id="4" name="Picture 3">
            <a:extLst>
              <a:ext uri="{FF2B5EF4-FFF2-40B4-BE49-F238E27FC236}">
                <a16:creationId xmlns:a16="http://schemas.microsoft.com/office/drawing/2014/main" id="{E0FDCC6D-26D5-BD47-B01C-305E977AF8AF}"/>
              </a:ext>
            </a:extLst>
          </p:cNvPr>
          <p:cNvPicPr>
            <a:picLocks noChangeAspect="1"/>
          </p:cNvPicPr>
          <p:nvPr/>
        </p:nvPicPr>
        <p:blipFill>
          <a:blip r:embed="rId2"/>
          <a:stretch>
            <a:fillRect/>
          </a:stretch>
        </p:blipFill>
        <p:spPr>
          <a:xfrm>
            <a:off x="1346200" y="1073150"/>
            <a:ext cx="9499600" cy="4711700"/>
          </a:xfrm>
          <a:prstGeom prst="rect">
            <a:avLst/>
          </a:prstGeom>
        </p:spPr>
      </p:pic>
    </p:spTree>
    <p:extLst>
      <p:ext uri="{BB962C8B-B14F-4D97-AF65-F5344CB8AC3E}">
        <p14:creationId xmlns:p14="http://schemas.microsoft.com/office/powerpoint/2010/main" val="35753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96001" y="1071942"/>
            <a:ext cx="4571999" cy="467178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7971" tIns="48986" rIns="97971" bIns="48986" anchor="ctr"/>
          <a:lstStyle/>
          <a:p>
            <a:pPr algn="ctr">
              <a:defRPr/>
            </a:pPr>
            <a:endParaRPr lang="zh-CN" altLang="en-US" sz="1524" dirty="0">
              <a:solidFill>
                <a:schemeClr val="tx1">
                  <a:lumMod val="85000"/>
                  <a:lumOff val="15000"/>
                </a:schemeClr>
              </a:solidFill>
            </a:endParaRPr>
          </a:p>
        </p:txBody>
      </p:sp>
      <p:pic>
        <p:nvPicPr>
          <p:cNvPr id="3075" name="图片 2" descr="iblrak00648723.jpg"/>
          <p:cNvPicPr>
            <a:picLocks noChangeAspect="1"/>
          </p:cNvPicPr>
          <p:nvPr/>
        </p:nvPicPr>
        <p:blipFill>
          <a:blip r:embed="rId3">
            <a:grayscl/>
            <a:extLst>
              <a:ext uri="{28A0092B-C50C-407E-A947-70E740481C1C}">
                <a14:useLocalDpi xmlns:a14="http://schemas.microsoft.com/office/drawing/2010/main" val="0"/>
              </a:ext>
            </a:extLst>
          </a:blip>
          <a:srcRect t="4684"/>
          <a:stretch>
            <a:fillRect/>
          </a:stretch>
        </p:blipFill>
        <p:spPr bwMode="auto">
          <a:xfrm>
            <a:off x="1515236" y="1980595"/>
            <a:ext cx="4375027" cy="2819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 Box 7"/>
          <p:cNvSpPr txBox="1">
            <a:spLocks noChangeArrowheads="1"/>
          </p:cNvSpPr>
          <p:nvPr/>
        </p:nvSpPr>
        <p:spPr bwMode="auto">
          <a:xfrm>
            <a:off x="6254558" y="2344326"/>
            <a:ext cx="4413442" cy="1873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7971" tIns="48986" rIns="97971" bIns="48986">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marL="435437" indent="-435437">
              <a:lnSpc>
                <a:spcPct val="150000"/>
              </a:lnSpc>
              <a:buFont typeface="+mj-lt"/>
              <a:buAutoNum type="alphaUcPeriod"/>
            </a:pPr>
            <a:r>
              <a:rPr lang="zh-CN" altLang="en-US" sz="2667" b="1" dirty="0">
                <a:solidFill>
                  <a:schemeClr val="bg1"/>
                </a:solidFill>
                <a:latin typeface="微软雅黑" pitchFamily="34" charset="-122"/>
                <a:ea typeface="微软雅黑" pitchFamily="34" charset="-122"/>
              </a:rPr>
              <a:t>经济及社会发展</a:t>
            </a:r>
            <a:endParaRPr lang="en-US" altLang="zh-CN" sz="2667" b="1" dirty="0">
              <a:solidFill>
                <a:schemeClr val="bg1"/>
              </a:solidFill>
              <a:latin typeface="微软雅黑" pitchFamily="34" charset="-122"/>
              <a:ea typeface="微软雅黑" pitchFamily="34" charset="-122"/>
            </a:endParaRPr>
          </a:p>
          <a:p>
            <a:pPr marL="435437" indent="-435437">
              <a:lnSpc>
                <a:spcPct val="150000"/>
              </a:lnSpc>
              <a:buFont typeface="+mj-lt"/>
              <a:buAutoNum type="alphaUcPeriod"/>
            </a:pPr>
            <a:r>
              <a:rPr lang="zh-CN" altLang="en-US" sz="2667" b="1" dirty="0">
                <a:solidFill>
                  <a:srgbClr val="FFFF00"/>
                </a:solidFill>
                <a:latin typeface="微软雅黑" pitchFamily="34" charset="-122"/>
                <a:ea typeface="微软雅黑" pitchFamily="34" charset="-122"/>
              </a:rPr>
              <a:t>建筑业发展情况</a:t>
            </a:r>
            <a:endParaRPr lang="en-US" altLang="zh-CN" sz="2667" b="1" dirty="0">
              <a:solidFill>
                <a:srgbClr val="FFFF00"/>
              </a:solidFill>
              <a:latin typeface="微软雅黑" pitchFamily="34" charset="-122"/>
              <a:ea typeface="微软雅黑" pitchFamily="34" charset="-122"/>
            </a:endParaRPr>
          </a:p>
          <a:p>
            <a:pPr marL="435437" indent="-435437">
              <a:lnSpc>
                <a:spcPct val="150000"/>
              </a:lnSpc>
              <a:buFont typeface="+mj-lt"/>
              <a:buAutoNum type="alphaUcPeriod"/>
            </a:pPr>
            <a:r>
              <a:rPr lang="zh-CN" altLang="en-US" sz="2667" b="1" dirty="0">
                <a:solidFill>
                  <a:schemeClr val="bg1"/>
                </a:solidFill>
                <a:latin typeface="微软雅黑" pitchFamily="34" charset="-122"/>
                <a:ea typeface="微软雅黑" pitchFamily="34" charset="-122"/>
              </a:rPr>
              <a:t>未来的发展思路</a:t>
            </a:r>
            <a:endParaRPr lang="en-US" altLang="zh-CN" sz="2667" b="1" dirty="0">
              <a:solidFill>
                <a:schemeClr val="bg1"/>
              </a:solidFill>
              <a:latin typeface="微软雅黑" pitchFamily="34" charset="-122"/>
              <a:ea typeface="微软雅黑" pitchFamily="34" charset="-122"/>
            </a:endParaRPr>
          </a:p>
        </p:txBody>
      </p:sp>
      <p:sp>
        <p:nvSpPr>
          <p:cNvPr id="12" name="标题 1"/>
          <p:cNvSpPr>
            <a:spLocks noGrp="1"/>
          </p:cNvSpPr>
          <p:nvPr>
            <p:ph type="title"/>
          </p:nvPr>
        </p:nvSpPr>
        <p:spPr>
          <a:xfrm>
            <a:off x="2238541" y="2556633"/>
            <a:ext cx="2828774" cy="1520976"/>
          </a:xfrm>
        </p:spPr>
        <p:txBody>
          <a:bodyPr rtlCol="0">
            <a:normAutofit/>
          </a:bodyPr>
          <a:lstStyle/>
          <a:p>
            <a:pPr algn="ctr">
              <a:defRPr/>
            </a:pPr>
            <a:r>
              <a:rPr lang="zh-CN" altLang="en-US" sz="5143" dirty="0"/>
              <a:t>目录</a:t>
            </a:r>
            <a:br>
              <a:rPr lang="en-US" altLang="zh-CN" sz="3048" dirty="0"/>
            </a:br>
            <a:r>
              <a:rPr lang="zh-CN" altLang="en-US" sz="3048" dirty="0"/>
              <a:t> </a:t>
            </a:r>
            <a:r>
              <a:rPr lang="en-US" altLang="zh-CN" b="0" dirty="0">
                <a:solidFill>
                  <a:schemeClr val="bg1">
                    <a:lumMod val="50000"/>
                  </a:schemeClr>
                </a:solidFill>
                <a:latin typeface="Impact" pitchFamily="34" charset="0"/>
              </a:rPr>
              <a:t>CONTENTS</a:t>
            </a:r>
            <a:endParaRPr lang="zh-CN" altLang="en-US" b="0" dirty="0">
              <a:solidFill>
                <a:schemeClr val="bg1">
                  <a:lumMod val="50000"/>
                </a:schemeClr>
              </a:solidFill>
              <a:latin typeface="Impact" pitchFamily="34" charset="0"/>
            </a:endParaRPr>
          </a:p>
        </p:txBody>
      </p:sp>
    </p:spTree>
    <p:extLst>
      <p:ext uri="{BB962C8B-B14F-4D97-AF65-F5344CB8AC3E}">
        <p14:creationId xmlns:p14="http://schemas.microsoft.com/office/powerpoint/2010/main" val="14552753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20193</TotalTime>
  <Words>1695</Words>
  <Application>Microsoft Macintosh PowerPoint</Application>
  <PresentationFormat>宽屏</PresentationFormat>
  <Paragraphs>445</Paragraphs>
  <Slides>25</Slides>
  <Notes>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38" baseType="lpstr">
      <vt:lpstr>等线</vt:lpstr>
      <vt:lpstr>等线 Light</vt:lpstr>
      <vt:lpstr>微软雅黑 Light</vt:lpstr>
      <vt:lpstr>楷体</vt:lpstr>
      <vt:lpstr>微软雅黑</vt:lpstr>
      <vt:lpstr>微软雅黑</vt:lpstr>
      <vt:lpstr>微软雅黑</vt:lpstr>
      <vt:lpstr>Arial</vt:lpstr>
      <vt:lpstr>Calibri</vt:lpstr>
      <vt:lpstr>Impact</vt:lpstr>
      <vt:lpstr>Times New Roman</vt:lpstr>
      <vt:lpstr>Office 主题​​</vt:lpstr>
      <vt:lpstr>位图图像</vt:lpstr>
      <vt:lpstr>PowerPoint 演示文稿</vt:lpstr>
      <vt:lpstr>目录  CONTENTS</vt:lpstr>
      <vt:lpstr>1  面积及城市区划</vt:lpstr>
      <vt:lpstr>2 山西省2001~2019 GDP及其增长情况</vt:lpstr>
      <vt:lpstr>3  历年全省地方生产总值（GDP）及地方财政收入</vt:lpstr>
      <vt:lpstr>4  各市人口数量及比重（2018年）</vt:lpstr>
      <vt:lpstr>5 各区GDP、常住人口、户籍人口、人均GDP情况</vt:lpstr>
      <vt:lpstr>6  山西省主要领导情况</vt:lpstr>
      <vt:lpstr>目录  CONTENTS</vt:lpstr>
      <vt:lpstr>1 山西省2001-2019建筑业总产值及增长情况</vt:lpstr>
      <vt:lpstr>2  山西省2000-2019建筑业房屋施工面积和竣工面积</vt:lpstr>
      <vt:lpstr>3  山西省2001-2017固定资产投资情况</vt:lpstr>
      <vt:lpstr>4  全国人均固定资产投资情况（ 2018 ）</vt:lpstr>
      <vt:lpstr>5  各市建筑业企业总产值和竣工产值（2018）</vt:lpstr>
      <vt:lpstr>6  各市房屋建筑施工面积和新开工面积（2018）</vt:lpstr>
      <vt:lpstr>7  太原建筑业市场</vt:lpstr>
      <vt:lpstr>8  各市区住宅市场分析（2018）</vt:lpstr>
      <vt:lpstr>9  太原房地产市场</vt:lpstr>
      <vt:lpstr>10  山西省基础建设发展</vt:lpstr>
      <vt:lpstr>11  山西省建筑业发展分析</vt:lpstr>
      <vt:lpstr>12  山西省开发区发展规划</vt:lpstr>
      <vt:lpstr>13  太原综合改革示范区</vt:lpstr>
      <vt:lpstr>目录  CONTENTS</vt:lpstr>
      <vt:lpstr>1  山西省建筑业市场前景分析</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jithink@126.com</dc:creator>
  <cp:lastModifiedBy>Weihua Wang</cp:lastModifiedBy>
  <cp:revision>457</cp:revision>
  <dcterms:created xsi:type="dcterms:W3CDTF">2020-03-19T06:43:07Z</dcterms:created>
  <dcterms:modified xsi:type="dcterms:W3CDTF">2020-08-07T05:33:48Z</dcterms:modified>
</cp:coreProperties>
</file>