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872" r:id="rId2"/>
    <p:sldId id="2869" r:id="rId3"/>
    <p:sldId id="2871" r:id="rId4"/>
    <p:sldId id="287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8FAADC"/>
    <a:srgbClr val="ED7D31"/>
    <a:srgbClr val="0070C0"/>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6" autoAdjust="0"/>
    <p:restoredTop sz="94660"/>
  </p:normalViewPr>
  <p:slideViewPr>
    <p:cSldViewPr snapToGrid="0">
      <p:cViewPr varScale="1">
        <p:scale>
          <a:sx n="81" d="100"/>
          <a:sy n="81"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Line 7"/>
          <p:cNvSpPr>
            <a:spLocks noChangeShapeType="1"/>
          </p:cNvSpPr>
          <p:nvPr/>
        </p:nvSpPr>
        <p:spPr bwMode="auto">
          <a:xfrm>
            <a:off x="457200" y="528638"/>
            <a:ext cx="11279717" cy="0"/>
          </a:xfrm>
          <a:prstGeom prst="line">
            <a:avLst/>
          </a:prstGeom>
          <a:noFill/>
          <a:ln w="28575">
            <a:solidFill>
              <a:srgbClr val="4472C4"/>
            </a:solidFill>
            <a:round/>
          </a:ln>
        </p:spPr>
        <p:txBody>
          <a:bodyPr/>
          <a:lstStyle/>
          <a:p>
            <a:pPr>
              <a:defRPr/>
            </a:pPr>
            <a:endParaRPr lang="zh-CN" altLang="en-US" sz="1800"/>
          </a:p>
        </p:txBody>
      </p:sp>
      <p:sp>
        <p:nvSpPr>
          <p:cNvPr id="5" name="灯片编号占位符 9">
            <a:extLst>
              <a:ext uri="{FF2B5EF4-FFF2-40B4-BE49-F238E27FC236}">
                <a16:creationId xmlns:a16="http://schemas.microsoft.com/office/drawing/2014/main" id="{4BBECFB3-5196-4C46-A5A2-0AB475F943D0}"/>
              </a:ext>
            </a:extLst>
          </p:cNvPr>
          <p:cNvSpPr>
            <a:spLocks noGrp="1"/>
          </p:cNvSpPr>
          <p:nvPr>
            <p:ph type="sldNum" sz="quarter" idx="4"/>
          </p:nvPr>
        </p:nvSpPr>
        <p:spPr>
          <a:xfrm>
            <a:off x="4995583" y="6426295"/>
            <a:ext cx="2200835" cy="303306"/>
          </a:xfrm>
          <a:prstGeom prst="rect">
            <a:avLst/>
          </a:prstGeom>
        </p:spPr>
        <p:txBody>
          <a:bodyPr vert="horz" lIns="91440" tIns="45720" rIns="91440" bIns="45720" rtlCol="0" anchor="ctr"/>
          <a:lstStyle>
            <a:lvl1pPr algn="ctr">
              <a:defRPr sz="1200">
                <a:solidFill>
                  <a:schemeClr val="bg1">
                    <a:lumMod val="50000"/>
                  </a:schemeClr>
                </a:solidFill>
                <a:latin typeface="Times New Roman" panose="02020603050405020304" pitchFamily="18" charset="0"/>
                <a:cs typeface="Times New Roman" panose="02020603050405020304" pitchFamily="18" charset="0"/>
              </a:defRPr>
            </a:lvl1pPr>
          </a:lstStyle>
          <a:p>
            <a:fld id="{098786EC-23F7-4BC0-A7AA-334D7252B41F}" type="slidenum">
              <a:rPr lang="zh-CN" altLang="en-US" smtClean="0"/>
              <a:pPr/>
              <a:t>‹#›</a:t>
            </a:fld>
            <a:endParaRPr lang="zh-CN" altLang="en-US"/>
          </a:p>
        </p:txBody>
      </p:sp>
      <p:sp>
        <p:nvSpPr>
          <p:cNvPr id="7" name="标题 1">
            <a:extLst>
              <a:ext uri="{FF2B5EF4-FFF2-40B4-BE49-F238E27FC236}">
                <a16:creationId xmlns:a16="http://schemas.microsoft.com/office/drawing/2014/main" id="{1C0F4A09-A266-4599-878A-D6C09E451335}"/>
              </a:ext>
            </a:extLst>
          </p:cNvPr>
          <p:cNvSpPr>
            <a:spLocks noGrp="1"/>
          </p:cNvSpPr>
          <p:nvPr>
            <p:ph type="title"/>
          </p:nvPr>
        </p:nvSpPr>
        <p:spPr>
          <a:xfrm>
            <a:off x="456141" y="557513"/>
            <a:ext cx="11279717" cy="648000"/>
          </a:xfrm>
          <a:prstGeom prst="rect">
            <a:avLst/>
          </a:prstGeom>
        </p:spPr>
        <p:txBody>
          <a:bodyPr anchor="ctr"/>
          <a:lstStyle>
            <a:lvl1pPr algn="ctr">
              <a:defRPr sz="2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95108783"/>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457200" y="528638"/>
            <a:ext cx="11279717" cy="0"/>
          </a:xfrm>
          <a:prstGeom prst="line">
            <a:avLst/>
          </a:prstGeom>
          <a:noFill/>
          <a:ln w="28575">
            <a:solidFill>
              <a:srgbClr val="4472C4"/>
            </a:solidFill>
            <a:round/>
          </a:ln>
        </p:spPr>
        <p:txBody>
          <a:bodyPr/>
          <a:lstStyle/>
          <a:p>
            <a:pPr>
              <a:defRPr/>
            </a:pPr>
            <a:endParaRPr lang="zh-CN" altLang="en-US" sz="1800"/>
          </a:p>
        </p:txBody>
      </p:sp>
      <p:sp>
        <p:nvSpPr>
          <p:cNvPr id="5" name="灯片编号占位符 9">
            <a:extLst>
              <a:ext uri="{FF2B5EF4-FFF2-40B4-BE49-F238E27FC236}">
                <a16:creationId xmlns:a16="http://schemas.microsoft.com/office/drawing/2014/main" id="{DDEDADE3-B0FD-47B8-82B8-9ACC601ABE71}"/>
              </a:ext>
            </a:extLst>
          </p:cNvPr>
          <p:cNvSpPr>
            <a:spLocks noGrp="1"/>
          </p:cNvSpPr>
          <p:nvPr>
            <p:ph type="sldNum" sz="quarter" idx="4"/>
          </p:nvPr>
        </p:nvSpPr>
        <p:spPr>
          <a:xfrm>
            <a:off x="4995583" y="6426295"/>
            <a:ext cx="2200835" cy="303306"/>
          </a:xfrm>
          <a:prstGeom prst="rect">
            <a:avLst/>
          </a:prstGeom>
        </p:spPr>
        <p:txBody>
          <a:bodyPr vert="horz" lIns="91440" tIns="45720" rIns="91440" bIns="45720" rtlCol="0" anchor="ctr"/>
          <a:lstStyle>
            <a:lvl1pPr algn="ctr">
              <a:defRPr sz="1200">
                <a:solidFill>
                  <a:schemeClr val="bg1">
                    <a:lumMod val="50000"/>
                  </a:schemeClr>
                </a:solidFill>
                <a:latin typeface="Times New Roman" panose="02020603050405020304" pitchFamily="18" charset="0"/>
                <a:cs typeface="Times New Roman" panose="02020603050405020304" pitchFamily="18" charset="0"/>
              </a:defRPr>
            </a:lvl1pPr>
          </a:lstStyle>
          <a:p>
            <a:fld id="{098786EC-23F7-4BC0-A7AA-334D7252B41F}" type="slidenum">
              <a:rPr lang="zh-CN" altLang="en-US" smtClean="0"/>
              <a:t>‹#›</a:t>
            </a:fld>
            <a:endParaRPr lang="zh-CN" altLang="en-US"/>
          </a:p>
        </p:txBody>
      </p:sp>
      <p:sp>
        <p:nvSpPr>
          <p:cNvPr id="7" name="标题 1">
            <a:extLst>
              <a:ext uri="{FF2B5EF4-FFF2-40B4-BE49-F238E27FC236}">
                <a16:creationId xmlns:a16="http://schemas.microsoft.com/office/drawing/2014/main" id="{AAE43CDB-5DBE-469C-9447-9CE66D8751E6}"/>
              </a:ext>
            </a:extLst>
          </p:cNvPr>
          <p:cNvSpPr>
            <a:spLocks noGrp="1"/>
          </p:cNvSpPr>
          <p:nvPr>
            <p:ph type="title"/>
          </p:nvPr>
        </p:nvSpPr>
        <p:spPr>
          <a:xfrm>
            <a:off x="456141" y="557513"/>
            <a:ext cx="11279717" cy="648000"/>
          </a:xfrm>
          <a:prstGeom prst="rect">
            <a:avLst/>
          </a:prstGeom>
        </p:spPr>
        <p:txBody>
          <a:bodyPr anchor="ctr"/>
          <a:lstStyle>
            <a:lvl1pPr algn="ctr">
              <a:defRPr sz="2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185230673"/>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Line 7"/>
          <p:cNvSpPr>
            <a:spLocks noChangeShapeType="1"/>
          </p:cNvSpPr>
          <p:nvPr/>
        </p:nvSpPr>
        <p:spPr bwMode="auto">
          <a:xfrm>
            <a:off x="457200" y="528638"/>
            <a:ext cx="11279717" cy="0"/>
          </a:xfrm>
          <a:prstGeom prst="line">
            <a:avLst/>
          </a:prstGeom>
          <a:noFill/>
          <a:ln w="28575">
            <a:solidFill>
              <a:schemeClr val="accent5"/>
            </a:solidFill>
            <a:round/>
          </a:ln>
        </p:spPr>
        <p:txBody>
          <a:bodyPr/>
          <a:lstStyle/>
          <a:p>
            <a:pPr>
              <a:defRPr/>
            </a:pPr>
            <a:endParaRPr lang="zh-CN" altLang="en-US" sz="1800"/>
          </a:p>
        </p:txBody>
      </p:sp>
      <p:sp>
        <p:nvSpPr>
          <p:cNvPr id="5" name="灯片编号占位符 9">
            <a:extLst>
              <a:ext uri="{FF2B5EF4-FFF2-40B4-BE49-F238E27FC236}">
                <a16:creationId xmlns:a16="http://schemas.microsoft.com/office/drawing/2014/main" id="{1651A94C-CD85-47BC-B329-936C7F6499AC}"/>
              </a:ext>
            </a:extLst>
          </p:cNvPr>
          <p:cNvSpPr>
            <a:spLocks noGrp="1"/>
          </p:cNvSpPr>
          <p:nvPr>
            <p:ph type="sldNum" sz="quarter" idx="4"/>
          </p:nvPr>
        </p:nvSpPr>
        <p:spPr>
          <a:xfrm>
            <a:off x="4995583" y="6426295"/>
            <a:ext cx="2200835" cy="303306"/>
          </a:xfrm>
          <a:prstGeom prst="rect">
            <a:avLst/>
          </a:prstGeom>
        </p:spPr>
        <p:txBody>
          <a:bodyPr vert="horz" lIns="91440" tIns="45720" rIns="91440" bIns="45720" rtlCol="0" anchor="ctr"/>
          <a:lstStyle>
            <a:lvl1pPr algn="ctr">
              <a:defRPr sz="1200">
                <a:solidFill>
                  <a:schemeClr val="bg1">
                    <a:lumMod val="50000"/>
                  </a:schemeClr>
                </a:solidFill>
                <a:latin typeface="Times New Roman" panose="02020603050405020304" pitchFamily="18" charset="0"/>
                <a:cs typeface="Times New Roman" panose="02020603050405020304" pitchFamily="18" charset="0"/>
              </a:defRPr>
            </a:lvl1pPr>
          </a:lstStyle>
          <a:p>
            <a:fld id="{098786EC-23F7-4BC0-A7AA-334D7252B41F}" type="slidenum">
              <a:rPr lang="zh-CN" altLang="en-US" smtClean="0"/>
              <a:t>‹#›</a:t>
            </a:fld>
            <a:endParaRPr lang="zh-CN" altLang="en-US"/>
          </a:p>
        </p:txBody>
      </p:sp>
      <p:sp>
        <p:nvSpPr>
          <p:cNvPr id="8" name="标题 1">
            <a:extLst>
              <a:ext uri="{FF2B5EF4-FFF2-40B4-BE49-F238E27FC236}">
                <a16:creationId xmlns:a16="http://schemas.microsoft.com/office/drawing/2014/main" id="{8CFC0969-F4A5-4AD1-BB5F-C7A376D86945}"/>
              </a:ext>
            </a:extLst>
          </p:cNvPr>
          <p:cNvSpPr>
            <a:spLocks noGrp="1"/>
          </p:cNvSpPr>
          <p:nvPr>
            <p:ph type="title"/>
          </p:nvPr>
        </p:nvSpPr>
        <p:spPr>
          <a:xfrm>
            <a:off x="456141" y="557513"/>
            <a:ext cx="11279717" cy="648000"/>
          </a:xfrm>
          <a:prstGeom prst="rect">
            <a:avLst/>
          </a:prstGeom>
        </p:spPr>
        <p:txBody>
          <a:bodyPr anchor="ctr"/>
          <a:lstStyle>
            <a:lvl1pPr algn="ctr">
              <a:defRPr sz="2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34237962"/>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CA8DB294-2118-4309-BF2F-8ECC5CCB4387}"/>
              </a:ext>
            </a:extLst>
          </p:cNvPr>
          <p:cNvSpPr>
            <a:spLocks/>
          </p:cNvSpPr>
          <p:nvPr userDrawn="1"/>
        </p:nvSpPr>
        <p:spPr bwMode="auto">
          <a:xfrm flipH="1">
            <a:off x="1" y="1"/>
            <a:ext cx="6914147" cy="6858000"/>
          </a:xfrm>
          <a:custGeom>
            <a:avLst/>
            <a:gdLst>
              <a:gd name="connsiteX0" fmla="*/ 3322636 w 7664433"/>
              <a:gd name="connsiteY0" fmla="*/ 0 h 6877051"/>
              <a:gd name="connsiteX1" fmla="*/ 239711 w 7664433"/>
              <a:gd name="connsiteY1" fmla="*/ 0 h 6877051"/>
              <a:gd name="connsiteX2" fmla="*/ 1935499 w 7664433"/>
              <a:gd name="connsiteY2" fmla="*/ 3421265 h 6877051"/>
              <a:gd name="connsiteX3" fmla="*/ 0 w 7664433"/>
              <a:gd name="connsiteY3" fmla="*/ 6877051 h 6877051"/>
              <a:gd name="connsiteX4" fmla="*/ 3322637 w 7664433"/>
              <a:gd name="connsiteY4" fmla="*/ 6877051 h 6877051"/>
              <a:gd name="connsiteX5" fmla="*/ 3322637 w 7664433"/>
              <a:gd name="connsiteY5" fmla="*/ 6858001 h 6877051"/>
              <a:gd name="connsiteX6" fmla="*/ 7664433 w 7664433"/>
              <a:gd name="connsiteY6" fmla="*/ 6858001 h 6877051"/>
              <a:gd name="connsiteX7" fmla="*/ 7664433 w 7664433"/>
              <a:gd name="connsiteY7" fmla="*/ 1 h 6877051"/>
              <a:gd name="connsiteX8" fmla="*/ 3322636 w 7664433"/>
              <a:gd name="connsiteY8"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64433" h="6877051">
                <a:moveTo>
                  <a:pt x="3322636" y="0"/>
                </a:moveTo>
                <a:lnTo>
                  <a:pt x="239711" y="0"/>
                </a:lnTo>
                <a:lnTo>
                  <a:pt x="1935499" y="3421265"/>
                </a:lnTo>
                <a:lnTo>
                  <a:pt x="0" y="6877051"/>
                </a:lnTo>
                <a:lnTo>
                  <a:pt x="3322637" y="6877051"/>
                </a:lnTo>
                <a:lnTo>
                  <a:pt x="3322637" y="6858001"/>
                </a:lnTo>
                <a:lnTo>
                  <a:pt x="7664433" y="6858001"/>
                </a:lnTo>
                <a:lnTo>
                  <a:pt x="7664433" y="1"/>
                </a:lnTo>
                <a:lnTo>
                  <a:pt x="3322636" y="1"/>
                </a:lnTo>
                <a:close/>
              </a:path>
            </a:pathLst>
          </a:custGeom>
          <a:solidFill>
            <a:schemeClr val="tx2">
              <a:lumMod val="20000"/>
              <a:lumOff val="80000"/>
            </a:schemeClr>
          </a:solidFill>
          <a:ln>
            <a:noFill/>
          </a:ln>
        </p:spPr>
        <p:txBody>
          <a:bodyPr vert="horz" wrap="square" lIns="82296" tIns="41148" rIns="82296" bIns="41148" numCol="1" anchor="t" anchorCtr="0" compatLnSpc="1">
            <a:prstTxWarp prst="textNoShape">
              <a:avLst/>
            </a:prstTxWarp>
            <a:noAutofit/>
          </a:bodyPr>
          <a:lstStyle/>
          <a:p>
            <a:pPr eaLnBrk="1" fontAlgn="auto" hangingPunct="1">
              <a:spcBef>
                <a:spcPts val="0"/>
              </a:spcBef>
              <a:spcAft>
                <a:spcPts val="0"/>
              </a:spcAft>
            </a:pPr>
            <a:endParaRPr lang="zh-CN" altLang="en-US" sz="2160">
              <a:solidFill>
                <a:srgbClr val="000000"/>
              </a:solidFill>
              <a:latin typeface="Arial"/>
              <a:ea typeface="微软雅黑"/>
            </a:endParaRPr>
          </a:p>
        </p:txBody>
      </p:sp>
      <p:pic>
        <p:nvPicPr>
          <p:cNvPr id="3" name="图片 2">
            <a:extLst>
              <a:ext uri="{FF2B5EF4-FFF2-40B4-BE49-F238E27FC236}">
                <a16:creationId xmlns:a16="http://schemas.microsoft.com/office/drawing/2014/main" id="{AEA9CD92-43C3-4BC2-9278-25C8D857CB02}"/>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04938" y="99000"/>
            <a:ext cx="4716000" cy="6660000"/>
          </a:xfrm>
          <a:prstGeom prst="rect">
            <a:avLst/>
          </a:prstGeom>
        </p:spPr>
      </p:pic>
    </p:spTree>
    <p:extLst>
      <p:ext uri="{BB962C8B-B14F-4D97-AF65-F5344CB8AC3E}">
        <p14:creationId xmlns:p14="http://schemas.microsoft.com/office/powerpoint/2010/main" val="26574130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灯片编号占位符 9"/>
          <p:cNvSpPr>
            <a:spLocks noGrp="1"/>
          </p:cNvSpPr>
          <p:nvPr>
            <p:ph type="sldNum" sz="quarter" idx="4"/>
          </p:nvPr>
        </p:nvSpPr>
        <p:spPr>
          <a:xfrm>
            <a:off x="4995582" y="6308725"/>
            <a:ext cx="2200835" cy="303306"/>
          </a:xfrm>
          <a:prstGeom prst="rect">
            <a:avLst/>
          </a:prstGeom>
        </p:spPr>
        <p:txBody>
          <a:bodyPr vert="horz" lIns="91440" tIns="45720" rIns="91440" bIns="45720" rtlCol="0" anchor="ctr"/>
          <a:lstStyle>
            <a:lvl1pPr algn="ctr">
              <a:defRPr sz="1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098786EC-23F7-4BC0-A7AA-334D7252B41F}" type="slidenum">
              <a:rPr lang="zh-CN" altLang="en-US" smtClean="0"/>
              <a:pPr/>
              <a:t>‹#›</a:t>
            </a:fld>
            <a:endParaRPr lang="zh-CN" altLang="en-US" dirty="0"/>
          </a:p>
        </p:txBody>
      </p:sp>
      <p:sp>
        <p:nvSpPr>
          <p:cNvPr id="16" name="Line 7"/>
          <p:cNvSpPr>
            <a:spLocks noChangeShapeType="1"/>
          </p:cNvSpPr>
          <p:nvPr/>
        </p:nvSpPr>
        <p:spPr bwMode="auto">
          <a:xfrm>
            <a:off x="457200" y="528638"/>
            <a:ext cx="11279717" cy="0"/>
          </a:xfrm>
          <a:prstGeom prst="line">
            <a:avLst/>
          </a:prstGeom>
          <a:noFill/>
          <a:ln w="28575">
            <a:solidFill>
              <a:schemeClr val="accent5"/>
            </a:solidFill>
            <a:round/>
          </a:ln>
        </p:spPr>
        <p:txBody>
          <a:bodyPr/>
          <a:lstStyle/>
          <a:p>
            <a:pPr>
              <a:defRPr/>
            </a:pPr>
            <a:endParaRPr lang="zh-CN" altLang="en-US" sz="1800" dirty="0"/>
          </a:p>
        </p:txBody>
      </p:sp>
      <p:sp>
        <p:nvSpPr>
          <p:cNvPr id="17" name="Line 8"/>
          <p:cNvSpPr>
            <a:spLocks noChangeShapeType="1"/>
          </p:cNvSpPr>
          <p:nvPr/>
        </p:nvSpPr>
        <p:spPr bwMode="auto">
          <a:xfrm>
            <a:off x="457200" y="6308725"/>
            <a:ext cx="11279717" cy="0"/>
          </a:xfrm>
          <a:prstGeom prst="line">
            <a:avLst/>
          </a:prstGeom>
          <a:noFill/>
          <a:ln w="9525">
            <a:solidFill>
              <a:schemeClr val="accent5"/>
            </a:solidFill>
            <a:round/>
          </a:ln>
        </p:spPr>
        <p:txBody>
          <a:bodyPr/>
          <a:lstStyle/>
          <a:p>
            <a:pPr>
              <a:defRPr/>
            </a:pPr>
            <a:endParaRPr lang="zh-CN" altLang="en-US" sz="1800"/>
          </a:p>
        </p:txBody>
      </p:sp>
      <p:pic>
        <p:nvPicPr>
          <p:cNvPr id="18" name="Picture 12" descr="A2-1"/>
          <p:cNvPicPr preferRelativeResize="0">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08917" y="6374748"/>
            <a:ext cx="1728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665606" y="193428"/>
            <a:ext cx="5155259" cy="307777"/>
          </a:xfrm>
          <a:prstGeom prst="rect">
            <a:avLst/>
          </a:prstGeom>
          <a:noFill/>
        </p:spPr>
        <p:txBody>
          <a:bodyPr wrap="square" rtlCol="0">
            <a:spAutoFit/>
          </a:bodyPr>
          <a:lstStyle/>
          <a:p>
            <a:pPr algn="r">
              <a:defRPr/>
            </a:pPr>
            <a:r>
              <a:rPr lang="zh-CN" altLang="en-US" sz="1400" dirty="0">
                <a:latin typeface="微软雅黑" panose="020B0503020204020204" pitchFamily="34" charset="-122"/>
                <a:ea typeface="微软雅黑" panose="020B0503020204020204" pitchFamily="34" charset="-122"/>
              </a:rPr>
              <a:t>管理调研报告</a:t>
            </a:r>
            <a:endParaRPr lang="zh-CN" altLang="en-US" sz="1400" dirty="0"/>
          </a:p>
        </p:txBody>
      </p:sp>
      <p:pic>
        <p:nvPicPr>
          <p:cNvPr id="3" name="图片 2">
            <a:extLst>
              <a:ext uri="{FF2B5EF4-FFF2-40B4-BE49-F238E27FC236}">
                <a16:creationId xmlns:a16="http://schemas.microsoft.com/office/drawing/2014/main" id="{20BE1886-E37E-4523-AE13-6049F8F944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7200" y="138412"/>
            <a:ext cx="4279842" cy="307777"/>
          </a:xfrm>
          <a:prstGeom prst="rect">
            <a:avLst/>
          </a:prstGeom>
        </p:spPr>
      </p:pic>
    </p:spTree>
    <p:extLst>
      <p:ext uri="{BB962C8B-B14F-4D97-AF65-F5344CB8AC3E}">
        <p14:creationId xmlns:p14="http://schemas.microsoft.com/office/powerpoint/2010/main" val="10914042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p14:dur="10" advTm="50000"/>
    </mc:Choice>
    <mc:Fallback xmlns="">
      <p:transition advTm="50000"/>
    </mc:Fallback>
  </mc:AlternateContent>
  <p:hf hdr="0" ftr="0" dt="0"/>
  <p:txStyles>
    <p:title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5A875C0-E404-4DA3-B4EB-263BC92DB6F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98786EC-23F7-4BC0-A7AA-334D7252B41F}" type="slidenum">
              <a:rPr kumimoji="0" lang="zh-CN" altLang="en-US" sz="12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zh-CN" altLang="en-US" sz="1200" b="1" i="0" u="none" strike="noStrike" kern="1200" cap="none" spc="0" normalizeH="0" baseline="0" noProof="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标题 1">
            <a:extLst>
              <a:ext uri="{FF2B5EF4-FFF2-40B4-BE49-F238E27FC236}">
                <a16:creationId xmlns:a16="http://schemas.microsoft.com/office/drawing/2014/main" id="{D36D14CE-8F6E-4C54-9178-93B56AA77BAF}"/>
              </a:ext>
            </a:extLst>
          </p:cNvPr>
          <p:cNvSpPr>
            <a:spLocks noGrp="1"/>
          </p:cNvSpPr>
          <p:nvPr>
            <p:ph type="title"/>
          </p:nvPr>
        </p:nvSpPr>
        <p:spPr>
          <a:xfrm>
            <a:off x="457200" y="574490"/>
            <a:ext cx="11277600" cy="460934"/>
          </a:xfrm>
          <a:prstGeom prst="rect">
            <a:avLst/>
          </a:prstGeom>
        </p:spPr>
        <p:txBody>
          <a:bodyPr>
            <a:normAutofit/>
          </a:bodyPr>
          <a:lstStyle/>
          <a:p>
            <a:r>
              <a:rPr lang="zh-CN" altLang="en-US" b="1" dirty="0"/>
              <a:t>项目股份化经营基本要求</a:t>
            </a:r>
          </a:p>
        </p:txBody>
      </p:sp>
      <p:grpSp>
        <p:nvGrpSpPr>
          <p:cNvPr id="13" name="组合 12">
            <a:extLst>
              <a:ext uri="{FF2B5EF4-FFF2-40B4-BE49-F238E27FC236}">
                <a16:creationId xmlns:a16="http://schemas.microsoft.com/office/drawing/2014/main" id="{D51A9A09-EA52-4B82-AFF8-48797C708AC4}"/>
              </a:ext>
            </a:extLst>
          </p:cNvPr>
          <p:cNvGrpSpPr/>
          <p:nvPr/>
        </p:nvGrpSpPr>
        <p:grpSpPr>
          <a:xfrm>
            <a:off x="125691" y="1921899"/>
            <a:ext cx="3701592" cy="3701592"/>
            <a:chOff x="4245204" y="1880063"/>
            <a:chExt cx="3701592" cy="3701592"/>
          </a:xfrm>
        </p:grpSpPr>
        <p:pic>
          <p:nvPicPr>
            <p:cNvPr id="10" name="图形 9" descr="合上的书">
              <a:extLst>
                <a:ext uri="{FF2B5EF4-FFF2-40B4-BE49-F238E27FC236}">
                  <a16:creationId xmlns:a16="http://schemas.microsoft.com/office/drawing/2014/main" id="{791945BE-F860-4DBF-A172-95EDC0E183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5204" y="1880063"/>
              <a:ext cx="3701592" cy="3701592"/>
            </a:xfrm>
            <a:prstGeom prst="rect">
              <a:avLst/>
            </a:prstGeom>
          </p:spPr>
        </p:pic>
        <p:sp>
          <p:nvSpPr>
            <p:cNvPr id="12" name="矩形 11">
              <a:extLst>
                <a:ext uri="{FF2B5EF4-FFF2-40B4-BE49-F238E27FC236}">
                  <a16:creationId xmlns:a16="http://schemas.microsoft.com/office/drawing/2014/main" id="{D034A416-747B-4F61-B989-6E51E518A643}"/>
                </a:ext>
              </a:extLst>
            </p:cNvPr>
            <p:cNvSpPr/>
            <p:nvPr/>
          </p:nvSpPr>
          <p:spPr>
            <a:xfrm>
              <a:off x="5656083" y="3099061"/>
              <a:ext cx="1263192" cy="6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项目股份经营</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协议</a:t>
              </a:r>
            </a:p>
          </p:txBody>
        </p:sp>
      </p:grpSp>
      <p:cxnSp>
        <p:nvCxnSpPr>
          <p:cNvPr id="16" name="连接符: 肘形 15">
            <a:extLst>
              <a:ext uri="{FF2B5EF4-FFF2-40B4-BE49-F238E27FC236}">
                <a16:creationId xmlns:a16="http://schemas.microsoft.com/office/drawing/2014/main" id="{F4422209-25FA-4E26-AC35-E95B0217B32E}"/>
              </a:ext>
            </a:extLst>
          </p:cNvPr>
          <p:cNvCxnSpPr>
            <a:cxnSpLocks/>
            <a:stCxn id="12" idx="3"/>
            <a:endCxn id="2" idx="1"/>
          </p:cNvCxnSpPr>
          <p:nvPr/>
        </p:nvCxnSpPr>
        <p:spPr>
          <a:xfrm flipV="1">
            <a:off x="2799762" y="1556548"/>
            <a:ext cx="782423" cy="191428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grpSp>
        <p:nvGrpSpPr>
          <p:cNvPr id="21" name="组合 20">
            <a:extLst>
              <a:ext uri="{FF2B5EF4-FFF2-40B4-BE49-F238E27FC236}">
                <a16:creationId xmlns:a16="http://schemas.microsoft.com/office/drawing/2014/main" id="{1EAB2774-D6FC-4426-A295-AC9DB77CD230}"/>
              </a:ext>
            </a:extLst>
          </p:cNvPr>
          <p:cNvGrpSpPr/>
          <p:nvPr/>
        </p:nvGrpSpPr>
        <p:grpSpPr>
          <a:xfrm>
            <a:off x="3582185" y="1310326"/>
            <a:ext cx="8152609" cy="523220"/>
            <a:chOff x="3582185" y="1310326"/>
            <a:chExt cx="8152609" cy="523220"/>
          </a:xfrm>
        </p:grpSpPr>
        <p:sp>
          <p:nvSpPr>
            <p:cNvPr id="2" name="文本框 1">
              <a:extLst>
                <a:ext uri="{FF2B5EF4-FFF2-40B4-BE49-F238E27FC236}">
                  <a16:creationId xmlns:a16="http://schemas.microsoft.com/office/drawing/2014/main" id="{5AE0D9FB-EC5A-4330-AA81-4505DF94A4EB}"/>
                </a:ext>
              </a:extLst>
            </p:cNvPr>
            <p:cNvSpPr txBox="1"/>
            <p:nvPr/>
          </p:nvSpPr>
          <p:spPr>
            <a:xfrm>
              <a:off x="3582185" y="1310326"/>
              <a:ext cx="8152609" cy="492443"/>
            </a:xfrm>
            <a:prstGeom prst="rect">
              <a:avLst/>
            </a:prstGeom>
            <a:noFill/>
          </p:spPr>
          <p:txBody>
            <a:bodyPr wrap="square" rtlCol="0">
              <a:spAutoFit/>
            </a:bodyPr>
            <a:lstStyle/>
            <a:p>
              <a:pPr algn="l"/>
              <a:r>
                <a:rPr lang="zh-CN" altLang="en-US" sz="1400" b="1" dirty="0">
                  <a:solidFill>
                    <a:srgbClr val="C00000"/>
                  </a:solidFill>
                  <a:latin typeface="微软雅黑" panose="020B0503020204020204" pitchFamily="34" charset="-122"/>
                  <a:ea typeface="微软雅黑" panose="020B0503020204020204" pitchFamily="34" charset="-122"/>
                </a:rPr>
                <a:t>项目股份经营考核指标：</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二级产业集团与项目部</a:t>
              </a:r>
              <a:r>
                <a:rPr lang="zh-CN" altLang="en-US" sz="1200" b="1" dirty="0">
                  <a:latin typeface="微软雅黑" panose="020B0503020204020204" pitchFamily="34" charset="-122"/>
                  <a:ea typeface="微软雅黑" panose="020B0503020204020204" pitchFamily="34" charset="-122"/>
                </a:rPr>
                <a:t>自主协商制定</a:t>
              </a:r>
              <a:r>
                <a:rPr lang="zh-CN" altLang="en-US" sz="1200" dirty="0">
                  <a:latin typeface="微软雅黑" panose="020B0503020204020204" pitchFamily="34" charset="-122"/>
                  <a:ea typeface="微软雅黑" panose="020B0503020204020204" pitchFamily="34" charset="-122"/>
                </a:rPr>
                <a:t>主要指标，指标包括</a:t>
              </a:r>
              <a:r>
                <a:rPr lang="zh-CN" altLang="en-US" sz="1200" b="1" dirty="0">
                  <a:latin typeface="微软雅黑" panose="020B0503020204020204" pitchFamily="34" charset="-122"/>
                  <a:ea typeface="微软雅黑" panose="020B0503020204020204" pitchFamily="34" charset="-122"/>
                </a:rPr>
                <a:t>项目目标利润、工程质量、安全</a:t>
              </a:r>
              <a:r>
                <a:rPr lang="zh-CN" altLang="en-US" sz="1200" dirty="0">
                  <a:latin typeface="微软雅黑" panose="020B0503020204020204" pitchFamily="34" charset="-122"/>
                  <a:ea typeface="微软雅黑" panose="020B0503020204020204" pitchFamily="34" charset="-122"/>
                </a:rPr>
                <a:t>等指标</a:t>
              </a:r>
              <a:endParaRPr lang="en-US" altLang="zh-CN" sz="1200" dirty="0">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0E0B196A-A19B-41DB-9DBF-EB01FE67FB37}"/>
                </a:ext>
              </a:extLst>
            </p:cNvPr>
            <p:cNvCxnSpPr>
              <a:cxnSpLocks/>
            </p:cNvCxnSpPr>
            <p:nvPr/>
          </p:nvCxnSpPr>
          <p:spPr>
            <a:xfrm>
              <a:off x="3582186" y="1310326"/>
              <a:ext cx="0" cy="523220"/>
            </a:xfrm>
            <a:prstGeom prst="line">
              <a:avLst/>
            </a:prstGeom>
            <a:ln w="38100">
              <a:solidFill>
                <a:srgbClr val="5B9BD5"/>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1" name="组合 50">
            <a:extLst>
              <a:ext uri="{FF2B5EF4-FFF2-40B4-BE49-F238E27FC236}">
                <a16:creationId xmlns:a16="http://schemas.microsoft.com/office/drawing/2014/main" id="{F0798985-3C19-45D6-9AE8-6D3E2706AC4E}"/>
              </a:ext>
            </a:extLst>
          </p:cNvPr>
          <p:cNvGrpSpPr/>
          <p:nvPr/>
        </p:nvGrpSpPr>
        <p:grpSpPr>
          <a:xfrm>
            <a:off x="3582185" y="1950889"/>
            <a:ext cx="8152609" cy="738664"/>
            <a:chOff x="3582185" y="1310326"/>
            <a:chExt cx="8152609" cy="738664"/>
          </a:xfrm>
        </p:grpSpPr>
        <p:sp>
          <p:nvSpPr>
            <p:cNvPr id="52" name="文本框 51">
              <a:extLst>
                <a:ext uri="{FF2B5EF4-FFF2-40B4-BE49-F238E27FC236}">
                  <a16:creationId xmlns:a16="http://schemas.microsoft.com/office/drawing/2014/main" id="{30870218-EA49-4B3F-848B-4E83124FFEBF}"/>
                </a:ext>
              </a:extLst>
            </p:cNvPr>
            <p:cNvSpPr txBox="1"/>
            <p:nvPr/>
          </p:nvSpPr>
          <p:spPr>
            <a:xfrm>
              <a:off x="3582185" y="1310326"/>
              <a:ext cx="8152609" cy="677108"/>
            </a:xfrm>
            <a:prstGeom prst="rect">
              <a:avLst/>
            </a:prstGeom>
            <a:noFill/>
          </p:spPr>
          <p:txBody>
            <a:bodyPr wrap="square" rtlCol="0">
              <a:spAutoFit/>
            </a:bodyPr>
            <a:lstStyle/>
            <a:p>
              <a:pPr algn="l"/>
              <a:r>
                <a:rPr lang="zh-CN" altLang="en-US" sz="1400" b="1" dirty="0">
                  <a:solidFill>
                    <a:srgbClr val="C00000"/>
                  </a:solidFill>
                  <a:latin typeface="微软雅黑" panose="020B0503020204020204" pitchFamily="34" charset="-122"/>
                  <a:ea typeface="微软雅黑" panose="020B0503020204020204" pitchFamily="34" charset="-122"/>
                </a:rPr>
                <a:t>项目股份经营股本：</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二级产业集团与项目部</a:t>
              </a:r>
              <a:r>
                <a:rPr lang="zh-CN" altLang="en-US" sz="1200" b="1" dirty="0">
                  <a:latin typeface="微软雅黑" panose="020B0503020204020204" pitchFamily="34" charset="-122"/>
                  <a:ea typeface="微软雅黑" panose="020B0503020204020204" pitchFamily="34" charset="-122"/>
                </a:rPr>
                <a:t>共同确定，</a:t>
              </a:r>
              <a:r>
                <a:rPr lang="zh-CN" altLang="en-US" sz="1200" dirty="0">
                  <a:latin typeface="微软雅黑" panose="020B0503020204020204" pitchFamily="34" charset="-122"/>
                  <a:ea typeface="微软雅黑" panose="020B0503020204020204" pitchFamily="34" charset="-122"/>
                </a:rPr>
                <a:t>原则上股本为</a:t>
              </a:r>
              <a:r>
                <a:rPr lang="zh-CN" altLang="en-US" sz="1200" b="1" dirty="0">
                  <a:latin typeface="微软雅黑" panose="020B0503020204020204" pitchFamily="34" charset="-122"/>
                  <a:ea typeface="微软雅黑" panose="020B0503020204020204" pitchFamily="34" charset="-122"/>
                </a:rPr>
                <a:t>项目资金缺口峰值且不低于合同价的</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项目部股金原则上</a:t>
              </a:r>
              <a:r>
                <a:rPr lang="zh-CN" altLang="en-US" sz="1200" b="1" dirty="0">
                  <a:latin typeface="微软雅黑" panose="020B0503020204020204" pitchFamily="34" charset="-122"/>
                  <a:ea typeface="微软雅黑" panose="020B0503020204020204" pitchFamily="34" charset="-122"/>
                </a:rPr>
                <a:t>不低于</a:t>
              </a:r>
              <a:r>
                <a:rPr lang="en-US" altLang="zh-CN" sz="1200" b="1" dirty="0">
                  <a:latin typeface="微软雅黑" panose="020B0503020204020204" pitchFamily="34" charset="-122"/>
                  <a:ea typeface="微软雅黑" panose="020B0503020204020204" pitchFamily="34" charset="-122"/>
                </a:rPr>
                <a:t>100</a:t>
              </a:r>
              <a:r>
                <a:rPr lang="zh-CN" altLang="en-US" sz="1200" b="1" dirty="0">
                  <a:latin typeface="微软雅黑" panose="020B0503020204020204" pitchFamily="34" charset="-122"/>
                  <a:ea typeface="微软雅黑" panose="020B0503020204020204" pitchFamily="34" charset="-122"/>
                </a:rPr>
                <a:t>万元</a:t>
              </a:r>
              <a:endParaRPr lang="en-US" altLang="zh-CN" sz="1200" b="1" dirty="0">
                <a:latin typeface="微软雅黑" panose="020B0503020204020204" pitchFamily="34" charset="-122"/>
                <a:ea typeface="微软雅黑" panose="020B0503020204020204" pitchFamily="34" charset="-122"/>
              </a:endParaRPr>
            </a:p>
          </p:txBody>
        </p:sp>
        <p:cxnSp>
          <p:nvCxnSpPr>
            <p:cNvPr id="53" name="直接连接符 52">
              <a:extLst>
                <a:ext uri="{FF2B5EF4-FFF2-40B4-BE49-F238E27FC236}">
                  <a16:creationId xmlns:a16="http://schemas.microsoft.com/office/drawing/2014/main" id="{0D6FB96F-5F9B-4618-A299-99D8DA28A8C9}"/>
                </a:ext>
              </a:extLst>
            </p:cNvPr>
            <p:cNvCxnSpPr>
              <a:cxnSpLocks/>
            </p:cNvCxnSpPr>
            <p:nvPr/>
          </p:nvCxnSpPr>
          <p:spPr>
            <a:xfrm>
              <a:off x="3582186" y="1310326"/>
              <a:ext cx="0" cy="738664"/>
            </a:xfrm>
            <a:prstGeom prst="line">
              <a:avLst/>
            </a:prstGeom>
            <a:ln w="38100">
              <a:solidFill>
                <a:srgbClr val="5B9BD5"/>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6" name="组合 55">
            <a:extLst>
              <a:ext uri="{FF2B5EF4-FFF2-40B4-BE49-F238E27FC236}">
                <a16:creationId xmlns:a16="http://schemas.microsoft.com/office/drawing/2014/main" id="{1C3CAC6F-2C70-4FC9-B849-5F3080657CB3}"/>
              </a:ext>
            </a:extLst>
          </p:cNvPr>
          <p:cNvGrpSpPr/>
          <p:nvPr/>
        </p:nvGrpSpPr>
        <p:grpSpPr>
          <a:xfrm>
            <a:off x="3582184" y="2806896"/>
            <a:ext cx="8152609" cy="1046440"/>
            <a:chOff x="3582185" y="1310326"/>
            <a:chExt cx="8152609" cy="1046440"/>
          </a:xfrm>
        </p:grpSpPr>
        <p:sp>
          <p:nvSpPr>
            <p:cNvPr id="57" name="文本框 56">
              <a:extLst>
                <a:ext uri="{FF2B5EF4-FFF2-40B4-BE49-F238E27FC236}">
                  <a16:creationId xmlns:a16="http://schemas.microsoft.com/office/drawing/2014/main" id="{7EDD60C6-26FA-4A16-97FB-E8E63C76A967}"/>
                </a:ext>
              </a:extLst>
            </p:cNvPr>
            <p:cNvSpPr txBox="1"/>
            <p:nvPr/>
          </p:nvSpPr>
          <p:spPr>
            <a:xfrm>
              <a:off x="3582185" y="1310326"/>
              <a:ext cx="8152609" cy="1046440"/>
            </a:xfrm>
            <a:prstGeom prst="rect">
              <a:avLst/>
            </a:prstGeom>
            <a:noFill/>
          </p:spPr>
          <p:txBody>
            <a:bodyPr wrap="square" rtlCol="0">
              <a:spAutoFit/>
            </a:bodyPr>
            <a:lstStyle/>
            <a:p>
              <a:pPr algn="l"/>
              <a:r>
                <a:rPr lang="zh-CN" altLang="en-US" sz="1400" b="1" dirty="0">
                  <a:solidFill>
                    <a:srgbClr val="C00000"/>
                  </a:solidFill>
                  <a:latin typeface="微软雅黑" panose="020B0503020204020204" pitchFamily="34" charset="-122"/>
                  <a:ea typeface="微软雅黑" panose="020B0503020204020204" pitchFamily="34" charset="-122"/>
                </a:rPr>
                <a:t>股金缴纳：</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项目股金原则上</a:t>
              </a:r>
              <a:r>
                <a:rPr lang="zh-CN" altLang="en-US" sz="1200" b="1" dirty="0">
                  <a:latin typeface="微软雅黑" panose="020B0503020204020204" pitchFamily="34" charset="-122"/>
                  <a:ea typeface="微软雅黑" panose="020B0503020204020204" pitchFamily="34" charset="-122"/>
                </a:rPr>
                <a:t>一次性缴纳。</a:t>
              </a:r>
              <a:r>
                <a:rPr lang="zh-CN" altLang="en-US" sz="1200" dirty="0">
                  <a:latin typeface="微软雅黑" panose="020B0503020204020204" pitchFamily="34" charset="-122"/>
                  <a:ea typeface="微软雅黑" panose="020B0503020204020204" pitchFamily="34" charset="-122"/>
                </a:rPr>
                <a:t>若分次分期，</a:t>
              </a:r>
              <a:r>
                <a:rPr lang="zh-CN" altLang="en-US" sz="1200" b="1" dirty="0">
                  <a:latin typeface="微软雅黑" panose="020B0503020204020204" pitchFamily="34" charset="-122"/>
                  <a:ea typeface="微软雅黑" panose="020B0503020204020204" pitchFamily="34" charset="-122"/>
                </a:rPr>
                <a:t>首次缴纳的股金不低于项目合同的</a:t>
              </a:r>
              <a:r>
                <a:rPr lang="en-US" altLang="zh-CN" sz="1200" b="1"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后期</a:t>
              </a:r>
              <a:r>
                <a:rPr lang="zh-CN" altLang="en-US" sz="1200" dirty="0">
                  <a:latin typeface="微软雅黑" panose="020B0503020204020204" pitchFamily="34" charset="-122"/>
                  <a:ea typeface="微软雅黑" panose="020B0503020204020204" pitchFamily="34" charset="-122"/>
                </a:rPr>
                <a:t>股金根据项目进度及资金需求由二级产业集团向项目部</a:t>
              </a:r>
              <a:r>
                <a:rPr lang="zh-CN" altLang="en-US" sz="1200" b="1" dirty="0">
                  <a:latin typeface="微软雅黑" panose="020B0503020204020204" pitchFamily="34" charset="-122"/>
                  <a:ea typeface="微软雅黑" panose="020B0503020204020204" pitchFamily="34" charset="-122"/>
                </a:rPr>
                <a:t>发函催收</a:t>
              </a:r>
              <a:r>
                <a:rPr lang="zh-CN" altLang="en-US" sz="1200" dirty="0">
                  <a:latin typeface="微软雅黑" panose="020B0503020204020204" pitchFamily="34" charset="-122"/>
                  <a:ea typeface="微软雅黑" panose="020B0503020204020204" pitchFamily="34" charset="-122"/>
                </a:rPr>
                <a:t>；发函三次未按期缴纳的，股东算</a:t>
              </a:r>
              <a:r>
                <a:rPr lang="zh-CN" altLang="en-US" sz="1200" b="1" dirty="0">
                  <a:latin typeface="微软雅黑" panose="020B0503020204020204" pitchFamily="34" charset="-122"/>
                  <a:ea typeface="微软雅黑" panose="020B0503020204020204" pitchFamily="34" charset="-122"/>
                </a:rPr>
                <a:t>违约，应退出项目股份经营</a:t>
              </a:r>
              <a:endParaRPr lang="en-US" altLang="zh-CN" sz="1200" b="1" dirty="0">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在</a:t>
              </a:r>
              <a:r>
                <a:rPr lang="zh-CN" altLang="en-US" sz="1200" b="1" dirty="0">
                  <a:latin typeface="微软雅黑" panose="020B0503020204020204" pitchFamily="34" charset="-122"/>
                  <a:ea typeface="微软雅黑" panose="020B0503020204020204" pitchFamily="34" charset="-122"/>
                </a:rPr>
                <a:t>股份经营性协议签订</a:t>
              </a:r>
              <a:r>
                <a:rPr lang="en-US" altLang="zh-CN" sz="1200" b="1" dirty="0">
                  <a:latin typeface="微软雅黑" panose="020B0503020204020204" pitchFamily="34" charset="-122"/>
                  <a:ea typeface="微软雅黑" panose="020B0503020204020204" pitchFamily="34" charset="-122"/>
                </a:rPr>
                <a:t>15</a:t>
              </a:r>
              <a:r>
                <a:rPr lang="zh-CN" altLang="en-US" sz="1200" b="1" dirty="0">
                  <a:latin typeface="微软雅黑" panose="020B0503020204020204" pitchFamily="34" charset="-122"/>
                  <a:ea typeface="微软雅黑" panose="020B0503020204020204" pitchFamily="34" charset="-122"/>
                </a:rPr>
                <a:t>日之内缴纳，</a:t>
              </a:r>
              <a:r>
                <a:rPr lang="zh-CN" altLang="en-US" sz="1200" dirty="0">
                  <a:latin typeface="微软雅黑" panose="020B0503020204020204" pitchFamily="34" charset="-122"/>
                  <a:ea typeface="微软雅黑" panose="020B0503020204020204" pitchFamily="34" charset="-122"/>
                </a:rPr>
                <a:t>其中</a:t>
              </a:r>
              <a:r>
                <a:rPr lang="en-US" altLang="zh-CN" sz="1200" b="1" dirty="0">
                  <a:latin typeface="微软雅黑" panose="020B0503020204020204" pitchFamily="34" charset="-122"/>
                  <a:ea typeface="微软雅黑" panose="020B0503020204020204" pitchFamily="34" charset="-122"/>
                </a:rPr>
                <a:t>30%</a:t>
              </a:r>
              <a:r>
                <a:rPr lang="zh-CN" altLang="en-US" sz="1200" b="1" dirty="0">
                  <a:latin typeface="微软雅黑" panose="020B0503020204020204" pitchFamily="34" charset="-122"/>
                  <a:ea typeface="微软雅黑" panose="020B0503020204020204" pitchFamily="34" charset="-122"/>
                </a:rPr>
                <a:t>作为项目应急储备金</a:t>
              </a:r>
              <a:r>
                <a:rPr lang="zh-CN" altLang="en-US" sz="1200" dirty="0">
                  <a:latin typeface="微软雅黑" panose="020B0503020204020204" pitchFamily="34" charset="-122"/>
                  <a:ea typeface="微软雅黑" panose="020B0503020204020204" pitchFamily="34" charset="-122"/>
                </a:rPr>
                <a:t>，非特殊情况不得动用</a:t>
              </a:r>
              <a:endParaRPr lang="en-US" altLang="zh-CN" sz="1200" dirty="0">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股金由出资人缴纳至二级产业集团指定账户，由二</a:t>
              </a:r>
              <a:r>
                <a:rPr lang="zh-CN" altLang="en-US" sz="1200" b="1" dirty="0">
                  <a:latin typeface="微软雅黑" panose="020B0503020204020204" pitchFamily="34" charset="-122"/>
                  <a:ea typeface="微软雅黑" panose="020B0503020204020204" pitchFamily="34" charset="-122"/>
                </a:rPr>
                <a:t>级产业集团管理</a:t>
              </a:r>
              <a:endParaRPr lang="en-US" altLang="zh-CN" sz="1400" b="1" dirty="0">
                <a:latin typeface="微软雅黑" panose="020B0503020204020204" pitchFamily="34" charset="-122"/>
                <a:ea typeface="微软雅黑" panose="020B0503020204020204" pitchFamily="34" charset="-122"/>
              </a:endParaRPr>
            </a:p>
          </p:txBody>
        </p:sp>
        <p:cxnSp>
          <p:nvCxnSpPr>
            <p:cNvPr id="58" name="直接连接符 57">
              <a:extLst>
                <a:ext uri="{FF2B5EF4-FFF2-40B4-BE49-F238E27FC236}">
                  <a16:creationId xmlns:a16="http://schemas.microsoft.com/office/drawing/2014/main" id="{E2BD22B6-FC08-4A6D-97F1-A3D7308AD550}"/>
                </a:ext>
              </a:extLst>
            </p:cNvPr>
            <p:cNvCxnSpPr>
              <a:cxnSpLocks/>
            </p:cNvCxnSpPr>
            <p:nvPr/>
          </p:nvCxnSpPr>
          <p:spPr>
            <a:xfrm>
              <a:off x="3582186" y="1310326"/>
              <a:ext cx="0" cy="1046440"/>
            </a:xfrm>
            <a:prstGeom prst="line">
              <a:avLst/>
            </a:prstGeom>
            <a:ln w="38100">
              <a:solidFill>
                <a:srgbClr val="5B9BD5"/>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4" name="组合 63">
            <a:extLst>
              <a:ext uri="{FF2B5EF4-FFF2-40B4-BE49-F238E27FC236}">
                <a16:creationId xmlns:a16="http://schemas.microsoft.com/office/drawing/2014/main" id="{9C1D7F5C-E962-4D4A-89B5-9DB7C9E7B7D8}"/>
              </a:ext>
            </a:extLst>
          </p:cNvPr>
          <p:cNvGrpSpPr/>
          <p:nvPr/>
        </p:nvGrpSpPr>
        <p:grpSpPr>
          <a:xfrm>
            <a:off x="3582184" y="3970678"/>
            <a:ext cx="8152609" cy="2154436"/>
            <a:chOff x="3582185" y="1310326"/>
            <a:chExt cx="8152609" cy="2154436"/>
          </a:xfrm>
        </p:grpSpPr>
        <p:sp>
          <p:nvSpPr>
            <p:cNvPr id="65" name="文本框 64">
              <a:extLst>
                <a:ext uri="{FF2B5EF4-FFF2-40B4-BE49-F238E27FC236}">
                  <a16:creationId xmlns:a16="http://schemas.microsoft.com/office/drawing/2014/main" id="{C57B9915-A046-4477-B1FA-126EB5B535A4}"/>
                </a:ext>
              </a:extLst>
            </p:cNvPr>
            <p:cNvSpPr txBox="1"/>
            <p:nvPr/>
          </p:nvSpPr>
          <p:spPr>
            <a:xfrm>
              <a:off x="3582185" y="1310326"/>
              <a:ext cx="8152609" cy="2154436"/>
            </a:xfrm>
            <a:prstGeom prst="rect">
              <a:avLst/>
            </a:prstGeom>
            <a:noFill/>
          </p:spPr>
          <p:txBody>
            <a:bodyPr wrap="square" rtlCol="0">
              <a:spAutoFit/>
            </a:bodyPr>
            <a:lstStyle/>
            <a:p>
              <a:pPr algn="l"/>
              <a:r>
                <a:rPr lang="zh-CN" altLang="en-US" sz="1400" b="1" dirty="0">
                  <a:solidFill>
                    <a:srgbClr val="C00000"/>
                  </a:solidFill>
                  <a:latin typeface="微软雅黑" panose="020B0503020204020204" pitchFamily="34" charset="-122"/>
                  <a:ea typeface="微软雅黑" panose="020B0503020204020204" pitchFamily="34" charset="-122"/>
                </a:rPr>
                <a:t>项目利润分配：</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分配的</a:t>
              </a:r>
              <a:r>
                <a:rPr lang="zh-CN" altLang="en-US" sz="1200" b="1" dirty="0">
                  <a:latin typeface="微软雅黑" panose="020B0503020204020204" pitchFamily="34" charset="-122"/>
                  <a:ea typeface="微软雅黑" panose="020B0503020204020204" pitchFamily="34" charset="-122"/>
                </a:rPr>
                <a:t>前提条件</a:t>
              </a:r>
              <a:r>
                <a:rPr lang="zh-CN" altLang="en-US" sz="1200" dirty="0">
                  <a:latin typeface="微软雅黑" panose="020B0503020204020204" pitchFamily="34" charset="-122"/>
                  <a:ea typeface="微软雅黑" panose="020B0503020204020204" pitchFamily="34" charset="-122"/>
                </a:rPr>
                <a:t>：完成主要指标；项目阶段受控；具备分配的利润和资金</a:t>
              </a:r>
              <a:endParaRPr lang="en-US" altLang="zh-CN" sz="1200" b="1" dirty="0">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完成目标利润时，目标利润归二级产业集团所有，超额部分分配</a:t>
              </a:r>
              <a:endParaRPr lang="en-US" altLang="zh-CN" sz="1200" dirty="0">
                <a:latin typeface="微软雅黑" panose="020B0503020204020204" pitchFamily="34" charset="-122"/>
                <a:ea typeface="微软雅黑" panose="020B0503020204020204" pitchFamily="34" charset="-122"/>
              </a:endParaRPr>
            </a:p>
            <a:p>
              <a:pPr marL="360000" lvl="1" indent="-285750">
                <a:buFont typeface="Arial" panose="020B0604020202020204" pitchFamily="34" charset="0"/>
                <a:buChar char="•"/>
              </a:pPr>
              <a:r>
                <a:rPr lang="zh-CN" altLang="en-US" sz="1200" b="1" dirty="0">
                  <a:latin typeface="微软雅黑" panose="020B0503020204020204" pitchFamily="34" charset="-122"/>
                  <a:ea typeface="微软雅黑" panose="020B0503020204020204" pitchFamily="34" charset="-122"/>
                </a:rPr>
                <a:t>超额部分分配三种方式：</a:t>
              </a:r>
              <a:endParaRPr lang="en-US" altLang="zh-CN" sz="1200" b="1" dirty="0">
                <a:latin typeface="微软雅黑" panose="020B0503020204020204" pitchFamily="34" charset="-122"/>
                <a:ea typeface="微软雅黑" panose="020B0503020204020204" pitchFamily="34" charset="-122"/>
              </a:endParaRPr>
            </a:p>
            <a:p>
              <a:pPr marL="874350" lvl="2" indent="-342900">
                <a:buFont typeface="+mj-ea"/>
                <a:buAutoNum type="circleNumDbPlain"/>
              </a:pPr>
              <a:r>
                <a:rPr lang="zh-CN" altLang="en-US" sz="1200" dirty="0">
                  <a:latin typeface="微软雅黑" panose="020B0503020204020204" pitchFamily="34" charset="-122"/>
                  <a:ea typeface="微软雅黑" panose="020B0503020204020204" pitchFamily="34" charset="-122"/>
                </a:rPr>
                <a:t>实现超额利润时，二级产业集团和项目部</a:t>
              </a:r>
              <a:r>
                <a:rPr lang="zh-CN" altLang="en-US" sz="1200" b="1" dirty="0">
                  <a:latin typeface="微软雅黑" panose="020B0503020204020204" pitchFamily="34" charset="-122"/>
                  <a:ea typeface="微软雅黑" panose="020B0503020204020204" pitchFamily="34" charset="-122"/>
                </a:rPr>
                <a:t>按照超额累进方式按比列分配</a:t>
              </a:r>
              <a:r>
                <a:rPr lang="zh-CN" altLang="en-US" sz="1200" dirty="0">
                  <a:latin typeface="微软雅黑" panose="020B0503020204020204" pitchFamily="34" charset="-122"/>
                  <a:ea typeface="微软雅黑" panose="020B0503020204020204" pitchFamily="34" charset="-122"/>
                </a:rPr>
                <a:t>，比例自行协商；未实现利润目标或项目亏损时，</a:t>
              </a:r>
              <a:r>
                <a:rPr lang="zh-CN" altLang="en-US" sz="1200" b="1" dirty="0">
                  <a:latin typeface="微软雅黑" panose="020B0503020204020204" pitchFamily="34" charset="-122"/>
                  <a:ea typeface="微软雅黑" panose="020B0503020204020204" pitchFamily="34" charset="-122"/>
                </a:rPr>
                <a:t>所有项目股金扣留，用于弥补目标利润或亏损，不足部分，二级集团保留追偿的权利</a:t>
              </a:r>
              <a:endParaRPr lang="en-US" altLang="zh-CN" sz="1200" b="1" dirty="0">
                <a:latin typeface="微软雅黑" panose="020B0503020204020204" pitchFamily="34" charset="-122"/>
                <a:ea typeface="微软雅黑" panose="020B0503020204020204" pitchFamily="34" charset="-122"/>
              </a:endParaRPr>
            </a:p>
            <a:p>
              <a:pPr marL="874350" lvl="2" indent="-342900">
                <a:buFont typeface="+mj-ea"/>
                <a:buAutoNum type="circleNumDbPlain"/>
              </a:pPr>
              <a:r>
                <a:rPr lang="zh-CN" altLang="en-US" sz="1200" dirty="0">
                  <a:latin typeface="微软雅黑" panose="020B0503020204020204" pitchFamily="34" charset="-122"/>
                  <a:ea typeface="微软雅黑" panose="020B0503020204020204" pitchFamily="34" charset="-122"/>
                </a:rPr>
                <a:t>二级产业集团</a:t>
              </a:r>
              <a:r>
                <a:rPr lang="zh-CN" altLang="en-US" sz="1200" b="1" dirty="0">
                  <a:latin typeface="微软雅黑" panose="020B0503020204020204" pitchFamily="34" charset="-122"/>
                  <a:ea typeface="微软雅黑" panose="020B0503020204020204" pitchFamily="34" charset="-122"/>
                </a:rPr>
                <a:t>直接委派任命的股东</a:t>
              </a:r>
              <a:r>
                <a:rPr lang="zh-CN" altLang="en-US" sz="1200" dirty="0">
                  <a:latin typeface="微软雅黑" panose="020B0503020204020204" pitchFamily="34" charset="-122"/>
                  <a:ea typeface="微软雅黑" panose="020B0503020204020204" pitchFamily="34" charset="-122"/>
                </a:rPr>
                <a:t>，其分红原则上不低于所缴纳股金的</a:t>
              </a:r>
              <a:r>
                <a:rPr lang="en-US" altLang="zh-CN" sz="1200" dirty="0">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年，且不高于所缴纳股金的</a:t>
              </a:r>
              <a:r>
                <a:rPr lang="en-US" altLang="zh-CN" sz="1200" dirty="0">
                  <a:latin typeface="微软雅黑" panose="020B0503020204020204" pitchFamily="34" charset="-122"/>
                  <a:ea typeface="微软雅黑" panose="020B0503020204020204" pitchFamily="34" charset="-122"/>
                </a:rPr>
                <a:t>24%/</a:t>
              </a:r>
              <a:r>
                <a:rPr lang="zh-CN" altLang="en-US" sz="1200" dirty="0">
                  <a:latin typeface="微软雅黑" panose="020B0503020204020204" pitchFamily="34" charset="-122"/>
                  <a:ea typeface="微软雅黑" panose="020B0503020204020204" pitchFamily="34" charset="-122"/>
                </a:rPr>
                <a:t>年，具体分红金额由项目部其他股东根据项目实际情况协商确定，剩余项目超额利润归项目部其他股东所有；项目出现亏损的，二级产业集团、项目部双方</a:t>
              </a:r>
              <a:r>
                <a:rPr lang="zh-CN" altLang="en-US" sz="1200" b="1" dirty="0">
                  <a:latin typeface="微软雅黑" panose="020B0503020204020204" pitchFamily="34" charset="-122"/>
                  <a:ea typeface="微软雅黑" panose="020B0503020204020204" pitchFamily="34" charset="-122"/>
                </a:rPr>
                <a:t>以认缴股金的比例承担相应责任</a:t>
              </a:r>
              <a:endParaRPr lang="en-US" altLang="zh-CN" sz="1200" dirty="0">
                <a:latin typeface="微软雅黑" panose="020B0503020204020204" pitchFamily="34" charset="-122"/>
                <a:ea typeface="微软雅黑" panose="020B0503020204020204" pitchFamily="34" charset="-122"/>
              </a:endParaRPr>
            </a:p>
            <a:p>
              <a:pPr marL="874350" lvl="2" indent="-342900">
                <a:buFont typeface="+mj-ea"/>
                <a:buAutoNum type="circleNumDbPlain"/>
              </a:pPr>
              <a:r>
                <a:rPr lang="zh-CN" altLang="en-US" sz="1200" dirty="0">
                  <a:latin typeface="微软雅黑" panose="020B0503020204020204" pitchFamily="34" charset="-122"/>
                  <a:ea typeface="微软雅黑" panose="020B0503020204020204" pitchFamily="34" charset="-122"/>
                </a:rPr>
                <a:t>二级产业集团、项目部</a:t>
              </a:r>
              <a:r>
                <a:rPr lang="zh-CN" altLang="en-US" sz="1200" b="1" dirty="0">
                  <a:latin typeface="微软雅黑" panose="020B0503020204020204" pitchFamily="34" charset="-122"/>
                  <a:ea typeface="微软雅黑" panose="020B0503020204020204" pitchFamily="34" charset="-122"/>
                </a:rPr>
                <a:t>双方同股同权</a:t>
              </a:r>
              <a:r>
                <a:rPr lang="zh-CN" altLang="en-US" sz="1200" dirty="0">
                  <a:latin typeface="微软雅黑" panose="020B0503020204020204" pitchFamily="34" charset="-122"/>
                  <a:ea typeface="微软雅黑" panose="020B0503020204020204" pitchFamily="34" charset="-122"/>
                </a:rPr>
                <a:t>，资金同进同出，由股金占比最大一方实施项目经营管理，双方</a:t>
              </a:r>
              <a:r>
                <a:rPr lang="zh-CN" altLang="en-US" sz="1200" b="1" dirty="0">
                  <a:latin typeface="微软雅黑" panose="020B0503020204020204" pitchFamily="34" charset="-122"/>
                  <a:ea typeface="微软雅黑" panose="020B0503020204020204" pitchFamily="34" charset="-122"/>
                </a:rPr>
                <a:t>按照各自出资比例分配项目利润，承担项目亏损</a:t>
              </a:r>
              <a:endParaRPr lang="en-US" altLang="zh-CN" sz="1200" dirty="0">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C77A7190-8AC4-4E0B-A2CF-70229CE71D81}"/>
                </a:ext>
              </a:extLst>
            </p:cNvPr>
            <p:cNvCxnSpPr>
              <a:cxnSpLocks/>
            </p:cNvCxnSpPr>
            <p:nvPr/>
          </p:nvCxnSpPr>
          <p:spPr>
            <a:xfrm>
              <a:off x="3582186" y="1310326"/>
              <a:ext cx="0" cy="2154436"/>
            </a:xfrm>
            <a:prstGeom prst="line">
              <a:avLst/>
            </a:prstGeom>
            <a:ln w="38100">
              <a:solidFill>
                <a:srgbClr val="5B9BD5"/>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1" name="连接符: 肘形 40">
            <a:extLst>
              <a:ext uri="{FF2B5EF4-FFF2-40B4-BE49-F238E27FC236}">
                <a16:creationId xmlns:a16="http://schemas.microsoft.com/office/drawing/2014/main" id="{26B0F1BE-265D-42E0-9EFA-F16841596056}"/>
              </a:ext>
            </a:extLst>
          </p:cNvPr>
          <p:cNvCxnSpPr>
            <a:stCxn id="12" idx="3"/>
            <a:endCxn id="65" idx="1"/>
          </p:cNvCxnSpPr>
          <p:nvPr/>
        </p:nvCxnSpPr>
        <p:spPr>
          <a:xfrm>
            <a:off x="2799762" y="3470836"/>
            <a:ext cx="782422" cy="1577060"/>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55E920A-69D3-49E5-9B4D-8FE85652F14D}"/>
              </a:ext>
            </a:extLst>
          </p:cNvPr>
          <p:cNvCxnSpPr>
            <a:stCxn id="12" idx="3"/>
            <a:endCxn id="52" idx="1"/>
          </p:cNvCxnSpPr>
          <p:nvPr/>
        </p:nvCxnSpPr>
        <p:spPr>
          <a:xfrm flipV="1">
            <a:off x="2799762" y="2289443"/>
            <a:ext cx="782423" cy="1181393"/>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63" name="连接符: 肘形 62">
            <a:extLst>
              <a:ext uri="{FF2B5EF4-FFF2-40B4-BE49-F238E27FC236}">
                <a16:creationId xmlns:a16="http://schemas.microsoft.com/office/drawing/2014/main" id="{D4851A5F-B59A-46D9-880D-6341D8869811}"/>
              </a:ext>
            </a:extLst>
          </p:cNvPr>
          <p:cNvCxnSpPr/>
          <p:nvPr/>
        </p:nvCxnSpPr>
        <p:spPr>
          <a:xfrm flipV="1">
            <a:off x="2799762" y="3330116"/>
            <a:ext cx="782422" cy="140719"/>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3140871"/>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5A875C0-E404-4DA3-B4EB-263BC92DB6F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98786EC-23F7-4BC0-A7AA-334D7252B41F}" type="slidenum">
              <a:rPr kumimoji="0" lang="zh-CN" altLang="en-US" sz="12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b="1" i="0" u="none" strike="noStrike" kern="1200" cap="none" spc="0" normalizeH="0" baseline="0" noProof="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标题 1">
            <a:extLst>
              <a:ext uri="{FF2B5EF4-FFF2-40B4-BE49-F238E27FC236}">
                <a16:creationId xmlns:a16="http://schemas.microsoft.com/office/drawing/2014/main" id="{D36D14CE-8F6E-4C54-9178-93B56AA77BAF}"/>
              </a:ext>
            </a:extLst>
          </p:cNvPr>
          <p:cNvSpPr>
            <a:spLocks noGrp="1"/>
          </p:cNvSpPr>
          <p:nvPr>
            <p:ph type="title"/>
          </p:nvPr>
        </p:nvSpPr>
        <p:spPr>
          <a:xfrm>
            <a:off x="457200" y="574490"/>
            <a:ext cx="11277600" cy="460934"/>
          </a:xfrm>
          <a:prstGeom prst="rect">
            <a:avLst/>
          </a:prstGeom>
        </p:spPr>
        <p:txBody>
          <a:bodyPr>
            <a:normAutofit/>
          </a:bodyPr>
          <a:lstStyle/>
          <a:p>
            <a:r>
              <a:rPr lang="zh-CN" altLang="en-US" b="1" dirty="0"/>
              <a:t>项目股份化经营基本方案（</a:t>
            </a:r>
            <a:r>
              <a:rPr lang="en-US" altLang="zh-CN" b="1" dirty="0"/>
              <a:t>2020.5.14</a:t>
            </a:r>
            <a:r>
              <a:rPr lang="zh-CN" altLang="en-US" b="1" dirty="0"/>
              <a:t>颁布）</a:t>
            </a:r>
          </a:p>
        </p:txBody>
      </p:sp>
      <p:sp>
        <p:nvSpPr>
          <p:cNvPr id="5" name="矩形 4">
            <a:extLst>
              <a:ext uri="{FF2B5EF4-FFF2-40B4-BE49-F238E27FC236}">
                <a16:creationId xmlns:a16="http://schemas.microsoft.com/office/drawing/2014/main" id="{A9A3E292-32E8-4D8E-B5DD-DE0C801BCB18}"/>
              </a:ext>
            </a:extLst>
          </p:cNvPr>
          <p:cNvSpPr/>
          <p:nvPr/>
        </p:nvSpPr>
        <p:spPr>
          <a:xfrm>
            <a:off x="2403832" y="2318987"/>
            <a:ext cx="1272618" cy="36764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二级产业集团</a:t>
            </a:r>
          </a:p>
        </p:txBody>
      </p:sp>
      <p:sp>
        <p:nvSpPr>
          <p:cNvPr id="6" name="矩形 5">
            <a:extLst>
              <a:ext uri="{FF2B5EF4-FFF2-40B4-BE49-F238E27FC236}">
                <a16:creationId xmlns:a16="http://schemas.microsoft.com/office/drawing/2014/main" id="{17677415-4FF3-4D24-9020-FD4FC471E14C}"/>
              </a:ext>
            </a:extLst>
          </p:cNvPr>
          <p:cNvSpPr/>
          <p:nvPr/>
        </p:nvSpPr>
        <p:spPr>
          <a:xfrm>
            <a:off x="2403832" y="3311360"/>
            <a:ext cx="1272618" cy="36764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项目部</a:t>
            </a:r>
          </a:p>
        </p:txBody>
      </p:sp>
      <p:sp>
        <p:nvSpPr>
          <p:cNvPr id="7" name="矩形: 圆角 6">
            <a:extLst>
              <a:ext uri="{FF2B5EF4-FFF2-40B4-BE49-F238E27FC236}">
                <a16:creationId xmlns:a16="http://schemas.microsoft.com/office/drawing/2014/main" id="{B919AB42-D367-45B5-B981-D0B76DDE3E5B}"/>
              </a:ext>
            </a:extLst>
          </p:cNvPr>
          <p:cNvSpPr/>
          <p:nvPr/>
        </p:nvSpPr>
        <p:spPr>
          <a:xfrm>
            <a:off x="4581422" y="2846888"/>
            <a:ext cx="2200835" cy="30330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签订</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项目股份经营协议</a:t>
            </a:r>
            <a:r>
              <a:rPr lang="en-US" altLang="zh-CN"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cxnSp>
        <p:nvCxnSpPr>
          <p:cNvPr id="9" name="连接符: 肘形 8">
            <a:extLst>
              <a:ext uri="{FF2B5EF4-FFF2-40B4-BE49-F238E27FC236}">
                <a16:creationId xmlns:a16="http://schemas.microsoft.com/office/drawing/2014/main" id="{FB0DE5DB-732C-4655-A5A2-D919A9E5ACA4}"/>
              </a:ext>
            </a:extLst>
          </p:cNvPr>
          <p:cNvCxnSpPr>
            <a:cxnSpLocks/>
            <a:stCxn id="5" idx="3"/>
            <a:endCxn id="7" idx="1"/>
          </p:cNvCxnSpPr>
          <p:nvPr/>
        </p:nvCxnSpPr>
        <p:spPr>
          <a:xfrm>
            <a:off x="3676450" y="2502810"/>
            <a:ext cx="904972" cy="495731"/>
          </a:xfrm>
          <a:prstGeom prst="bentConnector3">
            <a:avLst>
              <a:gd name="adj1" fmla="val 1458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 name="连接符: 肘形 10">
            <a:extLst>
              <a:ext uri="{FF2B5EF4-FFF2-40B4-BE49-F238E27FC236}">
                <a16:creationId xmlns:a16="http://schemas.microsoft.com/office/drawing/2014/main" id="{FF72627D-EF9A-456E-BCA6-D070A5F452AD}"/>
              </a:ext>
            </a:extLst>
          </p:cNvPr>
          <p:cNvCxnSpPr>
            <a:cxnSpLocks/>
            <a:stCxn id="6" idx="3"/>
            <a:endCxn id="7" idx="1"/>
          </p:cNvCxnSpPr>
          <p:nvPr/>
        </p:nvCxnSpPr>
        <p:spPr>
          <a:xfrm flipV="1">
            <a:off x="3676450" y="2998541"/>
            <a:ext cx="904972" cy="496642"/>
          </a:xfrm>
          <a:prstGeom prst="bentConnector3">
            <a:avLst>
              <a:gd name="adj1" fmla="val 1458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64551D38-5A55-4B0E-8D8C-2BECB26EEF18}"/>
              </a:ext>
            </a:extLst>
          </p:cNvPr>
          <p:cNvSpPr txBox="1"/>
          <p:nvPr/>
        </p:nvSpPr>
        <p:spPr>
          <a:xfrm>
            <a:off x="3676450" y="2785197"/>
            <a:ext cx="994527" cy="461665"/>
          </a:xfrm>
          <a:prstGeom prst="rect">
            <a:avLst/>
          </a:prstGeom>
          <a:noFill/>
        </p:spPr>
        <p:txBody>
          <a:bodyPr wrap="square" rtlCol="0">
            <a:spAutoFit/>
          </a:bodyPr>
          <a:lstStyle/>
          <a:p>
            <a:pPr algn="ctr"/>
            <a:r>
              <a:rPr lang="zh-CN" altLang="en-US" sz="1200" dirty="0">
                <a:solidFill>
                  <a:srgbClr val="5B9BD5"/>
                </a:solidFill>
                <a:latin typeface="微软雅黑" panose="020B0503020204020204" pitchFamily="34" charset="-122"/>
                <a:ea typeface="微软雅黑" panose="020B0503020204020204" pitchFamily="34" charset="-122"/>
              </a:rPr>
              <a:t>项目进场</a:t>
            </a:r>
            <a:endParaRPr lang="en-US" altLang="zh-CN" sz="1200" dirty="0">
              <a:solidFill>
                <a:srgbClr val="5B9BD5"/>
              </a:solidFill>
              <a:latin typeface="微软雅黑" panose="020B0503020204020204" pitchFamily="34" charset="-122"/>
              <a:ea typeface="微软雅黑" panose="020B0503020204020204" pitchFamily="34" charset="-122"/>
            </a:endParaRPr>
          </a:p>
          <a:p>
            <a:pPr algn="ctr"/>
            <a:r>
              <a:rPr lang="zh-CN" altLang="en-US" sz="1200" dirty="0">
                <a:solidFill>
                  <a:srgbClr val="5B9BD5"/>
                </a:solidFill>
                <a:latin typeface="微软雅黑" panose="020B0503020204020204" pitchFamily="34" charset="-122"/>
                <a:ea typeface="微软雅黑" panose="020B0503020204020204" pitchFamily="34" charset="-122"/>
              </a:rPr>
              <a:t>前</a:t>
            </a:r>
            <a:r>
              <a:rPr lang="en-US" altLang="zh-CN" sz="1200" dirty="0">
                <a:solidFill>
                  <a:srgbClr val="5B9BD5"/>
                </a:solidFill>
                <a:latin typeface="微软雅黑" panose="020B0503020204020204" pitchFamily="34" charset="-122"/>
                <a:ea typeface="微软雅黑" panose="020B0503020204020204" pitchFamily="34" charset="-122"/>
              </a:rPr>
              <a:t>30</a:t>
            </a:r>
            <a:r>
              <a:rPr lang="zh-CN" altLang="en-US" sz="1200" dirty="0">
                <a:solidFill>
                  <a:srgbClr val="5B9BD5"/>
                </a:solidFill>
                <a:latin typeface="微软雅黑" panose="020B0503020204020204" pitchFamily="34" charset="-122"/>
                <a:ea typeface="微软雅黑" panose="020B0503020204020204" pitchFamily="34" charset="-122"/>
              </a:rPr>
              <a:t>日内</a:t>
            </a:r>
          </a:p>
        </p:txBody>
      </p:sp>
      <p:sp>
        <p:nvSpPr>
          <p:cNvPr id="23" name="矩形: 圆角 22">
            <a:extLst>
              <a:ext uri="{FF2B5EF4-FFF2-40B4-BE49-F238E27FC236}">
                <a16:creationId xmlns:a16="http://schemas.microsoft.com/office/drawing/2014/main" id="{8D9D2B3E-88D6-4C73-A20B-CA6D9F58D498}"/>
              </a:ext>
            </a:extLst>
          </p:cNvPr>
          <p:cNvSpPr/>
          <p:nvPr/>
        </p:nvSpPr>
        <p:spPr>
          <a:xfrm>
            <a:off x="7522579" y="2846347"/>
            <a:ext cx="1617943" cy="30330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按协议缴纳股金</a:t>
            </a:r>
          </a:p>
        </p:txBody>
      </p:sp>
      <p:cxnSp>
        <p:nvCxnSpPr>
          <p:cNvPr id="25" name="直接箭头连接符 24">
            <a:extLst>
              <a:ext uri="{FF2B5EF4-FFF2-40B4-BE49-F238E27FC236}">
                <a16:creationId xmlns:a16="http://schemas.microsoft.com/office/drawing/2014/main" id="{F683A82D-9D34-4BF9-8C42-C8BDF6036BCD}"/>
              </a:ext>
            </a:extLst>
          </p:cNvPr>
          <p:cNvCxnSpPr>
            <a:stCxn id="7" idx="3"/>
            <a:endCxn id="23" idx="1"/>
          </p:cNvCxnSpPr>
          <p:nvPr/>
        </p:nvCxnSpPr>
        <p:spPr>
          <a:xfrm flipV="1">
            <a:off x="6782257" y="2998000"/>
            <a:ext cx="740322" cy="541"/>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30" name="连接符: 肘形 29">
            <a:extLst>
              <a:ext uri="{FF2B5EF4-FFF2-40B4-BE49-F238E27FC236}">
                <a16:creationId xmlns:a16="http://schemas.microsoft.com/office/drawing/2014/main" id="{9B8D3FAC-BE48-429A-8B71-50B196EED5E3}"/>
              </a:ext>
            </a:extLst>
          </p:cNvPr>
          <p:cNvCxnSpPr>
            <a:cxnSpLocks/>
            <a:stCxn id="6" idx="3"/>
            <a:endCxn id="23" idx="2"/>
          </p:cNvCxnSpPr>
          <p:nvPr/>
        </p:nvCxnSpPr>
        <p:spPr>
          <a:xfrm flipV="1">
            <a:off x="3676450" y="3149653"/>
            <a:ext cx="4655101" cy="345530"/>
          </a:xfrm>
          <a:prstGeom prst="bentConnector2">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A99A8309-4697-4918-BC20-F68D6AC5CBBF}"/>
              </a:ext>
            </a:extLst>
          </p:cNvPr>
          <p:cNvCxnSpPr>
            <a:cxnSpLocks/>
            <a:stCxn id="5" idx="3"/>
            <a:endCxn id="23" idx="0"/>
          </p:cNvCxnSpPr>
          <p:nvPr/>
        </p:nvCxnSpPr>
        <p:spPr>
          <a:xfrm>
            <a:off x="3676450" y="2502810"/>
            <a:ext cx="4655101" cy="343537"/>
          </a:xfrm>
          <a:prstGeom prst="bentConnector2">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C1738E26-D100-49E2-BDA6-FC66C9ED573E}"/>
              </a:ext>
            </a:extLst>
          </p:cNvPr>
          <p:cNvSpPr txBox="1"/>
          <p:nvPr/>
        </p:nvSpPr>
        <p:spPr>
          <a:xfrm>
            <a:off x="4313084" y="2260561"/>
            <a:ext cx="3030098" cy="276999"/>
          </a:xfrm>
          <a:prstGeom prst="rect">
            <a:avLst/>
          </a:prstGeom>
          <a:noFill/>
        </p:spPr>
        <p:txBody>
          <a:bodyPr wrap="square" rtlCol="0">
            <a:spAutoFit/>
          </a:bodyPr>
          <a:lstStyle/>
          <a:p>
            <a:pPr algn="ctr"/>
            <a:r>
              <a:rPr lang="zh-CN" altLang="en-US" sz="1200" dirty="0">
                <a:solidFill>
                  <a:srgbClr val="5B9BD5"/>
                </a:solidFill>
                <a:latin typeface="微软雅黑" panose="020B0503020204020204" pitchFamily="34" charset="-122"/>
                <a:ea typeface="微软雅黑" panose="020B0503020204020204" pitchFamily="34" charset="-122"/>
              </a:rPr>
              <a:t>二级集团以品牌、资质、现金等形式入股</a:t>
            </a:r>
            <a:endParaRPr lang="en-US" altLang="zh-CN" sz="1200" dirty="0">
              <a:solidFill>
                <a:srgbClr val="5B9BD5"/>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45B4F380-ACD3-44A8-9C07-66C9BADF8F2A}"/>
              </a:ext>
            </a:extLst>
          </p:cNvPr>
          <p:cNvSpPr txBox="1"/>
          <p:nvPr/>
        </p:nvSpPr>
        <p:spPr>
          <a:xfrm>
            <a:off x="4193662" y="3493801"/>
            <a:ext cx="3030098" cy="276999"/>
          </a:xfrm>
          <a:prstGeom prst="rect">
            <a:avLst/>
          </a:prstGeom>
          <a:noFill/>
        </p:spPr>
        <p:txBody>
          <a:bodyPr wrap="square" rtlCol="0">
            <a:spAutoFit/>
          </a:bodyPr>
          <a:lstStyle/>
          <a:p>
            <a:pPr algn="ctr"/>
            <a:r>
              <a:rPr lang="zh-CN" altLang="en-US" sz="1200" dirty="0">
                <a:solidFill>
                  <a:srgbClr val="5B9BD5"/>
                </a:solidFill>
                <a:latin typeface="微软雅黑" panose="020B0503020204020204" pitchFamily="34" charset="-122"/>
                <a:ea typeface="微软雅黑" panose="020B0503020204020204" pitchFamily="34" charset="-122"/>
              </a:rPr>
              <a:t>项目部以现金形式出资入股</a:t>
            </a:r>
            <a:endParaRPr lang="en-US" altLang="zh-CN" sz="1200" dirty="0">
              <a:solidFill>
                <a:srgbClr val="5B9BD5"/>
              </a:solidFill>
              <a:latin typeface="微软雅黑" panose="020B0503020204020204" pitchFamily="34" charset="-122"/>
              <a:ea typeface="微软雅黑" panose="020B0503020204020204" pitchFamily="34" charset="-122"/>
            </a:endParaRPr>
          </a:p>
        </p:txBody>
      </p:sp>
      <p:sp>
        <p:nvSpPr>
          <p:cNvPr id="36" name="矩形: 圆角 35">
            <a:extLst>
              <a:ext uri="{FF2B5EF4-FFF2-40B4-BE49-F238E27FC236}">
                <a16:creationId xmlns:a16="http://schemas.microsoft.com/office/drawing/2014/main" id="{D4D25F6F-C796-4EB3-AF5D-AD3EB91EC28C}"/>
              </a:ext>
            </a:extLst>
          </p:cNvPr>
          <p:cNvSpPr/>
          <p:nvPr/>
        </p:nvSpPr>
        <p:spPr>
          <a:xfrm>
            <a:off x="9777156" y="2671409"/>
            <a:ext cx="1617943" cy="64883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股金进入项目股份化经营资金保障和监管平台</a:t>
            </a:r>
          </a:p>
        </p:txBody>
      </p:sp>
      <p:cxnSp>
        <p:nvCxnSpPr>
          <p:cNvPr id="38" name="直接箭头连接符 37">
            <a:extLst>
              <a:ext uri="{FF2B5EF4-FFF2-40B4-BE49-F238E27FC236}">
                <a16:creationId xmlns:a16="http://schemas.microsoft.com/office/drawing/2014/main" id="{5B5855FD-5730-4C1F-B883-03C2A58D8F89}"/>
              </a:ext>
            </a:extLst>
          </p:cNvPr>
          <p:cNvCxnSpPr>
            <a:stCxn id="23" idx="3"/>
            <a:endCxn id="36" idx="1"/>
          </p:cNvCxnSpPr>
          <p:nvPr/>
        </p:nvCxnSpPr>
        <p:spPr>
          <a:xfrm flipV="1">
            <a:off x="9140522" y="2995827"/>
            <a:ext cx="636634" cy="2173"/>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7" name="连接符: 肘形 76">
            <a:extLst>
              <a:ext uri="{FF2B5EF4-FFF2-40B4-BE49-F238E27FC236}">
                <a16:creationId xmlns:a16="http://schemas.microsoft.com/office/drawing/2014/main" id="{52E4E8C9-2460-441C-A2EF-BBD8D232C86C}"/>
              </a:ext>
            </a:extLst>
          </p:cNvPr>
          <p:cNvCxnSpPr>
            <a:stCxn id="36" idx="0"/>
            <a:endCxn id="5" idx="0"/>
          </p:cNvCxnSpPr>
          <p:nvPr/>
        </p:nvCxnSpPr>
        <p:spPr>
          <a:xfrm rot="16200000" flipV="1">
            <a:off x="6636924" y="-1277796"/>
            <a:ext cx="352422" cy="7545987"/>
          </a:xfrm>
          <a:prstGeom prst="bentConnector3">
            <a:avLst>
              <a:gd name="adj1" fmla="val 164865"/>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DB50BBC4-4160-4C99-995A-3142DE8DA26C}"/>
              </a:ext>
            </a:extLst>
          </p:cNvPr>
          <p:cNvCxnSpPr>
            <a:cxnSpLocks/>
          </p:cNvCxnSpPr>
          <p:nvPr/>
        </p:nvCxnSpPr>
        <p:spPr>
          <a:xfrm>
            <a:off x="3040141" y="2686632"/>
            <a:ext cx="0" cy="62472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81" name="椭圆 80">
            <a:extLst>
              <a:ext uri="{FF2B5EF4-FFF2-40B4-BE49-F238E27FC236}">
                <a16:creationId xmlns:a16="http://schemas.microsoft.com/office/drawing/2014/main" id="{8FAAA560-03A7-4BFB-8078-AA1252CF2E50}"/>
              </a:ext>
            </a:extLst>
          </p:cNvPr>
          <p:cNvSpPr/>
          <p:nvPr/>
        </p:nvSpPr>
        <p:spPr>
          <a:xfrm>
            <a:off x="617311" y="2318987"/>
            <a:ext cx="1093510" cy="36764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工程回款</a:t>
            </a:r>
          </a:p>
        </p:txBody>
      </p:sp>
      <p:sp>
        <p:nvSpPr>
          <p:cNvPr id="82" name="椭圆 81">
            <a:extLst>
              <a:ext uri="{FF2B5EF4-FFF2-40B4-BE49-F238E27FC236}">
                <a16:creationId xmlns:a16="http://schemas.microsoft.com/office/drawing/2014/main" id="{1C161EC9-563B-4BDF-B1F3-7C947819995C}"/>
              </a:ext>
            </a:extLst>
          </p:cNvPr>
          <p:cNvSpPr/>
          <p:nvPr/>
        </p:nvSpPr>
        <p:spPr>
          <a:xfrm>
            <a:off x="2493386" y="4241371"/>
            <a:ext cx="1093510" cy="36764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劳务、材料等费用</a:t>
            </a:r>
          </a:p>
        </p:txBody>
      </p:sp>
      <p:cxnSp>
        <p:nvCxnSpPr>
          <p:cNvPr id="86" name="直接箭头连接符 85">
            <a:extLst>
              <a:ext uri="{FF2B5EF4-FFF2-40B4-BE49-F238E27FC236}">
                <a16:creationId xmlns:a16="http://schemas.microsoft.com/office/drawing/2014/main" id="{557932B3-3AE0-46AD-B886-75E13A5813D1}"/>
              </a:ext>
            </a:extLst>
          </p:cNvPr>
          <p:cNvCxnSpPr>
            <a:cxnSpLocks/>
            <a:stCxn id="6" idx="2"/>
            <a:endCxn id="82" idx="0"/>
          </p:cNvCxnSpPr>
          <p:nvPr/>
        </p:nvCxnSpPr>
        <p:spPr>
          <a:xfrm>
            <a:off x="3040141" y="3679005"/>
            <a:ext cx="0" cy="562366"/>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E906D2E5-885C-45C0-9F35-A0C675358EBA}"/>
              </a:ext>
            </a:extLst>
          </p:cNvPr>
          <p:cNvCxnSpPr>
            <a:stCxn id="81" idx="6"/>
            <a:endCxn id="5" idx="1"/>
          </p:cNvCxnSpPr>
          <p:nvPr/>
        </p:nvCxnSpPr>
        <p:spPr>
          <a:xfrm>
            <a:off x="1710821" y="2502810"/>
            <a:ext cx="693011" cy="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5" name="连接符: 肘形 104">
            <a:extLst>
              <a:ext uri="{FF2B5EF4-FFF2-40B4-BE49-F238E27FC236}">
                <a16:creationId xmlns:a16="http://schemas.microsoft.com/office/drawing/2014/main" id="{E4FA147A-B3C9-4F05-A26B-B40B3BF88A5B}"/>
              </a:ext>
            </a:extLst>
          </p:cNvPr>
          <p:cNvCxnSpPr>
            <a:cxnSpLocks/>
          </p:cNvCxnSpPr>
          <p:nvPr/>
        </p:nvCxnSpPr>
        <p:spPr>
          <a:xfrm rot="10800000" flipH="1" flipV="1">
            <a:off x="2403832" y="2323301"/>
            <a:ext cx="8991267" cy="493017"/>
          </a:xfrm>
          <a:prstGeom prst="bentConnector5">
            <a:avLst>
              <a:gd name="adj1" fmla="val -2542"/>
              <a:gd name="adj2" fmla="val -179803"/>
              <a:gd name="adj3" fmla="val 102542"/>
            </a:avLst>
          </a:prstGeom>
          <a:ln>
            <a:solidFill>
              <a:srgbClr val="00B05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文本框 127">
            <a:extLst>
              <a:ext uri="{FF2B5EF4-FFF2-40B4-BE49-F238E27FC236}">
                <a16:creationId xmlns:a16="http://schemas.microsoft.com/office/drawing/2014/main" id="{F8EBB7FD-910D-4920-8791-8C0F0286FB6C}"/>
              </a:ext>
            </a:extLst>
          </p:cNvPr>
          <p:cNvSpPr txBox="1"/>
          <p:nvPr/>
        </p:nvSpPr>
        <p:spPr>
          <a:xfrm>
            <a:off x="5222606" y="1204036"/>
            <a:ext cx="3779992" cy="461665"/>
          </a:xfrm>
          <a:prstGeom prst="rect">
            <a:avLst/>
          </a:prstGeom>
          <a:noFill/>
        </p:spPr>
        <p:txBody>
          <a:bodyPr wrap="square" rtlCol="0">
            <a:spAutoFit/>
          </a:bodyPr>
          <a:lstStyle/>
          <a:p>
            <a:pPr algn="l"/>
            <a:r>
              <a:rPr lang="zh-CN" altLang="en-US" sz="1200" dirty="0">
                <a:solidFill>
                  <a:srgbClr val="00B050"/>
                </a:solidFill>
                <a:latin typeface="微软雅黑" panose="020B0503020204020204" pitchFamily="34" charset="-122"/>
                <a:ea typeface="微软雅黑" panose="020B0503020204020204" pitchFamily="34" charset="-122"/>
              </a:rPr>
              <a:t>→：工程回款要统一上缴到集团资金池</a:t>
            </a:r>
            <a:endParaRPr lang="en-US" altLang="zh-CN" sz="1200" dirty="0">
              <a:solidFill>
                <a:srgbClr val="00B050"/>
              </a:solidFill>
              <a:latin typeface="微软雅黑" panose="020B0503020204020204" pitchFamily="34" charset="-122"/>
              <a:ea typeface="微软雅黑" panose="020B0503020204020204" pitchFamily="34" charset="-122"/>
            </a:endParaRPr>
          </a:p>
          <a:p>
            <a:pPr algn="l"/>
            <a:r>
              <a:rPr lang="zh-CN" altLang="en-US" sz="1200" dirty="0">
                <a:solidFill>
                  <a:srgbClr val="00B050"/>
                </a:solidFill>
                <a:latin typeface="微软雅黑" panose="020B0503020204020204" pitchFamily="34" charset="-122"/>
                <a:ea typeface="微软雅黑" panose="020B0503020204020204" pitchFamily="34" charset="-122"/>
              </a:rPr>
              <a:t>←：集团按照对应项目发放工程款到二级单位</a:t>
            </a:r>
          </a:p>
        </p:txBody>
      </p:sp>
      <p:cxnSp>
        <p:nvCxnSpPr>
          <p:cNvPr id="139" name="直接箭头连接符 138">
            <a:extLst>
              <a:ext uri="{FF2B5EF4-FFF2-40B4-BE49-F238E27FC236}">
                <a16:creationId xmlns:a16="http://schemas.microsoft.com/office/drawing/2014/main" id="{76121129-0A17-4199-9FDE-46569DD74D04}"/>
              </a:ext>
            </a:extLst>
          </p:cNvPr>
          <p:cNvCxnSpPr>
            <a:cxnSpLocks/>
          </p:cNvCxnSpPr>
          <p:nvPr/>
        </p:nvCxnSpPr>
        <p:spPr>
          <a:xfrm>
            <a:off x="2777762" y="2686632"/>
            <a:ext cx="0" cy="624728"/>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40" name="直接箭头连接符 139">
            <a:extLst>
              <a:ext uri="{FF2B5EF4-FFF2-40B4-BE49-F238E27FC236}">
                <a16:creationId xmlns:a16="http://schemas.microsoft.com/office/drawing/2014/main" id="{8C3C6B05-B468-4881-B4D7-1B5FEE9FC18C}"/>
              </a:ext>
            </a:extLst>
          </p:cNvPr>
          <p:cNvCxnSpPr>
            <a:cxnSpLocks/>
            <a:stCxn id="6" idx="1"/>
            <a:endCxn id="141" idx="3"/>
          </p:cNvCxnSpPr>
          <p:nvPr/>
        </p:nvCxnSpPr>
        <p:spPr>
          <a:xfrm flipH="1" flipV="1">
            <a:off x="1625445" y="3490740"/>
            <a:ext cx="778387" cy="4443"/>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141" name="矩形: 圆角 140">
            <a:extLst>
              <a:ext uri="{FF2B5EF4-FFF2-40B4-BE49-F238E27FC236}">
                <a16:creationId xmlns:a16="http://schemas.microsoft.com/office/drawing/2014/main" id="{ADE38782-AB21-4DE1-87A2-58503DD6E4F5}"/>
              </a:ext>
            </a:extLst>
          </p:cNvPr>
          <p:cNvSpPr/>
          <p:nvPr/>
        </p:nvSpPr>
        <p:spPr>
          <a:xfrm>
            <a:off x="711525" y="3311360"/>
            <a:ext cx="913920" cy="35875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项目认购股金退出</a:t>
            </a:r>
          </a:p>
        </p:txBody>
      </p:sp>
      <p:sp>
        <p:nvSpPr>
          <p:cNvPr id="152" name="文本框 151">
            <a:extLst>
              <a:ext uri="{FF2B5EF4-FFF2-40B4-BE49-F238E27FC236}">
                <a16:creationId xmlns:a16="http://schemas.microsoft.com/office/drawing/2014/main" id="{A2E35A4F-870B-471E-BE76-BB20BF54D099}"/>
              </a:ext>
            </a:extLst>
          </p:cNvPr>
          <p:cNvSpPr txBox="1"/>
          <p:nvPr/>
        </p:nvSpPr>
        <p:spPr>
          <a:xfrm>
            <a:off x="3878948" y="3742122"/>
            <a:ext cx="7601527" cy="2677656"/>
          </a:xfrm>
          <a:prstGeom prst="rect">
            <a:avLst/>
          </a:prstGeom>
          <a:noFill/>
          <a:ln>
            <a:noFill/>
          </a:ln>
        </p:spPr>
        <p:txBody>
          <a:bodyPr wrap="square" rtlCol="0">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推行难点</a:t>
            </a:r>
            <a:endParaRPr lang="en-US" altLang="zh-CN" sz="1400" b="1" dirty="0">
              <a:solidFill>
                <a:srgbClr val="C00000"/>
              </a:solidFill>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1200" dirty="0">
                <a:latin typeface="微软雅黑" panose="020B0503020204020204" pitchFamily="34" charset="-122"/>
                <a:ea typeface="微软雅黑" panose="020B0503020204020204" pitchFamily="34" charset="-122"/>
              </a:rPr>
              <a:t>对于自营项目：</a:t>
            </a:r>
            <a:endParaRPr lang="en-US" altLang="zh-CN" sz="1200" dirty="0">
              <a:latin typeface="微软雅黑" panose="020B0503020204020204" pitchFamily="34" charset="-122"/>
              <a:ea typeface="微软雅黑" panose="020B0503020204020204" pitchFamily="34" charset="-122"/>
            </a:endParaRPr>
          </a:p>
          <a:p>
            <a:pPr marL="630000" lvl="1" indent="-172800">
              <a:buFont typeface="Arial" panose="020B0604020202020204" pitchFamily="34" charset="0"/>
              <a:buChar char="•"/>
            </a:pPr>
            <a:r>
              <a:rPr lang="zh-CN" altLang="en-US" sz="1200" b="1" dirty="0">
                <a:solidFill>
                  <a:srgbClr val="C00000"/>
                </a:solidFill>
                <a:latin typeface="微软雅黑" panose="020B0503020204020204" pitchFamily="34" charset="-122"/>
                <a:ea typeface="微软雅黑" panose="020B0503020204020204" pitchFamily="34" charset="-122"/>
              </a:rPr>
              <a:t>项目目标利润的确定</a:t>
            </a:r>
            <a:r>
              <a:rPr lang="zh-CN" altLang="en-US" sz="1200" dirty="0">
                <a:latin typeface="微软雅黑" panose="020B0503020204020204" pitchFamily="34" charset="-122"/>
                <a:ea typeface="微软雅黑" panose="020B0503020204020204" pitchFamily="34" charset="-122"/>
              </a:rPr>
              <a:t>，项目部无法确定能否完成</a:t>
            </a:r>
            <a:endParaRPr lang="en-US" altLang="zh-CN" sz="1200" dirty="0">
              <a:latin typeface="微软雅黑" panose="020B0503020204020204" pitchFamily="34" charset="-122"/>
              <a:ea typeface="微软雅黑" panose="020B0503020204020204" pitchFamily="34" charset="-122"/>
            </a:endParaRPr>
          </a:p>
          <a:p>
            <a:pPr marL="630000" lvl="1" indent="-172800">
              <a:buFont typeface="Arial" panose="020B0604020202020204" pitchFamily="34" charset="0"/>
              <a:buChar char="•"/>
            </a:pPr>
            <a:r>
              <a:rPr lang="zh-CN" altLang="en-US" sz="1200" b="1" dirty="0">
                <a:solidFill>
                  <a:srgbClr val="C00000"/>
                </a:solidFill>
                <a:latin typeface="微软雅黑" panose="020B0503020204020204" pitchFamily="34" charset="-122"/>
                <a:ea typeface="微软雅黑" panose="020B0503020204020204" pitchFamily="34" charset="-122"/>
              </a:rPr>
              <a:t>项目团队成员不稳定</a:t>
            </a:r>
            <a:r>
              <a:rPr lang="zh-CN" altLang="en-US" sz="1200" dirty="0">
                <a:latin typeface="微软雅黑" panose="020B0503020204020204" pitchFamily="34" charset="-122"/>
                <a:ea typeface="微软雅黑" panose="020B0503020204020204" pitchFamily="34" charset="-122"/>
              </a:rPr>
              <a:t>，退出和新进入成员股金退出和缴纳机制</a:t>
            </a:r>
            <a:endParaRPr lang="en-US" altLang="zh-CN" sz="1200" dirty="0">
              <a:latin typeface="微软雅黑" panose="020B0503020204020204" pitchFamily="34" charset="-122"/>
              <a:ea typeface="微软雅黑" panose="020B0503020204020204" pitchFamily="34" charset="-122"/>
            </a:endParaRPr>
          </a:p>
          <a:p>
            <a:pPr marL="630000" lvl="1" indent="-172800">
              <a:buFont typeface="Arial" panose="020B0604020202020204" pitchFamily="34" charset="0"/>
              <a:buChar char="•"/>
            </a:pPr>
            <a:r>
              <a:rPr lang="zh-CN" altLang="en-US" sz="1200" b="1" dirty="0">
                <a:solidFill>
                  <a:srgbClr val="C00000"/>
                </a:solidFill>
                <a:latin typeface="微软雅黑" panose="020B0503020204020204" pitchFamily="34" charset="-122"/>
                <a:ea typeface="微软雅黑" panose="020B0503020204020204" pitchFamily="34" charset="-122"/>
              </a:rPr>
              <a:t>项目股金的金额太大</a:t>
            </a:r>
            <a:r>
              <a:rPr lang="zh-CN" altLang="en-US" sz="1200" dirty="0">
                <a:latin typeface="微软雅黑" panose="020B0503020204020204" pitchFamily="34" charset="-122"/>
                <a:ea typeface="微软雅黑" panose="020B0503020204020204" pitchFamily="34" charset="-122"/>
              </a:rPr>
              <a:t>，为项目资金缺的峰值且不低于合同价的</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，原则上要求不低于</a:t>
            </a:r>
            <a:r>
              <a:rPr lang="en-US" altLang="zh-CN" sz="1200" dirty="0">
                <a:latin typeface="微软雅黑" panose="020B0503020204020204" pitchFamily="34" charset="-122"/>
                <a:ea typeface="微软雅黑" panose="020B0503020204020204" pitchFamily="34" charset="-122"/>
              </a:rPr>
              <a:t>100</a:t>
            </a:r>
            <a:r>
              <a:rPr lang="zh-CN" altLang="en-US" sz="1200" dirty="0">
                <a:latin typeface="微软雅黑" panose="020B0503020204020204" pitchFamily="34" charset="-122"/>
                <a:ea typeface="微软雅黑" panose="020B0503020204020204" pitchFamily="34" charset="-122"/>
              </a:rPr>
              <a:t>万，超出一些项目成员的经济承受能力</a:t>
            </a:r>
            <a:endParaRPr lang="en-US" altLang="zh-CN" sz="1200" dirty="0">
              <a:latin typeface="微软雅黑" panose="020B0503020204020204" pitchFamily="34" charset="-122"/>
              <a:ea typeface="微软雅黑" panose="020B0503020204020204" pitchFamily="34" charset="-122"/>
            </a:endParaRPr>
          </a:p>
          <a:p>
            <a:pPr marL="630000" lvl="1" indent="-172800">
              <a:buFont typeface="Arial" panose="020B0604020202020204" pitchFamily="34" charset="0"/>
              <a:buChar char="•"/>
            </a:pPr>
            <a:r>
              <a:rPr lang="zh-CN" altLang="en-US" sz="1200" b="1" dirty="0">
                <a:solidFill>
                  <a:srgbClr val="C00000"/>
                </a:solidFill>
                <a:latin typeface="微软雅黑" panose="020B0503020204020204" pitchFamily="34" charset="-122"/>
                <a:ea typeface="微软雅黑" panose="020B0503020204020204" pitchFamily="34" charset="-122"/>
              </a:rPr>
              <a:t>资金缺口峰值的确定较为困难</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630000" lvl="1" indent="-172800">
              <a:spcAft>
                <a:spcPts val="600"/>
              </a:spcAft>
              <a:buFont typeface="Arial" panose="020B0604020202020204" pitchFamily="34" charset="0"/>
              <a:buChar char="•"/>
            </a:pPr>
            <a:r>
              <a:rPr lang="zh-CN" altLang="en-US" sz="1200" b="1" dirty="0">
                <a:solidFill>
                  <a:srgbClr val="C00000"/>
                </a:solidFill>
                <a:latin typeface="微软雅黑" panose="020B0503020204020204" pitchFamily="34" charset="-122"/>
                <a:ea typeface="微软雅黑" panose="020B0503020204020204" pitchFamily="34" charset="-122"/>
              </a:rPr>
              <a:t>利润分配节点、股金退出节点的设置，</a:t>
            </a:r>
            <a:r>
              <a:rPr lang="zh-CN" altLang="en-US" sz="1200" dirty="0">
                <a:latin typeface="微软雅黑" panose="020B0503020204020204" pitchFamily="34" charset="-122"/>
                <a:ea typeface="微软雅黑" panose="020B0503020204020204" pitchFamily="34" charset="-122"/>
              </a:rPr>
              <a:t>项目工程回款难，项目清算、结算难，导致利润分配、股金退出等都有问题</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1200" dirty="0">
                <a:latin typeface="微软雅黑" panose="020B0503020204020204" pitchFamily="34" charset="-122"/>
                <a:ea typeface="微软雅黑" panose="020B0503020204020204" pitchFamily="34" charset="-122"/>
              </a:rPr>
              <a:t>对于合作项目：</a:t>
            </a:r>
            <a:endParaRPr lang="en-US" altLang="zh-CN" sz="12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合伙人</a:t>
            </a:r>
            <a:r>
              <a:rPr lang="zh-CN" altLang="en-US" sz="1200" b="1" dirty="0">
                <a:solidFill>
                  <a:srgbClr val="C00000"/>
                </a:solidFill>
                <a:latin typeface="微软雅黑" panose="020B0503020204020204" pitchFamily="34" charset="-122"/>
                <a:ea typeface="微软雅黑" panose="020B0503020204020204" pitchFamily="34" charset="-122"/>
              </a:rPr>
              <a:t>不能确保自己的资金是用在自己的项目上</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集团资金审批的流程会</a:t>
            </a:r>
            <a:r>
              <a:rPr lang="zh-CN" altLang="en-US" sz="1200" b="1" dirty="0">
                <a:solidFill>
                  <a:srgbClr val="C00000"/>
                </a:solidFill>
                <a:latin typeface="微软雅黑" panose="020B0503020204020204" pitchFamily="34" charset="-122"/>
                <a:ea typeface="微软雅黑" panose="020B0503020204020204" pitchFamily="34" charset="-122"/>
              </a:rPr>
              <a:t>对亟需资金的项目进度产生很大影响</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对合伙人来说，这种方式</a:t>
            </a:r>
            <a:r>
              <a:rPr lang="zh-CN" altLang="en-US" sz="1200" b="1" dirty="0">
                <a:solidFill>
                  <a:srgbClr val="C00000"/>
                </a:solidFill>
                <a:latin typeface="微软雅黑" panose="020B0503020204020204" pitchFamily="34" charset="-122"/>
                <a:ea typeface="微软雅黑" panose="020B0503020204020204" pitchFamily="34" charset="-122"/>
              </a:rPr>
              <a:t>太麻烦</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54" name="组合 153">
            <a:extLst>
              <a:ext uri="{FF2B5EF4-FFF2-40B4-BE49-F238E27FC236}">
                <a16:creationId xmlns:a16="http://schemas.microsoft.com/office/drawing/2014/main" id="{3FCE6626-12FD-4E69-B370-A6A2EC624446}"/>
              </a:ext>
            </a:extLst>
          </p:cNvPr>
          <p:cNvGrpSpPr/>
          <p:nvPr/>
        </p:nvGrpSpPr>
        <p:grpSpPr>
          <a:xfrm>
            <a:off x="711525" y="4963674"/>
            <a:ext cx="3172309" cy="911579"/>
            <a:chOff x="711524" y="4918857"/>
            <a:chExt cx="3172309" cy="911579"/>
          </a:xfrm>
        </p:grpSpPr>
        <p:cxnSp>
          <p:nvCxnSpPr>
            <p:cNvPr id="88" name="直接箭头连接符 87">
              <a:extLst>
                <a:ext uri="{FF2B5EF4-FFF2-40B4-BE49-F238E27FC236}">
                  <a16:creationId xmlns:a16="http://schemas.microsoft.com/office/drawing/2014/main" id="{58ADBFE3-D91C-4DEA-BC5A-BA663CE236B5}"/>
                </a:ext>
              </a:extLst>
            </p:cNvPr>
            <p:cNvCxnSpPr>
              <a:cxnSpLocks/>
            </p:cNvCxnSpPr>
            <p:nvPr/>
          </p:nvCxnSpPr>
          <p:spPr>
            <a:xfrm>
              <a:off x="805843" y="5335571"/>
              <a:ext cx="476202" cy="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89" name="文本框 88">
              <a:extLst>
                <a:ext uri="{FF2B5EF4-FFF2-40B4-BE49-F238E27FC236}">
                  <a16:creationId xmlns:a16="http://schemas.microsoft.com/office/drawing/2014/main" id="{7875F2CA-8712-432E-8F0A-473BFB32A858}"/>
                </a:ext>
              </a:extLst>
            </p:cNvPr>
            <p:cNvSpPr txBox="1"/>
            <p:nvPr/>
          </p:nvSpPr>
          <p:spPr>
            <a:xfrm>
              <a:off x="1310316" y="5197071"/>
              <a:ext cx="2573517" cy="276999"/>
            </a:xfrm>
            <a:prstGeom prst="rect">
              <a:avLst/>
            </a:prstGeom>
            <a:noFill/>
          </p:spPr>
          <p:txBody>
            <a:bodyPr wrap="square" rtlCol="0">
              <a:spAutoFit/>
            </a:bodyPr>
            <a:lstStyle/>
            <a:p>
              <a:pPr algn="l"/>
              <a:r>
                <a:rPr lang="zh-CN" altLang="en-US" sz="1200" b="1" dirty="0">
                  <a:solidFill>
                    <a:srgbClr val="C00000"/>
                  </a:solidFill>
                  <a:latin typeface="微软雅黑" panose="020B0503020204020204" pitchFamily="34" charset="-122"/>
                  <a:ea typeface="微软雅黑" panose="020B0503020204020204" pitchFamily="34" charset="-122"/>
                </a:rPr>
                <a:t>项目股金流入项目部支付流程</a:t>
              </a:r>
            </a:p>
          </p:txBody>
        </p:sp>
        <p:cxnSp>
          <p:nvCxnSpPr>
            <p:cNvPr id="110" name="直接箭头连接符 109">
              <a:extLst>
                <a:ext uri="{FF2B5EF4-FFF2-40B4-BE49-F238E27FC236}">
                  <a16:creationId xmlns:a16="http://schemas.microsoft.com/office/drawing/2014/main" id="{FC803E41-D1F7-4F48-B3AB-EEB25786097E}"/>
                </a:ext>
              </a:extLst>
            </p:cNvPr>
            <p:cNvCxnSpPr>
              <a:cxnSpLocks/>
            </p:cNvCxnSpPr>
            <p:nvPr/>
          </p:nvCxnSpPr>
          <p:spPr>
            <a:xfrm>
              <a:off x="805843" y="5657653"/>
              <a:ext cx="485629" cy="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90" name="文本框 89">
              <a:extLst>
                <a:ext uri="{FF2B5EF4-FFF2-40B4-BE49-F238E27FC236}">
                  <a16:creationId xmlns:a16="http://schemas.microsoft.com/office/drawing/2014/main" id="{ED1448D5-9D9B-40CA-A581-92462B6A7E53}"/>
                </a:ext>
              </a:extLst>
            </p:cNvPr>
            <p:cNvSpPr txBox="1"/>
            <p:nvPr/>
          </p:nvSpPr>
          <p:spPr>
            <a:xfrm>
              <a:off x="1310315" y="5525946"/>
              <a:ext cx="2573517" cy="276999"/>
            </a:xfrm>
            <a:prstGeom prst="rect">
              <a:avLst/>
            </a:prstGeom>
            <a:noFill/>
          </p:spPr>
          <p:txBody>
            <a:bodyPr wrap="square" rtlCol="0">
              <a:spAutoFit/>
            </a:bodyPr>
            <a:lstStyle/>
            <a:p>
              <a:pPr algn="l"/>
              <a:r>
                <a:rPr lang="zh-CN" altLang="en-US" sz="1200" b="1" dirty="0">
                  <a:solidFill>
                    <a:srgbClr val="00B050"/>
                  </a:solidFill>
                  <a:latin typeface="微软雅黑" panose="020B0503020204020204" pitchFamily="34" charset="-122"/>
                  <a:ea typeface="微软雅黑" panose="020B0503020204020204" pitchFamily="34" charset="-122"/>
                </a:rPr>
                <a:t>工程回款后项目股金退出流程</a:t>
              </a:r>
            </a:p>
          </p:txBody>
        </p:sp>
        <p:sp>
          <p:nvSpPr>
            <p:cNvPr id="153" name="矩形 152">
              <a:extLst>
                <a:ext uri="{FF2B5EF4-FFF2-40B4-BE49-F238E27FC236}">
                  <a16:creationId xmlns:a16="http://schemas.microsoft.com/office/drawing/2014/main" id="{20DCBA2B-6357-4D19-8E79-90E85D7EC864}"/>
                </a:ext>
              </a:extLst>
            </p:cNvPr>
            <p:cNvSpPr/>
            <p:nvPr/>
          </p:nvSpPr>
          <p:spPr>
            <a:xfrm>
              <a:off x="711524" y="4918857"/>
              <a:ext cx="2875371" cy="9115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200" b="1" dirty="0">
                  <a:solidFill>
                    <a:schemeClr val="tx1"/>
                  </a:solidFill>
                  <a:latin typeface="微软雅黑" panose="020B0503020204020204" pitchFamily="34" charset="-122"/>
                  <a:ea typeface="微软雅黑" panose="020B0503020204020204" pitchFamily="34" charset="-122"/>
                </a:rPr>
                <a:t>图例示意：</a:t>
              </a:r>
            </a:p>
          </p:txBody>
        </p:sp>
      </p:grpSp>
      <p:sp>
        <p:nvSpPr>
          <p:cNvPr id="156" name="文本框 155">
            <a:extLst>
              <a:ext uri="{FF2B5EF4-FFF2-40B4-BE49-F238E27FC236}">
                <a16:creationId xmlns:a16="http://schemas.microsoft.com/office/drawing/2014/main" id="{1482243F-7E13-474D-A4CA-944D4A2BF2DF}"/>
              </a:ext>
            </a:extLst>
          </p:cNvPr>
          <p:cNvSpPr txBox="1"/>
          <p:nvPr/>
        </p:nvSpPr>
        <p:spPr>
          <a:xfrm>
            <a:off x="4853033" y="1847152"/>
            <a:ext cx="3478517" cy="276999"/>
          </a:xfrm>
          <a:prstGeom prst="rect">
            <a:avLst/>
          </a:prstGeom>
          <a:noFill/>
        </p:spPr>
        <p:txBody>
          <a:bodyPr wrap="square" rtlCol="0">
            <a:spAutoFit/>
          </a:bodyPr>
          <a:lstStyle/>
          <a:p>
            <a:pPr algn="ctr"/>
            <a:r>
              <a:rPr lang="zh-CN" altLang="en-US" sz="1200" dirty="0">
                <a:solidFill>
                  <a:srgbClr val="C00000"/>
                </a:solidFill>
                <a:latin typeface="微软雅黑" panose="020B0503020204020204" pitchFamily="34" charset="-122"/>
                <a:ea typeface="微软雅黑" panose="020B0503020204020204" pitchFamily="34" charset="-122"/>
              </a:rPr>
              <a:t>←：股金交由二级产业集团负责管理</a:t>
            </a:r>
            <a:endParaRPr lang="en-US" altLang="zh-CN" sz="1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7463069"/>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5A875C0-E404-4DA3-B4EB-263BC92DB6F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98786EC-23F7-4BC0-A7AA-334D7252B41F}" type="slidenum">
              <a:rPr kumimoji="0" lang="zh-CN" altLang="en-US" sz="12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b="1" i="0" u="none" strike="noStrike" kern="1200" cap="none" spc="0" normalizeH="0" baseline="0" noProof="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标题 1">
            <a:extLst>
              <a:ext uri="{FF2B5EF4-FFF2-40B4-BE49-F238E27FC236}">
                <a16:creationId xmlns:a16="http://schemas.microsoft.com/office/drawing/2014/main" id="{D36D14CE-8F6E-4C54-9178-93B56AA77BAF}"/>
              </a:ext>
            </a:extLst>
          </p:cNvPr>
          <p:cNvSpPr>
            <a:spLocks noGrp="1"/>
          </p:cNvSpPr>
          <p:nvPr>
            <p:ph type="title"/>
          </p:nvPr>
        </p:nvSpPr>
        <p:spPr>
          <a:xfrm>
            <a:off x="457200" y="574490"/>
            <a:ext cx="11277600" cy="460934"/>
          </a:xfrm>
          <a:prstGeom prst="rect">
            <a:avLst/>
          </a:prstGeom>
        </p:spPr>
        <p:txBody>
          <a:bodyPr>
            <a:normAutofit/>
          </a:bodyPr>
          <a:lstStyle/>
          <a:p>
            <a:r>
              <a:rPr lang="zh-CN" altLang="en-US" b="1" dirty="0"/>
              <a:t>项目股份化经营资金保障和监管平台运作机制</a:t>
            </a:r>
          </a:p>
        </p:txBody>
      </p:sp>
      <p:sp>
        <p:nvSpPr>
          <p:cNvPr id="51" name="矩形: 圆角 50">
            <a:extLst>
              <a:ext uri="{FF2B5EF4-FFF2-40B4-BE49-F238E27FC236}">
                <a16:creationId xmlns:a16="http://schemas.microsoft.com/office/drawing/2014/main" id="{756C477C-D260-4A12-B883-C7E2515CB00E}"/>
              </a:ext>
            </a:extLst>
          </p:cNvPr>
          <p:cNvSpPr/>
          <p:nvPr/>
        </p:nvSpPr>
        <p:spPr>
          <a:xfrm>
            <a:off x="4785329" y="1339193"/>
            <a:ext cx="2015160" cy="35821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西安建工集团</a:t>
            </a:r>
          </a:p>
        </p:txBody>
      </p:sp>
      <p:sp>
        <p:nvSpPr>
          <p:cNvPr id="52" name="矩形: 圆角 51">
            <a:extLst>
              <a:ext uri="{FF2B5EF4-FFF2-40B4-BE49-F238E27FC236}">
                <a16:creationId xmlns:a16="http://schemas.microsoft.com/office/drawing/2014/main" id="{8F8A83E0-1CB5-4B90-B217-581BEFC2755E}"/>
              </a:ext>
            </a:extLst>
          </p:cNvPr>
          <p:cNvSpPr/>
          <p:nvPr/>
        </p:nvSpPr>
        <p:spPr>
          <a:xfrm>
            <a:off x="3448643" y="2412844"/>
            <a:ext cx="2015160" cy="35821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二级产业集团</a:t>
            </a:r>
          </a:p>
        </p:txBody>
      </p:sp>
      <p:sp>
        <p:nvSpPr>
          <p:cNvPr id="53" name="矩形: 圆角 52">
            <a:extLst>
              <a:ext uri="{FF2B5EF4-FFF2-40B4-BE49-F238E27FC236}">
                <a16:creationId xmlns:a16="http://schemas.microsoft.com/office/drawing/2014/main" id="{AA228180-409D-46FC-B709-5C5E3CD3F69F}"/>
              </a:ext>
            </a:extLst>
          </p:cNvPr>
          <p:cNvSpPr/>
          <p:nvPr/>
        </p:nvSpPr>
        <p:spPr>
          <a:xfrm>
            <a:off x="3448637" y="3192972"/>
            <a:ext cx="2015166" cy="85797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西安建工</a:t>
            </a:r>
            <a:r>
              <a:rPr lang="en-US" altLang="zh-CN" sz="1400" b="1" dirty="0">
                <a:solidFill>
                  <a:schemeClr val="bg1"/>
                </a:solidFill>
                <a:latin typeface="微软雅黑" panose="020B0503020204020204" pitchFamily="34" charset="-122"/>
                <a:ea typeface="微软雅黑" panose="020B0503020204020204" pitchFamily="34" charset="-122"/>
              </a:rPr>
              <a:t>XX</a:t>
            </a:r>
            <a:r>
              <a:rPr lang="zh-CN" altLang="en-US" sz="1400" b="1" dirty="0">
                <a:solidFill>
                  <a:schemeClr val="bg1"/>
                </a:solidFill>
                <a:latin typeface="微软雅黑" panose="020B0503020204020204" pitchFamily="34" charset="-122"/>
                <a:ea typeface="微软雅黑" panose="020B0503020204020204" pitchFamily="34" charset="-122"/>
              </a:rPr>
              <a:t>产业集团资产管理公司</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（二级产业集团</a:t>
            </a:r>
            <a:r>
              <a:rPr lang="en-US" altLang="zh-CN" sz="1200" b="1" dirty="0">
                <a:solidFill>
                  <a:schemeClr val="bg1"/>
                </a:solidFill>
                <a:latin typeface="微软雅黑" panose="020B0503020204020204" pitchFamily="34" charset="-122"/>
                <a:ea typeface="微软雅黑" panose="020B0503020204020204" pitchFamily="34" charset="-122"/>
              </a:rPr>
              <a:t>GP</a:t>
            </a:r>
            <a:r>
              <a:rPr lang="zh-CN" altLang="en-US" sz="1200" b="1" dirty="0">
                <a:solidFill>
                  <a:schemeClr val="bg1"/>
                </a:solidFill>
                <a:latin typeface="微软雅黑" panose="020B0503020204020204" pitchFamily="34" charset="-122"/>
                <a:ea typeface="微软雅黑" panose="020B0503020204020204" pitchFamily="34" charset="-122"/>
              </a:rPr>
              <a:t>公司）</a:t>
            </a:r>
          </a:p>
        </p:txBody>
      </p:sp>
      <p:sp>
        <p:nvSpPr>
          <p:cNvPr id="54" name="矩形: 圆角 53">
            <a:extLst>
              <a:ext uri="{FF2B5EF4-FFF2-40B4-BE49-F238E27FC236}">
                <a16:creationId xmlns:a16="http://schemas.microsoft.com/office/drawing/2014/main" id="{CCF73585-A9F0-4774-806B-03DD91734ABD}"/>
              </a:ext>
            </a:extLst>
          </p:cNvPr>
          <p:cNvSpPr/>
          <p:nvPr/>
        </p:nvSpPr>
        <p:spPr>
          <a:xfrm>
            <a:off x="6243895" y="2412844"/>
            <a:ext cx="2015166" cy="8798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西安建工富融基金管理有限公司</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（西安建工集团</a:t>
            </a:r>
            <a:r>
              <a:rPr lang="en-US" altLang="zh-CN" sz="1200" b="1" dirty="0">
                <a:solidFill>
                  <a:schemeClr val="bg1"/>
                </a:solidFill>
                <a:latin typeface="微软雅黑" panose="020B0503020204020204" pitchFamily="34" charset="-122"/>
                <a:ea typeface="微软雅黑" panose="020B0503020204020204" pitchFamily="34" charset="-122"/>
              </a:rPr>
              <a:t>GP</a:t>
            </a:r>
            <a:r>
              <a:rPr lang="zh-CN" altLang="en-US" sz="1200" b="1" dirty="0">
                <a:solidFill>
                  <a:schemeClr val="bg1"/>
                </a:solidFill>
                <a:latin typeface="微软雅黑" panose="020B0503020204020204" pitchFamily="34" charset="-122"/>
                <a:ea typeface="微软雅黑" panose="020B0503020204020204" pitchFamily="34" charset="-122"/>
              </a:rPr>
              <a:t>公司）</a:t>
            </a:r>
          </a:p>
        </p:txBody>
      </p:sp>
      <p:sp>
        <p:nvSpPr>
          <p:cNvPr id="55" name="矩形 54">
            <a:extLst>
              <a:ext uri="{FF2B5EF4-FFF2-40B4-BE49-F238E27FC236}">
                <a16:creationId xmlns:a16="http://schemas.microsoft.com/office/drawing/2014/main" id="{C822891C-DB04-4154-886B-FCA0F7EDD4BE}"/>
              </a:ext>
            </a:extLst>
          </p:cNvPr>
          <p:cNvSpPr/>
          <p:nvPr/>
        </p:nvSpPr>
        <p:spPr>
          <a:xfrm>
            <a:off x="539642" y="4472857"/>
            <a:ext cx="2015166" cy="6877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有限合伙人（</a:t>
            </a:r>
            <a:r>
              <a:rPr lang="en-US" altLang="zh-CN" sz="1400" b="1" dirty="0">
                <a:latin typeface="微软雅黑" panose="020B0503020204020204" pitchFamily="34" charset="-122"/>
                <a:ea typeface="微软雅黑" panose="020B0503020204020204" pitchFamily="34" charset="-122"/>
              </a:rPr>
              <a:t>LP</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（经过筛选的优质承包人）</a:t>
            </a:r>
          </a:p>
        </p:txBody>
      </p:sp>
      <p:cxnSp>
        <p:nvCxnSpPr>
          <p:cNvPr id="56" name="连接符: 肘形 55">
            <a:extLst>
              <a:ext uri="{FF2B5EF4-FFF2-40B4-BE49-F238E27FC236}">
                <a16:creationId xmlns:a16="http://schemas.microsoft.com/office/drawing/2014/main" id="{9E7B850E-9AD2-472F-AF87-97EEC5A88FA0}"/>
              </a:ext>
            </a:extLst>
          </p:cNvPr>
          <p:cNvCxnSpPr>
            <a:stCxn id="51" idx="2"/>
            <a:endCxn id="52" idx="0"/>
          </p:cNvCxnSpPr>
          <p:nvPr/>
        </p:nvCxnSpPr>
        <p:spPr>
          <a:xfrm rot="5400000">
            <a:off x="4766850" y="1386784"/>
            <a:ext cx="715433" cy="13366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3739133E-7CB0-4E3A-AE01-8EB77AC7EF15}"/>
              </a:ext>
            </a:extLst>
          </p:cNvPr>
          <p:cNvCxnSpPr>
            <a:cxnSpLocks/>
            <a:stCxn id="51" idx="2"/>
            <a:endCxn id="54" idx="0"/>
          </p:cNvCxnSpPr>
          <p:nvPr/>
        </p:nvCxnSpPr>
        <p:spPr>
          <a:xfrm rot="16200000" flipH="1">
            <a:off x="6164477" y="1325842"/>
            <a:ext cx="715433" cy="14585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F3D56544-04CF-4964-A969-F40F489A1C9F}"/>
              </a:ext>
            </a:extLst>
          </p:cNvPr>
          <p:cNvSpPr/>
          <p:nvPr/>
        </p:nvSpPr>
        <p:spPr>
          <a:xfrm>
            <a:off x="3448643" y="4472857"/>
            <a:ext cx="2015166" cy="6877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西安建工</a:t>
            </a:r>
            <a:r>
              <a:rPr lang="en-US" altLang="zh-CN" sz="1400" b="1" dirty="0">
                <a:latin typeface="微软雅黑" panose="020B0503020204020204" pitchFamily="34" charset="-122"/>
                <a:ea typeface="微软雅黑" panose="020B0503020204020204" pitchFamily="34" charset="-122"/>
              </a:rPr>
              <a:t>XX</a:t>
            </a:r>
            <a:r>
              <a:rPr lang="zh-CN" altLang="en-US" sz="1400" b="1" dirty="0">
                <a:latin typeface="微软雅黑" panose="020B0503020204020204" pitchFamily="34" charset="-122"/>
                <a:ea typeface="微软雅黑" panose="020B0503020204020204" pitchFamily="34" charset="-122"/>
              </a:rPr>
              <a:t>产业集团公司（有限合伙）</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二级产业持股平台）</a:t>
            </a:r>
          </a:p>
        </p:txBody>
      </p:sp>
      <p:sp>
        <p:nvSpPr>
          <p:cNvPr id="66" name="矩形 65">
            <a:extLst>
              <a:ext uri="{FF2B5EF4-FFF2-40B4-BE49-F238E27FC236}">
                <a16:creationId xmlns:a16="http://schemas.microsoft.com/office/drawing/2014/main" id="{278F6CDE-6D6E-4F7E-91F6-E7D72F8FE39F}"/>
              </a:ext>
            </a:extLst>
          </p:cNvPr>
          <p:cNvSpPr/>
          <p:nvPr/>
        </p:nvSpPr>
        <p:spPr>
          <a:xfrm rot="5400000">
            <a:off x="6907612" y="3920972"/>
            <a:ext cx="687734" cy="17915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b="1" dirty="0">
                <a:latin typeface="微软雅黑" panose="020B0503020204020204" pitchFamily="34" charset="-122"/>
                <a:ea typeface="微软雅黑" panose="020B0503020204020204" pitchFamily="34" charset="-122"/>
              </a:rPr>
              <a:t>西安建工</a:t>
            </a:r>
            <a:r>
              <a:rPr lang="en-US" altLang="zh-CN" sz="1400" b="1" dirty="0">
                <a:latin typeface="微软雅黑" panose="020B0503020204020204" pitchFamily="34" charset="-122"/>
                <a:ea typeface="微软雅黑" panose="020B0503020204020204" pitchFamily="34" charset="-122"/>
              </a:rPr>
              <a:t>XX</a:t>
            </a:r>
            <a:r>
              <a:rPr lang="zh-CN" altLang="en-US" sz="1400" b="1" dirty="0">
                <a:latin typeface="微软雅黑" panose="020B0503020204020204" pitchFamily="34" charset="-122"/>
                <a:ea typeface="微软雅黑" panose="020B0503020204020204" pitchFamily="34" charset="-122"/>
              </a:rPr>
              <a:t>有限合伙企业</a:t>
            </a:r>
            <a:endParaRPr lang="en-US" altLang="zh-CN" sz="14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（资金保障监管平台）</a:t>
            </a:r>
          </a:p>
        </p:txBody>
      </p:sp>
      <p:sp>
        <p:nvSpPr>
          <p:cNvPr id="35" name="矩形 34">
            <a:extLst>
              <a:ext uri="{FF2B5EF4-FFF2-40B4-BE49-F238E27FC236}">
                <a16:creationId xmlns:a16="http://schemas.microsoft.com/office/drawing/2014/main" id="{AA71AB50-BEDC-419A-BD18-5BA23E52ED94}"/>
              </a:ext>
            </a:extLst>
          </p:cNvPr>
          <p:cNvSpPr/>
          <p:nvPr/>
        </p:nvSpPr>
        <p:spPr>
          <a:xfrm rot="5400000">
            <a:off x="11039008" y="4392721"/>
            <a:ext cx="358185" cy="8480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400" b="1" dirty="0">
                <a:latin typeface="微软雅黑" panose="020B0503020204020204" pitchFamily="34" charset="-122"/>
                <a:ea typeface="微软雅黑" panose="020B0503020204020204" pitchFamily="34" charset="-122"/>
              </a:rPr>
              <a:t>各项目部</a:t>
            </a:r>
          </a:p>
        </p:txBody>
      </p:sp>
      <p:cxnSp>
        <p:nvCxnSpPr>
          <p:cNvPr id="22" name="直接箭头连接符 21">
            <a:extLst>
              <a:ext uri="{FF2B5EF4-FFF2-40B4-BE49-F238E27FC236}">
                <a16:creationId xmlns:a16="http://schemas.microsoft.com/office/drawing/2014/main" id="{9A001D2D-78A3-41EF-934D-0E89A5F10BAE}"/>
              </a:ext>
            </a:extLst>
          </p:cNvPr>
          <p:cNvCxnSpPr>
            <a:cxnSpLocks/>
            <a:stCxn id="54" idx="2"/>
            <a:endCxn id="66" idx="1"/>
          </p:cNvCxnSpPr>
          <p:nvPr/>
        </p:nvCxnSpPr>
        <p:spPr>
          <a:xfrm>
            <a:off x="7251478" y="3292663"/>
            <a:ext cx="1" cy="1180195"/>
          </a:xfrm>
          <a:prstGeom prst="straightConnector1">
            <a:avLst/>
          </a:prstGeom>
          <a:ln>
            <a:solidFill>
              <a:srgbClr val="ED7D3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C646F25D-EB34-45F9-9EBC-9F65127F7030}"/>
              </a:ext>
            </a:extLst>
          </p:cNvPr>
          <p:cNvCxnSpPr>
            <a:cxnSpLocks/>
            <a:stCxn id="55" idx="3"/>
            <a:endCxn id="59" idx="1"/>
          </p:cNvCxnSpPr>
          <p:nvPr/>
        </p:nvCxnSpPr>
        <p:spPr>
          <a:xfrm>
            <a:off x="2554808" y="4816724"/>
            <a:ext cx="893835" cy="0"/>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E234AC80-5FEA-41BE-AF29-CFAB12CAC241}"/>
              </a:ext>
            </a:extLst>
          </p:cNvPr>
          <p:cNvCxnSpPr>
            <a:cxnSpLocks/>
            <a:stCxn id="59" idx="3"/>
            <a:endCxn id="66" idx="2"/>
          </p:cNvCxnSpPr>
          <p:nvPr/>
        </p:nvCxnSpPr>
        <p:spPr>
          <a:xfrm>
            <a:off x="5463809" y="4816724"/>
            <a:ext cx="891917" cy="1"/>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E1145D54-84DA-4593-8C30-59EA94823876}"/>
              </a:ext>
            </a:extLst>
          </p:cNvPr>
          <p:cNvCxnSpPr>
            <a:cxnSpLocks/>
            <a:stCxn id="52" idx="2"/>
            <a:endCxn id="53" idx="0"/>
          </p:cNvCxnSpPr>
          <p:nvPr/>
        </p:nvCxnSpPr>
        <p:spPr>
          <a:xfrm flipH="1">
            <a:off x="4456220" y="2771062"/>
            <a:ext cx="3" cy="421910"/>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7B724E2E-25F7-4B7B-BBB9-18D0FB41A372}"/>
              </a:ext>
            </a:extLst>
          </p:cNvPr>
          <p:cNvCxnSpPr>
            <a:cxnSpLocks/>
            <a:stCxn id="53" idx="2"/>
            <a:endCxn id="59" idx="0"/>
          </p:cNvCxnSpPr>
          <p:nvPr/>
        </p:nvCxnSpPr>
        <p:spPr>
          <a:xfrm>
            <a:off x="4456220" y="4050947"/>
            <a:ext cx="6" cy="421910"/>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560DFEA9-861D-4506-ABE1-EAFAD2538C9A}"/>
              </a:ext>
            </a:extLst>
          </p:cNvPr>
          <p:cNvSpPr/>
          <p:nvPr/>
        </p:nvSpPr>
        <p:spPr>
          <a:xfrm>
            <a:off x="3334900" y="2301128"/>
            <a:ext cx="2272334" cy="2947277"/>
          </a:xfrm>
          <a:prstGeom prst="rect">
            <a:avLst/>
          </a:prstGeom>
          <a:no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DDF352BC-CD6A-4CCB-A890-6B309C3678FD}"/>
              </a:ext>
            </a:extLst>
          </p:cNvPr>
          <p:cNvSpPr/>
          <p:nvPr/>
        </p:nvSpPr>
        <p:spPr>
          <a:xfrm>
            <a:off x="543072" y="2875618"/>
            <a:ext cx="2462783" cy="1509422"/>
          </a:xfrm>
          <a:prstGeom prst="rect">
            <a:avLst/>
          </a:prstGeom>
          <a:solidFill>
            <a:schemeClr val="accent1">
              <a:lumMod val="20000"/>
              <a:lumOff val="80000"/>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zh-CN" altLang="en-US" sz="1200" dirty="0">
                <a:solidFill>
                  <a:srgbClr val="41719C"/>
                </a:solidFill>
                <a:latin typeface="微软雅黑" panose="020B0503020204020204" pitchFamily="34" charset="-122"/>
                <a:ea typeface="微软雅黑" panose="020B0503020204020204" pitchFamily="34" charset="-122"/>
              </a:rPr>
              <a:t>二级产业集团出资设立资产管理公司，作为持股平台的普通合伙人（</a:t>
            </a:r>
            <a:r>
              <a:rPr lang="en-US" altLang="zh-CN" sz="1200" dirty="0">
                <a:solidFill>
                  <a:srgbClr val="41719C"/>
                </a:solidFill>
                <a:latin typeface="微软雅黑" panose="020B0503020204020204" pitchFamily="34" charset="-122"/>
                <a:ea typeface="微软雅黑" panose="020B0503020204020204" pitchFamily="34" charset="-122"/>
              </a:rPr>
              <a:t>GP</a:t>
            </a:r>
            <a:r>
              <a:rPr lang="zh-CN" altLang="en-US" sz="1200" dirty="0">
                <a:solidFill>
                  <a:srgbClr val="41719C"/>
                </a:solidFill>
                <a:latin typeface="微软雅黑" panose="020B0503020204020204" pitchFamily="34" charset="-122"/>
                <a:ea typeface="微软雅黑" panose="020B0503020204020204" pitchFamily="34" charset="-122"/>
              </a:rPr>
              <a:t>），负责持股平台的具体管理工作</a:t>
            </a:r>
            <a:endParaRPr lang="en-US" altLang="zh-CN" sz="1200" dirty="0">
              <a:solidFill>
                <a:srgbClr val="41719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dirty="0">
                <a:solidFill>
                  <a:srgbClr val="41719C"/>
                </a:solidFill>
                <a:latin typeface="微软雅黑" panose="020B0503020204020204" pitchFamily="34" charset="-122"/>
                <a:ea typeface="微软雅黑" panose="020B0503020204020204" pitchFamily="34" charset="-122"/>
              </a:rPr>
              <a:t>各优质合格承包人</a:t>
            </a:r>
            <a:r>
              <a:rPr lang="zh-CN" altLang="en-US" sz="1200" dirty="0">
                <a:solidFill>
                  <a:srgbClr val="C00000"/>
                </a:solidFill>
                <a:latin typeface="微软雅黑" panose="020B0503020204020204" pitchFamily="34" charset="-122"/>
                <a:ea typeface="微软雅黑" panose="020B0503020204020204" pitchFamily="34" charset="-122"/>
              </a:rPr>
              <a:t>以认购份额的形式</a:t>
            </a:r>
            <a:r>
              <a:rPr lang="zh-CN" altLang="en-US" sz="1200" dirty="0">
                <a:solidFill>
                  <a:srgbClr val="41719C"/>
                </a:solidFill>
                <a:latin typeface="微软雅黑" panose="020B0503020204020204" pitchFamily="34" charset="-122"/>
                <a:ea typeface="微软雅黑" panose="020B0503020204020204" pitchFamily="34" charset="-122"/>
              </a:rPr>
              <a:t>将资金支付至各二级产业持股平台</a:t>
            </a:r>
            <a:endParaRPr lang="en-US" altLang="zh-CN" sz="1200" dirty="0">
              <a:solidFill>
                <a:srgbClr val="41719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200" b="1" dirty="0">
                <a:solidFill>
                  <a:srgbClr val="C00000"/>
                </a:solidFill>
                <a:latin typeface="微软雅黑" panose="020B0503020204020204" pitchFamily="34" charset="-122"/>
                <a:ea typeface="微软雅黑" panose="020B0503020204020204" pitchFamily="34" charset="-122"/>
              </a:rPr>
              <a:t>二级产业持股平台不留资金</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cxnSp>
        <p:nvCxnSpPr>
          <p:cNvPr id="99" name="连接符: 肘形 98">
            <a:extLst>
              <a:ext uri="{FF2B5EF4-FFF2-40B4-BE49-F238E27FC236}">
                <a16:creationId xmlns:a16="http://schemas.microsoft.com/office/drawing/2014/main" id="{6F119EEF-3F83-417F-84CB-7729C82BBDC2}"/>
              </a:ext>
            </a:extLst>
          </p:cNvPr>
          <p:cNvCxnSpPr>
            <a:cxnSpLocks/>
            <a:stCxn id="52" idx="3"/>
            <a:endCxn id="66" idx="2"/>
          </p:cNvCxnSpPr>
          <p:nvPr/>
        </p:nvCxnSpPr>
        <p:spPr>
          <a:xfrm>
            <a:off x="5463803" y="2591953"/>
            <a:ext cx="891923" cy="2224772"/>
          </a:xfrm>
          <a:prstGeom prst="bentConnector3">
            <a:avLst>
              <a:gd name="adj1" fmla="val 50000"/>
            </a:avLst>
          </a:prstGeom>
          <a:ln>
            <a:solidFill>
              <a:srgbClr val="8FAADC"/>
            </a:solidFill>
            <a:tailEnd type="triangle"/>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9BF416E8-A76F-40C7-89AF-5CCC59506E61}"/>
              </a:ext>
            </a:extLst>
          </p:cNvPr>
          <p:cNvCxnSpPr>
            <a:cxnSpLocks/>
          </p:cNvCxnSpPr>
          <p:nvPr/>
        </p:nvCxnSpPr>
        <p:spPr>
          <a:xfrm>
            <a:off x="534869" y="5363979"/>
            <a:ext cx="11199931" cy="0"/>
          </a:xfrm>
          <a:prstGeom prst="straightConnector1">
            <a:avLst/>
          </a:prstGeom>
          <a:ln w="57150">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30A5492D-5F29-46E5-8D51-4F65695958C4}"/>
              </a:ext>
            </a:extLst>
          </p:cNvPr>
          <p:cNvCxnSpPr>
            <a:cxnSpLocks/>
          </p:cNvCxnSpPr>
          <p:nvPr/>
        </p:nvCxnSpPr>
        <p:spPr>
          <a:xfrm flipH="1">
            <a:off x="534869" y="5862571"/>
            <a:ext cx="11107234"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8" name="文本框 107">
            <a:extLst>
              <a:ext uri="{FF2B5EF4-FFF2-40B4-BE49-F238E27FC236}">
                <a16:creationId xmlns:a16="http://schemas.microsoft.com/office/drawing/2014/main" id="{995229F4-DA3C-4373-A971-1E3AEDE9517C}"/>
              </a:ext>
            </a:extLst>
          </p:cNvPr>
          <p:cNvSpPr txBox="1"/>
          <p:nvPr/>
        </p:nvSpPr>
        <p:spPr>
          <a:xfrm>
            <a:off x="1992198" y="5408316"/>
            <a:ext cx="8191893" cy="307777"/>
          </a:xfrm>
          <a:prstGeom prst="rect">
            <a:avLst/>
          </a:prstGeom>
          <a:noFill/>
        </p:spPr>
        <p:txBody>
          <a:bodyPr wrap="square" rtlCol="0">
            <a:spAutoFit/>
          </a:bodyPr>
          <a:lstStyle/>
          <a:p>
            <a:pPr algn="ctr"/>
            <a:r>
              <a:rPr lang="zh-CN" altLang="en-US" sz="1400" b="1" dirty="0">
                <a:solidFill>
                  <a:srgbClr val="5B9BD5"/>
                </a:solidFill>
                <a:latin typeface="微软雅黑" panose="020B0503020204020204" pitchFamily="34" charset="-122"/>
                <a:ea typeface="微软雅黑" panose="020B0503020204020204" pitchFamily="34" charset="-122"/>
              </a:rPr>
              <a:t>资金流入二级集团，二级集团以项目部为核算主体，直接对外支付人、材、机等工程费用</a:t>
            </a:r>
          </a:p>
        </p:txBody>
      </p:sp>
      <p:sp>
        <p:nvSpPr>
          <p:cNvPr id="109" name="文本框 108">
            <a:extLst>
              <a:ext uri="{FF2B5EF4-FFF2-40B4-BE49-F238E27FC236}">
                <a16:creationId xmlns:a16="http://schemas.microsoft.com/office/drawing/2014/main" id="{331B2FE7-5019-4D1C-9B2D-20A63AD0653A}"/>
              </a:ext>
            </a:extLst>
          </p:cNvPr>
          <p:cNvSpPr txBox="1"/>
          <p:nvPr/>
        </p:nvSpPr>
        <p:spPr>
          <a:xfrm>
            <a:off x="1992198" y="5907923"/>
            <a:ext cx="8191893" cy="307777"/>
          </a:xfrm>
          <a:prstGeom prst="rect">
            <a:avLst/>
          </a:prstGeom>
          <a:noFill/>
        </p:spPr>
        <p:txBody>
          <a:bodyPr wrap="square" rtlCol="0">
            <a:spAutoFit/>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项目甲方回款后，逆流向资金退出</a:t>
            </a:r>
          </a:p>
        </p:txBody>
      </p:sp>
      <p:cxnSp>
        <p:nvCxnSpPr>
          <p:cNvPr id="111" name="直接箭头连接符 110">
            <a:extLst>
              <a:ext uri="{FF2B5EF4-FFF2-40B4-BE49-F238E27FC236}">
                <a16:creationId xmlns:a16="http://schemas.microsoft.com/office/drawing/2014/main" id="{85EAC7E8-9A72-4DB5-8BD4-A9F8C577FFB9}"/>
              </a:ext>
            </a:extLst>
          </p:cNvPr>
          <p:cNvCxnSpPr>
            <a:cxnSpLocks/>
          </p:cNvCxnSpPr>
          <p:nvPr/>
        </p:nvCxnSpPr>
        <p:spPr>
          <a:xfrm flipH="1" flipV="1">
            <a:off x="3031299" y="4321479"/>
            <a:ext cx="417339" cy="14699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13" name="矩形 112">
            <a:extLst>
              <a:ext uri="{FF2B5EF4-FFF2-40B4-BE49-F238E27FC236}">
                <a16:creationId xmlns:a16="http://schemas.microsoft.com/office/drawing/2014/main" id="{C8F66844-F3CD-4096-A657-4933FE585270}"/>
              </a:ext>
            </a:extLst>
          </p:cNvPr>
          <p:cNvSpPr/>
          <p:nvPr/>
        </p:nvSpPr>
        <p:spPr>
          <a:xfrm>
            <a:off x="8339692" y="1021716"/>
            <a:ext cx="3432767" cy="3061040"/>
          </a:xfrm>
          <a:prstGeom prst="rect">
            <a:avLst/>
          </a:prstGeom>
          <a:solidFill>
            <a:schemeClr val="accent1">
              <a:lumMod val="20000"/>
              <a:lumOff val="80000"/>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5000"/>
              </a:lnSpc>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富融基金管理公司作为该合伙企业的普通合伙人，在合伙企业中担任执行事务合伙人，负责投资管理、风险控制和合规化管理</a:t>
            </a:r>
            <a:endParaRPr lang="en-US" altLang="zh-CN" sz="12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二级产业集团虽然是</a:t>
            </a:r>
            <a:r>
              <a:rPr lang="zh-CN" altLang="en-US" sz="1200" dirty="0">
                <a:solidFill>
                  <a:srgbClr val="C00000"/>
                </a:solidFill>
                <a:latin typeface="微软雅黑" panose="020B0503020204020204" pitchFamily="34" charset="-122"/>
                <a:ea typeface="微软雅黑" panose="020B0503020204020204" pitchFamily="34" charset="-122"/>
              </a:rPr>
              <a:t>有限合伙人身份</a:t>
            </a:r>
            <a:r>
              <a:rPr lang="zh-CN" altLang="en-US" sz="1200" dirty="0">
                <a:solidFill>
                  <a:schemeClr val="tx1"/>
                </a:solidFill>
                <a:latin typeface="微软雅黑" panose="020B0503020204020204" pitchFamily="34" charset="-122"/>
                <a:ea typeface="微软雅黑" panose="020B0503020204020204" pitchFamily="34" charset="-122"/>
              </a:rPr>
              <a:t>，但通过协议控制该有限合伙企业，合并报表处理，具体负责</a:t>
            </a:r>
            <a:r>
              <a:rPr lang="zh-CN" altLang="en-US" sz="1200" dirty="0">
                <a:solidFill>
                  <a:srgbClr val="C00000"/>
                </a:solidFill>
                <a:latin typeface="微软雅黑" panose="020B0503020204020204" pitchFamily="34" charset="-122"/>
                <a:ea typeface="微软雅黑" panose="020B0503020204020204" pitchFamily="34" charset="-122"/>
              </a:rPr>
              <a:t>资金管理</a:t>
            </a:r>
            <a:endParaRPr lang="en-US" altLang="zh-CN" sz="1200"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该有限合伙企业将资金以拆借、合作款、诚意金等不特定方式输入二级产业集团，二级集团将该资金以项目部为核算主体对外支付</a:t>
            </a:r>
            <a:endParaRPr lang="en-US" altLang="zh-CN" sz="12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200" dirty="0">
                <a:solidFill>
                  <a:schemeClr val="tx1"/>
                </a:solidFill>
                <a:latin typeface="微软雅黑" panose="020B0503020204020204" pitchFamily="34" charset="-122"/>
                <a:ea typeface="微软雅黑" panose="020B0503020204020204" pitchFamily="34" charset="-122"/>
              </a:rPr>
              <a:t>普通合伙人和有限合伙人将相关资金以出资份额的方式注入该合伙企业，根据优质承包人承揽项目的进度，分次分批实缴到位</a:t>
            </a:r>
            <a:endParaRPr lang="en-US" altLang="zh-CN" sz="1200" dirty="0">
              <a:solidFill>
                <a:schemeClr val="tx1"/>
              </a:solidFill>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14807C19-465B-45AC-91CF-327FCF0BABFF}"/>
              </a:ext>
            </a:extLst>
          </p:cNvPr>
          <p:cNvCxnSpPr>
            <a:cxnSpLocks/>
          </p:cNvCxnSpPr>
          <p:nvPr/>
        </p:nvCxnSpPr>
        <p:spPr>
          <a:xfrm flipV="1">
            <a:off x="8147231" y="4118195"/>
            <a:ext cx="154802" cy="350275"/>
          </a:xfrm>
          <a:prstGeom prst="straightConnector1">
            <a:avLst/>
          </a:prstGeom>
          <a:ln w="571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24" name="矩形: 圆角 123">
            <a:extLst>
              <a:ext uri="{FF2B5EF4-FFF2-40B4-BE49-F238E27FC236}">
                <a16:creationId xmlns:a16="http://schemas.microsoft.com/office/drawing/2014/main" id="{F55ADEC5-A460-4A42-809F-8E44D0E4A79A}"/>
              </a:ext>
            </a:extLst>
          </p:cNvPr>
          <p:cNvSpPr/>
          <p:nvPr/>
        </p:nvSpPr>
        <p:spPr>
          <a:xfrm>
            <a:off x="8895724" y="4637630"/>
            <a:ext cx="1288367" cy="35821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二级产业集团</a:t>
            </a:r>
          </a:p>
        </p:txBody>
      </p:sp>
      <p:cxnSp>
        <p:nvCxnSpPr>
          <p:cNvPr id="126" name="直接箭头连接符 125">
            <a:extLst>
              <a:ext uri="{FF2B5EF4-FFF2-40B4-BE49-F238E27FC236}">
                <a16:creationId xmlns:a16="http://schemas.microsoft.com/office/drawing/2014/main" id="{315FE741-98A6-4AC3-B510-116CA52DF1F7}"/>
              </a:ext>
            </a:extLst>
          </p:cNvPr>
          <p:cNvCxnSpPr>
            <a:stCxn id="66" idx="0"/>
            <a:endCxn id="124" idx="1"/>
          </p:cNvCxnSpPr>
          <p:nvPr/>
        </p:nvCxnSpPr>
        <p:spPr>
          <a:xfrm>
            <a:off x="8147232" y="4816725"/>
            <a:ext cx="748492" cy="14"/>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29" name="直接箭头连接符 128">
            <a:extLst>
              <a:ext uri="{FF2B5EF4-FFF2-40B4-BE49-F238E27FC236}">
                <a16:creationId xmlns:a16="http://schemas.microsoft.com/office/drawing/2014/main" id="{1050C7E1-3E19-461C-B8DB-B615862EDE6F}"/>
              </a:ext>
            </a:extLst>
          </p:cNvPr>
          <p:cNvCxnSpPr>
            <a:endCxn id="35" idx="2"/>
          </p:cNvCxnSpPr>
          <p:nvPr/>
        </p:nvCxnSpPr>
        <p:spPr>
          <a:xfrm>
            <a:off x="10184091" y="4816723"/>
            <a:ext cx="610008" cy="1"/>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
        <p:nvSpPr>
          <p:cNvPr id="130" name="矩形 129">
            <a:extLst>
              <a:ext uri="{FF2B5EF4-FFF2-40B4-BE49-F238E27FC236}">
                <a16:creationId xmlns:a16="http://schemas.microsoft.com/office/drawing/2014/main" id="{4846A67E-5C3A-433F-9A98-8D6C00FCD695}"/>
              </a:ext>
            </a:extLst>
          </p:cNvPr>
          <p:cNvSpPr/>
          <p:nvPr/>
        </p:nvSpPr>
        <p:spPr>
          <a:xfrm>
            <a:off x="6243896" y="4345760"/>
            <a:ext cx="5490904" cy="871741"/>
          </a:xfrm>
          <a:prstGeom prst="rect">
            <a:avLst/>
          </a:prstGeom>
          <a:no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6" name="文本框 135">
            <a:extLst>
              <a:ext uri="{FF2B5EF4-FFF2-40B4-BE49-F238E27FC236}">
                <a16:creationId xmlns:a16="http://schemas.microsoft.com/office/drawing/2014/main" id="{288B1E2C-7904-4B50-A8DA-788D94529C4D}"/>
              </a:ext>
            </a:extLst>
          </p:cNvPr>
          <p:cNvSpPr txBox="1"/>
          <p:nvPr/>
        </p:nvSpPr>
        <p:spPr>
          <a:xfrm>
            <a:off x="6803321" y="1656798"/>
            <a:ext cx="1060765" cy="461665"/>
          </a:xfrm>
          <a:prstGeom prst="rect">
            <a:avLst/>
          </a:prstGeom>
          <a:noFill/>
        </p:spPr>
        <p:txBody>
          <a:bodyPr wrap="square" rtlCol="0">
            <a:spAutoFit/>
          </a:bodyPr>
          <a:lstStyle/>
          <a:p>
            <a:pPr algn="l"/>
            <a:r>
              <a:rPr lang="zh-CN" altLang="en-US" sz="1200" b="1" dirty="0">
                <a:solidFill>
                  <a:srgbClr val="C00000"/>
                </a:solidFill>
                <a:latin typeface="微软雅黑" panose="020B0503020204020204" pitchFamily="34" charset="-122"/>
                <a:ea typeface="微软雅黑" panose="020B0503020204020204" pitchFamily="34" charset="-122"/>
              </a:rPr>
              <a:t>出资</a:t>
            </a:r>
            <a:r>
              <a:rPr lang="en-US" altLang="zh-CN" sz="1200" b="1" dirty="0">
                <a:solidFill>
                  <a:srgbClr val="C00000"/>
                </a:solidFill>
                <a:latin typeface="微软雅黑" panose="020B0503020204020204" pitchFamily="34" charset="-122"/>
                <a:ea typeface="微软雅黑" panose="020B0503020204020204" pitchFamily="34" charset="-122"/>
              </a:rPr>
              <a:t>1000</a:t>
            </a:r>
            <a:r>
              <a:rPr lang="zh-CN" altLang="en-US" sz="1200" b="1" dirty="0">
                <a:solidFill>
                  <a:srgbClr val="C00000"/>
                </a:solidFill>
                <a:latin typeface="微软雅黑" panose="020B0503020204020204" pitchFamily="34" charset="-122"/>
                <a:ea typeface="微软雅黑" panose="020B0503020204020204" pitchFamily="34" charset="-122"/>
              </a:rPr>
              <a:t>万，</a:t>
            </a:r>
            <a:r>
              <a:rPr lang="en-US" altLang="zh-CN" sz="1200" b="1" dirty="0">
                <a:solidFill>
                  <a:srgbClr val="C00000"/>
                </a:solidFill>
                <a:latin typeface="微软雅黑" panose="020B0503020204020204" pitchFamily="34" charset="-122"/>
                <a:ea typeface="微软雅黑" panose="020B0503020204020204" pitchFamily="34" charset="-122"/>
              </a:rPr>
              <a:t>100%</a:t>
            </a:r>
            <a:r>
              <a:rPr lang="zh-CN" altLang="en-US" sz="1200" b="1" dirty="0">
                <a:solidFill>
                  <a:srgbClr val="C00000"/>
                </a:solidFill>
                <a:latin typeface="微软雅黑" panose="020B0503020204020204" pitchFamily="34" charset="-122"/>
                <a:ea typeface="微软雅黑" panose="020B0503020204020204" pitchFamily="34" charset="-122"/>
              </a:rPr>
              <a:t>持股</a:t>
            </a:r>
          </a:p>
        </p:txBody>
      </p:sp>
      <p:sp>
        <p:nvSpPr>
          <p:cNvPr id="137" name="文本框 136">
            <a:extLst>
              <a:ext uri="{FF2B5EF4-FFF2-40B4-BE49-F238E27FC236}">
                <a16:creationId xmlns:a16="http://schemas.microsoft.com/office/drawing/2014/main" id="{4CFCB1AF-858E-4683-8D42-481D73712C90}"/>
              </a:ext>
            </a:extLst>
          </p:cNvPr>
          <p:cNvSpPr txBox="1"/>
          <p:nvPr/>
        </p:nvSpPr>
        <p:spPr>
          <a:xfrm>
            <a:off x="3405693" y="2755654"/>
            <a:ext cx="1199072" cy="461665"/>
          </a:xfrm>
          <a:prstGeom prst="rect">
            <a:avLst/>
          </a:prstGeom>
          <a:noFill/>
        </p:spPr>
        <p:txBody>
          <a:bodyPr wrap="square" rtlCol="0">
            <a:spAutoFit/>
          </a:bodyPr>
          <a:lstStyle/>
          <a:p>
            <a:pPr algn="l"/>
            <a:r>
              <a:rPr lang="zh-CN" altLang="en-US" sz="1200" b="1" dirty="0">
                <a:solidFill>
                  <a:srgbClr val="C00000"/>
                </a:solidFill>
                <a:latin typeface="微软雅黑" panose="020B0503020204020204" pitchFamily="34" charset="-122"/>
                <a:ea typeface="微软雅黑" panose="020B0503020204020204" pitchFamily="34" charset="-122"/>
              </a:rPr>
              <a:t>少量资金注册，</a:t>
            </a:r>
            <a:r>
              <a:rPr lang="en-US" altLang="zh-CN" sz="1200" b="1" dirty="0">
                <a:solidFill>
                  <a:srgbClr val="C00000"/>
                </a:solidFill>
                <a:latin typeface="微软雅黑" panose="020B0503020204020204" pitchFamily="34" charset="-122"/>
                <a:ea typeface="微软雅黑" panose="020B0503020204020204" pitchFamily="34" charset="-122"/>
              </a:rPr>
              <a:t>100%</a:t>
            </a:r>
            <a:r>
              <a:rPr lang="zh-CN" altLang="en-US" sz="1200" b="1" dirty="0">
                <a:solidFill>
                  <a:srgbClr val="C00000"/>
                </a:solidFill>
                <a:latin typeface="微软雅黑" panose="020B0503020204020204" pitchFamily="34" charset="-122"/>
                <a:ea typeface="微软雅黑" panose="020B0503020204020204" pitchFamily="34" charset="-122"/>
              </a:rPr>
              <a:t>持股</a:t>
            </a:r>
          </a:p>
        </p:txBody>
      </p:sp>
      <p:sp>
        <p:nvSpPr>
          <p:cNvPr id="138" name="文本框 137">
            <a:extLst>
              <a:ext uri="{FF2B5EF4-FFF2-40B4-BE49-F238E27FC236}">
                <a16:creationId xmlns:a16="http://schemas.microsoft.com/office/drawing/2014/main" id="{E39E45FE-CDC1-48A8-A1C5-F6BFCB06FC70}"/>
              </a:ext>
            </a:extLst>
          </p:cNvPr>
          <p:cNvSpPr txBox="1"/>
          <p:nvPr/>
        </p:nvSpPr>
        <p:spPr>
          <a:xfrm>
            <a:off x="7208507" y="3471864"/>
            <a:ext cx="969600" cy="646331"/>
          </a:xfrm>
          <a:prstGeom prst="rect">
            <a:avLst/>
          </a:prstGeom>
          <a:noFill/>
        </p:spPr>
        <p:txBody>
          <a:bodyPr wrap="square" rtlCol="0">
            <a:spAutoFit/>
          </a:bodyPr>
          <a:lstStyle/>
          <a:p>
            <a:pPr algn="l"/>
            <a:r>
              <a:rPr lang="zh-CN" altLang="en-US" sz="1200" b="1" dirty="0">
                <a:solidFill>
                  <a:srgbClr val="C00000"/>
                </a:solidFill>
                <a:latin typeface="微软雅黑" panose="020B0503020204020204" pitchFamily="34" charset="-122"/>
                <a:ea typeface="微软雅黑" panose="020B0503020204020204" pitchFamily="34" charset="-122"/>
              </a:rPr>
              <a:t>出资</a:t>
            </a:r>
            <a:r>
              <a:rPr lang="en-US" altLang="zh-CN" sz="1200" b="1" dirty="0">
                <a:solidFill>
                  <a:srgbClr val="C00000"/>
                </a:solidFill>
                <a:latin typeface="微软雅黑" panose="020B0503020204020204" pitchFamily="34" charset="-122"/>
                <a:ea typeface="微软雅黑" panose="020B0503020204020204" pitchFamily="34" charset="-122"/>
              </a:rPr>
              <a:t>100</a:t>
            </a:r>
            <a:r>
              <a:rPr lang="zh-CN" altLang="en-US" sz="1200" b="1" dirty="0">
                <a:solidFill>
                  <a:srgbClr val="C00000"/>
                </a:solidFill>
                <a:latin typeface="微软雅黑" panose="020B0503020204020204" pitchFamily="34" charset="-122"/>
                <a:ea typeface="微软雅黑" panose="020B0503020204020204" pitchFamily="34" charset="-122"/>
              </a:rPr>
              <a:t>万，</a:t>
            </a:r>
            <a:endParaRPr lang="en-US" altLang="zh-CN" sz="1200" b="1" dirty="0">
              <a:solidFill>
                <a:srgbClr val="C00000"/>
              </a:solidFill>
              <a:latin typeface="微软雅黑" panose="020B0503020204020204" pitchFamily="34" charset="-122"/>
              <a:ea typeface="微软雅黑" panose="020B0503020204020204" pitchFamily="34" charset="-122"/>
            </a:endParaRPr>
          </a:p>
          <a:p>
            <a:pPr algn="l"/>
            <a:r>
              <a:rPr lang="zh-CN" altLang="en-US" sz="1200" b="1" dirty="0">
                <a:solidFill>
                  <a:srgbClr val="C00000"/>
                </a:solidFill>
                <a:latin typeface="微软雅黑" panose="020B0503020204020204" pitchFamily="34" charset="-122"/>
                <a:ea typeface="微软雅黑" panose="020B0503020204020204" pitchFamily="34" charset="-122"/>
              </a:rPr>
              <a:t>作为普通合伙人</a:t>
            </a:r>
          </a:p>
        </p:txBody>
      </p:sp>
      <p:sp>
        <p:nvSpPr>
          <p:cNvPr id="144" name="矩形 143">
            <a:extLst>
              <a:ext uri="{FF2B5EF4-FFF2-40B4-BE49-F238E27FC236}">
                <a16:creationId xmlns:a16="http://schemas.microsoft.com/office/drawing/2014/main" id="{406DC2E7-859C-499B-9D82-1793F955B1E5}"/>
              </a:ext>
            </a:extLst>
          </p:cNvPr>
          <p:cNvSpPr/>
          <p:nvPr/>
        </p:nvSpPr>
        <p:spPr>
          <a:xfrm>
            <a:off x="533106" y="1388347"/>
            <a:ext cx="2462783" cy="1387318"/>
          </a:xfrm>
          <a:prstGeom prst="rect">
            <a:avLst/>
          </a:prstGeom>
          <a:solidFill>
            <a:schemeClr val="accent1">
              <a:lumMod val="20000"/>
              <a:lumOff val="80000"/>
            </a:schemeClr>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b="1" dirty="0">
                <a:solidFill>
                  <a:srgbClr val="0070C0"/>
                </a:solidFill>
                <a:latin typeface="微软雅黑" panose="020B0503020204020204" pitchFamily="34" charset="-122"/>
                <a:ea typeface="微软雅黑" panose="020B0503020204020204" pitchFamily="34" charset="-122"/>
              </a:rPr>
              <a:t>成立平台的目的和意义</a:t>
            </a:r>
            <a:endParaRPr lang="en-US" altLang="zh-CN" sz="1400" b="1" dirty="0">
              <a:solidFill>
                <a:srgbClr val="0070C0"/>
              </a:solidFill>
              <a:latin typeface="微软雅黑" panose="020B0503020204020204" pitchFamily="34" charset="-122"/>
              <a:ea typeface="微软雅黑" panose="020B0503020204020204" pitchFamily="34" charset="-122"/>
            </a:endParaRPr>
          </a:p>
          <a:p>
            <a:pPr algn="ctr">
              <a:lnSpc>
                <a:spcPct val="125000"/>
              </a:lnSpc>
            </a:pPr>
            <a:r>
              <a:rPr lang="zh-CN" altLang="en-US" sz="1200" b="1" dirty="0">
                <a:solidFill>
                  <a:srgbClr val="0070C0"/>
                </a:solidFill>
                <a:latin typeface="微软雅黑" panose="020B0503020204020204" pitchFamily="34" charset="-122"/>
                <a:ea typeface="微软雅黑" panose="020B0503020204020204" pitchFamily="34" charset="-122"/>
              </a:rPr>
              <a:t>规避工程垫资风险</a:t>
            </a:r>
            <a:endParaRPr lang="en-US" altLang="zh-CN" sz="1200" b="1" dirty="0">
              <a:solidFill>
                <a:srgbClr val="0070C0"/>
              </a:solidFill>
              <a:latin typeface="微软雅黑" panose="020B0503020204020204" pitchFamily="34" charset="-122"/>
              <a:ea typeface="微软雅黑" panose="020B0503020204020204" pitchFamily="34" charset="-122"/>
            </a:endParaRPr>
          </a:p>
          <a:p>
            <a:pPr algn="ctr">
              <a:lnSpc>
                <a:spcPct val="125000"/>
              </a:lnSpc>
            </a:pPr>
            <a:r>
              <a:rPr lang="zh-CN" altLang="en-US" sz="1200" b="1" dirty="0">
                <a:solidFill>
                  <a:srgbClr val="0070C0"/>
                </a:solidFill>
                <a:latin typeface="微软雅黑" panose="020B0503020204020204" pitchFamily="34" charset="-122"/>
                <a:ea typeface="微软雅黑" panose="020B0503020204020204" pitchFamily="34" charset="-122"/>
              </a:rPr>
              <a:t>吸引优质合伙人</a:t>
            </a:r>
            <a:endParaRPr lang="en-US" altLang="zh-CN" sz="1200" b="1" dirty="0">
              <a:solidFill>
                <a:srgbClr val="0070C0"/>
              </a:solidFill>
              <a:latin typeface="微软雅黑" panose="020B0503020204020204" pitchFamily="34" charset="-122"/>
              <a:ea typeface="微软雅黑" panose="020B0503020204020204" pitchFamily="34" charset="-122"/>
            </a:endParaRPr>
          </a:p>
          <a:p>
            <a:pPr algn="ctr">
              <a:lnSpc>
                <a:spcPct val="125000"/>
              </a:lnSpc>
            </a:pPr>
            <a:r>
              <a:rPr lang="zh-CN" altLang="en-US" sz="1200" b="1" dirty="0">
                <a:solidFill>
                  <a:srgbClr val="0070C0"/>
                </a:solidFill>
                <a:latin typeface="微软雅黑" panose="020B0503020204020204" pitchFamily="34" charset="-122"/>
                <a:ea typeface="微软雅黑" panose="020B0503020204020204" pitchFamily="34" charset="-122"/>
              </a:rPr>
              <a:t>有效保障经营者权益</a:t>
            </a:r>
            <a:endParaRPr lang="en-US" altLang="zh-CN" sz="1200" b="1" dirty="0">
              <a:solidFill>
                <a:srgbClr val="0070C0"/>
              </a:solidFill>
              <a:latin typeface="微软雅黑" panose="020B0503020204020204" pitchFamily="34" charset="-122"/>
              <a:ea typeface="微软雅黑" panose="020B0503020204020204" pitchFamily="34" charset="-122"/>
            </a:endParaRPr>
          </a:p>
          <a:p>
            <a:pPr algn="ctr">
              <a:lnSpc>
                <a:spcPct val="125000"/>
              </a:lnSpc>
            </a:pPr>
            <a:r>
              <a:rPr lang="zh-CN" altLang="en-US" sz="1200" b="1" dirty="0">
                <a:solidFill>
                  <a:srgbClr val="0070C0"/>
                </a:solidFill>
                <a:latin typeface="微软雅黑" panose="020B0503020204020204" pitchFamily="34" charset="-122"/>
                <a:ea typeface="微软雅黑" panose="020B0503020204020204" pitchFamily="34" charset="-122"/>
              </a:rPr>
              <a:t>加强股份合作经营监管</a:t>
            </a:r>
            <a:endParaRPr lang="en-US" altLang="zh-CN" sz="1200" b="1" dirty="0">
              <a:solidFill>
                <a:srgbClr val="0070C0"/>
              </a:solidFill>
              <a:latin typeface="微软雅黑" panose="020B0503020204020204" pitchFamily="34" charset="-122"/>
              <a:ea typeface="微软雅黑" panose="020B0503020204020204" pitchFamily="34" charset="-122"/>
            </a:endParaRPr>
          </a:p>
          <a:p>
            <a:pPr algn="ctr">
              <a:lnSpc>
                <a:spcPct val="125000"/>
              </a:lnSpc>
            </a:pPr>
            <a:r>
              <a:rPr lang="zh-CN" altLang="en-US" sz="1200" b="1" dirty="0">
                <a:solidFill>
                  <a:srgbClr val="0070C0"/>
                </a:solidFill>
                <a:latin typeface="微软雅黑" panose="020B0503020204020204" pitchFamily="34" charset="-122"/>
                <a:ea typeface="微软雅黑" panose="020B0503020204020204" pitchFamily="34" charset="-122"/>
              </a:rPr>
              <a:t>增加企业净资产</a:t>
            </a:r>
            <a:endParaRPr lang="en-US" altLang="zh-CN" sz="1200" b="1" dirty="0">
              <a:solidFill>
                <a:srgbClr val="0070C0"/>
              </a:solidFill>
              <a:latin typeface="微软雅黑" panose="020B0503020204020204" pitchFamily="34" charset="-122"/>
              <a:ea typeface="微软雅黑" panose="020B0503020204020204" pitchFamily="34" charset="-122"/>
            </a:endParaRPr>
          </a:p>
          <a:p>
            <a:pPr algn="ct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26B07A1D-B8EB-4A4B-9E7A-72635B3390A0}"/>
              </a:ext>
            </a:extLst>
          </p:cNvPr>
          <p:cNvSpPr txBox="1"/>
          <p:nvPr/>
        </p:nvSpPr>
        <p:spPr>
          <a:xfrm>
            <a:off x="5607758" y="3332408"/>
            <a:ext cx="747967" cy="461665"/>
          </a:xfrm>
          <a:prstGeom prst="rect">
            <a:avLst/>
          </a:prstGeom>
          <a:noFill/>
        </p:spPr>
        <p:txBody>
          <a:bodyPr wrap="square" rtlCol="0">
            <a:spAutoFit/>
          </a:bodyPr>
          <a:lstStyle/>
          <a:p>
            <a:pPr algn="l"/>
            <a:r>
              <a:rPr lang="en-US" altLang="zh-CN" sz="800" b="1" dirty="0">
                <a:latin typeface="微软雅黑" panose="020B0503020204020204" pitchFamily="34" charset="-122"/>
                <a:ea typeface="微软雅黑" panose="020B0503020204020204" pitchFamily="34" charset="-122"/>
              </a:rPr>
              <a:t>LP,</a:t>
            </a:r>
            <a:r>
              <a:rPr lang="zh-CN" altLang="en-US" sz="800" b="1" dirty="0">
                <a:latin typeface="微软雅黑" panose="020B0503020204020204" pitchFamily="34" charset="-122"/>
                <a:ea typeface="微软雅黑" panose="020B0503020204020204" pitchFamily="34" charset="-122"/>
              </a:rPr>
              <a:t>通过协议控制，负责资金管理</a:t>
            </a:r>
          </a:p>
        </p:txBody>
      </p:sp>
      <p:sp>
        <p:nvSpPr>
          <p:cNvPr id="3" name="文本框 2">
            <a:extLst>
              <a:ext uri="{FF2B5EF4-FFF2-40B4-BE49-F238E27FC236}">
                <a16:creationId xmlns:a16="http://schemas.microsoft.com/office/drawing/2014/main" id="{47096776-462D-4FD4-93A4-E0BEC10D4CA9}"/>
              </a:ext>
            </a:extLst>
          </p:cNvPr>
          <p:cNvSpPr txBox="1"/>
          <p:nvPr/>
        </p:nvSpPr>
        <p:spPr>
          <a:xfrm>
            <a:off x="8200379" y="4682339"/>
            <a:ext cx="642198" cy="338554"/>
          </a:xfrm>
          <a:prstGeom prst="rect">
            <a:avLst/>
          </a:prstGeom>
          <a:noFill/>
        </p:spPr>
        <p:txBody>
          <a:bodyPr wrap="square" rtlCol="0">
            <a:spAutoFit/>
          </a:bodyPr>
          <a:lstStyle/>
          <a:p>
            <a:pPr algn="l"/>
            <a:r>
              <a:rPr lang="zh-CN" altLang="en-US" sz="800" b="1" dirty="0">
                <a:latin typeface="微软雅黑" panose="020B0503020204020204" pitchFamily="34" charset="-122"/>
                <a:ea typeface="微软雅黑" panose="020B0503020204020204" pitchFamily="34" charset="-122"/>
              </a:rPr>
              <a:t>对下支付资金</a:t>
            </a:r>
          </a:p>
        </p:txBody>
      </p:sp>
      <p:sp>
        <p:nvSpPr>
          <p:cNvPr id="39" name="文本框 38">
            <a:extLst>
              <a:ext uri="{FF2B5EF4-FFF2-40B4-BE49-F238E27FC236}">
                <a16:creationId xmlns:a16="http://schemas.microsoft.com/office/drawing/2014/main" id="{2E3A6E36-9185-4EA3-84EC-172BD6D61F05}"/>
              </a:ext>
            </a:extLst>
          </p:cNvPr>
          <p:cNvSpPr txBox="1"/>
          <p:nvPr/>
        </p:nvSpPr>
        <p:spPr>
          <a:xfrm>
            <a:off x="10184091" y="4665414"/>
            <a:ext cx="642198" cy="338554"/>
          </a:xfrm>
          <a:prstGeom prst="rect">
            <a:avLst/>
          </a:prstGeom>
          <a:noFill/>
        </p:spPr>
        <p:txBody>
          <a:bodyPr wrap="square" rtlCol="0">
            <a:spAutoFit/>
          </a:bodyPr>
          <a:lstStyle/>
          <a:p>
            <a:pPr algn="l"/>
            <a:r>
              <a:rPr lang="zh-CN" altLang="en-US" sz="800" b="1" dirty="0">
                <a:latin typeface="微软雅黑" panose="020B0503020204020204" pitchFamily="34" charset="-122"/>
                <a:ea typeface="微软雅黑" panose="020B0503020204020204" pitchFamily="34" charset="-122"/>
              </a:rPr>
              <a:t>对下支付资金</a:t>
            </a:r>
          </a:p>
        </p:txBody>
      </p:sp>
      <p:sp>
        <p:nvSpPr>
          <p:cNvPr id="40" name="文本框 39">
            <a:extLst>
              <a:ext uri="{FF2B5EF4-FFF2-40B4-BE49-F238E27FC236}">
                <a16:creationId xmlns:a16="http://schemas.microsoft.com/office/drawing/2014/main" id="{C0B7A89B-D651-4C68-A220-8720ADD06EE0}"/>
              </a:ext>
            </a:extLst>
          </p:cNvPr>
          <p:cNvSpPr txBox="1"/>
          <p:nvPr/>
        </p:nvSpPr>
        <p:spPr>
          <a:xfrm>
            <a:off x="5442191" y="4599867"/>
            <a:ext cx="924300" cy="507831"/>
          </a:xfrm>
          <a:prstGeom prst="rect">
            <a:avLst/>
          </a:prstGeom>
          <a:noFill/>
        </p:spPr>
        <p:txBody>
          <a:bodyPr wrap="square" rtlCol="0">
            <a:spAutoFit/>
          </a:bodyPr>
          <a:lstStyle/>
          <a:p>
            <a:pPr algn="l"/>
            <a:r>
              <a:rPr lang="zh-CN" altLang="en-US" sz="900" b="1" dirty="0">
                <a:latin typeface="微软雅黑" panose="020B0503020204020204" pitchFamily="34" charset="-122"/>
                <a:ea typeface="微软雅黑" panose="020B0503020204020204" pitchFamily="34" charset="-122"/>
              </a:rPr>
              <a:t>资金全部流入资金保障监管平台</a:t>
            </a:r>
          </a:p>
        </p:txBody>
      </p:sp>
      <p:sp>
        <p:nvSpPr>
          <p:cNvPr id="41" name="文本框 40">
            <a:extLst>
              <a:ext uri="{FF2B5EF4-FFF2-40B4-BE49-F238E27FC236}">
                <a16:creationId xmlns:a16="http://schemas.microsoft.com/office/drawing/2014/main" id="{F079788B-A382-4D6B-B05A-94CDE67D9E15}"/>
              </a:ext>
            </a:extLst>
          </p:cNvPr>
          <p:cNvSpPr txBox="1"/>
          <p:nvPr/>
        </p:nvSpPr>
        <p:spPr>
          <a:xfrm>
            <a:off x="2552215" y="4693612"/>
            <a:ext cx="851132" cy="246221"/>
          </a:xfrm>
          <a:prstGeom prst="rect">
            <a:avLst/>
          </a:prstGeom>
          <a:noFill/>
        </p:spPr>
        <p:txBody>
          <a:bodyPr wrap="square" rtlCol="0">
            <a:spAutoFit/>
          </a:bodyPr>
          <a:lstStyle/>
          <a:p>
            <a:pPr algn="l"/>
            <a:r>
              <a:rPr lang="zh-CN" altLang="en-US" sz="1000" b="1" dirty="0">
                <a:latin typeface="微软雅黑" panose="020B0503020204020204" pitchFamily="34" charset="-122"/>
                <a:ea typeface="微软雅黑" panose="020B0503020204020204" pitchFamily="34" charset="-122"/>
              </a:rPr>
              <a:t>认购份额</a:t>
            </a:r>
          </a:p>
        </p:txBody>
      </p:sp>
    </p:spTree>
    <p:extLst>
      <p:ext uri="{BB962C8B-B14F-4D97-AF65-F5344CB8AC3E}">
        <p14:creationId xmlns:p14="http://schemas.microsoft.com/office/powerpoint/2010/main" val="107553598"/>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5A875C0-E404-4DA3-B4EB-263BC92DB6F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98786EC-23F7-4BC0-A7AA-334D7252B41F}" type="slidenum">
              <a:rPr kumimoji="0" lang="zh-CN" altLang="en-US" sz="1200" b="1" i="0" u="none" strike="noStrike" kern="1200" cap="none" spc="0" normalizeH="0" baseline="0" noProof="0" smtClean="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b="1" i="0" u="none" strike="noStrike" kern="1200" cap="none" spc="0" normalizeH="0" baseline="0" noProof="0">
              <a:ln>
                <a:noFill/>
              </a:ln>
              <a:solidFill>
                <a:prstClr val="white">
                  <a:lumMod val="50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标题 1">
            <a:extLst>
              <a:ext uri="{FF2B5EF4-FFF2-40B4-BE49-F238E27FC236}">
                <a16:creationId xmlns:a16="http://schemas.microsoft.com/office/drawing/2014/main" id="{D36D14CE-8F6E-4C54-9178-93B56AA77BAF}"/>
              </a:ext>
            </a:extLst>
          </p:cNvPr>
          <p:cNvSpPr>
            <a:spLocks noGrp="1"/>
          </p:cNvSpPr>
          <p:nvPr>
            <p:ph type="title"/>
          </p:nvPr>
        </p:nvSpPr>
        <p:spPr>
          <a:xfrm>
            <a:off x="457200" y="574490"/>
            <a:ext cx="11277600" cy="460934"/>
          </a:xfrm>
          <a:prstGeom prst="rect">
            <a:avLst/>
          </a:prstGeom>
        </p:spPr>
        <p:txBody>
          <a:bodyPr>
            <a:normAutofit/>
          </a:bodyPr>
          <a:lstStyle/>
          <a:p>
            <a:r>
              <a:rPr lang="zh-CN" altLang="en-US" b="1" dirty="0"/>
              <a:t>项目股份化经营资金保障和监管平台成立情况</a:t>
            </a:r>
          </a:p>
        </p:txBody>
      </p:sp>
      <p:sp>
        <p:nvSpPr>
          <p:cNvPr id="2" name="矩形 1">
            <a:extLst>
              <a:ext uri="{FF2B5EF4-FFF2-40B4-BE49-F238E27FC236}">
                <a16:creationId xmlns:a16="http://schemas.microsoft.com/office/drawing/2014/main" id="{F39D8FC3-150B-43DE-BFE0-0AE0EAA82597}"/>
              </a:ext>
            </a:extLst>
          </p:cNvPr>
          <p:cNvSpPr/>
          <p:nvPr/>
        </p:nvSpPr>
        <p:spPr>
          <a:xfrm>
            <a:off x="1509533" y="1150713"/>
            <a:ext cx="754274" cy="7766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11</a:t>
            </a:r>
            <a:r>
              <a:rPr lang="zh-CN" altLang="en-US" sz="1000" dirty="0">
                <a:solidFill>
                  <a:schemeClr val="tx1"/>
                </a:solidFill>
                <a:latin typeface="微软雅黑" panose="020B0503020204020204" pitchFamily="34" charset="-122"/>
                <a:ea typeface="微软雅黑" panose="020B0503020204020204" pitchFamily="34" charset="-122"/>
              </a:rPr>
              <a:t>个优质合伙人（</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2ECA18E3-CE51-4452-8978-D2DC7585257B}"/>
              </a:ext>
            </a:extLst>
          </p:cNvPr>
          <p:cNvSpPr/>
          <p:nvPr/>
        </p:nvSpPr>
        <p:spPr>
          <a:xfrm>
            <a:off x="2561866" y="1150713"/>
            <a:ext cx="754274" cy="77661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西安建工交通融企业管理有限公司（</a:t>
            </a:r>
            <a:r>
              <a:rPr lang="en-US" altLang="zh-CN" sz="1000" dirty="0">
                <a:solidFill>
                  <a:schemeClr val="tx1"/>
                </a:solidFill>
                <a:latin typeface="微软雅黑" panose="020B0503020204020204" pitchFamily="34" charset="-122"/>
                <a:ea typeface="微软雅黑" panose="020B0503020204020204" pitchFamily="34" charset="-122"/>
              </a:rPr>
              <a:t>GP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0" name="矩形 29">
            <a:extLst>
              <a:ext uri="{FF2B5EF4-FFF2-40B4-BE49-F238E27FC236}">
                <a16:creationId xmlns:a16="http://schemas.microsoft.com/office/drawing/2014/main" id="{EBA05F59-36EC-4617-804A-15DF4720C513}"/>
              </a:ext>
            </a:extLst>
          </p:cNvPr>
          <p:cNvSpPr/>
          <p:nvPr/>
        </p:nvSpPr>
        <p:spPr>
          <a:xfrm>
            <a:off x="4666532" y="1150713"/>
            <a:ext cx="754274" cy="7766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a:t>
            </a:r>
            <a:r>
              <a:rPr lang="zh-CN" altLang="en-US" sz="1000" dirty="0">
                <a:solidFill>
                  <a:schemeClr val="tx1"/>
                </a:solidFill>
                <a:latin typeface="微软雅黑" panose="020B0503020204020204" pitchFamily="34" charset="-122"/>
                <a:ea typeface="微软雅黑" panose="020B0503020204020204" pitchFamily="34" charset="-122"/>
              </a:rPr>
              <a:t>个优质合伙人（</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1" name="矩形 30">
            <a:extLst>
              <a:ext uri="{FF2B5EF4-FFF2-40B4-BE49-F238E27FC236}">
                <a16:creationId xmlns:a16="http://schemas.microsoft.com/office/drawing/2014/main" id="{262C8E85-54FE-46E9-8343-B9E2154AB9C8}"/>
              </a:ext>
            </a:extLst>
          </p:cNvPr>
          <p:cNvSpPr/>
          <p:nvPr/>
        </p:nvSpPr>
        <p:spPr>
          <a:xfrm>
            <a:off x="6771198" y="1150713"/>
            <a:ext cx="754274" cy="7766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7</a:t>
            </a:r>
            <a:r>
              <a:rPr lang="zh-CN" altLang="en-US" sz="1000" dirty="0">
                <a:solidFill>
                  <a:schemeClr val="tx1"/>
                </a:solidFill>
                <a:latin typeface="微软雅黑" panose="020B0503020204020204" pitchFamily="34" charset="-122"/>
                <a:ea typeface="微软雅黑" panose="020B0503020204020204" pitchFamily="34" charset="-122"/>
              </a:rPr>
              <a:t>个优质合伙人（</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2" name="矩形 31">
            <a:extLst>
              <a:ext uri="{FF2B5EF4-FFF2-40B4-BE49-F238E27FC236}">
                <a16:creationId xmlns:a16="http://schemas.microsoft.com/office/drawing/2014/main" id="{9514F895-C266-4C89-BACE-9310CE52D0E1}"/>
              </a:ext>
            </a:extLst>
          </p:cNvPr>
          <p:cNvSpPr/>
          <p:nvPr/>
        </p:nvSpPr>
        <p:spPr>
          <a:xfrm>
            <a:off x="8875864" y="1150713"/>
            <a:ext cx="754274" cy="7766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7</a:t>
            </a:r>
            <a:r>
              <a:rPr lang="zh-CN" altLang="en-US" sz="1000" dirty="0">
                <a:solidFill>
                  <a:schemeClr val="tx1"/>
                </a:solidFill>
                <a:latin typeface="微软雅黑" panose="020B0503020204020204" pitchFamily="34" charset="-122"/>
                <a:ea typeface="微软雅黑" panose="020B0503020204020204" pitchFamily="34" charset="-122"/>
              </a:rPr>
              <a:t>个优质合伙人（</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3" name="矩形 32">
            <a:extLst>
              <a:ext uri="{FF2B5EF4-FFF2-40B4-BE49-F238E27FC236}">
                <a16:creationId xmlns:a16="http://schemas.microsoft.com/office/drawing/2014/main" id="{7BA3AB37-C816-410D-9514-C7D942243FD3}"/>
              </a:ext>
            </a:extLst>
          </p:cNvPr>
          <p:cNvSpPr/>
          <p:nvPr/>
        </p:nvSpPr>
        <p:spPr>
          <a:xfrm>
            <a:off x="10980526" y="1150713"/>
            <a:ext cx="754274" cy="7766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3</a:t>
            </a:r>
            <a:r>
              <a:rPr lang="zh-CN" altLang="en-US" sz="1000" dirty="0">
                <a:solidFill>
                  <a:schemeClr val="tx1"/>
                </a:solidFill>
                <a:latin typeface="微软雅黑" panose="020B0503020204020204" pitchFamily="34" charset="-122"/>
                <a:ea typeface="微软雅黑" panose="020B0503020204020204" pitchFamily="34" charset="-122"/>
              </a:rPr>
              <a:t>个优质合伙人</a:t>
            </a:r>
          </a:p>
        </p:txBody>
      </p:sp>
      <p:sp>
        <p:nvSpPr>
          <p:cNvPr id="34" name="矩形 33">
            <a:extLst>
              <a:ext uri="{FF2B5EF4-FFF2-40B4-BE49-F238E27FC236}">
                <a16:creationId xmlns:a16="http://schemas.microsoft.com/office/drawing/2014/main" id="{F572BA49-3367-4123-B9A4-3ABDF13D03D3}"/>
              </a:ext>
            </a:extLst>
          </p:cNvPr>
          <p:cNvSpPr/>
          <p:nvPr/>
        </p:nvSpPr>
        <p:spPr>
          <a:xfrm>
            <a:off x="3614199" y="1150713"/>
            <a:ext cx="754274" cy="7766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4</a:t>
            </a:r>
            <a:r>
              <a:rPr lang="zh-CN" altLang="en-US" sz="1000" dirty="0">
                <a:solidFill>
                  <a:schemeClr val="tx1"/>
                </a:solidFill>
                <a:latin typeface="微软雅黑" panose="020B0503020204020204" pitchFamily="34" charset="-122"/>
                <a:ea typeface="微软雅黑" panose="020B0503020204020204" pitchFamily="34" charset="-122"/>
              </a:rPr>
              <a:t>个优质合伙人（</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5" name="矩形 34">
            <a:extLst>
              <a:ext uri="{FF2B5EF4-FFF2-40B4-BE49-F238E27FC236}">
                <a16:creationId xmlns:a16="http://schemas.microsoft.com/office/drawing/2014/main" id="{F98D9F31-A678-4454-900F-5EEEC59C24B0}"/>
              </a:ext>
            </a:extLst>
          </p:cNvPr>
          <p:cNvSpPr/>
          <p:nvPr/>
        </p:nvSpPr>
        <p:spPr>
          <a:xfrm>
            <a:off x="5718865" y="1150713"/>
            <a:ext cx="754274" cy="77661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西安建工昌隆企业管理有限公司（</a:t>
            </a:r>
            <a:r>
              <a:rPr lang="en-US" altLang="zh-CN" sz="1000" dirty="0">
                <a:solidFill>
                  <a:schemeClr val="tx1"/>
                </a:solidFill>
                <a:latin typeface="微软雅黑" panose="020B0503020204020204" pitchFamily="34" charset="-122"/>
                <a:ea typeface="微软雅黑" panose="020B0503020204020204" pitchFamily="34" charset="-122"/>
              </a:rPr>
              <a:t>GP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6" name="矩形 35">
            <a:extLst>
              <a:ext uri="{FF2B5EF4-FFF2-40B4-BE49-F238E27FC236}">
                <a16:creationId xmlns:a16="http://schemas.microsoft.com/office/drawing/2014/main" id="{510186FC-1756-42F7-8A18-79D7BEC2A4C7}"/>
              </a:ext>
            </a:extLst>
          </p:cNvPr>
          <p:cNvSpPr/>
          <p:nvPr/>
        </p:nvSpPr>
        <p:spPr>
          <a:xfrm>
            <a:off x="7823531" y="1150713"/>
            <a:ext cx="754274" cy="77661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西安建工一建工程管理有限公司（</a:t>
            </a:r>
            <a:r>
              <a:rPr lang="en-US" altLang="zh-CN" sz="1000" dirty="0">
                <a:solidFill>
                  <a:schemeClr val="tx1"/>
                </a:solidFill>
                <a:latin typeface="微软雅黑" panose="020B0503020204020204" pitchFamily="34" charset="-122"/>
                <a:ea typeface="微软雅黑" panose="020B0503020204020204" pitchFamily="34" charset="-122"/>
              </a:rPr>
              <a:t>GP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7" name="矩形 36">
            <a:extLst>
              <a:ext uri="{FF2B5EF4-FFF2-40B4-BE49-F238E27FC236}">
                <a16:creationId xmlns:a16="http://schemas.microsoft.com/office/drawing/2014/main" id="{389D6159-9F69-437A-ADFA-19DF19766243}"/>
              </a:ext>
            </a:extLst>
          </p:cNvPr>
          <p:cNvSpPr/>
          <p:nvPr/>
        </p:nvSpPr>
        <p:spPr>
          <a:xfrm>
            <a:off x="9928197" y="1150713"/>
            <a:ext cx="754274" cy="77661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西安建工第五建筑集团资产管理有限公司（</a:t>
            </a:r>
            <a:r>
              <a:rPr lang="en-US" altLang="zh-CN" sz="1000" dirty="0">
                <a:solidFill>
                  <a:schemeClr val="tx1"/>
                </a:solidFill>
                <a:latin typeface="微软雅黑" panose="020B0503020204020204" pitchFamily="34" charset="-122"/>
                <a:ea typeface="微软雅黑" panose="020B0503020204020204" pitchFamily="34" charset="-122"/>
              </a:rPr>
              <a:t>GP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38" name="矩形 37">
            <a:extLst>
              <a:ext uri="{FF2B5EF4-FFF2-40B4-BE49-F238E27FC236}">
                <a16:creationId xmlns:a16="http://schemas.microsoft.com/office/drawing/2014/main" id="{5A7A1A88-E2EE-40E3-9009-2383B195AE30}"/>
              </a:ext>
            </a:extLst>
          </p:cNvPr>
          <p:cNvSpPr/>
          <p:nvPr/>
        </p:nvSpPr>
        <p:spPr>
          <a:xfrm>
            <a:off x="457200" y="1150713"/>
            <a:ext cx="754274" cy="77661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西安建工睿景工程管理有限公司（</a:t>
            </a:r>
            <a:r>
              <a:rPr lang="en-US" altLang="zh-CN" sz="1000" dirty="0">
                <a:solidFill>
                  <a:schemeClr val="tx1"/>
                </a:solidFill>
                <a:latin typeface="微软雅黑" panose="020B0503020204020204" pitchFamily="34" charset="-122"/>
                <a:ea typeface="微软雅黑" panose="020B0503020204020204" pitchFamily="34" charset="-122"/>
              </a:rPr>
              <a:t>GP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0" name="矩形 39">
            <a:extLst>
              <a:ext uri="{FF2B5EF4-FFF2-40B4-BE49-F238E27FC236}">
                <a16:creationId xmlns:a16="http://schemas.microsoft.com/office/drawing/2014/main" id="{5994E5E5-1FE8-4000-A65C-8C5BC154D025}"/>
              </a:ext>
            </a:extLst>
          </p:cNvPr>
          <p:cNvSpPr/>
          <p:nvPr/>
        </p:nvSpPr>
        <p:spPr>
          <a:xfrm>
            <a:off x="796629" y="2198286"/>
            <a:ext cx="1145986" cy="6657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西安建工睿程企业管理合伙企业（</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1" name="矩形 40">
            <a:extLst>
              <a:ext uri="{FF2B5EF4-FFF2-40B4-BE49-F238E27FC236}">
                <a16:creationId xmlns:a16="http://schemas.microsoft.com/office/drawing/2014/main" id="{EA7790F1-AD3C-4BD3-AC95-2CFFA6F70105}"/>
              </a:ext>
            </a:extLst>
          </p:cNvPr>
          <p:cNvSpPr/>
          <p:nvPr/>
        </p:nvSpPr>
        <p:spPr>
          <a:xfrm>
            <a:off x="2892485" y="2198286"/>
            <a:ext cx="1145986" cy="6657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西安建工市政工程项目运营合伙企业（</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2" name="矩形 41">
            <a:extLst>
              <a:ext uri="{FF2B5EF4-FFF2-40B4-BE49-F238E27FC236}">
                <a16:creationId xmlns:a16="http://schemas.microsoft.com/office/drawing/2014/main" id="{51A2535B-E3E6-445D-8C63-F0C7D04E85CC}"/>
              </a:ext>
            </a:extLst>
          </p:cNvPr>
          <p:cNvSpPr/>
          <p:nvPr/>
        </p:nvSpPr>
        <p:spPr>
          <a:xfrm>
            <a:off x="5015388" y="2198286"/>
            <a:ext cx="997266" cy="6657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西安建工泰裕隆企业管理合伙企业（</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3" name="矩形 42">
            <a:extLst>
              <a:ext uri="{FF2B5EF4-FFF2-40B4-BE49-F238E27FC236}">
                <a16:creationId xmlns:a16="http://schemas.microsoft.com/office/drawing/2014/main" id="{81265BFD-438D-46FC-AAC5-6E39AD28E020}"/>
              </a:ext>
            </a:extLst>
          </p:cNvPr>
          <p:cNvSpPr/>
          <p:nvPr/>
        </p:nvSpPr>
        <p:spPr>
          <a:xfrm>
            <a:off x="6151070" y="2198286"/>
            <a:ext cx="997266" cy="6657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西安建工日昇达企业管理合伙企业（</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4" name="矩形 43">
            <a:extLst>
              <a:ext uri="{FF2B5EF4-FFF2-40B4-BE49-F238E27FC236}">
                <a16:creationId xmlns:a16="http://schemas.microsoft.com/office/drawing/2014/main" id="{9851EDA2-02A6-4A85-9A7C-9C2426539C00}"/>
              </a:ext>
            </a:extLst>
          </p:cNvPr>
          <p:cNvSpPr/>
          <p:nvPr/>
        </p:nvSpPr>
        <p:spPr>
          <a:xfrm>
            <a:off x="8107015" y="2198286"/>
            <a:ext cx="1145986" cy="6657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西安建工一建合思有限合伙企业（</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5" name="矩形 44">
            <a:extLst>
              <a:ext uri="{FF2B5EF4-FFF2-40B4-BE49-F238E27FC236}">
                <a16:creationId xmlns:a16="http://schemas.microsoft.com/office/drawing/2014/main" id="{5BB44A62-00DB-4257-946B-7EE1886984F4}"/>
              </a:ext>
            </a:extLst>
          </p:cNvPr>
          <p:cNvSpPr/>
          <p:nvPr/>
        </p:nvSpPr>
        <p:spPr>
          <a:xfrm>
            <a:off x="10287093" y="2198286"/>
            <a:ext cx="1145986" cy="6657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rPr>
              <a:t>西安建工第五建筑集团鼎益有限合伙（</a:t>
            </a:r>
            <a:r>
              <a:rPr lang="en-US" altLang="zh-CN" sz="1000" dirty="0">
                <a:solidFill>
                  <a:schemeClr val="tx1"/>
                </a:solidFill>
                <a:latin typeface="微软雅黑" panose="020B0503020204020204" pitchFamily="34" charset="-122"/>
                <a:ea typeface="微软雅黑" panose="020B0503020204020204" pitchFamily="34" charset="-122"/>
              </a:rPr>
              <a:t>LP</a:t>
            </a:r>
            <a:r>
              <a:rPr lang="zh-CN" altLang="en-US" sz="1000" dirty="0">
                <a:solidFill>
                  <a:schemeClr val="tx1"/>
                </a:solidFill>
                <a:latin typeface="微软雅黑" panose="020B0503020204020204" pitchFamily="34" charset="-122"/>
                <a:ea typeface="微软雅黑" panose="020B0503020204020204" pitchFamily="34" charset="-122"/>
              </a:rPr>
              <a:t>）</a:t>
            </a:r>
          </a:p>
        </p:txBody>
      </p:sp>
      <p:sp>
        <p:nvSpPr>
          <p:cNvPr id="46" name="矩形 45">
            <a:extLst>
              <a:ext uri="{FF2B5EF4-FFF2-40B4-BE49-F238E27FC236}">
                <a16:creationId xmlns:a16="http://schemas.microsoft.com/office/drawing/2014/main" id="{5D269A6A-F5DD-436A-A173-9506E1907A5F}"/>
              </a:ext>
            </a:extLst>
          </p:cNvPr>
          <p:cNvSpPr/>
          <p:nvPr/>
        </p:nvSpPr>
        <p:spPr>
          <a:xfrm>
            <a:off x="464855" y="3253139"/>
            <a:ext cx="754274" cy="665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西安建工富融基金管理有限公司（</a:t>
            </a:r>
            <a:r>
              <a:rPr lang="en-US" altLang="zh-CN" sz="1000" dirty="0">
                <a:solidFill>
                  <a:schemeClr val="bg1"/>
                </a:solidFill>
                <a:latin typeface="微软雅黑" panose="020B0503020204020204" pitchFamily="34" charset="-122"/>
                <a:ea typeface="微软雅黑" panose="020B0503020204020204" pitchFamily="34" charset="-122"/>
              </a:rPr>
              <a:t>GP</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47" name="矩形 46">
            <a:extLst>
              <a:ext uri="{FF2B5EF4-FFF2-40B4-BE49-F238E27FC236}">
                <a16:creationId xmlns:a16="http://schemas.microsoft.com/office/drawing/2014/main" id="{2DA12DBC-372C-4B27-9DD1-3688AD3AAE08}"/>
              </a:ext>
            </a:extLst>
          </p:cNvPr>
          <p:cNvSpPr/>
          <p:nvPr/>
        </p:nvSpPr>
        <p:spPr>
          <a:xfrm>
            <a:off x="1509533" y="3253139"/>
            <a:ext cx="754274" cy="66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西安市建总工程集团有限公司（</a:t>
            </a:r>
            <a:r>
              <a:rPr lang="en-US" altLang="zh-CN" sz="1000" b="1" dirty="0">
                <a:solidFill>
                  <a:schemeClr val="bg1"/>
                </a:solidFill>
                <a:latin typeface="微软雅黑" panose="020B0503020204020204" pitchFamily="34" charset="-122"/>
                <a:ea typeface="微软雅黑" panose="020B0503020204020204" pitchFamily="34" charset="-122"/>
              </a:rPr>
              <a:t>LP</a:t>
            </a:r>
            <a:r>
              <a:rPr lang="zh-CN" altLang="en-US" sz="1000" b="1" dirty="0">
                <a:solidFill>
                  <a:schemeClr val="bg1"/>
                </a:solidFill>
                <a:latin typeface="微软雅黑" panose="020B0503020204020204" pitchFamily="34" charset="-122"/>
                <a:ea typeface="微软雅黑" panose="020B0503020204020204" pitchFamily="34" charset="-122"/>
              </a:rPr>
              <a:t>）</a:t>
            </a:r>
          </a:p>
        </p:txBody>
      </p:sp>
      <p:sp>
        <p:nvSpPr>
          <p:cNvPr id="48" name="矩形 47">
            <a:extLst>
              <a:ext uri="{FF2B5EF4-FFF2-40B4-BE49-F238E27FC236}">
                <a16:creationId xmlns:a16="http://schemas.microsoft.com/office/drawing/2014/main" id="{07481B33-FA0B-4054-97BC-DDED9E28CE87}"/>
              </a:ext>
            </a:extLst>
          </p:cNvPr>
          <p:cNvSpPr/>
          <p:nvPr/>
        </p:nvSpPr>
        <p:spPr>
          <a:xfrm>
            <a:off x="2561866" y="3253139"/>
            <a:ext cx="754274" cy="665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西安建工富融基金管理有限公司（</a:t>
            </a:r>
            <a:r>
              <a:rPr lang="en-US" altLang="zh-CN" sz="1000" dirty="0">
                <a:solidFill>
                  <a:schemeClr val="bg1"/>
                </a:solidFill>
                <a:latin typeface="微软雅黑" panose="020B0503020204020204" pitchFamily="34" charset="-122"/>
                <a:ea typeface="微软雅黑" panose="020B0503020204020204" pitchFamily="34" charset="-122"/>
              </a:rPr>
              <a:t>GP</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49" name="矩形 48">
            <a:extLst>
              <a:ext uri="{FF2B5EF4-FFF2-40B4-BE49-F238E27FC236}">
                <a16:creationId xmlns:a16="http://schemas.microsoft.com/office/drawing/2014/main" id="{23CF1A70-758E-4293-AC89-C226E0A9852D}"/>
              </a:ext>
            </a:extLst>
          </p:cNvPr>
          <p:cNvSpPr/>
          <p:nvPr/>
        </p:nvSpPr>
        <p:spPr>
          <a:xfrm>
            <a:off x="4665504" y="3253139"/>
            <a:ext cx="754274" cy="665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西安建工富融基金管理有限公司（</a:t>
            </a:r>
            <a:r>
              <a:rPr lang="en-US" altLang="zh-CN" sz="1000" dirty="0">
                <a:solidFill>
                  <a:schemeClr val="bg1"/>
                </a:solidFill>
                <a:latin typeface="微软雅黑" panose="020B0503020204020204" pitchFamily="34" charset="-122"/>
                <a:ea typeface="微软雅黑" panose="020B0503020204020204" pitchFamily="34" charset="-122"/>
              </a:rPr>
              <a:t>GP</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75" name="矩形 74">
            <a:extLst>
              <a:ext uri="{FF2B5EF4-FFF2-40B4-BE49-F238E27FC236}">
                <a16:creationId xmlns:a16="http://schemas.microsoft.com/office/drawing/2014/main" id="{E7AC7EF0-4A1F-40F3-A819-072CB7845B1A}"/>
              </a:ext>
            </a:extLst>
          </p:cNvPr>
          <p:cNvSpPr/>
          <p:nvPr/>
        </p:nvSpPr>
        <p:spPr>
          <a:xfrm>
            <a:off x="7816215" y="3253139"/>
            <a:ext cx="754274" cy="665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西安建工富融基金管理有限公司（</a:t>
            </a:r>
            <a:r>
              <a:rPr lang="en-US" altLang="zh-CN" sz="1000" dirty="0">
                <a:solidFill>
                  <a:schemeClr val="bg1"/>
                </a:solidFill>
                <a:latin typeface="微软雅黑" panose="020B0503020204020204" pitchFamily="34" charset="-122"/>
                <a:ea typeface="微软雅黑" panose="020B0503020204020204" pitchFamily="34" charset="-122"/>
              </a:rPr>
              <a:t>GP</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76" name="矩形 75">
            <a:extLst>
              <a:ext uri="{FF2B5EF4-FFF2-40B4-BE49-F238E27FC236}">
                <a16:creationId xmlns:a16="http://schemas.microsoft.com/office/drawing/2014/main" id="{CF381E30-88C2-440E-93B0-DA22BA7EAB20}"/>
              </a:ext>
            </a:extLst>
          </p:cNvPr>
          <p:cNvSpPr/>
          <p:nvPr/>
        </p:nvSpPr>
        <p:spPr>
          <a:xfrm>
            <a:off x="9933835" y="3253139"/>
            <a:ext cx="754274" cy="665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西安建工富融基金管理有限公司（</a:t>
            </a:r>
            <a:r>
              <a:rPr lang="en-US" altLang="zh-CN" sz="1000" dirty="0">
                <a:solidFill>
                  <a:schemeClr val="bg1"/>
                </a:solidFill>
                <a:latin typeface="微软雅黑" panose="020B0503020204020204" pitchFamily="34" charset="-122"/>
                <a:ea typeface="微软雅黑" panose="020B0503020204020204" pitchFamily="34" charset="-122"/>
              </a:rPr>
              <a:t>GP</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77" name="矩形 76">
            <a:extLst>
              <a:ext uri="{FF2B5EF4-FFF2-40B4-BE49-F238E27FC236}">
                <a16:creationId xmlns:a16="http://schemas.microsoft.com/office/drawing/2014/main" id="{E1B6CE75-54AE-4BD0-B617-C417D5239C9C}"/>
              </a:ext>
            </a:extLst>
          </p:cNvPr>
          <p:cNvSpPr/>
          <p:nvPr/>
        </p:nvSpPr>
        <p:spPr>
          <a:xfrm>
            <a:off x="3620549" y="3253139"/>
            <a:ext cx="754274" cy="66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西安建工市政交通集团有限公司（</a:t>
            </a:r>
            <a:r>
              <a:rPr lang="en-US" altLang="zh-CN" sz="1000" b="1" dirty="0">
                <a:solidFill>
                  <a:schemeClr val="bg1"/>
                </a:solidFill>
                <a:latin typeface="微软雅黑" panose="020B0503020204020204" pitchFamily="34" charset="-122"/>
                <a:ea typeface="微软雅黑" panose="020B0503020204020204" pitchFamily="34" charset="-122"/>
              </a:rPr>
              <a:t>LP</a:t>
            </a:r>
            <a:r>
              <a:rPr lang="zh-CN" altLang="en-US" sz="1000" b="1" dirty="0">
                <a:solidFill>
                  <a:schemeClr val="bg1"/>
                </a:solidFill>
                <a:latin typeface="微软雅黑" panose="020B0503020204020204" pitchFamily="34" charset="-122"/>
                <a:ea typeface="微软雅黑" panose="020B0503020204020204" pitchFamily="34" charset="-122"/>
              </a:rPr>
              <a:t>）</a:t>
            </a:r>
          </a:p>
        </p:txBody>
      </p:sp>
      <p:sp>
        <p:nvSpPr>
          <p:cNvPr id="78" name="矩形 77">
            <a:extLst>
              <a:ext uri="{FF2B5EF4-FFF2-40B4-BE49-F238E27FC236}">
                <a16:creationId xmlns:a16="http://schemas.microsoft.com/office/drawing/2014/main" id="{02FDD9D5-58A5-4138-9B7A-BFBAAD98ACE5}"/>
              </a:ext>
            </a:extLst>
          </p:cNvPr>
          <p:cNvSpPr/>
          <p:nvPr/>
        </p:nvSpPr>
        <p:spPr>
          <a:xfrm>
            <a:off x="6771198" y="3253139"/>
            <a:ext cx="754274" cy="66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西安建工绿色建筑集团有限公司（</a:t>
            </a:r>
            <a:r>
              <a:rPr lang="en-US" altLang="zh-CN" sz="1000" b="1" dirty="0">
                <a:solidFill>
                  <a:schemeClr val="bg1"/>
                </a:solidFill>
                <a:latin typeface="微软雅黑" panose="020B0503020204020204" pitchFamily="34" charset="-122"/>
                <a:ea typeface="微软雅黑" panose="020B0503020204020204" pitchFamily="34" charset="-122"/>
              </a:rPr>
              <a:t>LP</a:t>
            </a:r>
            <a:r>
              <a:rPr lang="zh-CN" altLang="en-US" sz="1000" b="1" dirty="0">
                <a:solidFill>
                  <a:schemeClr val="bg1"/>
                </a:solidFill>
                <a:latin typeface="微软雅黑" panose="020B0503020204020204" pitchFamily="34" charset="-122"/>
                <a:ea typeface="微软雅黑" panose="020B0503020204020204" pitchFamily="34" charset="-122"/>
              </a:rPr>
              <a:t>）</a:t>
            </a:r>
          </a:p>
        </p:txBody>
      </p:sp>
      <p:sp>
        <p:nvSpPr>
          <p:cNvPr id="79" name="矩形 78">
            <a:extLst>
              <a:ext uri="{FF2B5EF4-FFF2-40B4-BE49-F238E27FC236}">
                <a16:creationId xmlns:a16="http://schemas.microsoft.com/office/drawing/2014/main" id="{48814499-9853-491F-ABB6-D635E1318299}"/>
              </a:ext>
            </a:extLst>
          </p:cNvPr>
          <p:cNvSpPr/>
          <p:nvPr/>
        </p:nvSpPr>
        <p:spPr>
          <a:xfrm>
            <a:off x="8800761" y="3253139"/>
            <a:ext cx="754274" cy="66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西安建工第一建筑集团有限公司（</a:t>
            </a:r>
            <a:r>
              <a:rPr lang="en-US" altLang="zh-CN" sz="1000" b="1" dirty="0">
                <a:solidFill>
                  <a:schemeClr val="bg1"/>
                </a:solidFill>
                <a:latin typeface="微软雅黑" panose="020B0503020204020204" pitchFamily="34" charset="-122"/>
                <a:ea typeface="微软雅黑" panose="020B0503020204020204" pitchFamily="34" charset="-122"/>
              </a:rPr>
              <a:t>LP</a:t>
            </a:r>
            <a:r>
              <a:rPr lang="zh-CN" altLang="en-US" sz="1000" b="1" dirty="0">
                <a:solidFill>
                  <a:schemeClr val="bg1"/>
                </a:solidFill>
                <a:latin typeface="微软雅黑" panose="020B0503020204020204" pitchFamily="34" charset="-122"/>
                <a:ea typeface="微软雅黑" panose="020B0503020204020204" pitchFamily="34" charset="-122"/>
              </a:rPr>
              <a:t>）</a:t>
            </a:r>
          </a:p>
        </p:txBody>
      </p:sp>
      <p:sp>
        <p:nvSpPr>
          <p:cNvPr id="80" name="矩形 79">
            <a:extLst>
              <a:ext uri="{FF2B5EF4-FFF2-40B4-BE49-F238E27FC236}">
                <a16:creationId xmlns:a16="http://schemas.microsoft.com/office/drawing/2014/main" id="{65F8217E-8A3D-4262-B5CD-0FA26D62045F}"/>
              </a:ext>
            </a:extLst>
          </p:cNvPr>
          <p:cNvSpPr/>
          <p:nvPr/>
        </p:nvSpPr>
        <p:spPr>
          <a:xfrm>
            <a:off x="11079821" y="3253139"/>
            <a:ext cx="754274" cy="66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西安建工第五建筑集团有限公司（</a:t>
            </a:r>
            <a:r>
              <a:rPr lang="en-US" altLang="zh-CN" sz="1000" b="1" dirty="0">
                <a:solidFill>
                  <a:schemeClr val="bg1"/>
                </a:solidFill>
                <a:latin typeface="微软雅黑" panose="020B0503020204020204" pitchFamily="34" charset="-122"/>
                <a:ea typeface="微软雅黑" panose="020B0503020204020204" pitchFamily="34" charset="-122"/>
              </a:rPr>
              <a:t>LP</a:t>
            </a:r>
            <a:r>
              <a:rPr lang="zh-CN" altLang="en-US" sz="1000" b="1" dirty="0">
                <a:solidFill>
                  <a:schemeClr val="bg1"/>
                </a:solidFill>
                <a:latin typeface="微软雅黑" panose="020B0503020204020204" pitchFamily="34" charset="-122"/>
                <a:ea typeface="微软雅黑" panose="020B0503020204020204" pitchFamily="34" charset="-122"/>
              </a:rPr>
              <a:t>）</a:t>
            </a:r>
          </a:p>
        </p:txBody>
      </p:sp>
      <p:sp>
        <p:nvSpPr>
          <p:cNvPr id="81" name="矩形 80">
            <a:extLst>
              <a:ext uri="{FF2B5EF4-FFF2-40B4-BE49-F238E27FC236}">
                <a16:creationId xmlns:a16="http://schemas.microsoft.com/office/drawing/2014/main" id="{08A1F00F-2FFD-4B41-A93F-4A95B326A0E5}"/>
              </a:ext>
            </a:extLst>
          </p:cNvPr>
          <p:cNvSpPr/>
          <p:nvPr/>
        </p:nvSpPr>
        <p:spPr>
          <a:xfrm>
            <a:off x="796629" y="4320652"/>
            <a:ext cx="1145986" cy="665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西安建工睿思企业管理合伙企业</a:t>
            </a:r>
          </a:p>
        </p:txBody>
      </p:sp>
      <p:sp>
        <p:nvSpPr>
          <p:cNvPr id="82" name="矩形 81">
            <a:extLst>
              <a:ext uri="{FF2B5EF4-FFF2-40B4-BE49-F238E27FC236}">
                <a16:creationId xmlns:a16="http://schemas.microsoft.com/office/drawing/2014/main" id="{C221BCCC-92B1-4A45-9640-D4E220934F5B}"/>
              </a:ext>
            </a:extLst>
          </p:cNvPr>
          <p:cNvSpPr/>
          <p:nvPr/>
        </p:nvSpPr>
        <p:spPr>
          <a:xfrm>
            <a:off x="2892485" y="4320652"/>
            <a:ext cx="1145986" cy="665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西安建工市政投资合伙</a:t>
            </a:r>
          </a:p>
        </p:txBody>
      </p:sp>
      <p:sp>
        <p:nvSpPr>
          <p:cNvPr id="83" name="矩形 82">
            <a:extLst>
              <a:ext uri="{FF2B5EF4-FFF2-40B4-BE49-F238E27FC236}">
                <a16:creationId xmlns:a16="http://schemas.microsoft.com/office/drawing/2014/main" id="{94839C33-3A0B-482C-8D4B-C99E94DF8FDD}"/>
              </a:ext>
            </a:extLst>
          </p:cNvPr>
          <p:cNvSpPr/>
          <p:nvPr/>
        </p:nvSpPr>
        <p:spPr>
          <a:xfrm>
            <a:off x="5467829" y="4320652"/>
            <a:ext cx="1256342" cy="665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西安建工盛兴和企业管理合伙企业</a:t>
            </a:r>
          </a:p>
        </p:txBody>
      </p:sp>
      <p:sp>
        <p:nvSpPr>
          <p:cNvPr id="84" name="矩形 83">
            <a:extLst>
              <a:ext uri="{FF2B5EF4-FFF2-40B4-BE49-F238E27FC236}">
                <a16:creationId xmlns:a16="http://schemas.microsoft.com/office/drawing/2014/main" id="{3A51BBF6-CFCB-4584-B03E-AA3BC793A64D}"/>
              </a:ext>
            </a:extLst>
          </p:cNvPr>
          <p:cNvSpPr/>
          <p:nvPr/>
        </p:nvSpPr>
        <p:spPr>
          <a:xfrm>
            <a:off x="8107917" y="4320652"/>
            <a:ext cx="1145986" cy="665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西安建工一建合行有限合作企业</a:t>
            </a:r>
          </a:p>
        </p:txBody>
      </p:sp>
      <p:sp>
        <p:nvSpPr>
          <p:cNvPr id="85" name="矩形 84">
            <a:extLst>
              <a:ext uri="{FF2B5EF4-FFF2-40B4-BE49-F238E27FC236}">
                <a16:creationId xmlns:a16="http://schemas.microsoft.com/office/drawing/2014/main" id="{A3E7DB14-C2B0-4923-9839-AFFC22CFCCD7}"/>
              </a:ext>
            </a:extLst>
          </p:cNvPr>
          <p:cNvSpPr/>
          <p:nvPr/>
        </p:nvSpPr>
        <p:spPr>
          <a:xfrm>
            <a:off x="10284213" y="4320652"/>
            <a:ext cx="1145986" cy="665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rPr>
              <a:t>西安建工第五建筑集团盛鑫源有限合伙</a:t>
            </a:r>
          </a:p>
        </p:txBody>
      </p:sp>
      <p:sp>
        <p:nvSpPr>
          <p:cNvPr id="86" name="矩形 85">
            <a:extLst>
              <a:ext uri="{FF2B5EF4-FFF2-40B4-BE49-F238E27FC236}">
                <a16:creationId xmlns:a16="http://schemas.microsoft.com/office/drawing/2014/main" id="{CDA283D6-83AC-4AFB-B226-E4096AB8B008}"/>
              </a:ext>
            </a:extLst>
          </p:cNvPr>
          <p:cNvSpPr/>
          <p:nvPr/>
        </p:nvSpPr>
        <p:spPr>
          <a:xfrm>
            <a:off x="373329" y="5359511"/>
            <a:ext cx="1992586" cy="27709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西安市建总工程集团有限公司</a:t>
            </a:r>
          </a:p>
        </p:txBody>
      </p:sp>
      <p:sp>
        <p:nvSpPr>
          <p:cNvPr id="87" name="矩形 86">
            <a:extLst>
              <a:ext uri="{FF2B5EF4-FFF2-40B4-BE49-F238E27FC236}">
                <a16:creationId xmlns:a16="http://schemas.microsoft.com/office/drawing/2014/main" id="{6C219B37-32B6-453C-A704-F0F139EE3296}"/>
              </a:ext>
            </a:extLst>
          </p:cNvPr>
          <p:cNvSpPr/>
          <p:nvPr/>
        </p:nvSpPr>
        <p:spPr>
          <a:xfrm>
            <a:off x="2469185" y="5359511"/>
            <a:ext cx="1992586" cy="27709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西安建工市政交通集团有限公司</a:t>
            </a:r>
          </a:p>
        </p:txBody>
      </p:sp>
      <p:sp>
        <p:nvSpPr>
          <p:cNvPr id="88" name="矩形 87">
            <a:extLst>
              <a:ext uri="{FF2B5EF4-FFF2-40B4-BE49-F238E27FC236}">
                <a16:creationId xmlns:a16="http://schemas.microsoft.com/office/drawing/2014/main" id="{2A078533-5F76-4B6F-9146-891CFDBACE22}"/>
              </a:ext>
            </a:extLst>
          </p:cNvPr>
          <p:cNvSpPr/>
          <p:nvPr/>
        </p:nvSpPr>
        <p:spPr>
          <a:xfrm>
            <a:off x="5099707" y="5359511"/>
            <a:ext cx="1992586" cy="27709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西安建工绿色建筑集团有限公司</a:t>
            </a:r>
          </a:p>
        </p:txBody>
      </p:sp>
      <p:sp>
        <p:nvSpPr>
          <p:cNvPr id="89" name="矩形 88">
            <a:extLst>
              <a:ext uri="{FF2B5EF4-FFF2-40B4-BE49-F238E27FC236}">
                <a16:creationId xmlns:a16="http://schemas.microsoft.com/office/drawing/2014/main" id="{03EF5352-7EA2-4E97-97C5-96AE1A2F30B8}"/>
              </a:ext>
            </a:extLst>
          </p:cNvPr>
          <p:cNvSpPr/>
          <p:nvPr/>
        </p:nvSpPr>
        <p:spPr>
          <a:xfrm>
            <a:off x="7683715" y="5359511"/>
            <a:ext cx="1992586" cy="27709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西安建工第一建筑集团有限公司</a:t>
            </a:r>
          </a:p>
        </p:txBody>
      </p:sp>
      <p:sp>
        <p:nvSpPr>
          <p:cNvPr id="90" name="矩形 89">
            <a:extLst>
              <a:ext uri="{FF2B5EF4-FFF2-40B4-BE49-F238E27FC236}">
                <a16:creationId xmlns:a16="http://schemas.microsoft.com/office/drawing/2014/main" id="{7C1AFD39-E38A-4BC1-A8F5-AC2780746043}"/>
              </a:ext>
            </a:extLst>
          </p:cNvPr>
          <p:cNvSpPr/>
          <p:nvPr/>
        </p:nvSpPr>
        <p:spPr>
          <a:xfrm>
            <a:off x="9860913" y="5359511"/>
            <a:ext cx="1992586" cy="27709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西安建工第五建筑集团有限公司</a:t>
            </a:r>
          </a:p>
        </p:txBody>
      </p:sp>
      <p:sp>
        <p:nvSpPr>
          <p:cNvPr id="91" name="矩形 90">
            <a:extLst>
              <a:ext uri="{FF2B5EF4-FFF2-40B4-BE49-F238E27FC236}">
                <a16:creationId xmlns:a16="http://schemas.microsoft.com/office/drawing/2014/main" id="{C02F8C13-134E-464B-9403-19827BB526FB}"/>
              </a:ext>
            </a:extLst>
          </p:cNvPr>
          <p:cNvSpPr/>
          <p:nvPr/>
        </p:nvSpPr>
        <p:spPr>
          <a:xfrm>
            <a:off x="3051555" y="5841006"/>
            <a:ext cx="6086986" cy="367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西安建工项目股份化经营资金保障及监管平台</a:t>
            </a:r>
          </a:p>
        </p:txBody>
      </p:sp>
      <p:cxnSp>
        <p:nvCxnSpPr>
          <p:cNvPr id="5" name="连接符: 肘形 4">
            <a:extLst>
              <a:ext uri="{FF2B5EF4-FFF2-40B4-BE49-F238E27FC236}">
                <a16:creationId xmlns:a16="http://schemas.microsoft.com/office/drawing/2014/main" id="{D43B2C98-53B4-4B47-83ED-60576D0D6270}"/>
              </a:ext>
            </a:extLst>
          </p:cNvPr>
          <p:cNvCxnSpPr>
            <a:stCxn id="38" idx="2"/>
            <a:endCxn id="40" idx="0"/>
          </p:cNvCxnSpPr>
          <p:nvPr/>
        </p:nvCxnSpPr>
        <p:spPr>
          <a:xfrm rot="16200000" flipH="1">
            <a:off x="966499" y="1795163"/>
            <a:ext cx="270960" cy="535285"/>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7" name="连接符: 肘形 6">
            <a:extLst>
              <a:ext uri="{FF2B5EF4-FFF2-40B4-BE49-F238E27FC236}">
                <a16:creationId xmlns:a16="http://schemas.microsoft.com/office/drawing/2014/main" id="{6F21C158-ED3B-4C71-92DA-235C332AE55B}"/>
              </a:ext>
            </a:extLst>
          </p:cNvPr>
          <p:cNvCxnSpPr>
            <a:stCxn id="2" idx="2"/>
            <a:endCxn id="40" idx="0"/>
          </p:cNvCxnSpPr>
          <p:nvPr/>
        </p:nvCxnSpPr>
        <p:spPr>
          <a:xfrm rot="5400000">
            <a:off x="1492666" y="1804282"/>
            <a:ext cx="270960" cy="51704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9" name="连接符: 肘形 8">
            <a:extLst>
              <a:ext uri="{FF2B5EF4-FFF2-40B4-BE49-F238E27FC236}">
                <a16:creationId xmlns:a16="http://schemas.microsoft.com/office/drawing/2014/main" id="{5FB99BD0-F646-4331-A47C-A425230E2DE1}"/>
              </a:ext>
            </a:extLst>
          </p:cNvPr>
          <p:cNvCxnSpPr>
            <a:stCxn id="29" idx="2"/>
            <a:endCxn id="41" idx="0"/>
          </p:cNvCxnSpPr>
          <p:nvPr/>
        </p:nvCxnSpPr>
        <p:spPr>
          <a:xfrm rot="16200000" flipH="1">
            <a:off x="3066760" y="1799568"/>
            <a:ext cx="270960" cy="526475"/>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 name="连接符: 肘形 10">
            <a:extLst>
              <a:ext uri="{FF2B5EF4-FFF2-40B4-BE49-F238E27FC236}">
                <a16:creationId xmlns:a16="http://schemas.microsoft.com/office/drawing/2014/main" id="{2AF4C11F-3CDC-4C0D-BF77-F543074D4097}"/>
              </a:ext>
            </a:extLst>
          </p:cNvPr>
          <p:cNvCxnSpPr>
            <a:stCxn id="34" idx="2"/>
            <a:endCxn id="41" idx="0"/>
          </p:cNvCxnSpPr>
          <p:nvPr/>
        </p:nvCxnSpPr>
        <p:spPr>
          <a:xfrm rot="5400000">
            <a:off x="3592927" y="1799877"/>
            <a:ext cx="270960" cy="52585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3" name="连接符: 肘形 12">
            <a:extLst>
              <a:ext uri="{FF2B5EF4-FFF2-40B4-BE49-F238E27FC236}">
                <a16:creationId xmlns:a16="http://schemas.microsoft.com/office/drawing/2014/main" id="{46537649-E8FC-4334-BD8F-F39A5C4FCA2B}"/>
              </a:ext>
            </a:extLst>
          </p:cNvPr>
          <p:cNvCxnSpPr>
            <a:cxnSpLocks/>
            <a:stCxn id="30" idx="2"/>
            <a:endCxn id="42" idx="0"/>
          </p:cNvCxnSpPr>
          <p:nvPr/>
        </p:nvCxnSpPr>
        <p:spPr>
          <a:xfrm rot="16200000" flipH="1">
            <a:off x="5143365" y="1827630"/>
            <a:ext cx="270960" cy="470352"/>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12F5778D-C067-4556-8BF5-A6ED47E39551}"/>
              </a:ext>
            </a:extLst>
          </p:cNvPr>
          <p:cNvCxnSpPr>
            <a:cxnSpLocks/>
            <a:stCxn id="35" idx="2"/>
            <a:endCxn id="43" idx="0"/>
          </p:cNvCxnSpPr>
          <p:nvPr/>
        </p:nvCxnSpPr>
        <p:spPr>
          <a:xfrm rot="16200000" flipH="1">
            <a:off x="6237372" y="1785955"/>
            <a:ext cx="270960" cy="553701"/>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7" name="连接符: 肘形 16">
            <a:extLst>
              <a:ext uri="{FF2B5EF4-FFF2-40B4-BE49-F238E27FC236}">
                <a16:creationId xmlns:a16="http://schemas.microsoft.com/office/drawing/2014/main" id="{9FFBDCC4-9C9E-4C6D-A631-1C7EE81B3114}"/>
              </a:ext>
            </a:extLst>
          </p:cNvPr>
          <p:cNvCxnSpPr>
            <a:cxnSpLocks/>
            <a:stCxn id="35" idx="2"/>
            <a:endCxn id="42" idx="0"/>
          </p:cNvCxnSpPr>
          <p:nvPr/>
        </p:nvCxnSpPr>
        <p:spPr>
          <a:xfrm rot="5400000">
            <a:off x="5669532" y="1771816"/>
            <a:ext cx="270960" cy="581981"/>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4EE0B087-7533-428C-A2EE-B6F00D23A225}"/>
              </a:ext>
            </a:extLst>
          </p:cNvPr>
          <p:cNvCxnSpPr>
            <a:cxnSpLocks/>
            <a:stCxn id="31" idx="2"/>
            <a:endCxn id="43" idx="0"/>
          </p:cNvCxnSpPr>
          <p:nvPr/>
        </p:nvCxnSpPr>
        <p:spPr>
          <a:xfrm rot="5400000">
            <a:off x="6763539" y="1813490"/>
            <a:ext cx="270960" cy="498632"/>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A4DA479D-F861-4C3D-86FA-FA1D7DB3C10A}"/>
              </a:ext>
            </a:extLst>
          </p:cNvPr>
          <p:cNvCxnSpPr>
            <a:stCxn id="36" idx="2"/>
            <a:endCxn id="44" idx="0"/>
          </p:cNvCxnSpPr>
          <p:nvPr/>
        </p:nvCxnSpPr>
        <p:spPr>
          <a:xfrm rot="16200000" flipH="1">
            <a:off x="8304858" y="1823136"/>
            <a:ext cx="270960" cy="479340"/>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93BA218E-489D-416D-902E-DD7CA22E932A}"/>
              </a:ext>
            </a:extLst>
          </p:cNvPr>
          <p:cNvCxnSpPr>
            <a:stCxn id="32" idx="2"/>
            <a:endCxn id="44" idx="0"/>
          </p:cNvCxnSpPr>
          <p:nvPr/>
        </p:nvCxnSpPr>
        <p:spPr>
          <a:xfrm rot="5400000">
            <a:off x="8831025" y="1776310"/>
            <a:ext cx="270960" cy="572993"/>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25" name="连接符: 肘形 24">
            <a:extLst>
              <a:ext uri="{FF2B5EF4-FFF2-40B4-BE49-F238E27FC236}">
                <a16:creationId xmlns:a16="http://schemas.microsoft.com/office/drawing/2014/main" id="{EBECB70B-469F-4F4A-9802-7165E317E792}"/>
              </a:ext>
            </a:extLst>
          </p:cNvPr>
          <p:cNvCxnSpPr>
            <a:cxnSpLocks/>
            <a:stCxn id="37" idx="2"/>
            <a:endCxn id="45" idx="0"/>
          </p:cNvCxnSpPr>
          <p:nvPr/>
        </p:nvCxnSpPr>
        <p:spPr>
          <a:xfrm rot="16200000" flipH="1">
            <a:off x="10447230" y="1785430"/>
            <a:ext cx="270960" cy="554752"/>
          </a:xfrm>
          <a:prstGeom prst="bentConnector3">
            <a:avLst>
              <a:gd name="adj1" fmla="val 50000"/>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28" name="连接符: 肘形 27">
            <a:extLst>
              <a:ext uri="{FF2B5EF4-FFF2-40B4-BE49-F238E27FC236}">
                <a16:creationId xmlns:a16="http://schemas.microsoft.com/office/drawing/2014/main" id="{C15EC4FF-5037-46A0-B7B6-B495A23E4BB6}"/>
              </a:ext>
            </a:extLst>
          </p:cNvPr>
          <p:cNvCxnSpPr>
            <a:stCxn id="33" idx="2"/>
            <a:endCxn id="45" idx="0"/>
          </p:cNvCxnSpPr>
          <p:nvPr/>
        </p:nvCxnSpPr>
        <p:spPr>
          <a:xfrm rot="5400000">
            <a:off x="10973395" y="1814018"/>
            <a:ext cx="270960" cy="497577"/>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a:extLst>
              <a:ext uri="{FF2B5EF4-FFF2-40B4-BE49-F238E27FC236}">
                <a16:creationId xmlns:a16="http://schemas.microsoft.com/office/drawing/2014/main" id="{C5426F71-C93E-4CE3-8211-FDF43FA5A0A4}"/>
              </a:ext>
            </a:extLst>
          </p:cNvPr>
          <p:cNvCxnSpPr>
            <a:stCxn id="40" idx="2"/>
            <a:endCxn id="81" idx="0"/>
          </p:cNvCxnSpPr>
          <p:nvPr/>
        </p:nvCxnSpPr>
        <p:spPr>
          <a:xfrm>
            <a:off x="1369622" y="2864061"/>
            <a:ext cx="0" cy="1456591"/>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a:extLst>
              <a:ext uri="{FF2B5EF4-FFF2-40B4-BE49-F238E27FC236}">
                <a16:creationId xmlns:a16="http://schemas.microsoft.com/office/drawing/2014/main" id="{57FFF9D7-F611-401B-8532-1611E8834ED0}"/>
              </a:ext>
            </a:extLst>
          </p:cNvPr>
          <p:cNvCxnSpPr>
            <a:stCxn id="41" idx="2"/>
            <a:endCxn id="82" idx="0"/>
          </p:cNvCxnSpPr>
          <p:nvPr/>
        </p:nvCxnSpPr>
        <p:spPr>
          <a:xfrm>
            <a:off x="3465478" y="2864061"/>
            <a:ext cx="0" cy="1456591"/>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99" name="连接符: 肘形 98">
            <a:extLst>
              <a:ext uri="{FF2B5EF4-FFF2-40B4-BE49-F238E27FC236}">
                <a16:creationId xmlns:a16="http://schemas.microsoft.com/office/drawing/2014/main" id="{00F080D0-B96B-4880-B3C6-297FDF71DF03}"/>
              </a:ext>
            </a:extLst>
          </p:cNvPr>
          <p:cNvCxnSpPr>
            <a:cxnSpLocks/>
            <a:stCxn id="43" idx="2"/>
            <a:endCxn id="83" idx="0"/>
          </p:cNvCxnSpPr>
          <p:nvPr/>
        </p:nvCxnSpPr>
        <p:spPr>
          <a:xfrm rot="5400000">
            <a:off x="5644557" y="3315505"/>
            <a:ext cx="1456591" cy="553703"/>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01" name="连接符: 肘形 100">
            <a:extLst>
              <a:ext uri="{FF2B5EF4-FFF2-40B4-BE49-F238E27FC236}">
                <a16:creationId xmlns:a16="http://schemas.microsoft.com/office/drawing/2014/main" id="{C6B331A1-1A54-41A5-B18B-5CEBB0397DF6}"/>
              </a:ext>
            </a:extLst>
          </p:cNvPr>
          <p:cNvCxnSpPr>
            <a:cxnSpLocks/>
            <a:stCxn id="42" idx="2"/>
            <a:endCxn id="83" idx="0"/>
          </p:cNvCxnSpPr>
          <p:nvPr/>
        </p:nvCxnSpPr>
        <p:spPr>
          <a:xfrm rot="16200000" flipH="1">
            <a:off x="5076715" y="3301366"/>
            <a:ext cx="1456591" cy="581979"/>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F32D870C-7BD5-4A3F-B179-BE089EE23D36}"/>
              </a:ext>
            </a:extLst>
          </p:cNvPr>
          <p:cNvCxnSpPr>
            <a:stCxn id="44" idx="2"/>
            <a:endCxn id="84" idx="0"/>
          </p:cNvCxnSpPr>
          <p:nvPr/>
        </p:nvCxnSpPr>
        <p:spPr>
          <a:xfrm>
            <a:off x="8680008" y="2864061"/>
            <a:ext cx="902" cy="1456591"/>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AC7807AB-7FEE-4CF3-B810-06AC1C07A718}"/>
              </a:ext>
            </a:extLst>
          </p:cNvPr>
          <p:cNvCxnSpPr>
            <a:stCxn id="45" idx="2"/>
            <a:endCxn id="85" idx="0"/>
          </p:cNvCxnSpPr>
          <p:nvPr/>
        </p:nvCxnSpPr>
        <p:spPr>
          <a:xfrm flipH="1">
            <a:off x="10857206" y="2864061"/>
            <a:ext cx="2880" cy="1456591"/>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07" name="连接符: 肘形 106">
            <a:extLst>
              <a:ext uri="{FF2B5EF4-FFF2-40B4-BE49-F238E27FC236}">
                <a16:creationId xmlns:a16="http://schemas.microsoft.com/office/drawing/2014/main" id="{A9B7380E-5391-4A38-A13F-4CAB49E581FF}"/>
              </a:ext>
            </a:extLst>
          </p:cNvPr>
          <p:cNvCxnSpPr>
            <a:cxnSpLocks/>
            <a:stCxn id="46" idx="2"/>
            <a:endCxn id="81" idx="0"/>
          </p:cNvCxnSpPr>
          <p:nvPr/>
        </p:nvCxnSpPr>
        <p:spPr>
          <a:xfrm rot="16200000" flipH="1">
            <a:off x="904938" y="3855968"/>
            <a:ext cx="401738" cy="527630"/>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09" name="连接符: 肘形 108">
            <a:extLst>
              <a:ext uri="{FF2B5EF4-FFF2-40B4-BE49-F238E27FC236}">
                <a16:creationId xmlns:a16="http://schemas.microsoft.com/office/drawing/2014/main" id="{A7465E89-AD67-4082-BF20-420659BB7AEE}"/>
              </a:ext>
            </a:extLst>
          </p:cNvPr>
          <p:cNvCxnSpPr>
            <a:cxnSpLocks/>
            <a:stCxn id="47" idx="2"/>
            <a:endCxn id="81" idx="0"/>
          </p:cNvCxnSpPr>
          <p:nvPr/>
        </p:nvCxnSpPr>
        <p:spPr>
          <a:xfrm rot="5400000">
            <a:off x="1427277" y="3861259"/>
            <a:ext cx="401738" cy="51704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1" name="连接符: 肘形 110">
            <a:extLst>
              <a:ext uri="{FF2B5EF4-FFF2-40B4-BE49-F238E27FC236}">
                <a16:creationId xmlns:a16="http://schemas.microsoft.com/office/drawing/2014/main" id="{DDA9F6AE-3FA2-4481-B085-5D3F6DCEDB0D}"/>
              </a:ext>
            </a:extLst>
          </p:cNvPr>
          <p:cNvCxnSpPr>
            <a:cxnSpLocks/>
            <a:stCxn id="48" idx="2"/>
            <a:endCxn id="82" idx="0"/>
          </p:cNvCxnSpPr>
          <p:nvPr/>
        </p:nvCxnSpPr>
        <p:spPr>
          <a:xfrm rot="16200000" flipH="1">
            <a:off x="3001371" y="3856545"/>
            <a:ext cx="401738" cy="526475"/>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3" name="连接符: 肘形 112">
            <a:extLst>
              <a:ext uri="{FF2B5EF4-FFF2-40B4-BE49-F238E27FC236}">
                <a16:creationId xmlns:a16="http://schemas.microsoft.com/office/drawing/2014/main" id="{D003F848-120F-43A3-A479-5460FD10E9FB}"/>
              </a:ext>
            </a:extLst>
          </p:cNvPr>
          <p:cNvCxnSpPr>
            <a:cxnSpLocks/>
            <a:stCxn id="77" idx="2"/>
            <a:endCxn id="82" idx="0"/>
          </p:cNvCxnSpPr>
          <p:nvPr/>
        </p:nvCxnSpPr>
        <p:spPr>
          <a:xfrm rot="5400000">
            <a:off x="3530713" y="3853679"/>
            <a:ext cx="401738" cy="53220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5" name="连接符: 肘形 114">
            <a:extLst>
              <a:ext uri="{FF2B5EF4-FFF2-40B4-BE49-F238E27FC236}">
                <a16:creationId xmlns:a16="http://schemas.microsoft.com/office/drawing/2014/main" id="{A3A7C473-86AB-44F5-AFB1-1885A3F6BF66}"/>
              </a:ext>
            </a:extLst>
          </p:cNvPr>
          <p:cNvCxnSpPr>
            <a:cxnSpLocks/>
            <a:stCxn id="49" idx="2"/>
            <a:endCxn id="83" idx="0"/>
          </p:cNvCxnSpPr>
          <p:nvPr/>
        </p:nvCxnSpPr>
        <p:spPr>
          <a:xfrm rot="16200000" flipH="1">
            <a:off x="5368451" y="3593103"/>
            <a:ext cx="401738" cy="1053359"/>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7" name="连接符: 肘形 116">
            <a:extLst>
              <a:ext uri="{FF2B5EF4-FFF2-40B4-BE49-F238E27FC236}">
                <a16:creationId xmlns:a16="http://schemas.microsoft.com/office/drawing/2014/main" id="{9593BB3B-D0A9-45DB-B69C-94BDF0017435}"/>
              </a:ext>
            </a:extLst>
          </p:cNvPr>
          <p:cNvCxnSpPr>
            <a:cxnSpLocks/>
            <a:stCxn id="78" idx="2"/>
            <a:endCxn id="83" idx="0"/>
          </p:cNvCxnSpPr>
          <p:nvPr/>
        </p:nvCxnSpPr>
        <p:spPr>
          <a:xfrm rot="5400000">
            <a:off x="6421299" y="3593616"/>
            <a:ext cx="401738" cy="1052335"/>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19" name="连接符: 肘形 118">
            <a:extLst>
              <a:ext uri="{FF2B5EF4-FFF2-40B4-BE49-F238E27FC236}">
                <a16:creationId xmlns:a16="http://schemas.microsoft.com/office/drawing/2014/main" id="{2490468A-536D-4909-BC90-1D5A0ADBF99F}"/>
              </a:ext>
            </a:extLst>
          </p:cNvPr>
          <p:cNvCxnSpPr>
            <a:cxnSpLocks/>
            <a:stCxn id="75" idx="2"/>
            <a:endCxn id="84" idx="0"/>
          </p:cNvCxnSpPr>
          <p:nvPr/>
        </p:nvCxnSpPr>
        <p:spPr>
          <a:xfrm rot="16200000" flipH="1">
            <a:off x="8236262" y="3876004"/>
            <a:ext cx="401738" cy="48755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21" name="连接符: 肘形 120">
            <a:extLst>
              <a:ext uri="{FF2B5EF4-FFF2-40B4-BE49-F238E27FC236}">
                <a16:creationId xmlns:a16="http://schemas.microsoft.com/office/drawing/2014/main" id="{0EBF5FFF-D695-482E-A0DF-4DA6AC0D5101}"/>
              </a:ext>
            </a:extLst>
          </p:cNvPr>
          <p:cNvCxnSpPr>
            <a:cxnSpLocks/>
            <a:stCxn id="79" idx="2"/>
            <a:endCxn id="84" idx="0"/>
          </p:cNvCxnSpPr>
          <p:nvPr/>
        </p:nvCxnSpPr>
        <p:spPr>
          <a:xfrm rot="5400000">
            <a:off x="8728535" y="3871289"/>
            <a:ext cx="401738" cy="49698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23" name="连接符: 肘形 122">
            <a:extLst>
              <a:ext uri="{FF2B5EF4-FFF2-40B4-BE49-F238E27FC236}">
                <a16:creationId xmlns:a16="http://schemas.microsoft.com/office/drawing/2014/main" id="{AD4A6F7B-DC1D-4C8E-A257-5BC06AF46D17}"/>
              </a:ext>
            </a:extLst>
          </p:cNvPr>
          <p:cNvCxnSpPr>
            <a:cxnSpLocks/>
            <a:stCxn id="76" idx="2"/>
            <a:endCxn id="85" idx="0"/>
          </p:cNvCxnSpPr>
          <p:nvPr/>
        </p:nvCxnSpPr>
        <p:spPr>
          <a:xfrm rot="16200000" flipH="1">
            <a:off x="10383220" y="3846666"/>
            <a:ext cx="401738" cy="546234"/>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25" name="连接符: 肘形 124">
            <a:extLst>
              <a:ext uri="{FF2B5EF4-FFF2-40B4-BE49-F238E27FC236}">
                <a16:creationId xmlns:a16="http://schemas.microsoft.com/office/drawing/2014/main" id="{0AFE091A-688D-4E2F-A887-303CF4920F37}"/>
              </a:ext>
            </a:extLst>
          </p:cNvPr>
          <p:cNvCxnSpPr>
            <a:cxnSpLocks/>
            <a:stCxn id="80" idx="2"/>
            <a:endCxn id="85" idx="0"/>
          </p:cNvCxnSpPr>
          <p:nvPr/>
        </p:nvCxnSpPr>
        <p:spPr>
          <a:xfrm rot="5400000">
            <a:off x="10956213" y="3819907"/>
            <a:ext cx="401738" cy="599752"/>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61" name="直接箭头连接符 160">
            <a:extLst>
              <a:ext uri="{FF2B5EF4-FFF2-40B4-BE49-F238E27FC236}">
                <a16:creationId xmlns:a16="http://schemas.microsoft.com/office/drawing/2014/main" id="{C71690FE-2A61-4487-8A2D-58134F4A452A}"/>
              </a:ext>
            </a:extLst>
          </p:cNvPr>
          <p:cNvCxnSpPr>
            <a:stCxn id="81" idx="2"/>
            <a:endCxn id="86" idx="0"/>
          </p:cNvCxnSpPr>
          <p:nvPr/>
        </p:nvCxnSpPr>
        <p:spPr>
          <a:xfrm>
            <a:off x="1369622" y="4986427"/>
            <a:ext cx="0" cy="373084"/>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63" name="直接箭头连接符 162">
            <a:extLst>
              <a:ext uri="{FF2B5EF4-FFF2-40B4-BE49-F238E27FC236}">
                <a16:creationId xmlns:a16="http://schemas.microsoft.com/office/drawing/2014/main" id="{700725E2-7152-439D-88D8-901A82452A8F}"/>
              </a:ext>
            </a:extLst>
          </p:cNvPr>
          <p:cNvCxnSpPr>
            <a:stCxn id="82" idx="2"/>
            <a:endCxn id="87" idx="0"/>
          </p:cNvCxnSpPr>
          <p:nvPr/>
        </p:nvCxnSpPr>
        <p:spPr>
          <a:xfrm>
            <a:off x="3465478" y="4986427"/>
            <a:ext cx="0" cy="373084"/>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65" name="直接箭头连接符 164">
            <a:extLst>
              <a:ext uri="{FF2B5EF4-FFF2-40B4-BE49-F238E27FC236}">
                <a16:creationId xmlns:a16="http://schemas.microsoft.com/office/drawing/2014/main" id="{E4CB7563-0B8A-4E3C-9344-D7CD804CB0E2}"/>
              </a:ext>
            </a:extLst>
          </p:cNvPr>
          <p:cNvCxnSpPr>
            <a:stCxn id="83" idx="2"/>
            <a:endCxn id="88" idx="0"/>
          </p:cNvCxnSpPr>
          <p:nvPr/>
        </p:nvCxnSpPr>
        <p:spPr>
          <a:xfrm>
            <a:off x="6096000" y="4986427"/>
            <a:ext cx="0" cy="373084"/>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67" name="直接箭头连接符 166">
            <a:extLst>
              <a:ext uri="{FF2B5EF4-FFF2-40B4-BE49-F238E27FC236}">
                <a16:creationId xmlns:a16="http://schemas.microsoft.com/office/drawing/2014/main" id="{DC7E924A-19EB-429C-9121-EF0E69C7BA09}"/>
              </a:ext>
            </a:extLst>
          </p:cNvPr>
          <p:cNvCxnSpPr>
            <a:stCxn id="84" idx="2"/>
            <a:endCxn id="89" idx="0"/>
          </p:cNvCxnSpPr>
          <p:nvPr/>
        </p:nvCxnSpPr>
        <p:spPr>
          <a:xfrm flipH="1">
            <a:off x="8680008" y="4986427"/>
            <a:ext cx="902" cy="373084"/>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69" name="直接箭头连接符 168">
            <a:extLst>
              <a:ext uri="{FF2B5EF4-FFF2-40B4-BE49-F238E27FC236}">
                <a16:creationId xmlns:a16="http://schemas.microsoft.com/office/drawing/2014/main" id="{7289BF43-7303-4B54-8CF4-2267CA84411D}"/>
              </a:ext>
            </a:extLst>
          </p:cNvPr>
          <p:cNvCxnSpPr>
            <a:stCxn id="85" idx="2"/>
            <a:endCxn id="90" idx="0"/>
          </p:cNvCxnSpPr>
          <p:nvPr/>
        </p:nvCxnSpPr>
        <p:spPr>
          <a:xfrm>
            <a:off x="10857206" y="4986427"/>
            <a:ext cx="0" cy="373084"/>
          </a:xfrm>
          <a:prstGeom prst="straightConnector1">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
        <p:nvSpPr>
          <p:cNvPr id="170" name="文本框 169">
            <a:extLst>
              <a:ext uri="{FF2B5EF4-FFF2-40B4-BE49-F238E27FC236}">
                <a16:creationId xmlns:a16="http://schemas.microsoft.com/office/drawing/2014/main" id="{940CFB38-FBB5-41CB-8B15-A06D965F48C0}"/>
              </a:ext>
            </a:extLst>
          </p:cNvPr>
          <p:cNvSpPr txBox="1"/>
          <p:nvPr/>
        </p:nvSpPr>
        <p:spPr>
          <a:xfrm>
            <a:off x="695273" y="5046949"/>
            <a:ext cx="1279039" cy="246221"/>
          </a:xfrm>
          <a:prstGeom prst="rect">
            <a:avLst/>
          </a:prstGeom>
          <a:noFill/>
        </p:spPr>
        <p:txBody>
          <a:bodyPr wrap="square" rtlCol="0">
            <a:spAutoFit/>
          </a:bodyPr>
          <a:lstStyle/>
          <a:p>
            <a:pPr algn="ctr"/>
            <a:r>
              <a:rPr lang="zh-CN" altLang="en-US" sz="1000" dirty="0">
                <a:solidFill>
                  <a:srgbClr val="C00000"/>
                </a:solidFill>
                <a:latin typeface="微软雅黑" panose="020B0503020204020204" pitchFamily="34" charset="-122"/>
                <a:ea typeface="微软雅黑" panose="020B0503020204020204" pitchFamily="34" charset="-122"/>
              </a:rPr>
              <a:t>合作款或诚意金</a:t>
            </a:r>
          </a:p>
        </p:txBody>
      </p:sp>
      <p:sp>
        <p:nvSpPr>
          <p:cNvPr id="171" name="文本框 170">
            <a:extLst>
              <a:ext uri="{FF2B5EF4-FFF2-40B4-BE49-F238E27FC236}">
                <a16:creationId xmlns:a16="http://schemas.microsoft.com/office/drawing/2014/main" id="{A779E0F5-597E-4E73-AB77-54F16A5A27E0}"/>
              </a:ext>
            </a:extLst>
          </p:cNvPr>
          <p:cNvSpPr txBox="1"/>
          <p:nvPr/>
        </p:nvSpPr>
        <p:spPr>
          <a:xfrm>
            <a:off x="2825958" y="5046949"/>
            <a:ext cx="1279039" cy="246221"/>
          </a:xfrm>
          <a:prstGeom prst="rect">
            <a:avLst/>
          </a:prstGeom>
          <a:noFill/>
        </p:spPr>
        <p:txBody>
          <a:bodyPr wrap="square" rtlCol="0">
            <a:spAutoFit/>
          </a:bodyPr>
          <a:lstStyle/>
          <a:p>
            <a:pPr algn="ctr"/>
            <a:r>
              <a:rPr lang="zh-CN" altLang="en-US" sz="1000" dirty="0">
                <a:solidFill>
                  <a:srgbClr val="C00000"/>
                </a:solidFill>
                <a:latin typeface="微软雅黑" panose="020B0503020204020204" pitchFamily="34" charset="-122"/>
                <a:ea typeface="微软雅黑" panose="020B0503020204020204" pitchFamily="34" charset="-122"/>
              </a:rPr>
              <a:t>合作款或诚意金</a:t>
            </a:r>
          </a:p>
        </p:txBody>
      </p:sp>
      <p:sp>
        <p:nvSpPr>
          <p:cNvPr id="172" name="文本框 171">
            <a:extLst>
              <a:ext uri="{FF2B5EF4-FFF2-40B4-BE49-F238E27FC236}">
                <a16:creationId xmlns:a16="http://schemas.microsoft.com/office/drawing/2014/main" id="{2F6F095F-A046-4A1A-B4E9-5B8A510ECF89}"/>
              </a:ext>
            </a:extLst>
          </p:cNvPr>
          <p:cNvSpPr txBox="1"/>
          <p:nvPr/>
        </p:nvSpPr>
        <p:spPr>
          <a:xfrm>
            <a:off x="5456480" y="5043612"/>
            <a:ext cx="1279039" cy="246221"/>
          </a:xfrm>
          <a:prstGeom prst="rect">
            <a:avLst/>
          </a:prstGeom>
          <a:noFill/>
        </p:spPr>
        <p:txBody>
          <a:bodyPr wrap="square" rtlCol="0">
            <a:spAutoFit/>
          </a:bodyPr>
          <a:lstStyle/>
          <a:p>
            <a:pPr algn="ctr"/>
            <a:r>
              <a:rPr lang="zh-CN" altLang="en-US" sz="1000" dirty="0">
                <a:solidFill>
                  <a:srgbClr val="C00000"/>
                </a:solidFill>
                <a:latin typeface="微软雅黑" panose="020B0503020204020204" pitchFamily="34" charset="-122"/>
                <a:ea typeface="微软雅黑" panose="020B0503020204020204" pitchFamily="34" charset="-122"/>
              </a:rPr>
              <a:t>合作款或诚意金</a:t>
            </a:r>
          </a:p>
        </p:txBody>
      </p:sp>
      <p:sp>
        <p:nvSpPr>
          <p:cNvPr id="173" name="文本框 172">
            <a:extLst>
              <a:ext uri="{FF2B5EF4-FFF2-40B4-BE49-F238E27FC236}">
                <a16:creationId xmlns:a16="http://schemas.microsoft.com/office/drawing/2014/main" id="{9DBE3435-5359-412B-B17B-C0E45DCEF120}"/>
              </a:ext>
            </a:extLst>
          </p:cNvPr>
          <p:cNvSpPr txBox="1"/>
          <p:nvPr/>
        </p:nvSpPr>
        <p:spPr>
          <a:xfrm>
            <a:off x="8040488" y="5043612"/>
            <a:ext cx="1279039" cy="246221"/>
          </a:xfrm>
          <a:prstGeom prst="rect">
            <a:avLst/>
          </a:prstGeom>
          <a:noFill/>
        </p:spPr>
        <p:txBody>
          <a:bodyPr wrap="square" rtlCol="0">
            <a:spAutoFit/>
          </a:bodyPr>
          <a:lstStyle/>
          <a:p>
            <a:pPr algn="ctr"/>
            <a:r>
              <a:rPr lang="zh-CN" altLang="en-US" sz="1000" dirty="0">
                <a:solidFill>
                  <a:srgbClr val="C00000"/>
                </a:solidFill>
                <a:latin typeface="微软雅黑" panose="020B0503020204020204" pitchFamily="34" charset="-122"/>
                <a:ea typeface="微软雅黑" panose="020B0503020204020204" pitchFamily="34" charset="-122"/>
              </a:rPr>
              <a:t>合作款或诚意金</a:t>
            </a:r>
          </a:p>
        </p:txBody>
      </p:sp>
      <p:sp>
        <p:nvSpPr>
          <p:cNvPr id="174" name="文本框 173">
            <a:extLst>
              <a:ext uri="{FF2B5EF4-FFF2-40B4-BE49-F238E27FC236}">
                <a16:creationId xmlns:a16="http://schemas.microsoft.com/office/drawing/2014/main" id="{933356BA-CB71-46F7-A70D-53C007C0E324}"/>
              </a:ext>
            </a:extLst>
          </p:cNvPr>
          <p:cNvSpPr txBox="1"/>
          <p:nvPr/>
        </p:nvSpPr>
        <p:spPr>
          <a:xfrm>
            <a:off x="10217688" y="5040275"/>
            <a:ext cx="1279039" cy="246221"/>
          </a:xfrm>
          <a:prstGeom prst="rect">
            <a:avLst/>
          </a:prstGeom>
          <a:noFill/>
        </p:spPr>
        <p:txBody>
          <a:bodyPr wrap="square" rtlCol="0">
            <a:spAutoFit/>
          </a:bodyPr>
          <a:lstStyle/>
          <a:p>
            <a:pPr algn="ctr"/>
            <a:r>
              <a:rPr lang="zh-CN" altLang="en-US" sz="1000" dirty="0">
                <a:solidFill>
                  <a:srgbClr val="C00000"/>
                </a:solidFill>
                <a:latin typeface="微软雅黑" panose="020B0503020204020204" pitchFamily="34" charset="-122"/>
                <a:ea typeface="微软雅黑" panose="020B0503020204020204" pitchFamily="34" charset="-122"/>
              </a:rPr>
              <a:t>合作款或诚意金</a:t>
            </a:r>
          </a:p>
        </p:txBody>
      </p:sp>
      <p:cxnSp>
        <p:nvCxnSpPr>
          <p:cNvPr id="176" name="连接符: 肘形 175">
            <a:extLst>
              <a:ext uri="{FF2B5EF4-FFF2-40B4-BE49-F238E27FC236}">
                <a16:creationId xmlns:a16="http://schemas.microsoft.com/office/drawing/2014/main" id="{272CBA6F-D147-4482-88BD-82E21E950E37}"/>
              </a:ext>
            </a:extLst>
          </p:cNvPr>
          <p:cNvCxnSpPr>
            <a:stCxn id="86" idx="2"/>
            <a:endCxn id="91" idx="0"/>
          </p:cNvCxnSpPr>
          <p:nvPr/>
        </p:nvCxnSpPr>
        <p:spPr>
          <a:xfrm rot="16200000" flipH="1">
            <a:off x="3630133" y="3376090"/>
            <a:ext cx="204405" cy="4725426"/>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78" name="连接符: 肘形 177">
            <a:extLst>
              <a:ext uri="{FF2B5EF4-FFF2-40B4-BE49-F238E27FC236}">
                <a16:creationId xmlns:a16="http://schemas.microsoft.com/office/drawing/2014/main" id="{3A459FE9-BEBD-40E9-813A-947986E7B0C2}"/>
              </a:ext>
            </a:extLst>
          </p:cNvPr>
          <p:cNvCxnSpPr>
            <a:stCxn id="87" idx="2"/>
            <a:endCxn id="91" idx="0"/>
          </p:cNvCxnSpPr>
          <p:nvPr/>
        </p:nvCxnSpPr>
        <p:spPr>
          <a:xfrm rot="16200000" flipH="1">
            <a:off x="4678061" y="4424018"/>
            <a:ext cx="204405" cy="2629570"/>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80" name="连接符: 肘形 179">
            <a:extLst>
              <a:ext uri="{FF2B5EF4-FFF2-40B4-BE49-F238E27FC236}">
                <a16:creationId xmlns:a16="http://schemas.microsoft.com/office/drawing/2014/main" id="{6013B2DA-063A-4FDE-B8D5-353768107E57}"/>
              </a:ext>
            </a:extLst>
          </p:cNvPr>
          <p:cNvCxnSpPr>
            <a:stCxn id="88" idx="2"/>
            <a:endCxn id="91" idx="0"/>
          </p:cNvCxnSpPr>
          <p:nvPr/>
        </p:nvCxnSpPr>
        <p:spPr>
          <a:xfrm rot="5400000">
            <a:off x="5993322" y="5738327"/>
            <a:ext cx="204405" cy="952"/>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82" name="连接符: 肘形 181">
            <a:extLst>
              <a:ext uri="{FF2B5EF4-FFF2-40B4-BE49-F238E27FC236}">
                <a16:creationId xmlns:a16="http://schemas.microsoft.com/office/drawing/2014/main" id="{77446D75-C010-418B-8302-24761DD1BC86}"/>
              </a:ext>
            </a:extLst>
          </p:cNvPr>
          <p:cNvCxnSpPr>
            <a:stCxn id="89" idx="2"/>
            <a:endCxn id="91" idx="0"/>
          </p:cNvCxnSpPr>
          <p:nvPr/>
        </p:nvCxnSpPr>
        <p:spPr>
          <a:xfrm rot="5400000">
            <a:off x="7285326" y="4446323"/>
            <a:ext cx="204405" cy="2584960"/>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cxnSp>
        <p:nvCxnSpPr>
          <p:cNvPr id="184" name="连接符: 肘形 183">
            <a:extLst>
              <a:ext uri="{FF2B5EF4-FFF2-40B4-BE49-F238E27FC236}">
                <a16:creationId xmlns:a16="http://schemas.microsoft.com/office/drawing/2014/main" id="{075903D2-907D-464A-B15A-9134BBA4F6F3}"/>
              </a:ext>
            </a:extLst>
          </p:cNvPr>
          <p:cNvCxnSpPr>
            <a:stCxn id="90" idx="2"/>
            <a:endCxn id="91" idx="0"/>
          </p:cNvCxnSpPr>
          <p:nvPr/>
        </p:nvCxnSpPr>
        <p:spPr>
          <a:xfrm rot="5400000">
            <a:off x="8373925" y="3357724"/>
            <a:ext cx="204405" cy="4762158"/>
          </a:xfrm>
          <a:prstGeom prst="bentConnector3">
            <a:avLst/>
          </a:prstGeom>
          <a:ln>
            <a:solidFill>
              <a:srgbClr val="5B9BD5"/>
            </a:solidFill>
            <a:tailEnd type="triangle"/>
          </a:ln>
        </p:spPr>
        <p:style>
          <a:lnRef idx="1">
            <a:schemeClr val="dk1"/>
          </a:lnRef>
          <a:fillRef idx="0">
            <a:schemeClr val="dk1"/>
          </a:fillRef>
          <a:effectRef idx="0">
            <a:schemeClr val="dk1"/>
          </a:effectRef>
          <a:fontRef idx="minor">
            <a:schemeClr val="tx1"/>
          </a:fontRef>
        </p:style>
      </p:cxnSp>
      <p:sp>
        <p:nvSpPr>
          <p:cNvPr id="185" name="文本框 184">
            <a:extLst>
              <a:ext uri="{FF2B5EF4-FFF2-40B4-BE49-F238E27FC236}">
                <a16:creationId xmlns:a16="http://schemas.microsoft.com/office/drawing/2014/main" id="{7630475C-E337-4273-8CB6-CC532C014BF1}"/>
              </a:ext>
            </a:extLst>
          </p:cNvPr>
          <p:cNvSpPr txBox="1"/>
          <p:nvPr/>
        </p:nvSpPr>
        <p:spPr>
          <a:xfrm>
            <a:off x="548642" y="5790824"/>
            <a:ext cx="2582102" cy="553998"/>
          </a:xfrm>
          <a:prstGeom prst="rect">
            <a:avLst/>
          </a:prstGeom>
          <a:noFill/>
        </p:spPr>
        <p:txBody>
          <a:bodyPr wrap="square" rtlCol="0">
            <a:spAutoFit/>
          </a:bodyPr>
          <a:lstStyle/>
          <a:p>
            <a:pPr marL="171450" indent="-171450" algn="l">
              <a:buFont typeface="Wingdings" panose="05000000000000000000" pitchFamily="2" charset="2"/>
              <a:buChar char="Ø"/>
            </a:pPr>
            <a:r>
              <a:rPr lang="zh-CN" altLang="en-US" sz="1000" b="1" dirty="0">
                <a:latin typeface="微软雅黑" panose="020B0503020204020204" pitchFamily="34" charset="-122"/>
                <a:ea typeface="微软雅黑" panose="020B0503020204020204" pitchFamily="34" charset="-122"/>
              </a:rPr>
              <a:t>拟注册成立</a:t>
            </a:r>
            <a:r>
              <a:rPr lang="en-US" altLang="zh-CN" sz="1000" b="1" dirty="0">
                <a:latin typeface="微软雅黑" panose="020B0503020204020204" pitchFamily="34" charset="-122"/>
                <a:ea typeface="微软雅黑" panose="020B0503020204020204" pitchFamily="34" charset="-122"/>
              </a:rPr>
              <a:t>17</a:t>
            </a:r>
            <a:r>
              <a:rPr lang="zh-CN" altLang="en-US" sz="1000" b="1" dirty="0">
                <a:latin typeface="微软雅黑" panose="020B0503020204020204" pitchFamily="34" charset="-122"/>
                <a:ea typeface="微软雅黑" panose="020B0503020204020204" pitchFamily="34" charset="-122"/>
              </a:rPr>
              <a:t>家公司：</a:t>
            </a:r>
            <a:endParaRPr lang="en-US" altLang="zh-CN" sz="1000" b="1" dirty="0">
              <a:latin typeface="微软雅黑" panose="020B0503020204020204" pitchFamily="34" charset="-122"/>
              <a:ea typeface="微软雅黑" panose="020B0503020204020204" pitchFamily="34" charset="-122"/>
            </a:endParaRPr>
          </a:p>
          <a:p>
            <a:pPr marL="171450" indent="-171450">
              <a:buClr>
                <a:schemeClr val="accent2">
                  <a:lumMod val="75000"/>
                </a:schemeClr>
              </a:buClr>
              <a:buFont typeface="Wingdings" panose="05000000000000000000" pitchFamily="2" charset="2"/>
              <a:buChar char="n"/>
            </a:pPr>
            <a:r>
              <a:rPr lang="zh-CN" altLang="en-US" sz="1000" dirty="0">
                <a:solidFill>
                  <a:schemeClr val="accent2">
                    <a:lumMod val="75000"/>
                  </a:schemeClr>
                </a:solidFill>
                <a:latin typeface="微软雅黑" panose="020B0503020204020204" pitchFamily="34" charset="-122"/>
                <a:ea typeface="微软雅黑" panose="020B0503020204020204" pitchFamily="34" charset="-122"/>
              </a:rPr>
              <a:t>西安建工集团成立基金管理公司（</a:t>
            </a:r>
            <a:r>
              <a:rPr lang="en-US" altLang="zh-CN" sz="1000" dirty="0">
                <a:solidFill>
                  <a:schemeClr val="accent2">
                    <a:lumMod val="75000"/>
                  </a:schemeClr>
                </a:solidFill>
                <a:latin typeface="微软雅黑" panose="020B0503020204020204" pitchFamily="34" charset="-122"/>
                <a:ea typeface="微软雅黑" panose="020B0503020204020204" pitchFamily="34" charset="-122"/>
              </a:rPr>
              <a:t>1</a:t>
            </a:r>
            <a:r>
              <a:rPr lang="zh-CN" altLang="en-US" sz="1000" dirty="0">
                <a:solidFill>
                  <a:schemeClr val="accent2">
                    <a:lumMod val="75000"/>
                  </a:schemeClr>
                </a:solidFill>
                <a:latin typeface="微软雅黑" panose="020B0503020204020204" pitchFamily="34" charset="-122"/>
                <a:ea typeface="微软雅黑" panose="020B0503020204020204" pitchFamily="34" charset="-122"/>
              </a:rPr>
              <a:t>家）</a:t>
            </a:r>
            <a:endParaRPr lang="en-US" altLang="zh-CN" sz="1000" dirty="0">
              <a:solidFill>
                <a:schemeClr val="accent2">
                  <a:lumMod val="75000"/>
                </a:schemeClr>
              </a:solidFill>
              <a:latin typeface="微软雅黑" panose="020B0503020204020204" pitchFamily="34" charset="-122"/>
              <a:ea typeface="微软雅黑" panose="020B0503020204020204" pitchFamily="34" charset="-122"/>
            </a:endParaRPr>
          </a:p>
          <a:p>
            <a:pPr marL="171450" indent="-171450">
              <a:buClr>
                <a:schemeClr val="accent2">
                  <a:lumMod val="60000"/>
                  <a:lumOff val="40000"/>
                </a:schemeClr>
              </a:buClr>
              <a:buFont typeface="Wingdings" panose="05000000000000000000" pitchFamily="2" charset="2"/>
              <a:buChar char="n"/>
            </a:pPr>
            <a:r>
              <a:rPr lang="zh-CN" altLang="en-US" sz="1000" dirty="0">
                <a:solidFill>
                  <a:schemeClr val="accent2">
                    <a:lumMod val="60000"/>
                    <a:lumOff val="40000"/>
                  </a:schemeClr>
                </a:solidFill>
                <a:latin typeface="微软雅黑" panose="020B0503020204020204" pitchFamily="34" charset="-122"/>
                <a:ea typeface="微软雅黑" panose="020B0503020204020204" pitchFamily="34" charset="-122"/>
              </a:rPr>
              <a:t>二级产业集团成立资产管理公司（</a:t>
            </a:r>
            <a:r>
              <a:rPr lang="en-US" altLang="zh-CN" sz="1000" dirty="0">
                <a:solidFill>
                  <a:schemeClr val="accent2">
                    <a:lumMod val="60000"/>
                    <a:lumOff val="40000"/>
                  </a:schemeClr>
                </a:solidFill>
                <a:latin typeface="微软雅黑" panose="020B0503020204020204" pitchFamily="34" charset="-122"/>
                <a:ea typeface="微软雅黑" panose="020B0503020204020204" pitchFamily="34" charset="-122"/>
              </a:rPr>
              <a:t>5</a:t>
            </a:r>
            <a:r>
              <a:rPr lang="zh-CN" altLang="en-US" sz="1000" dirty="0">
                <a:solidFill>
                  <a:schemeClr val="accent2">
                    <a:lumMod val="60000"/>
                    <a:lumOff val="40000"/>
                  </a:schemeClr>
                </a:solidFill>
                <a:latin typeface="微软雅黑" panose="020B0503020204020204" pitchFamily="34" charset="-122"/>
                <a:ea typeface="微软雅黑" panose="020B0503020204020204" pitchFamily="34" charset="-122"/>
              </a:rPr>
              <a:t>家）</a:t>
            </a:r>
          </a:p>
        </p:txBody>
      </p:sp>
      <p:sp>
        <p:nvSpPr>
          <p:cNvPr id="186" name="文本框 185">
            <a:extLst>
              <a:ext uri="{FF2B5EF4-FFF2-40B4-BE49-F238E27FC236}">
                <a16:creationId xmlns:a16="http://schemas.microsoft.com/office/drawing/2014/main" id="{AB8C5E75-77B7-4558-8312-F1FE0D7A1714}"/>
              </a:ext>
            </a:extLst>
          </p:cNvPr>
          <p:cNvSpPr txBox="1"/>
          <p:nvPr/>
        </p:nvSpPr>
        <p:spPr>
          <a:xfrm>
            <a:off x="9152698" y="5785735"/>
            <a:ext cx="2582102" cy="553998"/>
          </a:xfrm>
          <a:prstGeom prst="rect">
            <a:avLst/>
          </a:prstGeom>
          <a:noFill/>
        </p:spPr>
        <p:txBody>
          <a:bodyPr wrap="square" rtlCol="0">
            <a:spAutoFit/>
          </a:bodyPr>
          <a:lstStyle/>
          <a:p>
            <a:pPr marL="171450" indent="-171450" algn="l">
              <a:buFont typeface="Wingdings" panose="05000000000000000000" pitchFamily="2" charset="2"/>
              <a:buChar char="Ø"/>
            </a:pPr>
            <a:r>
              <a:rPr lang="zh-CN" altLang="en-US" sz="1000" b="1" dirty="0">
                <a:latin typeface="微软雅黑" panose="020B0503020204020204" pitchFamily="34" charset="-122"/>
                <a:ea typeface="微软雅黑" panose="020B0503020204020204" pitchFamily="34" charset="-122"/>
              </a:rPr>
              <a:t>拟注册成立</a:t>
            </a:r>
            <a:r>
              <a:rPr lang="en-US" altLang="zh-CN" sz="1000" b="1" dirty="0">
                <a:latin typeface="微软雅黑" panose="020B0503020204020204" pitchFamily="34" charset="-122"/>
                <a:ea typeface="微软雅黑" panose="020B0503020204020204" pitchFamily="34" charset="-122"/>
              </a:rPr>
              <a:t>17</a:t>
            </a:r>
            <a:r>
              <a:rPr lang="zh-CN" altLang="en-US" sz="1000" b="1" dirty="0">
                <a:latin typeface="微软雅黑" panose="020B0503020204020204" pitchFamily="34" charset="-122"/>
                <a:ea typeface="微软雅黑" panose="020B0503020204020204" pitchFamily="34" charset="-122"/>
              </a:rPr>
              <a:t>家公司：</a:t>
            </a:r>
            <a:endParaRPr lang="en-US" altLang="zh-CN" sz="1000" b="1" dirty="0">
              <a:latin typeface="微软雅黑" panose="020B0503020204020204" pitchFamily="34" charset="-122"/>
              <a:ea typeface="微软雅黑" panose="020B0503020204020204" pitchFamily="34" charset="-122"/>
            </a:endParaRPr>
          </a:p>
          <a:p>
            <a:pPr marL="171450" indent="-171450">
              <a:buClr>
                <a:srgbClr val="00B050"/>
              </a:buClr>
              <a:buFont typeface="Wingdings" panose="05000000000000000000" pitchFamily="2" charset="2"/>
              <a:buChar char="n"/>
            </a:pPr>
            <a:r>
              <a:rPr lang="zh-CN" altLang="en-US" sz="1000" dirty="0">
                <a:solidFill>
                  <a:srgbClr val="00B050"/>
                </a:solidFill>
                <a:latin typeface="微软雅黑" panose="020B0503020204020204" pitchFamily="34" charset="-122"/>
                <a:ea typeface="微软雅黑" panose="020B0503020204020204" pitchFamily="34" charset="-122"/>
              </a:rPr>
              <a:t>西安建工集团为</a:t>
            </a:r>
            <a:r>
              <a:rPr lang="en-US" altLang="zh-CN" sz="1000" dirty="0">
                <a:solidFill>
                  <a:srgbClr val="00B050"/>
                </a:solidFill>
                <a:latin typeface="微软雅黑" panose="020B0503020204020204" pitchFamily="34" charset="-122"/>
                <a:ea typeface="微软雅黑" panose="020B0503020204020204" pitchFamily="34" charset="-122"/>
              </a:rPr>
              <a:t>GP</a:t>
            </a:r>
            <a:r>
              <a:rPr lang="zh-CN" altLang="en-US" sz="1000" dirty="0">
                <a:solidFill>
                  <a:srgbClr val="00B050"/>
                </a:solidFill>
                <a:latin typeface="微软雅黑" panose="020B0503020204020204" pitchFamily="34" charset="-122"/>
                <a:ea typeface="微软雅黑" panose="020B0503020204020204" pitchFamily="34" charset="-122"/>
              </a:rPr>
              <a:t>的合伙企业（</a:t>
            </a:r>
            <a:r>
              <a:rPr lang="en-US" altLang="zh-CN" sz="1000" dirty="0">
                <a:solidFill>
                  <a:srgbClr val="00B050"/>
                </a:solidFill>
                <a:latin typeface="微软雅黑" panose="020B0503020204020204" pitchFamily="34" charset="-122"/>
                <a:ea typeface="微软雅黑" panose="020B0503020204020204" pitchFamily="34" charset="-122"/>
              </a:rPr>
              <a:t>5</a:t>
            </a:r>
            <a:r>
              <a:rPr lang="zh-CN" altLang="en-US" sz="1000" dirty="0">
                <a:solidFill>
                  <a:srgbClr val="00B050"/>
                </a:solidFill>
                <a:latin typeface="微软雅黑" panose="020B0503020204020204" pitchFamily="34" charset="-122"/>
                <a:ea typeface="微软雅黑" panose="020B0503020204020204" pitchFamily="34" charset="-122"/>
              </a:rPr>
              <a:t>家）</a:t>
            </a:r>
            <a:endParaRPr lang="en-US" altLang="zh-CN" sz="1000" dirty="0">
              <a:solidFill>
                <a:srgbClr val="00B050"/>
              </a:solidFill>
              <a:latin typeface="微软雅黑" panose="020B0503020204020204" pitchFamily="34" charset="-122"/>
              <a:ea typeface="微软雅黑" panose="020B0503020204020204" pitchFamily="34" charset="-122"/>
            </a:endParaRPr>
          </a:p>
          <a:p>
            <a:pPr marL="171450" indent="-171450">
              <a:buClr>
                <a:srgbClr val="92D050"/>
              </a:buClr>
              <a:buFont typeface="Wingdings" panose="05000000000000000000" pitchFamily="2" charset="2"/>
              <a:buChar char="n"/>
            </a:pPr>
            <a:r>
              <a:rPr lang="zh-CN" altLang="en-US" sz="1000" dirty="0">
                <a:solidFill>
                  <a:srgbClr val="92D050"/>
                </a:solidFill>
                <a:latin typeface="微软雅黑" panose="020B0503020204020204" pitchFamily="34" charset="-122"/>
                <a:ea typeface="微软雅黑" panose="020B0503020204020204" pitchFamily="34" charset="-122"/>
              </a:rPr>
              <a:t>二级产业集团为</a:t>
            </a:r>
            <a:r>
              <a:rPr lang="en-US" altLang="zh-CN" sz="1000" dirty="0">
                <a:solidFill>
                  <a:srgbClr val="92D050"/>
                </a:solidFill>
                <a:latin typeface="微软雅黑" panose="020B0503020204020204" pitchFamily="34" charset="-122"/>
                <a:ea typeface="微软雅黑" panose="020B0503020204020204" pitchFamily="34" charset="-122"/>
              </a:rPr>
              <a:t>GP</a:t>
            </a:r>
            <a:r>
              <a:rPr lang="zh-CN" altLang="en-US" sz="1000" dirty="0">
                <a:solidFill>
                  <a:srgbClr val="92D050"/>
                </a:solidFill>
                <a:latin typeface="微软雅黑" panose="020B0503020204020204" pitchFamily="34" charset="-122"/>
                <a:ea typeface="微软雅黑" panose="020B0503020204020204" pitchFamily="34" charset="-122"/>
              </a:rPr>
              <a:t>的合伙企业（</a:t>
            </a:r>
            <a:r>
              <a:rPr lang="en-US" altLang="zh-CN" sz="1000" dirty="0">
                <a:solidFill>
                  <a:srgbClr val="92D050"/>
                </a:solidFill>
                <a:latin typeface="微软雅黑" panose="020B0503020204020204" pitchFamily="34" charset="-122"/>
                <a:ea typeface="微软雅黑" panose="020B0503020204020204" pitchFamily="34" charset="-122"/>
              </a:rPr>
              <a:t>6</a:t>
            </a:r>
            <a:r>
              <a:rPr lang="zh-CN" altLang="en-US" sz="1000" dirty="0">
                <a:solidFill>
                  <a:srgbClr val="92D050"/>
                </a:solidFill>
                <a:latin typeface="微软雅黑" panose="020B0503020204020204" pitchFamily="34" charset="-122"/>
                <a:ea typeface="微软雅黑" panose="020B0503020204020204" pitchFamily="34" charset="-122"/>
              </a:rPr>
              <a:t>家）</a:t>
            </a:r>
          </a:p>
        </p:txBody>
      </p:sp>
    </p:spTree>
    <p:extLst>
      <p:ext uri="{BB962C8B-B14F-4D97-AF65-F5344CB8AC3E}">
        <p14:creationId xmlns:p14="http://schemas.microsoft.com/office/powerpoint/2010/main" val="332255303"/>
      </p:ext>
    </p:extLst>
  </p:cSld>
  <p:clrMapOvr>
    <a:masterClrMapping/>
  </p:clrMapOvr>
  <mc:AlternateContent xmlns:mc="http://schemas.openxmlformats.org/markup-compatibility/2006" xmlns:p14="http://schemas.microsoft.com/office/powerpoint/2010/main">
    <mc:Choice Requires="p14">
      <p:transition p14:dur="10" advTm="50000"/>
    </mc:Choice>
    <mc:Fallback xmlns="">
      <p:transition advTm="50000"/>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5B9BD5"/>
          </a:solidFill>
          <a:tailEnd type="triangl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1382</Words>
  <Application>Microsoft Office PowerPoint</Application>
  <PresentationFormat>宽屏</PresentationFormat>
  <Paragraphs>142</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微软雅黑</vt:lpstr>
      <vt:lpstr>Arial</vt:lpstr>
      <vt:lpstr>Calibri</vt:lpstr>
      <vt:lpstr>Times New Roman</vt:lpstr>
      <vt:lpstr>Wingdings</vt:lpstr>
      <vt:lpstr>Office 主题</vt:lpstr>
      <vt:lpstr>项目股份化经营基本要求</vt:lpstr>
      <vt:lpstr>项目股份化经营基本方案（2020.5.14颁布）</vt:lpstr>
      <vt:lpstr>项目股份化经营资金保障和监管平台运作机制</vt:lpstr>
      <vt:lpstr>项目股份化经营资金保障和监管平台成立情况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358312460@qq.com</dc:creator>
  <cp:lastModifiedBy>刘 军</cp:lastModifiedBy>
  <cp:revision>87</cp:revision>
  <dcterms:created xsi:type="dcterms:W3CDTF">2020-06-29T00:46:46Z</dcterms:created>
  <dcterms:modified xsi:type="dcterms:W3CDTF">2020-08-11T11:44:34Z</dcterms:modified>
</cp:coreProperties>
</file>