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0"/>
  </p:notesMasterIdLst>
  <p:handoutMasterIdLst>
    <p:handoutMasterId r:id="rId31"/>
  </p:handoutMasterIdLst>
  <p:sldIdLst>
    <p:sldId id="256" r:id="rId3"/>
    <p:sldId id="286" r:id="rId4"/>
    <p:sldId id="275" r:id="rId5"/>
    <p:sldId id="257" r:id="rId6"/>
    <p:sldId id="258" r:id="rId7"/>
    <p:sldId id="259" r:id="rId8"/>
    <p:sldId id="260" r:id="rId9"/>
    <p:sldId id="273" r:id="rId10"/>
    <p:sldId id="272" r:id="rId11"/>
    <p:sldId id="274" r:id="rId12"/>
    <p:sldId id="262" r:id="rId13"/>
    <p:sldId id="279" r:id="rId14"/>
    <p:sldId id="264" r:id="rId15"/>
    <p:sldId id="265" r:id="rId16"/>
    <p:sldId id="263" r:id="rId17"/>
    <p:sldId id="266" r:id="rId18"/>
    <p:sldId id="267" r:id="rId19"/>
    <p:sldId id="277" r:id="rId20"/>
    <p:sldId id="280" r:id="rId21"/>
    <p:sldId id="278" r:id="rId22"/>
    <p:sldId id="283" r:id="rId23"/>
    <p:sldId id="270" r:id="rId24"/>
    <p:sldId id="271" r:id="rId25"/>
    <p:sldId id="282" r:id="rId26"/>
    <p:sldId id="284" r:id="rId27"/>
    <p:sldId id="311" r:id="rId28"/>
    <p:sldId id="285" r:id="rId29"/>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5" d="100"/>
          <a:sy n="75" d="100"/>
        </p:scale>
        <p:origin x="90" y="96"/>
      </p:cViewPr>
      <p:guideLst>
        <p:guide orient="horz" pos="2159"/>
        <p:guide pos="384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handoutMaster" Target="handoutMasters/handoutMaster1.xml"/><Relationship Id="rId30" Type="http://schemas.openxmlformats.org/officeDocument/2006/relationships/notesMaster" Target="notesMasters/notesMaster1.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7"/>
            <a:ext cx="12192422" cy="6857764"/>
          </a:xfrm>
          <a:prstGeom prst="rect">
            <a:avLst/>
          </a:prstGeom>
        </p:spPr>
      </p:pic>
      <p:sp>
        <p:nvSpPr>
          <p:cNvPr id="2" name="标题 1"/>
          <p:cNvSpPr>
            <a:spLocks noGrp="1"/>
          </p:cNvSpPr>
          <p:nvPr>
            <p:ph type="ctrTitle"/>
          </p:nvPr>
        </p:nvSpPr>
        <p:spPr>
          <a:xfrm>
            <a:off x="0" y="2694106"/>
            <a:ext cx="4917989" cy="1470025"/>
          </a:xfrm>
        </p:spPr>
        <p:txBody>
          <a:bodyPr anchor="ctr"/>
          <a:lstStyle>
            <a:lvl1pPr>
              <a:defRPr>
                <a:solidFill>
                  <a:schemeClr val="bg1"/>
                </a:solidFill>
              </a:defRPr>
            </a:lvl1pPr>
          </a:lstStyle>
          <a:p>
            <a:pPr fontAlgn="base"/>
            <a:r>
              <a:rPr lang="zh-CN" altLang="en-US" strike="noStrike" noProof="1"/>
              <a:t>单击此处编辑母版标题样式</a:t>
            </a:r>
            <a:endParaRPr lang="zh-CN" altLang="en-US" strike="noStrike" noProof="1"/>
          </a:p>
        </p:txBody>
      </p:sp>
      <p:sp>
        <p:nvSpPr>
          <p:cNvPr id="3" name="副标题 2"/>
          <p:cNvSpPr>
            <a:spLocks noGrp="1"/>
          </p:cNvSpPr>
          <p:nvPr>
            <p:ph type="subTitle" idx="1"/>
          </p:nvPr>
        </p:nvSpPr>
        <p:spPr>
          <a:xfrm>
            <a:off x="0" y="4634766"/>
            <a:ext cx="4267200" cy="1752600"/>
          </a:xfrm>
        </p:spPr>
        <p:txBody>
          <a:bodyPr/>
          <a:lstStyle>
            <a:lvl1pPr marL="0" indent="0" algn="l">
              <a:buNone/>
              <a:defRPr b="0"/>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fontAlgn="base"/>
            <a:r>
              <a:rPr lang="zh-CN" altLang="en-US" strike="noStrike" noProof="1"/>
              <a:t>单击此处编辑母版副标题样式</a:t>
            </a:r>
            <a:endParaRPr lang="zh-CN" altLang="en-US" strike="noStrike" noProof="1"/>
          </a:p>
        </p:txBody>
      </p:sp>
      <p:sp>
        <p:nvSpPr>
          <p:cNvPr id="6" name="页脚占位符 3"/>
          <p:cNvSpPr>
            <a:spLocks noGrp="1"/>
          </p:cNvSpPr>
          <p:nvPr>
            <p:ph type="ftr" sz="quarter" idx="3"/>
          </p:nvPr>
        </p:nvSpPr>
        <p:spPr bwMode="auto">
          <a:xfrm>
            <a:off x="4038600" y="6356350"/>
            <a:ext cx="4114800" cy="365125"/>
          </a:xfrm>
          <a:prstGeom prst="rect">
            <a:avLst/>
          </a:prstGeom>
          <a:noFill/>
          <a:ln w="9525">
            <a:noFill/>
            <a:miter lim="800000"/>
          </a:ln>
        </p:spPr>
        <p:txBody>
          <a:bodyPr vert="horz" wrap="square" lIns="91440" tIns="45720" rIns="91440" bIns="45720" numCol="1" anchor="ctr" anchorCtr="0" compatLnSpc="1"/>
          <a:lstStyle>
            <a:lvl1pPr>
              <a:defRPr/>
            </a:lvl1pPr>
          </a:lstStyle>
          <a:p>
            <a:endParaRPr lang="zh-CN" altLang="en-US"/>
          </a:p>
        </p:txBody>
      </p:sp>
      <p:sp>
        <p:nvSpPr>
          <p:cNvPr id="7" name="灯片编号占位符 4"/>
          <p:cNvSpPr>
            <a:spLocks noGrp="1"/>
          </p:cNvSpPr>
          <p:nvPr>
            <p:ph type="sldNum" sz="quarter" idx="4"/>
          </p:nvPr>
        </p:nvSpPr>
        <p:spPr bwMode="auto">
          <a:xfrm>
            <a:off x="8610600" y="6356350"/>
            <a:ext cx="2743200" cy="365125"/>
          </a:xfrm>
          <a:prstGeom prst="rect">
            <a:avLst/>
          </a:prstGeom>
          <a:noFill/>
          <a:ln w="9525">
            <a:noFill/>
            <a:miter lim="800000"/>
          </a:ln>
        </p:spPr>
        <p:txBody>
          <a:bodyPr vert="horz" wrap="square" lIns="91440" tIns="45720" rIns="91440" bIns="45720" numCol="1" anchor="ctr" anchorCtr="0" compatLnSpc="1"/>
          <a:lstStyle/>
          <a:p>
            <a:fld id="{49AE70B2-8BF9-45C0-BB95-33D1B9D3A854}" type="slidenum">
              <a:rPr lang="zh-CN" altLang="en-US" smtClean="0"/>
            </a:fld>
            <a:endParaRPr lang="zh-CN" alt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pPr fontAlgn="base"/>
            <a:r>
              <a:rPr lang="zh-CN" altLang="en-US" strike="noStrike" noProof="1"/>
              <a:t>单击此处编辑母版标题样式</a:t>
            </a:r>
            <a:endParaRPr lang="zh-CN" altLang="en-US" strike="noStrike" noProof="1"/>
          </a:p>
        </p:txBody>
      </p:sp>
      <p:sp>
        <p:nvSpPr>
          <p:cNvPr id="3" name="图片占位符 2"/>
          <p:cNvSpPr>
            <a:spLocks noGrp="1"/>
          </p:cNvSpPr>
          <p:nvPr>
            <p:ph type="pic" idx="1"/>
          </p:nvPr>
        </p:nvSpPr>
        <p:spPr>
          <a:xfrm>
            <a:off x="2389188" y="612775"/>
            <a:ext cx="73152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0" rtl="0" eaLnBrk="0" fontAlgn="base" latinLnBrk="0" hangingPunct="0">
              <a:lnSpc>
                <a:spcPct val="110000"/>
              </a:lnSpc>
              <a:spcBef>
                <a:spcPts val="1000"/>
              </a:spcBef>
              <a:spcAft>
                <a:spcPct val="0"/>
              </a:spcAft>
              <a:buClr>
                <a:srgbClr val="2E75B5"/>
              </a:buClr>
              <a:buSzPct val="80000"/>
              <a:buFont typeface="Wingdings" panose="05000000000000000000" pitchFamily="2" charset="2"/>
              <a:buNone/>
              <a:defRPr/>
            </a:pPr>
            <a:endParaRPr kumimoji="0" lang="zh-CN" altLang="en-US" sz="3200" b="0" i="0" u="none" strike="noStrike" kern="0" cap="none" spc="0" normalizeH="0" baseline="0" noProof="0">
              <a:ln>
                <a:noFill/>
              </a:ln>
              <a:solidFill>
                <a:schemeClr val="tx1"/>
              </a:solidFill>
              <a:effectLst/>
              <a:uLnTx/>
              <a:uFillTx/>
              <a:latin typeface="+mn-lt"/>
              <a:ea typeface="+mn-ea"/>
              <a:cs typeface="+mn-cs"/>
              <a:sym typeface="Calibri" panose="020F0502020204030204" pitchFamily="34" charset="0"/>
            </a:endParaRPr>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endParaRPr lang="zh-CN" altLang="en-US" strike="noStrike" noProof="1"/>
          </a:p>
        </p:txBody>
      </p:sp>
      <p:cxnSp>
        <p:nvCxnSpPr>
          <p:cNvPr id="8" name="直接连接符 7" hidden="1"/>
          <p:cNvCxnSpPr/>
          <p:nvPr userDrawn="1"/>
        </p:nvCxnSpPr>
        <p:spPr>
          <a:xfrm>
            <a:off x="742950" y="434340"/>
            <a:ext cx="0" cy="139128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bg>
      <p:bgPr>
        <a:solidFill>
          <a:schemeClr val="bg1"/>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a:xfrm>
            <a:off x="838200" y="365125"/>
            <a:ext cx="7734300" cy="5811838"/>
          </a:xfrm>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1"/>
        </a:solid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6"/>
            <a:ext cx="12192420" cy="6857763"/>
          </a:xfrm>
          <a:prstGeom prst="rect">
            <a:avLst/>
          </a:prstGeom>
        </p:spPr>
      </p:pic>
      <p:sp>
        <p:nvSpPr>
          <p:cNvPr id="2" name="标题 1"/>
          <p:cNvSpPr>
            <a:spLocks noGrp="1"/>
          </p:cNvSpPr>
          <p:nvPr>
            <p:ph type="title"/>
          </p:nvPr>
        </p:nvSpPr>
        <p:spPr>
          <a:xfrm>
            <a:off x="963613" y="2540000"/>
            <a:ext cx="10363200" cy="1362075"/>
          </a:xfrm>
        </p:spPr>
        <p:txBody>
          <a:bodyPr anchor="t"/>
          <a:lstStyle>
            <a:lvl1pPr algn="ctr">
              <a:defRPr sz="4000" b="1" cap="all"/>
            </a:lvl1p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963613" y="1039813"/>
            <a:ext cx="10363200" cy="1500187"/>
          </a:xfrm>
        </p:spPr>
        <p:txBody>
          <a:bodyPr anchor="b"/>
          <a:lstStyle>
            <a:lvl1pPr marL="0" indent="0" algn="ctr">
              <a:buNone/>
              <a:defRPr sz="2000">
                <a:solidFill>
                  <a:srgbClr val="004C89"/>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a:t>单击此处编辑母版文本样式</a:t>
            </a:r>
            <a:endParaRPr lang="zh-CN" altLang="en-US" strike="noStrike" noProof="1"/>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封底幻灯片">
    <p:spTree>
      <p:nvGrpSpPr>
        <p:cNvPr id="1" name=""/>
        <p:cNvGrpSpPr/>
        <p:nvPr/>
      </p:nvGrpSpPr>
      <p:grpSpPr>
        <a:xfrm>
          <a:off x="0" y="0"/>
          <a:ext cx="0" cy="0"/>
          <a:chOff x="0" y="0"/>
          <a:chExt cx="0" cy="0"/>
        </a:xfrm>
      </p:grpSpPr>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6"/>
            <a:ext cx="12192420" cy="6857763"/>
          </a:xfrm>
          <a:prstGeom prst="rect">
            <a:avLst/>
          </a:prstGeom>
        </p:spPr>
      </p:pic>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endParaRPr lang="zh-CN" altLang="en-US" strike="noStrike" noProof="1"/>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endParaRPr lang="zh-CN" altLang="en-US" strike="noStrike" noProof="1"/>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endParaRPr lang="zh-CN" altLang="en-US" strike="noStrike" noProof="1"/>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4.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0" y="236"/>
            <a:ext cx="12192420" cy="6857762"/>
          </a:xfrm>
          <a:prstGeom prst="rect">
            <a:avLst/>
          </a:prstGeom>
        </p:spPr>
      </p:pic>
      <p:sp>
        <p:nvSpPr>
          <p:cNvPr id="1026" name="标题占位符 1"/>
          <p:cNvSpPr>
            <a:spLocks noGrp="1"/>
          </p:cNvSpPr>
          <p:nvPr>
            <p:ph type="title"/>
          </p:nvPr>
        </p:nvSpPr>
        <p:spPr>
          <a:xfrm>
            <a:off x="622300" y="237"/>
            <a:ext cx="10731500" cy="837964"/>
          </a:xfrm>
          <a:prstGeom prst="rect">
            <a:avLst/>
          </a:prstGeom>
          <a:noFill/>
          <a:ln w="9525">
            <a:noFill/>
          </a:ln>
        </p:spPr>
        <p:txBody>
          <a:bodyPr anchor="b"/>
          <a:lstStyle/>
          <a:p>
            <a:pPr lvl="0"/>
            <a:r>
              <a:rPr lang="zh-CN" altLang="en-US" dirty="0"/>
              <a:t>单击此处编辑母版标题样式</a:t>
            </a:r>
            <a:endParaRPr lang="zh-CN" altLang="en-US" dirty="0"/>
          </a:p>
        </p:txBody>
      </p:sp>
      <p:sp>
        <p:nvSpPr>
          <p:cNvPr id="1027" name="文本占位符 2"/>
          <p:cNvSpPr>
            <a:spLocks noGrp="1"/>
          </p:cNvSpPr>
          <p:nvPr>
            <p:ph type="body"/>
          </p:nvPr>
        </p:nvSpPr>
        <p:spPr>
          <a:xfrm>
            <a:off x="622300" y="1219200"/>
            <a:ext cx="10731500" cy="4957763"/>
          </a:xfrm>
          <a:prstGeom prst="rect">
            <a:avLst/>
          </a:prstGeom>
          <a:noFill/>
          <a:ln w="9525">
            <a:noFill/>
          </a:ln>
        </p:spPr>
        <p:txBody>
          <a:bodyPr anchor="t"/>
          <a:lstStyle/>
          <a:p>
            <a:pPr lvl="0" indent="-228600"/>
            <a:r>
              <a:rPr lang="zh-CN" altLang="en-US" dirty="0"/>
              <a:t>单击此处编辑母版文本样式</a:t>
            </a:r>
            <a:endParaRPr lang="zh-CN" altLang="en-US" dirty="0"/>
          </a:p>
          <a:p>
            <a:pPr lvl="1" indent="-323850"/>
            <a:r>
              <a:rPr lang="zh-CN" altLang="en-US" dirty="0"/>
              <a:t>第二级</a:t>
            </a:r>
            <a:endParaRPr lang="zh-CN" altLang="en-US" dirty="0"/>
          </a:p>
          <a:p>
            <a:pPr lvl="2" indent="-287020"/>
            <a:r>
              <a:rPr lang="zh-CN" altLang="en-US" dirty="0"/>
              <a:t>第三级</a:t>
            </a:r>
            <a:endParaRPr lang="zh-CN" altLang="en-US" dirty="0"/>
          </a:p>
          <a:p>
            <a:pPr lvl="3" indent="-250825"/>
            <a:r>
              <a:rPr lang="zh-CN" altLang="en-US" dirty="0"/>
              <a:t>第四级</a:t>
            </a:r>
            <a:endParaRPr lang="zh-CN" altLang="en-US" dirty="0"/>
          </a:p>
          <a:p>
            <a:pPr lvl="4" indent="-215900"/>
            <a:r>
              <a:rPr lang="zh-CN" altLang="en-US" dirty="0"/>
              <a:t>第五级</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rtl="0" eaLnBrk="0" fontAlgn="base" hangingPunct="0">
        <a:lnSpc>
          <a:spcPct val="90000"/>
        </a:lnSpc>
        <a:spcBef>
          <a:spcPct val="0"/>
        </a:spcBef>
        <a:spcAft>
          <a:spcPct val="0"/>
        </a:spcAft>
        <a:defRPr sz="3200" b="1">
          <a:solidFill>
            <a:schemeClr val="tx1"/>
          </a:solidFill>
          <a:latin typeface="+mj-lt"/>
          <a:ea typeface="+mj-ea"/>
          <a:cs typeface="+mj-cs"/>
          <a:sym typeface="Calibri Light" panose="020F0302020204030204" pitchFamily="34" charset="0"/>
        </a:defRPr>
      </a:lvl1pPr>
      <a:lvl2pPr algn="l" rtl="0" eaLnBrk="0" fontAlgn="base" hangingPunct="0">
        <a:lnSpc>
          <a:spcPct val="90000"/>
        </a:lnSpc>
        <a:spcBef>
          <a:spcPct val="0"/>
        </a:spcBef>
        <a:spcAft>
          <a:spcPct val="0"/>
        </a:spcAft>
        <a:defRPr sz="4400" b="1">
          <a:solidFill>
            <a:schemeClr val="tx1"/>
          </a:solidFill>
          <a:latin typeface="微软雅黑" charset="-122"/>
          <a:ea typeface="微软雅黑" charset="-122"/>
          <a:sym typeface="Calibri Light" panose="020F0302020204030204" pitchFamily="34" charset="0"/>
        </a:defRPr>
      </a:lvl2pPr>
      <a:lvl3pPr algn="l" rtl="0" eaLnBrk="0" fontAlgn="base" hangingPunct="0">
        <a:lnSpc>
          <a:spcPct val="90000"/>
        </a:lnSpc>
        <a:spcBef>
          <a:spcPct val="0"/>
        </a:spcBef>
        <a:spcAft>
          <a:spcPct val="0"/>
        </a:spcAft>
        <a:defRPr sz="4400" b="1">
          <a:solidFill>
            <a:schemeClr val="tx1"/>
          </a:solidFill>
          <a:latin typeface="微软雅黑" charset="-122"/>
          <a:ea typeface="微软雅黑" charset="-122"/>
          <a:sym typeface="Calibri Light" panose="020F0302020204030204" pitchFamily="34" charset="0"/>
        </a:defRPr>
      </a:lvl3pPr>
      <a:lvl4pPr algn="l" rtl="0" eaLnBrk="0" fontAlgn="base" hangingPunct="0">
        <a:lnSpc>
          <a:spcPct val="90000"/>
        </a:lnSpc>
        <a:spcBef>
          <a:spcPct val="0"/>
        </a:spcBef>
        <a:spcAft>
          <a:spcPct val="0"/>
        </a:spcAft>
        <a:defRPr sz="4400" b="1">
          <a:solidFill>
            <a:schemeClr val="tx1"/>
          </a:solidFill>
          <a:latin typeface="微软雅黑" charset="-122"/>
          <a:ea typeface="微软雅黑" charset="-122"/>
          <a:sym typeface="Calibri Light" panose="020F0302020204030204" pitchFamily="34" charset="0"/>
        </a:defRPr>
      </a:lvl4pPr>
      <a:lvl5pPr algn="l" rtl="0" eaLnBrk="0" fontAlgn="base" hangingPunct="0">
        <a:lnSpc>
          <a:spcPct val="90000"/>
        </a:lnSpc>
        <a:spcBef>
          <a:spcPct val="0"/>
        </a:spcBef>
        <a:spcAft>
          <a:spcPct val="0"/>
        </a:spcAft>
        <a:defRPr sz="4400" b="1">
          <a:solidFill>
            <a:schemeClr val="tx1"/>
          </a:solidFill>
          <a:latin typeface="微软雅黑" charset="-122"/>
          <a:ea typeface="微软雅黑" charset="-122"/>
          <a:sym typeface="Calibri Light" panose="020F0302020204030204" pitchFamily="34" charset="0"/>
        </a:defRPr>
      </a:lvl5pPr>
      <a:lvl6pPr marL="457200" algn="l" rtl="0" eaLnBrk="0" fontAlgn="base" hangingPunct="0">
        <a:lnSpc>
          <a:spcPct val="90000"/>
        </a:lnSpc>
        <a:spcBef>
          <a:spcPct val="0"/>
        </a:spcBef>
        <a:spcAft>
          <a:spcPct val="0"/>
        </a:spcAft>
        <a:defRPr sz="4400" b="1">
          <a:solidFill>
            <a:schemeClr val="tx1"/>
          </a:solidFill>
          <a:latin typeface="微软雅黑" charset="-122"/>
          <a:ea typeface="微软雅黑" charset="-122"/>
          <a:sym typeface="Calibri Light" panose="020F0302020204030204" pitchFamily="34" charset="0"/>
        </a:defRPr>
      </a:lvl6pPr>
      <a:lvl7pPr marL="914400" algn="l" rtl="0" eaLnBrk="0" fontAlgn="base" hangingPunct="0">
        <a:lnSpc>
          <a:spcPct val="90000"/>
        </a:lnSpc>
        <a:spcBef>
          <a:spcPct val="0"/>
        </a:spcBef>
        <a:spcAft>
          <a:spcPct val="0"/>
        </a:spcAft>
        <a:defRPr sz="4400" b="1">
          <a:solidFill>
            <a:schemeClr val="tx1"/>
          </a:solidFill>
          <a:latin typeface="微软雅黑" charset="-122"/>
          <a:ea typeface="微软雅黑" charset="-122"/>
          <a:sym typeface="Calibri Light" panose="020F0302020204030204" pitchFamily="34" charset="0"/>
        </a:defRPr>
      </a:lvl7pPr>
      <a:lvl8pPr marL="1371600" algn="l" rtl="0" eaLnBrk="0" fontAlgn="base" hangingPunct="0">
        <a:lnSpc>
          <a:spcPct val="90000"/>
        </a:lnSpc>
        <a:spcBef>
          <a:spcPct val="0"/>
        </a:spcBef>
        <a:spcAft>
          <a:spcPct val="0"/>
        </a:spcAft>
        <a:defRPr sz="4400" b="1">
          <a:solidFill>
            <a:schemeClr val="tx1"/>
          </a:solidFill>
          <a:latin typeface="微软雅黑" charset="-122"/>
          <a:ea typeface="微软雅黑" charset="-122"/>
          <a:sym typeface="Calibri Light" panose="020F0302020204030204" pitchFamily="34" charset="0"/>
        </a:defRPr>
      </a:lvl8pPr>
      <a:lvl9pPr marL="1828800" algn="l" rtl="0" eaLnBrk="0" fontAlgn="base" hangingPunct="0">
        <a:lnSpc>
          <a:spcPct val="90000"/>
        </a:lnSpc>
        <a:spcBef>
          <a:spcPct val="0"/>
        </a:spcBef>
        <a:spcAft>
          <a:spcPct val="0"/>
        </a:spcAft>
        <a:defRPr sz="4400" b="1">
          <a:solidFill>
            <a:schemeClr val="tx1"/>
          </a:solidFill>
          <a:latin typeface="微软雅黑" charset="-122"/>
          <a:ea typeface="微软雅黑" charset="-122"/>
          <a:sym typeface="Calibri Light" panose="020F0302020204030204" pitchFamily="34" charset="0"/>
        </a:defRPr>
      </a:lvl9pPr>
    </p:titleStyle>
    <p:bodyStyle>
      <a:lvl1pPr marL="228600" indent="-323850" algn="l" defTabSz="0" rtl="0" eaLnBrk="0" fontAlgn="base" hangingPunct="0">
        <a:lnSpc>
          <a:spcPct val="130000"/>
        </a:lnSpc>
        <a:spcBef>
          <a:spcPts val="1000"/>
        </a:spcBef>
        <a:spcAft>
          <a:spcPct val="0"/>
        </a:spcAft>
        <a:buClr>
          <a:srgbClr val="2E75B5"/>
        </a:buClr>
        <a:buSzPct val="80000"/>
        <a:buFont typeface="Wingdings" panose="05000000000000000000" pitchFamily="2" charset="2"/>
        <a:buChar char="l"/>
        <a:defRPr sz="2400" b="1">
          <a:solidFill>
            <a:schemeClr val="tx1"/>
          </a:solidFill>
          <a:latin typeface="+mn-lt"/>
          <a:ea typeface="+mn-ea"/>
          <a:cs typeface="+mn-cs"/>
          <a:sym typeface="Calibri" panose="020F0502020204030204" pitchFamily="34" charset="0"/>
        </a:defRPr>
      </a:lvl1pPr>
      <a:lvl2pPr marL="685800" indent="-323850" algn="l" defTabSz="0" rtl="0" eaLnBrk="0" fontAlgn="base" hangingPunct="0">
        <a:lnSpc>
          <a:spcPct val="130000"/>
        </a:lnSpc>
        <a:spcBef>
          <a:spcPts val="500"/>
        </a:spcBef>
        <a:spcAft>
          <a:spcPct val="0"/>
        </a:spcAft>
        <a:buClr>
          <a:srgbClr val="2E75B5"/>
        </a:buClr>
        <a:buSzPct val="80000"/>
        <a:buFont typeface="Wingdings" panose="05000000000000000000" pitchFamily="2" charset="2"/>
        <a:buChar char="n"/>
        <a:defRPr sz="2000">
          <a:solidFill>
            <a:schemeClr val="tx1"/>
          </a:solidFill>
          <a:latin typeface="+mn-lt"/>
          <a:ea typeface="+mn-ea"/>
          <a:sym typeface="Calibri" panose="020F0502020204030204" pitchFamily="34" charset="0"/>
        </a:defRPr>
      </a:lvl2pPr>
      <a:lvl3pPr marL="1143000" indent="-287655" algn="l" defTabSz="0" rtl="0" eaLnBrk="0" fontAlgn="base" hangingPunct="0">
        <a:lnSpc>
          <a:spcPct val="130000"/>
        </a:lnSpc>
        <a:spcBef>
          <a:spcPts val="500"/>
        </a:spcBef>
        <a:spcAft>
          <a:spcPct val="0"/>
        </a:spcAft>
        <a:buClr>
          <a:srgbClr val="2E75B5"/>
        </a:buClr>
        <a:buSzPct val="80000"/>
        <a:buFont typeface="Wingdings" panose="05000000000000000000" pitchFamily="2" charset="2"/>
        <a:buChar char="ü"/>
        <a:defRPr sz="1800">
          <a:solidFill>
            <a:schemeClr val="tx1"/>
          </a:solidFill>
          <a:latin typeface="+mn-lt"/>
          <a:ea typeface="+mn-ea"/>
          <a:sym typeface="Calibri" panose="020F0502020204030204" pitchFamily="34" charset="0"/>
        </a:defRPr>
      </a:lvl3pPr>
      <a:lvl4pPr marL="1600200" indent="-250825" algn="l" defTabSz="0" rtl="0" eaLnBrk="0" fontAlgn="base" hangingPunct="0">
        <a:lnSpc>
          <a:spcPct val="130000"/>
        </a:lnSpc>
        <a:spcBef>
          <a:spcPts val="500"/>
        </a:spcBef>
        <a:spcAft>
          <a:spcPct val="0"/>
        </a:spcAft>
        <a:buClr>
          <a:srgbClr val="2E75B5"/>
        </a:buClr>
        <a:buSzPct val="80000"/>
        <a:buFont typeface="Wingdings" panose="05000000000000000000" pitchFamily="2" charset="2"/>
        <a:buChar char="p"/>
        <a:defRPr sz="1600">
          <a:solidFill>
            <a:schemeClr val="tx1"/>
          </a:solidFill>
          <a:latin typeface="+mn-lt"/>
          <a:ea typeface="+mn-ea"/>
          <a:sym typeface="Calibri" panose="020F0502020204030204" pitchFamily="34" charset="0"/>
        </a:defRPr>
      </a:lvl4pPr>
      <a:lvl5pPr marL="2057400" indent="-215900" algn="l" defTabSz="0" rtl="0" eaLnBrk="0" fontAlgn="base" hangingPunct="0">
        <a:lnSpc>
          <a:spcPct val="130000"/>
        </a:lnSpc>
        <a:spcBef>
          <a:spcPts val="500"/>
        </a:spcBef>
        <a:spcAft>
          <a:spcPct val="0"/>
        </a:spcAft>
        <a:buClr>
          <a:srgbClr val="2E75B5"/>
        </a:buClr>
        <a:buSzPct val="80000"/>
        <a:buFont typeface="Wingdings" panose="05000000000000000000" pitchFamily="2" charset="2"/>
        <a:buChar char="Ø"/>
        <a:defRPr sz="1600">
          <a:solidFill>
            <a:schemeClr val="tx1"/>
          </a:solidFill>
          <a:latin typeface="+mn-lt"/>
          <a:ea typeface="+mn-ea"/>
          <a:sym typeface="Calibri" panose="020F0502020204030204" pitchFamily="34" charset="0"/>
        </a:defRPr>
      </a:lvl5pPr>
      <a:lvl6pPr marL="2514600" indent="-215900" algn="l" defTabSz="0" rtl="0" eaLnBrk="0" fontAlgn="base" hangingPunct="0">
        <a:lnSpc>
          <a:spcPct val="110000"/>
        </a:lnSpc>
        <a:spcBef>
          <a:spcPts val="500"/>
        </a:spcBef>
        <a:spcAft>
          <a:spcPct val="0"/>
        </a:spcAft>
        <a:buClr>
          <a:srgbClr val="2E75B5"/>
        </a:buClr>
        <a:buSzPct val="80000"/>
        <a:buFont typeface="Wingdings" panose="05000000000000000000" pitchFamily="2" charset="2"/>
        <a:buChar char="•"/>
        <a:defRPr>
          <a:solidFill>
            <a:srgbClr val="7F7F7F"/>
          </a:solidFill>
          <a:latin typeface="+mn-lt"/>
          <a:ea typeface="+mn-ea"/>
          <a:sym typeface="Calibri" panose="020F0502020204030204" pitchFamily="34" charset="0"/>
        </a:defRPr>
      </a:lvl6pPr>
      <a:lvl7pPr marL="2971800" indent="-215900" algn="l" defTabSz="0" rtl="0" eaLnBrk="0" fontAlgn="base" hangingPunct="0">
        <a:lnSpc>
          <a:spcPct val="110000"/>
        </a:lnSpc>
        <a:spcBef>
          <a:spcPts val="500"/>
        </a:spcBef>
        <a:spcAft>
          <a:spcPct val="0"/>
        </a:spcAft>
        <a:buClr>
          <a:srgbClr val="2E75B5"/>
        </a:buClr>
        <a:buSzPct val="80000"/>
        <a:buFont typeface="Wingdings" panose="05000000000000000000" pitchFamily="2" charset="2"/>
        <a:buChar char="•"/>
        <a:defRPr>
          <a:solidFill>
            <a:srgbClr val="7F7F7F"/>
          </a:solidFill>
          <a:latin typeface="+mn-lt"/>
          <a:ea typeface="+mn-ea"/>
          <a:sym typeface="Calibri" panose="020F0502020204030204" pitchFamily="34" charset="0"/>
        </a:defRPr>
      </a:lvl7pPr>
      <a:lvl8pPr marL="3429000" indent="-215900" algn="l" defTabSz="0" rtl="0" eaLnBrk="0" fontAlgn="base" hangingPunct="0">
        <a:lnSpc>
          <a:spcPct val="110000"/>
        </a:lnSpc>
        <a:spcBef>
          <a:spcPts val="500"/>
        </a:spcBef>
        <a:spcAft>
          <a:spcPct val="0"/>
        </a:spcAft>
        <a:buClr>
          <a:srgbClr val="2E75B5"/>
        </a:buClr>
        <a:buSzPct val="80000"/>
        <a:buFont typeface="Wingdings" panose="05000000000000000000" pitchFamily="2" charset="2"/>
        <a:buChar char="•"/>
        <a:defRPr>
          <a:solidFill>
            <a:srgbClr val="7F7F7F"/>
          </a:solidFill>
          <a:latin typeface="+mn-lt"/>
          <a:ea typeface="+mn-ea"/>
          <a:sym typeface="Calibri" panose="020F0502020204030204" pitchFamily="34" charset="0"/>
        </a:defRPr>
      </a:lvl8pPr>
      <a:lvl9pPr marL="3886200" indent="-215900" algn="l" defTabSz="0" rtl="0" eaLnBrk="0" fontAlgn="base" hangingPunct="0">
        <a:lnSpc>
          <a:spcPct val="110000"/>
        </a:lnSpc>
        <a:spcBef>
          <a:spcPts val="500"/>
        </a:spcBef>
        <a:spcAft>
          <a:spcPct val="0"/>
        </a:spcAft>
        <a:buClr>
          <a:srgbClr val="2E75B5"/>
        </a:buClr>
        <a:buSzPct val="80000"/>
        <a:buFont typeface="Wingdings" panose="05000000000000000000" pitchFamily="2" charset="2"/>
        <a:buChar char="•"/>
        <a:defRPr>
          <a:solidFill>
            <a:srgbClr val="7F7F7F"/>
          </a:solidFill>
          <a:latin typeface="+mn-lt"/>
          <a:ea typeface="+mn-ea"/>
          <a:sym typeface="Calibri" panose="020F0502020204030204"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ctrTitle"/>
          </p:nvPr>
        </p:nvSpPr>
        <p:spPr/>
        <p:txBody>
          <a:bodyPr/>
          <a:p>
            <a:r>
              <a:rPr lang="en-US" altLang="zh-CN"/>
              <a:t>UKUI3.0</a:t>
            </a:r>
            <a:r>
              <a:rPr lang="zh-CN"/>
              <a:t>主题框架报告</a:t>
            </a:r>
            <a:endParaRPr lang="en-US" altLang="zh-CN"/>
          </a:p>
        </p:txBody>
      </p:sp>
      <p:sp>
        <p:nvSpPr>
          <p:cNvPr id="5" name="副标题 4"/>
          <p:cNvSpPr>
            <a:spLocks noGrp="1"/>
          </p:cNvSpPr>
          <p:nvPr>
            <p:ph type="subTitle" idx="1"/>
          </p:nvPr>
        </p:nvSpPr>
        <p:spPr/>
        <p:txBody>
          <a:bodyPr/>
          <a:p>
            <a:r>
              <a:rPr lang="en-US" altLang="zh-CN"/>
              <a:t>2020/02/02</a:t>
            </a:r>
            <a:endParaRPr lang="en-US" altLang="zh-CN"/>
          </a:p>
          <a:p>
            <a:r>
              <a:rPr lang="zh-CN" altLang="en-US"/>
              <a:t>兰悦</a:t>
            </a: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取舍</a:t>
            </a:r>
            <a:endParaRPr lang="zh-CN" altLang="en-US"/>
          </a:p>
        </p:txBody>
      </p:sp>
      <p:sp>
        <p:nvSpPr>
          <p:cNvPr id="3" name="内容占位符 2"/>
          <p:cNvSpPr>
            <a:spLocks noGrp="1"/>
          </p:cNvSpPr>
          <p:nvPr>
            <p:ph idx="1"/>
          </p:nvPr>
        </p:nvSpPr>
        <p:spPr/>
        <p:txBody>
          <a:bodyPr/>
          <a:p>
            <a:pPr marL="0" indent="0">
              <a:buNone/>
            </a:pPr>
            <a:r>
              <a:rPr lang="zh-CN" altLang="en-US" b="0"/>
              <a:t>主题框架并不是万能的，举例而言，</a:t>
            </a:r>
            <a:r>
              <a:rPr lang="en-US" altLang="zh-CN" b="0"/>
              <a:t>Qt</a:t>
            </a:r>
            <a:r>
              <a:rPr lang="zh-CN" altLang="en-US" b="0"/>
              <a:t>的控件是有限的，当我们不使用标准控件或者标准控件的组合进行开发时，如果要遵守主题框架的规范，可能会花费更多的时间，如何对这些问题进行取舍从而达到最高的效率是每个开发者都应该考虑的问题</a:t>
            </a:r>
            <a:endParaRPr lang="zh-CN" altLang="en-US" b="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主题框架的期望</a:t>
            </a:r>
            <a:endParaRPr lang="zh-CN" altLang="en-US"/>
          </a:p>
        </p:txBody>
      </p:sp>
      <p:sp>
        <p:nvSpPr>
          <p:cNvPr id="3" name="内容占位符 2"/>
          <p:cNvSpPr>
            <a:spLocks noGrp="1"/>
          </p:cNvSpPr>
          <p:nvPr>
            <p:ph idx="1"/>
          </p:nvPr>
        </p:nvSpPr>
        <p:spPr/>
        <p:txBody>
          <a:bodyPr/>
          <a:p>
            <a:r>
              <a:rPr lang="zh-CN" altLang="en-US"/>
              <a:t>减少重复的工作，提高后期开发效率</a:t>
            </a:r>
            <a:endParaRPr lang="zh-CN" altLang="en-US"/>
          </a:p>
          <a:p>
            <a:r>
              <a:rPr lang="zh-CN" altLang="en-US"/>
              <a:t>让设计和开发在能够达到平衡的同时确立明确的规范</a:t>
            </a:r>
            <a:endParaRPr lang="zh-CN" altLang="en-US"/>
          </a:p>
          <a:p>
            <a:r>
              <a:rPr lang="zh-CN" altLang="en-US"/>
              <a:t>与上游社区的技术路线接轨</a:t>
            </a:r>
            <a:endParaRPr lang="zh-CN" altLang="en-US"/>
          </a:p>
          <a:p>
            <a:r>
              <a:rPr lang="en-US" altLang="zh-CN"/>
              <a:t>... ...</a:t>
            </a:r>
            <a:endParaRPr lang="zh-CN" altLang="en-US"/>
          </a:p>
          <a:p>
            <a:endParaRPr lang="zh-CN" altLang="en-US"/>
          </a:p>
          <a:p>
            <a:pPr marL="0" indent="0">
              <a:buNone/>
            </a:pPr>
            <a:r>
              <a:rPr lang="zh-CN" altLang="en-US" b="0"/>
              <a:t>这些期望都需要时间，我们把它看成是一个时间</a:t>
            </a:r>
            <a:r>
              <a:rPr lang="en-US" altLang="zh-CN" b="0"/>
              <a:t>-</a:t>
            </a:r>
            <a:r>
              <a:rPr lang="zh-CN" altLang="en-US" b="0"/>
              <a:t>期望函数，怎么样让时间更短达到期望是我需要解决的问题</a:t>
            </a:r>
            <a:endParaRPr lang="zh-CN" altLang="en-US"/>
          </a:p>
          <a:p>
            <a:endParaRPr lang="zh-CN" altLang="en-US"/>
          </a:p>
          <a:p>
            <a:pPr lvl="1"/>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大纲</a:t>
            </a:r>
            <a:endParaRPr lang="zh-CN" altLang="en-US"/>
          </a:p>
        </p:txBody>
      </p:sp>
      <p:sp>
        <p:nvSpPr>
          <p:cNvPr id="3" name="内容占位符 2"/>
          <p:cNvSpPr>
            <a:spLocks noGrp="1"/>
          </p:cNvSpPr>
          <p:nvPr>
            <p:ph idx="1"/>
          </p:nvPr>
        </p:nvSpPr>
        <p:spPr/>
        <p:txBody>
          <a:bodyPr/>
          <a:p>
            <a:r>
              <a:rPr lang="zh-CN" altLang="en-US"/>
              <a:t>简介</a:t>
            </a:r>
            <a:endParaRPr lang="zh-CN" altLang="en-US"/>
          </a:p>
          <a:p>
            <a:r>
              <a:rPr lang="zh-CN" altLang="en-US">
                <a:solidFill>
                  <a:srgbClr val="FF0000"/>
                </a:solidFill>
              </a:rPr>
              <a:t>期望假说</a:t>
            </a:r>
            <a:endParaRPr lang="zh-CN" altLang="en-US"/>
          </a:p>
          <a:p>
            <a:r>
              <a:rPr lang="zh-CN" altLang="en-US"/>
              <a:t>困难和应对</a:t>
            </a:r>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期望模型假说</a:t>
            </a:r>
            <a:endParaRPr lang="zh-CN" altLang="en-US"/>
          </a:p>
        </p:txBody>
      </p:sp>
      <p:sp>
        <p:nvSpPr>
          <p:cNvPr id="3" name="内容占位符 2"/>
          <p:cNvSpPr>
            <a:spLocks noGrp="1"/>
          </p:cNvSpPr>
          <p:nvPr>
            <p:ph idx="1"/>
          </p:nvPr>
        </p:nvSpPr>
        <p:spPr/>
        <p:txBody>
          <a:bodyPr/>
          <a:p>
            <a:pPr marL="342900" indent="-342900"/>
            <a:r>
              <a:rPr lang="zh-CN" altLang="en-US"/>
              <a:t>一个项目的推进过程可以看做是时间和期望的函数</a:t>
            </a:r>
            <a:endParaRPr lang="zh-CN" altLang="en-US"/>
          </a:p>
          <a:p>
            <a:pPr marL="800100" lvl="1" indent="-342900"/>
            <a:r>
              <a:rPr lang="zh-CN" altLang="en-US"/>
              <a:t>假设时间（</a:t>
            </a:r>
            <a:r>
              <a:rPr lang="en-US" altLang="zh-CN"/>
              <a:t>T</a:t>
            </a:r>
            <a:r>
              <a:rPr lang="zh-CN" altLang="en-US"/>
              <a:t>）是一段时间内所有人工时的总和</a:t>
            </a:r>
            <a:r>
              <a:rPr lang="en-US" altLang="zh-CN"/>
              <a:t>S</a:t>
            </a:r>
            <a:r>
              <a:rPr lang="zh-CN" altLang="en-US"/>
              <a:t>，单位为</a:t>
            </a:r>
            <a:r>
              <a:rPr lang="en-US" altLang="zh-CN"/>
              <a:t>S/100</a:t>
            </a:r>
            <a:r>
              <a:rPr lang="zh-CN" altLang="en-US"/>
              <a:t>（百分制）</a:t>
            </a:r>
            <a:endParaRPr lang="en-US" altLang="zh-CN"/>
          </a:p>
          <a:p>
            <a:pPr marL="800100" lvl="1" indent="-342900"/>
            <a:r>
              <a:rPr lang="zh-CN" altLang="en-US"/>
              <a:t>假设项目期望（</a:t>
            </a:r>
            <a:r>
              <a:rPr lang="en-US" altLang="zh-CN"/>
              <a:t>E</a:t>
            </a:r>
            <a:r>
              <a:rPr lang="zh-CN" altLang="en-US"/>
              <a:t>）的最高值为</a:t>
            </a:r>
            <a:r>
              <a:rPr lang="en-US" altLang="zh-CN"/>
              <a:t>1</a:t>
            </a:r>
            <a:endParaRPr lang="en-US" altLang="zh-CN"/>
          </a:p>
          <a:p>
            <a:pPr marL="800100" lvl="1" indent="-342900"/>
            <a:r>
              <a:rPr lang="zh-CN" altLang="en-US"/>
              <a:t>假设项目难度为 </a:t>
            </a:r>
            <a:r>
              <a:rPr lang="en-US" altLang="zh-CN"/>
              <a:t>k</a:t>
            </a:r>
            <a:r>
              <a:rPr lang="zh-CN" altLang="en-US"/>
              <a:t>，它可能与时间和其它因素相关</a:t>
            </a:r>
            <a:r>
              <a:rPr lang="en-US" altLang="zh-CN"/>
              <a:t>k</a:t>
            </a:r>
            <a:r>
              <a:rPr lang="zh-CN" altLang="en-US"/>
              <a:t>越大，相同时间段内的</a:t>
            </a:r>
            <a:r>
              <a:rPr lang="en-US" altLang="zh-CN"/>
              <a:t>E</a:t>
            </a:r>
            <a:r>
              <a:rPr lang="zh-CN" altLang="en-US"/>
              <a:t>增量越小，我们暂定其与时间</a:t>
            </a:r>
            <a:r>
              <a:rPr lang="en-US" altLang="zh-CN"/>
              <a:t>T</a:t>
            </a:r>
            <a:r>
              <a:rPr lang="zh-CN" altLang="en-US"/>
              <a:t>的关系为 </a:t>
            </a:r>
            <a:r>
              <a:rPr lang="en-US" altLang="zh-CN"/>
              <a:t>k=K(t)</a:t>
            </a:r>
            <a:r>
              <a:rPr lang="zh-CN" altLang="en-US"/>
              <a:t>，</a:t>
            </a:r>
            <a:r>
              <a:rPr lang="en-US" altLang="zh-CN"/>
              <a:t>k</a:t>
            </a:r>
            <a:r>
              <a:rPr lang="zh-CN" altLang="en-US"/>
              <a:t>是</a:t>
            </a:r>
            <a:r>
              <a:rPr lang="en-US" altLang="zh-CN"/>
              <a:t>t</a:t>
            </a:r>
            <a:r>
              <a:rPr lang="zh-CN" altLang="en-US"/>
              <a:t>关于</a:t>
            </a:r>
            <a:r>
              <a:rPr lang="en-US" altLang="zh-CN"/>
              <a:t>E</a:t>
            </a:r>
            <a:r>
              <a:rPr lang="zh-CN" altLang="en-US"/>
              <a:t>的导函数的倒数</a:t>
            </a:r>
            <a:endParaRPr lang="zh-CN" altLang="en-US"/>
          </a:p>
          <a:p>
            <a:pPr marL="800100" lvl="1" indent="-342900"/>
            <a:r>
              <a:rPr lang="zh-CN" altLang="en-US"/>
              <a:t>假设技术选型缺陷导致的期望上限为 </a:t>
            </a:r>
            <a:r>
              <a:rPr lang="en-US" altLang="zh-CN"/>
              <a:t>z</a:t>
            </a:r>
            <a:r>
              <a:rPr lang="zh-CN" altLang="en-US"/>
              <a:t>，当期望等于</a:t>
            </a:r>
            <a:r>
              <a:rPr lang="en-US" altLang="zh-CN"/>
              <a:t>z</a:t>
            </a:r>
            <a:r>
              <a:rPr lang="zh-CN" altLang="en-US"/>
              <a:t>时不论投入多少时间，在不更换技术路线时，期望不变（</a:t>
            </a:r>
            <a:r>
              <a:rPr lang="en-US" altLang="zh-CN"/>
              <a:t>k</a:t>
            </a:r>
            <a:r>
              <a:rPr lang="zh-CN" altLang="en-US"/>
              <a:t>无限大），在更换技术路线之后，</a:t>
            </a:r>
            <a:r>
              <a:rPr lang="en-US" altLang="zh-CN"/>
              <a:t>k</a:t>
            </a:r>
            <a:r>
              <a:rPr lang="zh-CN" altLang="en-US"/>
              <a:t>、</a:t>
            </a:r>
            <a:r>
              <a:rPr lang="en-US" altLang="zh-CN"/>
              <a:t>z</a:t>
            </a:r>
            <a:r>
              <a:rPr lang="zh-CN" altLang="en-US"/>
              <a:t>改变，</a:t>
            </a:r>
            <a:r>
              <a:rPr lang="en-US" altLang="zh-CN"/>
              <a:t>E</a:t>
            </a:r>
            <a:r>
              <a:rPr lang="zh-CN" altLang="en-US"/>
              <a:t>可能会出现跳变</a:t>
            </a:r>
            <a:endParaRPr lang="zh-CN" altLang="en-US"/>
          </a:p>
          <a:p>
            <a:pPr marL="342900" lvl="0" indent="-342900"/>
            <a:r>
              <a:rPr lang="en-US" altLang="zh-CN"/>
              <a:t>UKUI3.0</a:t>
            </a:r>
            <a:r>
              <a:rPr lang="zh-CN" altLang="en-US"/>
              <a:t>的期望可以看做是多个项目的加权平均数的相关函数</a:t>
            </a:r>
            <a:endParaRPr lang="zh-CN" altLang="en-US"/>
          </a:p>
          <a:p>
            <a:pPr marL="800100" lvl="1" indent="-342900"/>
            <a:r>
              <a:rPr lang="zh-CN" altLang="en-US"/>
              <a:t>权值需要由专业的评估决定</a:t>
            </a:r>
            <a:endParaRPr lang="zh-CN" altLang="en-US"/>
          </a:p>
          <a:p>
            <a:pPr marL="800100" lvl="1" indent="-342900"/>
            <a:r>
              <a:rPr lang="zh-CN" altLang="en-US"/>
              <a:t>之所以不是加权平均数而是相关函数，是因为有单个项目中期望之外的因素影响了整体期望</a:t>
            </a:r>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主题框架的期望模型</a:t>
            </a:r>
            <a:endParaRPr lang="zh-CN" altLang="en-US"/>
          </a:p>
        </p:txBody>
      </p:sp>
      <p:sp>
        <p:nvSpPr>
          <p:cNvPr id="3" name="内容占位符 2"/>
          <p:cNvSpPr>
            <a:spLocks noGrp="1"/>
          </p:cNvSpPr>
          <p:nvPr>
            <p:ph idx="1"/>
          </p:nvPr>
        </p:nvSpPr>
        <p:spPr/>
        <p:txBody>
          <a:bodyPr/>
          <a:p>
            <a:r>
              <a:rPr lang="zh-CN" altLang="en-US"/>
              <a:t>我们需要确定相关的参数从而计算主题框架的 </a:t>
            </a:r>
            <a:r>
              <a:rPr lang="en-US" altLang="zh-CN"/>
              <a:t>E-t</a:t>
            </a:r>
            <a:r>
              <a:rPr lang="zh-CN" altLang="en-US"/>
              <a:t>函数</a:t>
            </a:r>
            <a:endParaRPr lang="zh-CN" altLang="en-US"/>
          </a:p>
          <a:p>
            <a:pPr lvl="1"/>
            <a:r>
              <a:rPr lang="zh-CN" altLang="en-US"/>
              <a:t>因为我考虑了技术上限，我们可以认为目前</a:t>
            </a:r>
            <a:r>
              <a:rPr lang="en-US" altLang="zh-CN"/>
              <a:t>z&gt;1</a:t>
            </a:r>
            <a:endParaRPr lang="en-US" altLang="zh-CN"/>
          </a:p>
          <a:p>
            <a:pPr lvl="1"/>
            <a:r>
              <a:rPr lang="zh-CN" altLang="en-US"/>
              <a:t>由于我不能动员全体员工投入主题框架的开发，我估计</a:t>
            </a:r>
            <a:r>
              <a:rPr lang="en-US" altLang="zh-CN"/>
              <a:t>t</a:t>
            </a:r>
            <a:r>
              <a:rPr lang="zh-CN" altLang="en-US"/>
              <a:t>的定义域大约为</a:t>
            </a:r>
            <a:r>
              <a:rPr lang="en-US" altLang="zh-CN"/>
              <a:t>[0, 10]</a:t>
            </a:r>
            <a:endParaRPr lang="en-US" altLang="zh-CN"/>
          </a:p>
          <a:p>
            <a:pPr lvl="1"/>
            <a:r>
              <a:rPr lang="zh-CN" altLang="en-US"/>
              <a:t>我认为</a:t>
            </a:r>
            <a:r>
              <a:rPr lang="en-US" altLang="zh-CN"/>
              <a:t>k</a:t>
            </a:r>
            <a:r>
              <a:rPr lang="zh-CN" altLang="en-US"/>
              <a:t>是一个关于</a:t>
            </a:r>
            <a:r>
              <a:rPr lang="en-US" altLang="zh-CN"/>
              <a:t>t</a:t>
            </a:r>
            <a:r>
              <a:rPr lang="zh-CN" altLang="en-US"/>
              <a:t>的递减函数，并且在没有设计大改版时，我不会切换技术路线</a:t>
            </a:r>
            <a:endParaRPr lang="zh-CN" altLang="en-US"/>
          </a:p>
          <a:p>
            <a:pPr marL="361950" lvl="1" indent="0">
              <a:buNone/>
            </a:pPr>
            <a:r>
              <a:rPr lang="zh-CN" altLang="en-US"/>
              <a:t>由此我们可以大致画出</a:t>
            </a:r>
            <a:r>
              <a:rPr lang="en-US" altLang="zh-CN"/>
              <a:t>UKUI3.0</a:t>
            </a:r>
            <a:r>
              <a:rPr lang="zh-CN" altLang="en-US"/>
              <a:t>主题框架的</a:t>
            </a:r>
            <a:r>
              <a:rPr lang="en-US" altLang="zh-CN"/>
              <a:t>E-t</a:t>
            </a:r>
            <a:r>
              <a:rPr lang="zh-CN" altLang="en-US"/>
              <a:t>图</a:t>
            </a:r>
            <a:endParaRPr lang="zh-CN" altLang="en-US"/>
          </a:p>
          <a:p>
            <a:pPr marL="361950" lvl="1" indent="0">
              <a:buNone/>
            </a:pPr>
            <a:endParaRPr lang="zh-CN" altLang="en-US"/>
          </a:p>
          <a:p>
            <a:pPr marL="361950" lvl="1" indent="0">
              <a:buNone/>
            </a:pPr>
            <a:endParaRPr lang="en-US" altLang="zh-CN"/>
          </a:p>
          <a:p>
            <a:pPr lvl="1"/>
            <a:endParaRPr lang="en-US" altLang="zh-CN"/>
          </a:p>
        </p:txBody>
      </p:sp>
      <p:pic>
        <p:nvPicPr>
          <p:cNvPr id="4" name="图片 3"/>
          <p:cNvPicPr>
            <a:picLocks noChangeAspect="1"/>
          </p:cNvPicPr>
          <p:nvPr/>
        </p:nvPicPr>
        <p:blipFill>
          <a:blip r:embed="rId1"/>
          <a:stretch>
            <a:fillRect/>
          </a:stretch>
        </p:blipFill>
        <p:spPr>
          <a:xfrm>
            <a:off x="7072630" y="3186430"/>
            <a:ext cx="4724400" cy="299085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t>文件管理器的时间</a:t>
            </a:r>
            <a:r>
              <a:rPr lang="en-US" altLang="zh-CN"/>
              <a:t>-</a:t>
            </a:r>
            <a:r>
              <a:rPr lang="zh-CN" altLang="en-US"/>
              <a:t>期望曲线</a:t>
            </a:r>
            <a:endParaRPr lang="zh-CN" altLang="en-US"/>
          </a:p>
        </p:txBody>
      </p:sp>
      <p:sp>
        <p:nvSpPr>
          <p:cNvPr id="3" name="内容占位符 2"/>
          <p:cNvSpPr>
            <a:spLocks noGrp="1"/>
          </p:cNvSpPr>
          <p:nvPr>
            <p:ph idx="1"/>
          </p:nvPr>
        </p:nvSpPr>
        <p:spPr/>
        <p:txBody>
          <a:bodyPr/>
          <a:p>
            <a:pPr marL="0" indent="0">
              <a:buNone/>
            </a:pPr>
            <a:r>
              <a:rPr lang="zh-CN">
                <a:sym typeface="+mn-ea"/>
              </a:rPr>
              <a:t>文件管理器由于在改稿之前已经进行过开发，所以会有一定的初始期望值</a:t>
            </a:r>
            <a:endParaRPr lang="zh-CN">
              <a:sym typeface="+mn-ea"/>
            </a:endParaRPr>
          </a:p>
          <a:p>
            <a:r>
              <a:rPr lang="zh-CN">
                <a:sym typeface="+mn-ea"/>
              </a:rPr>
              <a:t>我们先考虑</a:t>
            </a:r>
            <a:r>
              <a:rPr lang="en-US" altLang="zh-CN">
                <a:sym typeface="+mn-ea"/>
              </a:rPr>
              <a:t>2</a:t>
            </a:r>
            <a:r>
              <a:rPr lang="zh-CN" altLang="en-US">
                <a:sym typeface="+mn-ea"/>
              </a:rPr>
              <a:t>种情况</a:t>
            </a:r>
            <a:endParaRPr lang="zh-CN" altLang="en-US">
              <a:sym typeface="+mn-ea"/>
            </a:endParaRPr>
          </a:p>
          <a:p>
            <a:pPr lvl="1"/>
            <a:r>
              <a:rPr lang="zh-CN" altLang="en-US">
                <a:sym typeface="+mn-ea"/>
              </a:rPr>
              <a:t>使用主题框架</a:t>
            </a:r>
            <a:endParaRPr lang="en-US" altLang="zh-CN">
              <a:sym typeface="+mn-ea"/>
            </a:endParaRPr>
          </a:p>
          <a:p>
            <a:pPr lvl="1"/>
            <a:r>
              <a:rPr lang="zh-CN" altLang="en-US">
                <a:sym typeface="+mn-ea"/>
              </a:rPr>
              <a:t>使用</a:t>
            </a:r>
            <a:r>
              <a:rPr lang="en-US" altLang="zh-CN">
                <a:sym typeface="+mn-ea"/>
              </a:rPr>
              <a:t>qss</a:t>
            </a:r>
            <a:endParaRPr lang="zh-CN" altLang="en-US">
              <a:sym typeface="+mn-ea"/>
            </a:endParaRPr>
          </a:p>
          <a:p>
            <a:pPr lvl="1"/>
            <a:endParaRPr lang="zh-CN" altLang="en-US">
              <a:sym typeface="+mn-e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文件管理器</a:t>
            </a:r>
            <a:r>
              <a:rPr lang="en-US" altLang="zh-CN"/>
              <a:t>E-t(1)</a:t>
            </a:r>
            <a:r>
              <a:rPr lang="zh-CN" altLang="en-US"/>
              <a:t>曲线使用主题框架</a:t>
            </a:r>
            <a:endParaRPr lang="zh-CN" altLang="en-US"/>
          </a:p>
        </p:txBody>
      </p:sp>
      <p:sp>
        <p:nvSpPr>
          <p:cNvPr id="3" name="内容占位符 2"/>
          <p:cNvSpPr>
            <a:spLocks noGrp="1"/>
          </p:cNvSpPr>
          <p:nvPr>
            <p:ph idx="1"/>
          </p:nvPr>
        </p:nvSpPr>
        <p:spPr/>
        <p:txBody>
          <a:bodyPr/>
          <a:p>
            <a:pPr marL="0" indent="0">
              <a:buNone/>
            </a:pPr>
            <a:r>
              <a:rPr lang="zh-CN" altLang="en-US" b="0"/>
              <a:t>由于文件管理器的技术路线选型本身就是契合主题框架的，在假设主题框架已经完成的情况下，迁移的速度应该是比较快的，然而现在的问题是主题框架还远远没有达到预期，这样文件管理器的</a:t>
            </a:r>
            <a:r>
              <a:rPr lang="en-US" altLang="zh-CN" b="0"/>
              <a:t>E</a:t>
            </a:r>
            <a:r>
              <a:rPr lang="zh-CN" altLang="en-US" b="0"/>
              <a:t>值就会增长的很缓慢</a:t>
            </a:r>
            <a:endParaRPr lang="zh-CN" altLang="en-US" b="0"/>
          </a:p>
        </p:txBody>
      </p:sp>
      <p:pic>
        <p:nvPicPr>
          <p:cNvPr id="4" name="图片 3"/>
          <p:cNvPicPr>
            <a:picLocks noChangeAspect="1"/>
          </p:cNvPicPr>
          <p:nvPr/>
        </p:nvPicPr>
        <p:blipFill>
          <a:blip r:embed="rId1"/>
          <a:stretch>
            <a:fillRect/>
          </a:stretch>
        </p:blipFill>
        <p:spPr>
          <a:xfrm>
            <a:off x="7068820" y="3100705"/>
            <a:ext cx="4857750" cy="307657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文件管理器</a:t>
            </a:r>
            <a:r>
              <a:rPr lang="en-US" altLang="zh-CN"/>
              <a:t>E-t(2)</a:t>
            </a:r>
            <a:r>
              <a:rPr lang="zh-CN" altLang="en-US"/>
              <a:t>曲线使用</a:t>
            </a:r>
            <a:r>
              <a:rPr lang="en-US" altLang="zh-CN"/>
              <a:t>qss</a:t>
            </a:r>
            <a:endParaRPr lang="zh-CN" altLang="en-US"/>
          </a:p>
        </p:txBody>
      </p:sp>
      <p:sp>
        <p:nvSpPr>
          <p:cNvPr id="3" name="内容占位符 2"/>
          <p:cNvSpPr>
            <a:spLocks noGrp="1"/>
          </p:cNvSpPr>
          <p:nvPr>
            <p:ph idx="1"/>
          </p:nvPr>
        </p:nvSpPr>
        <p:spPr/>
        <p:txBody>
          <a:bodyPr/>
          <a:p>
            <a:pPr marL="0" indent="0">
              <a:buNone/>
            </a:pPr>
            <a:r>
              <a:rPr lang="en-US" altLang="zh-CN" b="0"/>
              <a:t>qss</a:t>
            </a:r>
            <a:r>
              <a:rPr lang="zh-CN" altLang="en-US" b="0"/>
              <a:t>的开发效率在前期是极快的，但是由于</a:t>
            </a:r>
            <a:r>
              <a:rPr lang="en-US" altLang="zh-CN" b="0"/>
              <a:t>qss</a:t>
            </a:r>
            <a:r>
              <a:rPr lang="zh-CN" altLang="en-US" b="0"/>
              <a:t>本身无法达到设计稿的需求，而且无法满足主题切换的需求，它的</a:t>
            </a:r>
            <a:r>
              <a:rPr lang="en-US" altLang="zh-CN" b="0"/>
              <a:t>z</a:t>
            </a:r>
            <a:r>
              <a:rPr lang="zh-CN" altLang="en-US" b="0"/>
              <a:t>值将会很低，所以在某一个时间段内必然会被</a:t>
            </a:r>
            <a:r>
              <a:rPr lang="en-US" altLang="zh-CN" b="0"/>
              <a:t>E-t(1)</a:t>
            </a:r>
            <a:r>
              <a:rPr lang="zh-CN" altLang="en-US" b="0"/>
              <a:t>超过</a:t>
            </a:r>
            <a:endParaRPr lang="zh-CN" altLang="en-US" b="0"/>
          </a:p>
        </p:txBody>
      </p:sp>
      <p:pic>
        <p:nvPicPr>
          <p:cNvPr id="4" name="图片 3"/>
          <p:cNvPicPr>
            <a:picLocks noChangeAspect="1"/>
          </p:cNvPicPr>
          <p:nvPr/>
        </p:nvPicPr>
        <p:blipFill>
          <a:blip r:embed="rId1"/>
          <a:stretch>
            <a:fillRect/>
          </a:stretch>
        </p:blipFill>
        <p:spPr>
          <a:xfrm>
            <a:off x="7059295" y="3024505"/>
            <a:ext cx="4781550" cy="315277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t>修正</a:t>
            </a:r>
            <a:r>
              <a:rPr lang="en-US" altLang="zh-CN"/>
              <a:t>——</a:t>
            </a:r>
            <a:r>
              <a:rPr lang="zh-CN"/>
              <a:t>其它因素也会影响文件管理器的</a:t>
            </a:r>
            <a:r>
              <a:rPr lang="en-US" altLang="zh-CN"/>
              <a:t>k</a:t>
            </a:r>
            <a:r>
              <a:rPr lang="zh-CN" altLang="en-US"/>
              <a:t>值</a:t>
            </a:r>
            <a:endParaRPr lang="zh-CN" altLang="en-US"/>
          </a:p>
        </p:txBody>
      </p:sp>
      <p:sp>
        <p:nvSpPr>
          <p:cNvPr id="3" name="内容占位符 2"/>
          <p:cNvSpPr>
            <a:spLocks noGrp="1"/>
          </p:cNvSpPr>
          <p:nvPr>
            <p:ph idx="1"/>
          </p:nvPr>
        </p:nvSpPr>
        <p:spPr/>
        <p:txBody>
          <a:bodyPr/>
          <a:p>
            <a:pPr marL="0" indent="0">
              <a:buNone/>
            </a:pPr>
            <a:r>
              <a:rPr lang="zh-CN" altLang="en-US" b="0"/>
              <a:t>主题和样式只是文件管理器期望中的一部分，文件管理器的其它需求也会同时影响应用的进度，我们假设这部分的</a:t>
            </a:r>
            <a:r>
              <a:rPr lang="en-US" altLang="zh-CN" b="0"/>
              <a:t>k</a:t>
            </a:r>
            <a:r>
              <a:rPr lang="zh-CN" altLang="en-US" b="0"/>
              <a:t>值是固定的常量</a:t>
            </a:r>
            <a:endParaRPr lang="zh-CN" altLang="en-US" b="0"/>
          </a:p>
        </p:txBody>
      </p:sp>
      <p:pic>
        <p:nvPicPr>
          <p:cNvPr id="4" name="图片 3"/>
          <p:cNvPicPr>
            <a:picLocks noChangeAspect="1"/>
          </p:cNvPicPr>
          <p:nvPr/>
        </p:nvPicPr>
        <p:blipFill>
          <a:blip r:embed="rId1"/>
          <a:stretch>
            <a:fillRect/>
          </a:stretch>
        </p:blipFill>
        <p:spPr>
          <a:xfrm>
            <a:off x="6763385" y="2802890"/>
            <a:ext cx="4752975" cy="311467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基于假说得出的结论</a:t>
            </a:r>
            <a:endParaRPr lang="zh-CN" altLang="en-US"/>
          </a:p>
        </p:txBody>
      </p:sp>
      <p:sp>
        <p:nvSpPr>
          <p:cNvPr id="3" name="内容占位符 2"/>
          <p:cNvSpPr>
            <a:spLocks noGrp="1"/>
          </p:cNvSpPr>
          <p:nvPr>
            <p:ph idx="1"/>
          </p:nvPr>
        </p:nvSpPr>
        <p:spPr/>
        <p:txBody>
          <a:bodyPr/>
          <a:p>
            <a:pPr marL="0" indent="0">
              <a:buNone/>
            </a:pPr>
            <a:r>
              <a:rPr lang="zh-CN" altLang="en-US" b="0">
                <a:sym typeface="+mn-ea"/>
              </a:rPr>
              <a:t>目前看来</a:t>
            </a:r>
            <a:r>
              <a:rPr lang="en-US" altLang="zh-CN" b="0">
                <a:sym typeface="+mn-ea"/>
              </a:rPr>
              <a:t>qss</a:t>
            </a:r>
            <a:r>
              <a:rPr lang="zh-CN" altLang="en-US" b="0">
                <a:sym typeface="+mn-ea"/>
              </a:rPr>
              <a:t>曲线在短期内确实是提高期望值的可行方法，但是随着时间的推移它将会达到瓶颈，然后被主题框架曲线超过。我们可以考虑使用</a:t>
            </a:r>
            <a:r>
              <a:rPr lang="en-US" altLang="zh-CN" b="0">
                <a:sym typeface="+mn-ea"/>
              </a:rPr>
              <a:t>qss</a:t>
            </a:r>
            <a:r>
              <a:rPr lang="zh-CN" altLang="en-US" b="0">
                <a:sym typeface="+mn-ea"/>
              </a:rPr>
              <a:t>过渡，我之前</a:t>
            </a:r>
            <a:r>
              <a:rPr lang="en-US" altLang="zh-CN" b="0">
                <a:sym typeface="+mn-ea"/>
              </a:rPr>
              <a:t>peony-qt</a:t>
            </a:r>
            <a:r>
              <a:rPr lang="zh-CN" altLang="en-US" b="0">
                <a:sym typeface="+mn-ea"/>
              </a:rPr>
              <a:t>没有选择</a:t>
            </a:r>
            <a:r>
              <a:rPr lang="en-US" altLang="zh-CN" b="0">
                <a:sym typeface="+mn-ea"/>
              </a:rPr>
              <a:t>qss</a:t>
            </a:r>
            <a:r>
              <a:rPr lang="zh-CN" altLang="en-US" b="0">
                <a:sym typeface="+mn-ea"/>
              </a:rPr>
              <a:t>的原因其实是现有的</a:t>
            </a:r>
            <a:r>
              <a:rPr lang="en-US" altLang="zh-CN" b="0">
                <a:sym typeface="+mn-ea"/>
              </a:rPr>
              <a:t>qt5-gtk2-platformtheme</a:t>
            </a:r>
            <a:r>
              <a:rPr lang="zh-CN" altLang="en-US" b="0">
                <a:sym typeface="+mn-ea"/>
              </a:rPr>
              <a:t>和老设计稿的契合度很高，所以在开发时没有必要使用</a:t>
            </a:r>
            <a:r>
              <a:rPr lang="en-US" altLang="zh-CN" b="0">
                <a:sym typeface="+mn-ea"/>
              </a:rPr>
              <a:t>qss</a:t>
            </a:r>
            <a:r>
              <a:rPr lang="zh-CN" altLang="en-US" b="0">
                <a:sym typeface="+mn-ea"/>
              </a:rPr>
              <a:t>给自己添麻烦</a:t>
            </a:r>
            <a:endParaRPr lang="zh-CN" altLang="en-US" b="0">
              <a:sym typeface="+mn-ea"/>
            </a:endParaRPr>
          </a:p>
          <a:p>
            <a:pPr marL="0" indent="0">
              <a:buNone/>
            </a:pPr>
            <a:endParaRPr lang="zh-CN" altLang="en-US" b="0"/>
          </a:p>
          <a:p>
            <a:pPr marL="0" indent="0">
              <a:buNone/>
            </a:pPr>
            <a:r>
              <a:rPr lang="zh-CN" altLang="en-US" b="0"/>
              <a:t>然而文件管理器中的曲线并不能够代表所有</a:t>
            </a:r>
            <a:r>
              <a:rPr lang="en-US" altLang="zh-CN" b="0"/>
              <a:t>UKUI3.0</a:t>
            </a:r>
            <a:r>
              <a:rPr lang="zh-CN" altLang="en-US" b="0"/>
              <a:t>项目，文件管理器是属于比较能够贴合默认主题的应用，但是像任务栏和开始菜单等应用本身和系统主题可能会有很大的不同，所以以上的分析仅供参考</a:t>
            </a:r>
            <a:endParaRPr lang="zh-CN" altLang="en-US" b="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相关项目链接</a:t>
            </a:r>
            <a:endParaRPr lang="zh-CN" altLang="en-US"/>
          </a:p>
        </p:txBody>
      </p:sp>
      <p:sp>
        <p:nvSpPr>
          <p:cNvPr id="3" name="内容占位符 2"/>
          <p:cNvSpPr>
            <a:spLocks noGrp="1"/>
          </p:cNvSpPr>
          <p:nvPr>
            <p:ph idx="1"/>
          </p:nvPr>
        </p:nvSpPr>
        <p:spPr/>
        <p:txBody>
          <a:bodyPr/>
          <a:p>
            <a:r>
              <a:rPr lang="zh-CN" altLang="en-US"/>
              <a:t>项目地址</a:t>
            </a:r>
            <a:endParaRPr lang="zh-CN" altLang="en-US"/>
          </a:p>
          <a:p>
            <a:pPr lvl="1"/>
            <a:r>
              <a:rPr lang="zh-CN" altLang="en-US"/>
              <a:t>https://github.com/</a:t>
            </a:r>
            <a:r>
              <a:rPr lang="en-US" altLang="zh-CN"/>
              <a:t>ukui</a:t>
            </a:r>
            <a:r>
              <a:rPr lang="zh-CN" altLang="en-US"/>
              <a:t>/qt5-ukui</a:t>
            </a:r>
            <a:r>
              <a:rPr lang="en-US" altLang="zh-CN"/>
              <a:t>-platformtheme</a:t>
            </a:r>
            <a:endParaRPr lang="zh-CN" altLang="en-US"/>
          </a:p>
          <a:p>
            <a:r>
              <a:rPr lang="zh-CN" altLang="en-US"/>
              <a:t>相关入门例子</a:t>
            </a:r>
            <a:endParaRPr lang="zh-CN" altLang="en-US"/>
          </a:p>
          <a:p>
            <a:pPr lvl="1"/>
            <a:r>
              <a:rPr lang="zh-CN" altLang="en-US"/>
              <a:t>https://github.com/explorer-cs/style-example-qt5</a:t>
            </a:r>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假说的不确定性</a:t>
            </a:r>
            <a:r>
              <a:rPr lang="en-US" altLang="zh-CN"/>
              <a:t>——</a:t>
            </a:r>
            <a:r>
              <a:rPr lang="zh-CN" altLang="en-US"/>
              <a:t>不要忽视桌面环境风格的统一性</a:t>
            </a:r>
            <a:endParaRPr lang="zh-CN" altLang="en-US"/>
          </a:p>
        </p:txBody>
      </p:sp>
      <p:sp>
        <p:nvSpPr>
          <p:cNvPr id="3" name="内容占位符 2"/>
          <p:cNvSpPr>
            <a:spLocks noGrp="1"/>
          </p:cNvSpPr>
          <p:nvPr>
            <p:ph idx="1"/>
          </p:nvPr>
        </p:nvSpPr>
        <p:spPr/>
        <p:txBody>
          <a:bodyPr/>
          <a:p>
            <a:pPr marL="0" indent="0">
              <a:buNone/>
            </a:pPr>
            <a:r>
              <a:rPr lang="zh-CN" altLang="en-US" b="0"/>
              <a:t>我认为桌面风格不统一对一个桌面环境来说是非常扣分的一个点，但是在单个应用的</a:t>
            </a:r>
            <a:r>
              <a:rPr lang="en-US" altLang="zh-CN" b="0"/>
              <a:t>E-t</a:t>
            </a:r>
            <a:r>
              <a:rPr lang="zh-CN" altLang="en-US" b="0"/>
              <a:t>函数中我无法给出它的相关参数，这也是目前我所看到的</a:t>
            </a:r>
            <a:r>
              <a:rPr lang="en-US" altLang="zh-CN" b="0"/>
              <a:t>UKUI3.0</a:t>
            </a:r>
            <a:r>
              <a:rPr lang="zh-CN" altLang="en-US" b="0"/>
              <a:t>的现状</a:t>
            </a:r>
            <a:r>
              <a:rPr lang="en-US" altLang="zh-CN" b="0"/>
              <a:t>——</a:t>
            </a:r>
            <a:r>
              <a:rPr lang="zh-CN" altLang="en-US" b="0"/>
              <a:t>我们太追求单个应用的期望值了，而对其它的一些隐藏的因素选择了忽略，这样得到的</a:t>
            </a:r>
            <a:r>
              <a:rPr lang="en-US" altLang="zh-CN" b="0"/>
              <a:t>UKUI3.0</a:t>
            </a:r>
            <a:r>
              <a:rPr lang="zh-CN" altLang="en-US" b="0"/>
              <a:t>的期望值可能并不是最高，也就是实际的期望和假说的期望不符，它往往低于我们的预期</a:t>
            </a:r>
            <a:endParaRPr lang="zh-CN" altLang="en-US" b="0"/>
          </a:p>
          <a:p>
            <a:pPr marL="0" indent="0">
              <a:buNone/>
            </a:pPr>
            <a:endParaRPr lang="zh-CN" altLang="en-US" b="0"/>
          </a:p>
          <a:p>
            <a:pPr marL="0" indent="0">
              <a:buNone/>
            </a:pPr>
            <a:r>
              <a:rPr lang="zh-CN" altLang="en-US" b="0"/>
              <a:t>我之所以不愿意修改文件管理器的样式的原因就是不想破坏原有的统一性，但实际上这种统一性已经在</a:t>
            </a:r>
            <a:r>
              <a:rPr lang="en-US" altLang="zh-CN" b="0"/>
              <a:t>UKUI3.0</a:t>
            </a:r>
            <a:r>
              <a:rPr lang="zh-CN" altLang="en-US" b="0"/>
              <a:t>中被破坏了，这应该不是我们想看到的，但是却是我们一手造成的，要解决这个问题还有很长的路要走</a:t>
            </a:r>
            <a:endParaRPr lang="zh-CN" altLang="en-US" b="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大纲</a:t>
            </a:r>
            <a:endParaRPr lang="zh-CN" altLang="en-US"/>
          </a:p>
        </p:txBody>
      </p:sp>
      <p:sp>
        <p:nvSpPr>
          <p:cNvPr id="3" name="内容占位符 2"/>
          <p:cNvSpPr>
            <a:spLocks noGrp="1"/>
          </p:cNvSpPr>
          <p:nvPr>
            <p:ph idx="1"/>
          </p:nvPr>
        </p:nvSpPr>
        <p:spPr/>
        <p:txBody>
          <a:bodyPr/>
          <a:p>
            <a:r>
              <a:rPr lang="zh-CN" altLang="en-US"/>
              <a:t>简介</a:t>
            </a:r>
            <a:endParaRPr lang="zh-CN" altLang="en-US"/>
          </a:p>
          <a:p>
            <a:r>
              <a:rPr lang="zh-CN" altLang="en-US"/>
              <a:t>期望假说</a:t>
            </a:r>
            <a:endParaRPr lang="zh-CN" altLang="en-US"/>
          </a:p>
          <a:p>
            <a:r>
              <a:rPr lang="zh-CN" altLang="en-US">
                <a:solidFill>
                  <a:srgbClr val="FF0000"/>
                </a:solidFill>
              </a:rPr>
              <a:t>困难和措施</a:t>
            </a:r>
            <a:endParaRPr lang="zh-CN" altLang="en-US">
              <a:solidFill>
                <a:srgbClr val="FF000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项目推进的困难</a:t>
            </a:r>
            <a:endParaRPr lang="zh-CN" altLang="en-US"/>
          </a:p>
        </p:txBody>
      </p:sp>
      <p:sp>
        <p:nvSpPr>
          <p:cNvPr id="3" name="内容占位符 2"/>
          <p:cNvSpPr>
            <a:spLocks noGrp="1"/>
          </p:cNvSpPr>
          <p:nvPr>
            <p:ph idx="1"/>
          </p:nvPr>
        </p:nvSpPr>
        <p:spPr/>
        <p:txBody>
          <a:bodyPr/>
          <a:p>
            <a:r>
              <a:rPr lang="zh-CN" altLang="en-US" b="0"/>
              <a:t>与目前其它</a:t>
            </a:r>
            <a:r>
              <a:rPr lang="en-US" altLang="zh-CN" b="0"/>
              <a:t>UKUI</a:t>
            </a:r>
            <a:r>
              <a:rPr lang="zh-CN" altLang="en-US" b="0"/>
              <a:t>项目契合度不高，从</a:t>
            </a:r>
            <a:r>
              <a:rPr lang="en-US" altLang="zh-CN" b="0"/>
              <a:t>qss</a:t>
            </a:r>
            <a:r>
              <a:rPr lang="zh-CN" altLang="en-US" b="0"/>
              <a:t>向主题框架过渡的期望跳变难以计算，</a:t>
            </a:r>
            <a:r>
              <a:rPr lang="en-US" altLang="zh-CN" b="0"/>
              <a:t>k</a:t>
            </a:r>
            <a:r>
              <a:rPr lang="zh-CN" altLang="en-US" b="0"/>
              <a:t>值也难以估计</a:t>
            </a:r>
            <a:endParaRPr lang="zh-CN" altLang="en-US" b="0"/>
          </a:p>
          <a:p>
            <a:r>
              <a:rPr lang="zh-CN" altLang="en-US" b="0"/>
              <a:t>没有空余的人手投入可用时间太少，这样不仅导致项目推进慢，还可能会导致其它基于主题框架的项目进展缓慢</a:t>
            </a:r>
            <a:endParaRPr lang="zh-CN" altLang="en-US" b="0"/>
          </a:p>
          <a:p>
            <a:r>
              <a:rPr lang="zh-CN" altLang="en-US" b="0"/>
              <a:t>目前</a:t>
            </a:r>
            <a:r>
              <a:rPr lang="en-US" altLang="zh-CN" b="0"/>
              <a:t>UKUI</a:t>
            </a:r>
            <a:r>
              <a:rPr lang="zh-CN" altLang="en-US" b="0"/>
              <a:t>的设计稿仍然以单独应用为主，缺少面向主题框架的对应，或者说对应不全</a:t>
            </a:r>
            <a:endParaRPr lang="zh-CN" altLang="en-US" b="0"/>
          </a:p>
          <a:p>
            <a:r>
              <a:rPr lang="en-US" altLang="zh-CN" b="0"/>
              <a:t>Gtk3</a:t>
            </a:r>
            <a:r>
              <a:rPr lang="zh-CN" altLang="en-US" b="0"/>
              <a:t>和</a:t>
            </a:r>
            <a:r>
              <a:rPr lang="en-US" altLang="zh-CN" b="0"/>
              <a:t>Qt5</a:t>
            </a:r>
            <a:r>
              <a:rPr lang="zh-CN" altLang="en-US" b="0"/>
              <a:t>目前没有很完美的统一风格的办法</a:t>
            </a:r>
            <a:endParaRPr lang="zh-CN" altLang="en-US" b="0"/>
          </a:p>
          <a:p>
            <a:r>
              <a:rPr lang="zh-CN" altLang="en-US" b="0"/>
              <a:t>窗口管理器的衔接</a:t>
            </a:r>
            <a:endParaRPr lang="zh-CN" altLang="en-US"/>
          </a:p>
          <a:p>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应对措施</a:t>
            </a:r>
            <a:r>
              <a:rPr lang="en-US" altLang="zh-CN"/>
              <a:t>&amp;</a:t>
            </a:r>
            <a:r>
              <a:rPr lang="zh-CN" altLang="en-US"/>
              <a:t>期望</a:t>
            </a:r>
            <a:endParaRPr lang="zh-CN" altLang="en-US"/>
          </a:p>
        </p:txBody>
      </p:sp>
      <p:sp>
        <p:nvSpPr>
          <p:cNvPr id="3" name="内容占位符 2"/>
          <p:cNvSpPr>
            <a:spLocks noGrp="1"/>
          </p:cNvSpPr>
          <p:nvPr>
            <p:ph idx="1"/>
          </p:nvPr>
        </p:nvSpPr>
        <p:spPr/>
        <p:txBody>
          <a:bodyPr/>
          <a:p>
            <a:r>
              <a:rPr lang="zh-CN" altLang="en-US" b="0"/>
              <a:t>菜单、任务栏这些应用其实上和系统主题未必相关，我们可能要为其设置额外的主题和设置接口来取代</a:t>
            </a:r>
            <a:r>
              <a:rPr lang="en-US" altLang="zh-CN" b="0"/>
              <a:t>qss</a:t>
            </a:r>
            <a:r>
              <a:rPr lang="zh-CN" altLang="en-US" b="0"/>
              <a:t>，参考</a:t>
            </a:r>
            <a:r>
              <a:rPr lang="en-US" altLang="zh-CN" b="0"/>
              <a:t>UOS</a:t>
            </a:r>
            <a:r>
              <a:rPr lang="zh-CN" altLang="en-US" b="0"/>
              <a:t>的主题设置（黑、白、系统）</a:t>
            </a:r>
            <a:endParaRPr lang="zh-CN" altLang="en-US" b="0"/>
          </a:p>
          <a:p>
            <a:r>
              <a:rPr lang="zh-CN" altLang="en-US" b="0"/>
              <a:t>我希望有更多人手投入，参与开发和投入使用</a:t>
            </a:r>
            <a:endParaRPr lang="zh-CN" altLang="en-US" b="0"/>
          </a:p>
          <a:p>
            <a:r>
              <a:rPr lang="zh-CN" altLang="en-US" b="0"/>
              <a:t>设计师不用了解代码，但是需要</a:t>
            </a:r>
            <a:r>
              <a:rPr lang="en-US" altLang="zh-CN" b="0"/>
              <a:t>“</a:t>
            </a:r>
            <a:r>
              <a:rPr lang="zh-CN" altLang="en-US" b="0"/>
              <a:t>规范</a:t>
            </a:r>
            <a:r>
              <a:rPr lang="en-US" altLang="zh-CN" b="0"/>
              <a:t>”</a:t>
            </a:r>
            <a:r>
              <a:rPr lang="zh-CN" altLang="en-US" b="0"/>
              <a:t>，这个规范就我现在正在做，它可以看做是设计师和开发者的翻译机。在实现它之前，我们首先需要把规范控件和设计规范区分开来，因为如果混淆二者设计师和开发人员无法在同一个频道上交流，目前的控件库是不规范且不全的，我会想办法解决这个问题</a:t>
            </a:r>
            <a:endParaRPr lang="zh-CN" altLang="en-US"/>
          </a:p>
          <a:p>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应对措施</a:t>
            </a:r>
            <a:r>
              <a:rPr lang="en-US" altLang="zh-CN">
                <a:sym typeface="+mn-ea"/>
              </a:rPr>
              <a:t>&amp;</a:t>
            </a:r>
            <a:r>
              <a:rPr lang="zh-CN" altLang="en-US">
                <a:sym typeface="+mn-ea"/>
              </a:rPr>
              <a:t>期望</a:t>
            </a:r>
            <a:endParaRPr lang="zh-CN" altLang="en-US"/>
          </a:p>
        </p:txBody>
      </p:sp>
      <p:sp>
        <p:nvSpPr>
          <p:cNvPr id="3" name="内容占位符 2"/>
          <p:cNvSpPr>
            <a:spLocks noGrp="1"/>
          </p:cNvSpPr>
          <p:nvPr>
            <p:ph idx="1"/>
          </p:nvPr>
        </p:nvSpPr>
        <p:spPr/>
        <p:txBody>
          <a:bodyPr/>
          <a:p>
            <a:r>
              <a:rPr lang="en-US" altLang="zh-CN" b="0"/>
              <a:t>Gtk3</a:t>
            </a:r>
            <a:r>
              <a:rPr lang="zh-CN" altLang="en-US" b="0"/>
              <a:t>和</a:t>
            </a:r>
            <a:r>
              <a:rPr lang="en-US" altLang="zh-CN" b="0"/>
              <a:t>Qt5</a:t>
            </a:r>
            <a:r>
              <a:rPr lang="zh-CN" altLang="en-US" b="0"/>
              <a:t>的应用如何统一风格也是我需要解决的一个问题，在我看来二者的差别很大，不能够做到完全统一，目前我还没有比较好的想法，只能进一步调研；另外，我们的社区应用是否应该从</a:t>
            </a:r>
            <a:r>
              <a:rPr lang="en-US" altLang="zh-CN" b="0"/>
              <a:t>gtk</a:t>
            </a:r>
            <a:r>
              <a:rPr lang="zh-CN" altLang="en-US" b="0"/>
              <a:t>迁移到</a:t>
            </a:r>
            <a:r>
              <a:rPr lang="en-US" altLang="zh-CN" b="0"/>
              <a:t>qt</a:t>
            </a:r>
            <a:r>
              <a:rPr lang="zh-CN" altLang="en-US" b="0"/>
              <a:t>也是由此衍生出来的一个问题，我认为有必要讨论是否迁移这些社区应用</a:t>
            </a:r>
            <a:endParaRPr lang="zh-CN" altLang="en-US" b="0"/>
          </a:p>
          <a:p>
            <a:r>
              <a:rPr lang="zh-CN" altLang="en-US" b="0"/>
              <a:t>窗口管理器的衔接对主题框架也很重要，毛玻璃等一些特效基本上是没有办法直接在主题里面实现的，目前只能静候佳音</a:t>
            </a:r>
            <a:endParaRPr lang="zh-CN" altLang="en-US" b="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写在最后</a:t>
            </a:r>
            <a:endParaRPr lang="zh-CN" altLang="en-US"/>
          </a:p>
        </p:txBody>
      </p:sp>
      <p:sp>
        <p:nvSpPr>
          <p:cNvPr id="3" name="内容占位符 2"/>
          <p:cNvSpPr>
            <a:spLocks noGrp="1"/>
          </p:cNvSpPr>
          <p:nvPr>
            <p:ph idx="1"/>
          </p:nvPr>
        </p:nvSpPr>
        <p:spPr/>
        <p:txBody>
          <a:bodyPr/>
          <a:p>
            <a:pPr marL="0" indent="0">
              <a:buNone/>
            </a:pPr>
            <a:r>
              <a:rPr lang="zh-CN" altLang="en-US" b="0"/>
              <a:t>我认为我提出主题框架的时机不怎么好，但是还是硬着头皮提出来了，因为除了推这个项目这个目的以外，我还想把一些在</a:t>
            </a:r>
            <a:r>
              <a:rPr lang="en-US" altLang="zh-CN" b="0"/>
              <a:t>UKUI3.0</a:t>
            </a:r>
            <a:r>
              <a:rPr lang="zh-CN" altLang="en-US" b="0"/>
              <a:t>开发中总结出来的观点跟大家分享，虽然不一定十分正确，但是一定是我深思熟虑之后得出的。</a:t>
            </a:r>
            <a:endParaRPr lang="zh-CN" altLang="en-US" b="0"/>
          </a:p>
          <a:p>
            <a:pPr marL="0" indent="0">
              <a:buNone/>
            </a:pPr>
            <a:r>
              <a:rPr lang="zh-CN" altLang="en-US" b="0"/>
              <a:t>其实单凭几百行文字很难把我的思路和理念描述的一清二楚，反而是有针对性的阅读代码更能够令大家产生共鸣。我期望有更多的开发者了解这个项目，比如说遇到了要实现一个按钮的</a:t>
            </a:r>
            <a:r>
              <a:rPr lang="en-US" altLang="zh-CN" b="0"/>
              <a:t>hover</a:t>
            </a:r>
            <a:r>
              <a:rPr lang="zh-CN" altLang="en-US" b="0"/>
              <a:t>动画这种</a:t>
            </a:r>
            <a:r>
              <a:rPr lang="en-US" altLang="zh-CN" b="0"/>
              <a:t>qss</a:t>
            </a:r>
            <a:r>
              <a:rPr lang="zh-CN" altLang="en-US" b="0"/>
              <a:t>做不到的问题时，顺藤摸瓜的找到具体怎么在主题框架中实现，从而就能够达到一叶知秋，举一反三的效果，这样就达到了我分享思路的目标，我在说什么大家心里也有个底了，只要大家心里有了底，主题框架的推进其实也就完成了一半</a:t>
            </a:r>
            <a:endParaRPr lang="zh-CN" altLang="en-US" b="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附录</a:t>
            </a:r>
            <a:r>
              <a:rPr lang="en-US" altLang="zh-CN"/>
              <a:t>——</a:t>
            </a:r>
            <a:r>
              <a:rPr lang="zh-CN" altLang="en-US"/>
              <a:t>主题规范设计稿</a:t>
            </a:r>
            <a:r>
              <a:rPr lang="en-US" altLang="zh-CN"/>
              <a:t>v1</a:t>
            </a:r>
            <a:endParaRPr lang="en-US" altLang="zh-CN"/>
          </a:p>
        </p:txBody>
      </p:sp>
      <p:sp>
        <p:nvSpPr>
          <p:cNvPr id="3" name="内容占位符 2"/>
          <p:cNvSpPr>
            <a:spLocks noGrp="1"/>
          </p:cNvSpPr>
          <p:nvPr>
            <p:ph idx="1"/>
          </p:nvPr>
        </p:nvSpPr>
        <p:spPr/>
        <p:txBody>
          <a:bodyPr/>
          <a:p>
            <a:r>
              <a:rPr lang="zh-CN" altLang="en-US"/>
              <a:t>地址</a:t>
            </a:r>
            <a:r>
              <a:rPr lang="en-US" altLang="zh-CN"/>
              <a:t>——</a:t>
            </a:r>
            <a:r>
              <a:rPr lang="zh-CN" altLang="en-US"/>
              <a:t>蓝湖</a:t>
            </a:r>
            <a:endParaRPr lang="zh-CN" altLang="en-US"/>
          </a:p>
          <a:p>
            <a:r>
              <a:rPr lang="zh-CN" altLang="en-US"/>
              <a:t>https://lanhuapp.com/web/#/item/project/board?pid=6478a94a-9018-4069-98d6-0948925cf171</a:t>
            </a:r>
            <a:endParaRPr lang="zh-CN" altLang="en-US"/>
          </a:p>
        </p:txBody>
      </p:sp>
      <p:pic>
        <p:nvPicPr>
          <p:cNvPr id="4" name="图片 3" descr="2020-02-18 16-12-04屏幕截图"/>
          <p:cNvPicPr>
            <a:picLocks noChangeAspect="1"/>
          </p:cNvPicPr>
          <p:nvPr/>
        </p:nvPicPr>
        <p:blipFill>
          <a:blip r:embed="rId1"/>
          <a:stretch>
            <a:fillRect/>
          </a:stretch>
        </p:blipFill>
        <p:spPr>
          <a:xfrm>
            <a:off x="3635375" y="2045335"/>
            <a:ext cx="7489825" cy="4210685"/>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endParaRPr lang="zh-CN" altLang="en-US"/>
          </a:p>
        </p:txBody>
      </p:sp>
      <p:sp>
        <p:nvSpPr>
          <p:cNvPr id="4" name="矩形 3"/>
          <p:cNvSpPr/>
          <p:nvPr/>
        </p:nvSpPr>
        <p:spPr>
          <a:xfrm>
            <a:off x="4631055" y="2829560"/>
            <a:ext cx="2929890" cy="1198880"/>
          </a:xfrm>
          <a:prstGeom prst="rect">
            <a:avLst/>
          </a:prstGeom>
          <a:noFill/>
          <a:ln>
            <a:noFill/>
          </a:ln>
        </p:spPr>
        <p:txBody>
          <a:bodyPr wrap="none" rtlCol="0" anchor="t">
            <a:spAutoFit/>
          </a:bodyPr>
          <a:p>
            <a:pPr algn="ctr"/>
            <a:r>
              <a:rPr lang="zh-CN" altLang="en-US" sz="7200" b="1">
                <a:solidFill>
                  <a:schemeClr val="tx1"/>
                </a:solidFill>
                <a:effectLst>
                  <a:outerShdw blurRad="38100" dist="19050" dir="2700000" algn="tl" rotWithShape="0">
                    <a:schemeClr val="dk1">
                      <a:alpha val="40000"/>
                    </a:schemeClr>
                  </a:outerShdw>
                </a:effectLst>
              </a:rPr>
              <a:t>谢谢！</a:t>
            </a:r>
            <a:endParaRPr lang="zh-CN" altLang="en-US" sz="7200" b="1">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大纲</a:t>
            </a:r>
            <a:endParaRPr lang="zh-CN" altLang="en-US"/>
          </a:p>
        </p:txBody>
      </p:sp>
      <p:sp>
        <p:nvSpPr>
          <p:cNvPr id="3" name="内容占位符 2"/>
          <p:cNvSpPr>
            <a:spLocks noGrp="1"/>
          </p:cNvSpPr>
          <p:nvPr>
            <p:ph idx="1"/>
          </p:nvPr>
        </p:nvSpPr>
        <p:spPr/>
        <p:txBody>
          <a:bodyPr/>
          <a:p>
            <a:r>
              <a:rPr lang="zh-CN" altLang="en-US">
                <a:solidFill>
                  <a:srgbClr val="FF0000"/>
                </a:solidFill>
              </a:rPr>
              <a:t>简介</a:t>
            </a:r>
            <a:endParaRPr lang="zh-CN" altLang="en-US"/>
          </a:p>
          <a:p>
            <a:r>
              <a:rPr lang="zh-CN" altLang="en-US"/>
              <a:t>期望假说</a:t>
            </a:r>
            <a:endParaRPr lang="zh-CN" altLang="en-US"/>
          </a:p>
          <a:p>
            <a:r>
              <a:rPr lang="zh-CN" altLang="en-US"/>
              <a:t>困难和措施</a:t>
            </a: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什么是主题框架</a:t>
            </a:r>
            <a:endParaRPr lang="zh-CN" altLang="en-US"/>
          </a:p>
        </p:txBody>
      </p:sp>
      <p:sp>
        <p:nvSpPr>
          <p:cNvPr id="3" name="内容占位符 2"/>
          <p:cNvSpPr>
            <a:spLocks noGrp="1"/>
          </p:cNvSpPr>
          <p:nvPr>
            <p:ph idx="1"/>
          </p:nvPr>
        </p:nvSpPr>
        <p:spPr/>
        <p:txBody>
          <a:bodyPr/>
          <a:p>
            <a:r>
              <a:rPr lang="zh-CN" altLang="en-US"/>
              <a:t>从功能上看</a:t>
            </a:r>
            <a:endParaRPr lang="zh-CN" altLang="en-US"/>
          </a:p>
          <a:p>
            <a:pPr lvl="1"/>
            <a:r>
              <a:rPr lang="zh-CN" altLang="en-US" sz="2000"/>
              <a:t>具有自定义应用主题的功能，包括切换控件样式（</a:t>
            </a:r>
            <a:r>
              <a:rPr lang="en-US" altLang="zh-CN" sz="2000"/>
              <a:t>style</a:t>
            </a:r>
            <a:r>
              <a:rPr lang="zh-CN" altLang="en-US" sz="2000"/>
              <a:t>），更改系统字体，更改调色板（</a:t>
            </a:r>
            <a:r>
              <a:rPr lang="en-US" altLang="zh-CN" sz="2000"/>
              <a:t>Qt</a:t>
            </a:r>
            <a:r>
              <a:rPr lang="zh-CN" altLang="en-US" sz="2000"/>
              <a:t>中的概念），以及其它一些额外特效（如控件透明度、毛玻璃、动画等）的设置等等</a:t>
            </a:r>
            <a:endParaRPr lang="zh-CN" altLang="en-US"/>
          </a:p>
          <a:p>
            <a:r>
              <a:rPr lang="zh-CN" altLang="en-US"/>
              <a:t>从外观上看</a:t>
            </a:r>
            <a:endParaRPr lang="zh-CN" altLang="en-US"/>
          </a:p>
          <a:p>
            <a:pPr lvl="1"/>
            <a:r>
              <a:rPr lang="en-US" altLang="zh-CN" sz="2000"/>
              <a:t>“</a:t>
            </a:r>
            <a:r>
              <a:rPr lang="zh-CN" altLang="en-US" sz="2000"/>
              <a:t>所有的</a:t>
            </a:r>
            <a:r>
              <a:rPr lang="en-US" altLang="zh-CN" sz="2000"/>
              <a:t>”</a:t>
            </a:r>
            <a:r>
              <a:rPr lang="zh-CN" altLang="en-US" sz="2000"/>
              <a:t>应用程序看起来都具有统一的应用风格，并且能够跟随系统主题</a:t>
            </a:r>
            <a:endParaRPr lang="zh-CN" altLang="en-US"/>
          </a:p>
          <a:p>
            <a:pPr lvl="0"/>
            <a:r>
              <a:rPr lang="zh-CN" altLang="en-US"/>
              <a:t>从影响上看</a:t>
            </a:r>
            <a:endParaRPr lang="zh-CN" altLang="en-US"/>
          </a:p>
          <a:p>
            <a:pPr lvl="1"/>
            <a:r>
              <a:rPr lang="zh-CN" altLang="en-US"/>
              <a:t>主题框架理应影响所有的桌面应用</a:t>
            </a: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选择主题框架的理由</a:t>
            </a:r>
            <a:endParaRPr lang="zh-CN" altLang="en-US"/>
          </a:p>
        </p:txBody>
      </p:sp>
      <p:sp>
        <p:nvSpPr>
          <p:cNvPr id="3" name="内容占位符 2"/>
          <p:cNvSpPr>
            <a:spLocks noGrp="1"/>
          </p:cNvSpPr>
          <p:nvPr>
            <p:ph idx="1"/>
          </p:nvPr>
        </p:nvSpPr>
        <p:spPr/>
        <p:txBody>
          <a:bodyPr/>
          <a:p>
            <a:r>
              <a:rPr lang="zh-CN" altLang="en-US">
                <a:sym typeface="+mn-ea"/>
              </a:rPr>
              <a:t>主题框架是在</a:t>
            </a:r>
            <a:r>
              <a:rPr lang="en-US" altLang="zh-CN">
                <a:sym typeface="+mn-ea"/>
              </a:rPr>
              <a:t>UKUI3.0</a:t>
            </a:r>
            <a:r>
              <a:rPr lang="zh-CN" altLang="en-US">
                <a:sym typeface="+mn-ea"/>
              </a:rPr>
              <a:t>新设计稿出来之后提出的设想</a:t>
            </a:r>
            <a:endParaRPr lang="zh-CN" altLang="en-US">
              <a:sym typeface="+mn-ea"/>
            </a:endParaRPr>
          </a:p>
          <a:p>
            <a:pPr lvl="1"/>
            <a:r>
              <a:rPr lang="zh-CN" altLang="en-US">
                <a:sym typeface="+mn-ea"/>
              </a:rPr>
              <a:t>仅凭现有技术难以达到设计组的设计效果和功能需求</a:t>
            </a:r>
            <a:endParaRPr lang="zh-CN" altLang="en-US">
              <a:sym typeface="+mn-ea"/>
            </a:endParaRPr>
          </a:p>
          <a:p>
            <a:pPr lvl="1"/>
            <a:r>
              <a:rPr lang="zh-CN" altLang="en-US">
                <a:sym typeface="+mn-ea"/>
              </a:rPr>
              <a:t>风格混乱，不同应用之间的外观差别太大，主要体现在自研应用和社区应用之间</a:t>
            </a:r>
            <a:endParaRPr lang="zh-CN" altLang="en-US">
              <a:sym typeface="+mn-ea"/>
            </a:endParaRPr>
          </a:p>
          <a:p>
            <a:r>
              <a:rPr lang="zh-CN" altLang="en-US"/>
              <a:t>为什么把工作重心放在主题而不是放在别的地方</a:t>
            </a:r>
            <a:endParaRPr lang="zh-CN" altLang="en-US"/>
          </a:p>
          <a:p>
            <a:pPr lvl="1"/>
            <a:r>
              <a:rPr lang="zh-CN" altLang="en-US"/>
              <a:t>我们的桌面离不开社区软件，而我们无法修改其代码</a:t>
            </a:r>
            <a:endParaRPr lang="zh-CN" altLang="en-US"/>
          </a:p>
          <a:p>
            <a:pPr lvl="1"/>
            <a:r>
              <a:rPr lang="zh-CN" altLang="en-US"/>
              <a:t>对开发者而言，为每个控件调样式是非常痛苦的，不利于业务逻辑的开发</a:t>
            </a:r>
            <a:endParaRPr lang="zh-CN" altLang="en-US"/>
          </a:p>
          <a:p>
            <a:pPr lvl="1"/>
            <a:r>
              <a:rPr lang="zh-CN" altLang="en-US"/>
              <a:t>对设计师而言，为控件设计样式要比设计应用简单，而且利于与开发人员沟通</a:t>
            </a:r>
            <a:endParaRPr lang="zh-CN" altLang="en-US"/>
          </a:p>
          <a:p>
            <a:pPr lvl="1"/>
            <a:r>
              <a:rPr lang="zh-CN" altLang="en-US"/>
              <a:t>相同的技术，影响的范围可能会不同，我认为把我掌握的技术用在主题中是最合理并且最高效的</a:t>
            </a: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对开发者</a:t>
            </a:r>
            <a:r>
              <a:rPr lang="en-US" altLang="zh-CN"/>
              <a:t>——</a:t>
            </a:r>
            <a:r>
              <a:rPr lang="en-US"/>
              <a:t>qss</a:t>
            </a:r>
            <a:r>
              <a:rPr lang="zh-CN" altLang="en-US"/>
              <a:t>不香警告</a:t>
            </a:r>
            <a:endParaRPr lang="zh-CN" altLang="en-US"/>
          </a:p>
        </p:txBody>
      </p:sp>
      <p:sp>
        <p:nvSpPr>
          <p:cNvPr id="3" name="内容占位符 2"/>
          <p:cNvSpPr>
            <a:spLocks noGrp="1"/>
          </p:cNvSpPr>
          <p:nvPr>
            <p:ph idx="1"/>
          </p:nvPr>
        </p:nvSpPr>
        <p:spPr/>
        <p:txBody>
          <a:bodyPr/>
          <a:p>
            <a:r>
              <a:rPr lang="zh-CN" altLang="en-US"/>
              <a:t>跟随系统主题切换风格很困难</a:t>
            </a:r>
            <a:endParaRPr lang="zh-CN" altLang="en-US"/>
          </a:p>
          <a:p>
            <a:r>
              <a:rPr lang="zh-CN" altLang="en-US"/>
              <a:t>在我看来目前</a:t>
            </a:r>
            <a:r>
              <a:rPr lang="en-US" altLang="zh-CN"/>
              <a:t>qss</a:t>
            </a:r>
            <a:r>
              <a:rPr lang="zh-CN" altLang="en-US"/>
              <a:t>并不够强大</a:t>
            </a:r>
            <a:endParaRPr lang="zh-CN" altLang="en-US"/>
          </a:p>
          <a:p>
            <a:pPr lvl="1"/>
            <a:r>
              <a:rPr lang="en-US" altLang="zh-CN"/>
              <a:t>qss</a:t>
            </a:r>
            <a:r>
              <a:rPr lang="zh-CN" altLang="en-US"/>
              <a:t>是静态样式，没办法用</a:t>
            </a:r>
            <a:r>
              <a:rPr lang="en-US" altLang="zh-CN"/>
              <a:t>qss</a:t>
            </a:r>
            <a:r>
              <a:rPr lang="zh-CN" altLang="en-US"/>
              <a:t>写出控件的动效</a:t>
            </a:r>
            <a:endParaRPr lang="zh-CN" altLang="en-US"/>
          </a:p>
          <a:p>
            <a:pPr lvl="1"/>
            <a:r>
              <a:rPr lang="zh-CN" altLang="en-US"/>
              <a:t>与</a:t>
            </a:r>
            <a:r>
              <a:rPr lang="en-US" altLang="zh-CN"/>
              <a:t>QStyle</a:t>
            </a:r>
            <a:r>
              <a:rPr lang="zh-CN" altLang="en-US"/>
              <a:t>不兼容（</a:t>
            </a:r>
            <a:r>
              <a:rPr lang="en-US" altLang="zh-CN"/>
              <a:t>qss</a:t>
            </a:r>
            <a:r>
              <a:rPr lang="zh-CN" altLang="en-US"/>
              <a:t>本身是一个内置的</a:t>
            </a:r>
            <a:r>
              <a:rPr lang="en-US" altLang="zh-CN"/>
              <a:t>QStyle</a:t>
            </a:r>
            <a:r>
              <a:rPr lang="zh-CN" altLang="en-US"/>
              <a:t>），你不能随心所欲的对控件进行更改</a:t>
            </a:r>
            <a:endParaRPr lang="zh-CN" altLang="en-US"/>
          </a:p>
          <a:p>
            <a:pPr lvl="0"/>
            <a:r>
              <a:rPr lang="zh-CN" altLang="en-US">
                <a:sym typeface="+mn-ea"/>
              </a:rPr>
              <a:t>后期可扩展性差</a:t>
            </a:r>
            <a:endParaRPr lang="zh-CN" altLang="en-US">
              <a:sym typeface="+mn-ea"/>
            </a:endParaRPr>
          </a:p>
          <a:p>
            <a:pPr lvl="1"/>
            <a:r>
              <a:rPr lang="zh-CN" altLang="en-US"/>
              <a:t>当你发现</a:t>
            </a:r>
            <a:r>
              <a:rPr lang="en-US" altLang="zh-CN"/>
              <a:t>qss</a:t>
            </a:r>
            <a:r>
              <a:rPr lang="zh-CN" altLang="en-US"/>
              <a:t>无法满足需求，需要重写的时候，你会发现所有的功夫都白费了，它本身的上限决定了它注定不是一个适合长久坚持的技术路线</a:t>
            </a:r>
            <a:endParaRPr lang="zh-CN" altLang="en-US"/>
          </a:p>
          <a:p>
            <a:pPr lvl="0"/>
            <a:r>
              <a:rPr lang="zh-CN" altLang="en-US"/>
              <a:t>结果论</a:t>
            </a:r>
            <a:endParaRPr lang="en-US" altLang="zh-CN"/>
          </a:p>
          <a:p>
            <a:pPr lvl="1"/>
            <a:r>
              <a:rPr lang="zh-CN" altLang="en-US"/>
              <a:t>如果</a:t>
            </a:r>
            <a:r>
              <a:rPr lang="en-US" altLang="zh-CN"/>
              <a:t>qss</a:t>
            </a:r>
            <a:r>
              <a:rPr lang="zh-CN" altLang="en-US"/>
              <a:t>真的好用，</a:t>
            </a:r>
            <a:r>
              <a:rPr lang="en-US" altLang="zh-CN"/>
              <a:t>KDE</a:t>
            </a:r>
            <a:r>
              <a:rPr lang="zh-CN" altLang="en-US"/>
              <a:t>为什么不用？</a:t>
            </a: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理念</a:t>
            </a:r>
            <a:endParaRPr lang="zh-CN" altLang="en-US"/>
          </a:p>
        </p:txBody>
      </p:sp>
      <p:sp>
        <p:nvSpPr>
          <p:cNvPr id="3" name="内容占位符 2"/>
          <p:cNvSpPr>
            <a:spLocks noGrp="1"/>
          </p:cNvSpPr>
          <p:nvPr>
            <p:ph idx="1"/>
          </p:nvPr>
        </p:nvSpPr>
        <p:spPr/>
        <p:txBody>
          <a:bodyPr/>
          <a:p>
            <a:r>
              <a:rPr lang="zh-CN" altLang="en-US"/>
              <a:t>普适性</a:t>
            </a:r>
            <a:endParaRPr lang="zh-CN" altLang="en-US"/>
          </a:p>
          <a:p>
            <a:pPr lvl="1"/>
            <a:r>
              <a:rPr lang="zh-CN" altLang="en-US"/>
              <a:t>适用于所有桌面应用</a:t>
            </a:r>
            <a:endParaRPr lang="zh-CN" altLang="en-US"/>
          </a:p>
          <a:p>
            <a:pPr lvl="1"/>
            <a:r>
              <a:rPr lang="zh-CN" altLang="en-US"/>
              <a:t>桌面应用通过统一的主题体现出相同的风格</a:t>
            </a:r>
            <a:endParaRPr lang="zh-CN" altLang="en-US"/>
          </a:p>
          <a:p>
            <a:r>
              <a:rPr lang="zh-CN" altLang="en-US"/>
              <a:t>特异性和可扩展性</a:t>
            </a:r>
            <a:endParaRPr lang="zh-CN" altLang="en-US"/>
          </a:p>
          <a:p>
            <a:pPr lvl="1"/>
            <a:r>
              <a:rPr lang="zh-CN" altLang="en-US"/>
              <a:t>允许特殊控件拥有不同风格</a:t>
            </a:r>
            <a:endParaRPr lang="zh-CN" altLang="en-US"/>
          </a:p>
          <a:p>
            <a:pPr lvl="1"/>
            <a:r>
              <a:rPr lang="zh-CN" altLang="en-US"/>
              <a:t>允许加入新控件</a:t>
            </a:r>
            <a:endParaRPr lang="zh-CN" altLang="en-US"/>
          </a:p>
          <a:p>
            <a:r>
              <a:rPr lang="zh-CN" altLang="en-US"/>
              <a:t>兼容性</a:t>
            </a:r>
            <a:endParaRPr lang="zh-CN" altLang="en-US"/>
          </a:p>
          <a:p>
            <a:pPr lvl="1"/>
            <a:r>
              <a:rPr lang="zh-CN" altLang="en-US"/>
              <a:t>我们设计的主题可以运用到其它的桌面环境中</a:t>
            </a:r>
            <a:endParaRPr lang="zh-CN" altLang="en-US"/>
          </a:p>
          <a:p>
            <a:pPr lvl="1"/>
            <a:r>
              <a:rPr lang="zh-CN" altLang="en-US"/>
              <a:t>我们的桌面环境可以使用其它主题</a:t>
            </a: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UKUI3.0</a:t>
            </a:r>
            <a:r>
              <a:rPr lang="zh-CN" altLang="en-US"/>
              <a:t>主题框架将提供什么</a:t>
            </a:r>
            <a:endParaRPr lang="zh-CN" altLang="en-US"/>
          </a:p>
        </p:txBody>
      </p:sp>
      <p:sp>
        <p:nvSpPr>
          <p:cNvPr id="3" name="内容占位符 2"/>
          <p:cNvSpPr>
            <a:spLocks noGrp="1"/>
          </p:cNvSpPr>
          <p:nvPr>
            <p:ph idx="1"/>
          </p:nvPr>
        </p:nvSpPr>
        <p:spPr/>
        <p:txBody>
          <a:bodyPr/>
          <a:p>
            <a:r>
              <a:rPr lang="zh-CN" altLang="en-US"/>
              <a:t>符合设计组需求的控件主题</a:t>
            </a:r>
            <a:endParaRPr lang="zh-CN" altLang="en-US"/>
          </a:p>
          <a:p>
            <a:pPr lvl="1"/>
            <a:r>
              <a:rPr lang="en-US" altLang="zh-CN" sz="2000"/>
              <a:t>UKUI</a:t>
            </a:r>
            <a:r>
              <a:rPr lang="zh-CN" altLang="en-US" sz="2000"/>
              <a:t>风格的基本控件</a:t>
            </a:r>
            <a:endParaRPr lang="zh-CN" altLang="en-US"/>
          </a:p>
          <a:p>
            <a:r>
              <a:rPr lang="zh-CN" altLang="en-US"/>
              <a:t>统一设置系统主题的接口</a:t>
            </a:r>
            <a:endParaRPr lang="zh-CN" altLang="en-US"/>
          </a:p>
          <a:p>
            <a:pPr lvl="1"/>
            <a:r>
              <a:rPr lang="zh-CN" altLang="en-US"/>
              <a:t>允许设置控件的颜色、特效和动画</a:t>
            </a:r>
            <a:endParaRPr lang="zh-CN" altLang="en-US"/>
          </a:p>
          <a:p>
            <a:pPr lvl="1"/>
            <a:r>
              <a:rPr lang="zh-CN" altLang="en-US">
                <a:sym typeface="+mn-ea"/>
              </a:rPr>
              <a:t>允许切换不同的主题</a:t>
            </a: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开发遵循主题规范的应用程序</a:t>
            </a:r>
            <a:endParaRPr lang="zh-CN" altLang="en-US"/>
          </a:p>
        </p:txBody>
      </p:sp>
      <p:sp>
        <p:nvSpPr>
          <p:cNvPr id="3" name="内容占位符 2"/>
          <p:cNvSpPr>
            <a:spLocks noGrp="1"/>
          </p:cNvSpPr>
          <p:nvPr>
            <p:ph idx="1"/>
          </p:nvPr>
        </p:nvSpPr>
        <p:spPr/>
        <p:txBody>
          <a:bodyPr/>
          <a:p>
            <a:pPr marL="0" indent="0">
              <a:buNone/>
            </a:pPr>
            <a:r>
              <a:rPr lang="zh-CN" altLang="en-US" b="0"/>
              <a:t>主题框架是为了应用而生的，一般来讲，在社区中要推广一个应用，首先要考虑的一个点是它能不能跟桌面环境保持风格的统一，显然单个应用为每一个桌面环境设计一套皮肤是不现实的，所以这套皮肤一定是桌面自带的。</a:t>
            </a:r>
            <a:endParaRPr lang="zh-CN" altLang="en-US" b="0"/>
          </a:p>
          <a:p>
            <a:pPr marL="0" indent="0">
              <a:buNone/>
            </a:pPr>
            <a:r>
              <a:rPr lang="zh-CN" altLang="en-US" b="0"/>
              <a:t>有了皮肤之后，应用还需要去使用它，</a:t>
            </a:r>
            <a:r>
              <a:rPr lang="en-US" altLang="zh-CN" b="0"/>
              <a:t>Qt</a:t>
            </a:r>
            <a:r>
              <a:rPr lang="zh-CN" altLang="en-US" b="0"/>
              <a:t>为此设计了一套框架，所有的</a:t>
            </a:r>
            <a:r>
              <a:rPr lang="en-US" altLang="zh-CN" b="0"/>
              <a:t>Qt</a:t>
            </a:r>
            <a:r>
              <a:rPr lang="zh-CN" altLang="en-US" b="0"/>
              <a:t>应用的标准控件都使用这套皮肤进行渲染，这样就达到了统一应用风格的效果</a:t>
            </a:r>
            <a:endParaRPr lang="zh-CN" altLang="en-US" b="0"/>
          </a:p>
          <a:p>
            <a:pPr marL="0" indent="0">
              <a:buNone/>
            </a:pPr>
            <a:r>
              <a:rPr lang="zh-CN" altLang="en-US" b="0"/>
              <a:t>如果我们开发的应用能够遵循这一规范，那么它就能够在普适性和兼容性上得到保障</a:t>
            </a:r>
            <a:endParaRPr lang="zh-CN" altLang="en-US" b="0"/>
          </a:p>
        </p:txBody>
      </p:sp>
    </p:spTree>
  </p:cSld>
  <p:clrMapOvr>
    <a:masterClrMapping/>
  </p:clrMapOvr>
</p:sld>
</file>

<file path=ppt/theme/theme1.xml><?xml version="1.0" encoding="utf-8"?>
<a:theme xmlns:a="http://schemas.openxmlformats.org/drawingml/2006/main" name="Office 主题">
  <a:themeElements>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主题">
      <a:majorFont>
        <a:latin typeface="微软雅黑"/>
        <a:ea typeface="微软雅黑"/>
        <a:cs typeface=""/>
      </a:majorFont>
      <a:minorFont>
        <a:latin typeface="Times New Roman"/>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8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8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itchFamily="2" charset="-122"/>
          </a:defRPr>
        </a:defPPr>
      </a:lstStyle>
    </a:ln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3743</Words>
  <Application>WPS 演示</Application>
  <PresentationFormat>宽屏</PresentationFormat>
  <Paragraphs>189</Paragraphs>
  <Slides>27</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27</vt:i4>
      </vt:variant>
    </vt:vector>
  </HeadingPairs>
  <TitlesOfParts>
    <vt:vector size="41" baseType="lpstr">
      <vt:lpstr>Arial</vt:lpstr>
      <vt:lpstr>宋体</vt:lpstr>
      <vt:lpstr>Wingdings</vt:lpstr>
      <vt:lpstr>DejaVu Sans</vt:lpstr>
      <vt:lpstr>Calibri</vt:lpstr>
      <vt:lpstr>思源黑体 CN</vt:lpstr>
      <vt:lpstr>Calibri Light</vt:lpstr>
      <vt:lpstr>微软雅黑</vt:lpstr>
      <vt:lpstr>MT Extra</vt:lpstr>
      <vt:lpstr>Times New Roman</vt:lpstr>
      <vt:lpstr>宋体</vt:lpstr>
      <vt:lpstr>Arial Unicode MS</vt:lpstr>
      <vt:lpstr>微软雅黑</vt:lpstr>
      <vt:lpstr>Office 主题</vt:lpstr>
      <vt:lpstr>UKUI3.0主题框架报告</vt:lpstr>
      <vt:lpstr>相关项目链接</vt:lpstr>
      <vt:lpstr>大纲</vt:lpstr>
      <vt:lpstr>什么是主题框架</vt:lpstr>
      <vt:lpstr>选择主题框架的理由</vt:lpstr>
      <vt:lpstr>对开发者——qss不香警告</vt:lpstr>
      <vt:lpstr>理念</vt:lpstr>
      <vt:lpstr>UKUI3.0主题框架将提供什么</vt:lpstr>
      <vt:lpstr>开发遵循主题规范的应用程序</vt:lpstr>
      <vt:lpstr>取舍</vt:lpstr>
      <vt:lpstr>主题框架的期望</vt:lpstr>
      <vt:lpstr>大纲</vt:lpstr>
      <vt:lpstr>期望模型假说</vt:lpstr>
      <vt:lpstr>主题框架的期望模型</vt:lpstr>
      <vt:lpstr>文件管理器的时间-期望曲线</vt:lpstr>
      <vt:lpstr>文件管理器E-t(1)曲线使用主题框架</vt:lpstr>
      <vt:lpstr>文件管理器E-t(2)曲线使用qss</vt:lpstr>
      <vt:lpstr>修正——其它因素也会影响文件管理器的k值</vt:lpstr>
      <vt:lpstr>基于假说得出的结论</vt:lpstr>
      <vt:lpstr>假说的不确定性——不要忽视桌面环境风格的统一性</vt:lpstr>
      <vt:lpstr>大纲</vt:lpstr>
      <vt:lpstr>项目推进的困难</vt:lpstr>
      <vt:lpstr>应对措施&amp;期望</vt:lpstr>
      <vt:lpstr>应对措施&amp;期望</vt:lpstr>
      <vt:lpstr>写在最后</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lanyue</dc:creator>
  <cp:lastModifiedBy>lanyue</cp:lastModifiedBy>
  <cp:revision>378</cp:revision>
  <dcterms:created xsi:type="dcterms:W3CDTF">2020-02-18T08:13:54Z</dcterms:created>
  <dcterms:modified xsi:type="dcterms:W3CDTF">2020-02-18T08:13:54Z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2052-11.1.0.8865</vt:lpwstr>
  </property>
</Properties>
</file>