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9" r:id="rId5"/>
    <p:sldId id="267" r:id="rId6"/>
    <p:sldId id="274" r:id="rId7"/>
    <p:sldId id="275" r:id="rId8"/>
    <p:sldId id="260" r:id="rId9"/>
    <p:sldId id="277" r:id="rId10"/>
    <p:sldId id="278" r:id="rId11"/>
    <p:sldId id="280" r:id="rId12"/>
    <p:sldId id="281" r:id="rId13"/>
    <p:sldId id="276" r:id="rId14"/>
    <p:sldId id="271" r:id="rId15"/>
    <p:sldId id="284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76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17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6785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291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00FF-B08E-44B7-9872-C8A18081F3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CCF-3A39-442C-BDB7-AD05DECCA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00FF-B08E-44B7-9872-C8A18081F3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CCF-3A39-442C-BDB7-AD05DECCA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00FF-B08E-44B7-9872-C8A18081F3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CCF-3A39-442C-BDB7-AD05DECCA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6785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291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00FF-B08E-44B7-9872-C8A18081F3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CCF-3A39-442C-BDB7-AD05DECCA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00FF-B08E-44B7-9872-C8A18081F3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CCF-3A39-442C-BDB7-AD05DECCA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00FF-B08E-44B7-9872-C8A18081F3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CCF-3A39-442C-BDB7-AD05DECCA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00FF-B08E-44B7-9872-C8A18081F3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CCF-3A39-442C-BDB7-AD05DECCA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00FF-B08E-44B7-9872-C8A18081F3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CCF-3A39-442C-BDB7-AD05DECCA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00FF-B08E-44B7-9872-C8A18081F3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CCF-3A39-442C-BDB7-AD05DECCA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00FF-B08E-44B7-9872-C8A18081F3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CCF-3A39-442C-BDB7-AD05DECCA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00FF-B08E-44B7-9872-C8A18081F3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CCF-3A39-442C-BDB7-AD05DECCA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00FF-B08E-44B7-9872-C8A18081F3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CCF-3A39-442C-BDB7-AD05DECCA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00FF-B08E-44B7-9872-C8A18081F3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CCF-3A39-442C-BDB7-AD05DECCA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00FF-B08E-44B7-9872-C8A18081F3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CCF-3A39-442C-BDB7-AD05DECCA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00FF-B08E-44B7-9872-C8A18081F3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CCF-3A39-442C-BDB7-AD05DECCA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00FF-B08E-44B7-9872-C8A18081F3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CCF-3A39-442C-BDB7-AD05DECCA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00FF-B08E-44B7-9872-C8A18081F3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CCF-3A39-442C-BDB7-AD05DECCA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00FF-B08E-44B7-9872-C8A18081F3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CCF-3A39-442C-BDB7-AD05DECCA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00FF-B08E-44B7-9872-C8A18081F3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CCF-3A39-442C-BDB7-AD05DECCA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00FF-B08E-44B7-9872-C8A18081F3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CCF-3A39-442C-BDB7-AD05DECCA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00FF-B08E-44B7-9872-C8A18081F3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CCF-3A39-442C-BDB7-AD05DECCA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00FF-B08E-44B7-9872-C8A18081F3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CCF-3A39-442C-BDB7-AD05DECCA6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5615" y="446405"/>
            <a:ext cx="8135620" cy="1026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561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00FF-B08E-44B7-9872-C8A18081F3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EFCCF-3A39-442C-BDB7-AD05DECCA69A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>
            <p:custDataLst>
              <p:tags r:id="rId12"/>
            </p:custDataLst>
          </p:nvPr>
        </p:nvSpPr>
        <p:spPr>
          <a:xfrm>
            <a:off x="11725910" y="6356350"/>
            <a:ext cx="376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A0DB2DC-4C9A-4742-B13C-FB6460FD3503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 userDrawn="1">
            <p:custDataLst>
              <p:tags r:id="rId13"/>
            </p:custDataLst>
          </p:nvPr>
        </p:nvSpPr>
        <p:spPr>
          <a:xfrm>
            <a:off x="0" y="1550035"/>
            <a:ext cx="12191365" cy="198120"/>
          </a:xfrm>
          <a:prstGeom prst="rect">
            <a:avLst/>
          </a:prstGeom>
          <a:gradFill flip="none">
            <a:gsLst>
              <a:gs pos="50000">
                <a:schemeClr val="tx1"/>
              </a:gs>
              <a:gs pos="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8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Computer Architecture	</a:t>
            </a:r>
            <a:r>
              <a:rPr lang="en-US" altLang="zh-CN" sz="1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						            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	                   kx-cs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5615" y="446405"/>
            <a:ext cx="8135620" cy="1026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561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00FF-B08E-44B7-9872-C8A18081F3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EFCCF-3A39-442C-BDB7-AD05DECCA69A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>
            <p:custDataLst>
              <p:tags r:id="rId12"/>
            </p:custDataLst>
          </p:nvPr>
        </p:nvSpPr>
        <p:spPr>
          <a:xfrm>
            <a:off x="11725910" y="6356350"/>
            <a:ext cx="376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A0DB2DC-4C9A-4742-B13C-FB6460FD3503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 userDrawn="1">
            <p:custDataLst>
              <p:tags r:id="rId13"/>
            </p:custDataLst>
          </p:nvPr>
        </p:nvSpPr>
        <p:spPr>
          <a:xfrm>
            <a:off x="0" y="1550035"/>
            <a:ext cx="12191365" cy="198120"/>
          </a:xfrm>
          <a:prstGeom prst="rect">
            <a:avLst/>
          </a:prstGeom>
          <a:gradFill flip="none">
            <a:gsLst>
              <a:gs pos="50000">
                <a:schemeClr val="tx1"/>
              </a:gs>
              <a:gs pos="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8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Computer Architecture	</a:t>
            </a:r>
            <a:r>
              <a:rPr lang="en-US" altLang="zh-CN" sz="1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						            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	                   kx-cs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tags" Target="../tags/tag7.xml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youtube.com/watch?v=wTl5wRDT0CU" TargetMode="Externa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image" Target="../media/image9.png"/><Relationship Id="rId7" Type="http://schemas.openxmlformats.org/officeDocument/2006/relationships/tags" Target="../tags/tag11.xml"/><Relationship Id="rId6" Type="http://schemas.openxmlformats.org/officeDocument/2006/relationships/image" Target="../media/image8.png"/><Relationship Id="rId5" Type="http://schemas.openxmlformats.org/officeDocument/2006/relationships/tags" Target="../tags/tag10.xml"/><Relationship Id="rId4" Type="http://schemas.openxmlformats.org/officeDocument/2006/relationships/image" Target="../media/image7.png"/><Relationship Id="rId3" Type="http://schemas.openxmlformats.org/officeDocument/2006/relationships/tags" Target="../tags/tag9.xml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www.nand2tetris.org_course"/>
          <p:cNvPicPr>
            <a:picLocks noChangeAspect="1"/>
          </p:cNvPicPr>
          <p:nvPr/>
        </p:nvPicPr>
        <p:blipFill>
          <a:blip r:embed="rId1"/>
          <a:srcRect l="1635"/>
          <a:stretch>
            <a:fillRect/>
          </a:stretch>
        </p:blipFill>
        <p:spPr>
          <a:xfrm>
            <a:off x="0" y="0"/>
            <a:ext cx="9295130" cy="15621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486343" y="2461260"/>
            <a:ext cx="72193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 CS Learning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0" name="图片 99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843020"/>
            <a:ext cx="5429885" cy="30149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10036810" y="4305300"/>
            <a:ext cx="2155190" cy="2552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Part1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24066" y="2054919"/>
            <a:ext cx="5219968" cy="389275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Part1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75615" y="1825625"/>
            <a:ext cx="5619750" cy="43516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Boolean Logic</a:t>
            </a:r>
            <a:endParaRPr lang="en-US" altLang="zh-CN" dirty="0"/>
          </a:p>
          <a:p>
            <a:r>
              <a:rPr lang="en-US" altLang="zh-CN" dirty="0"/>
              <a:t>Logic Gate</a:t>
            </a:r>
            <a:endParaRPr lang="en-US" altLang="zh-CN" dirty="0"/>
          </a:p>
          <a:p>
            <a:r>
              <a:rPr lang="en-US" altLang="zh-CN" dirty="0"/>
              <a:t>ALU</a:t>
            </a:r>
            <a:endParaRPr lang="en-US" altLang="zh-CN" dirty="0"/>
          </a:p>
          <a:p>
            <a:r>
              <a:rPr lang="en-US" altLang="zh-CN" dirty="0"/>
              <a:t>Memory</a:t>
            </a:r>
            <a:endParaRPr lang="en-US" altLang="zh-CN" dirty="0"/>
          </a:p>
          <a:p>
            <a:r>
              <a:rPr lang="en-US" altLang="zh-CN" dirty="0"/>
              <a:t>Machine Language</a:t>
            </a:r>
            <a:endParaRPr lang="en-US" altLang="zh-CN" dirty="0"/>
          </a:p>
          <a:p>
            <a:r>
              <a:rPr lang="en-US" altLang="zh-CN" dirty="0"/>
              <a:t>Computer Architecture</a:t>
            </a:r>
            <a:endParaRPr lang="en-US" altLang="zh-CN" dirty="0"/>
          </a:p>
          <a:p>
            <a:r>
              <a:rPr lang="en-US" altLang="zh-CN" dirty="0"/>
              <a:t>Assembler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95365" y="1825625"/>
            <a:ext cx="561975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Implement basic logic gate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Implement ALU</a:t>
            </a:r>
            <a:endParaRPr lang="en-US" altLang="zh-CN" dirty="0"/>
          </a:p>
          <a:p>
            <a:r>
              <a:rPr lang="en-US" altLang="zh-CN" dirty="0"/>
              <a:t>Implement RAM</a:t>
            </a:r>
            <a:endParaRPr lang="en-US" altLang="zh-CN" dirty="0"/>
          </a:p>
          <a:p>
            <a:r>
              <a:rPr lang="en-US" altLang="zh-CN" dirty="0"/>
              <a:t>Coding with ML</a:t>
            </a:r>
            <a:endParaRPr lang="en-US" altLang="zh-CN" dirty="0"/>
          </a:p>
          <a:p>
            <a:r>
              <a:rPr lang="en-US" altLang="zh-CN" dirty="0"/>
              <a:t>Assemble a computer</a:t>
            </a:r>
            <a:endParaRPr lang="en-US" altLang="zh-CN" dirty="0"/>
          </a:p>
          <a:p>
            <a:r>
              <a:rPr lang="en-US" altLang="zh-CN" dirty="0"/>
              <a:t>Implement Assembler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615" y="1825625"/>
            <a:ext cx="5619750" cy="4351655"/>
          </a:xfrm>
        </p:spPr>
        <p:txBody>
          <a:bodyPr>
            <a:normAutofit lnSpcReduction="20000"/>
          </a:bodyPr>
          <a:lstStyle/>
          <a:p>
            <a:r>
              <a:rPr lang="en-US" altLang="zh-CN" dirty="0"/>
              <a:t>Virtual Marchine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Object-Oriented Programming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Compiler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More Fun to Go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222365" y="1825625"/>
            <a:ext cx="561975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Implement VM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Coding with OOP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Implement Compiler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Implement OS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Join Now</a:t>
            </a:r>
            <a:endParaRPr lang="en-US" altLang="zh-CN"/>
          </a:p>
        </p:txBody>
      </p:sp>
      <p:pic>
        <p:nvPicPr>
          <p:cNvPr id="4" name="图片 3" descr="计算机系统组队学习"/>
          <p:cNvPicPr>
            <a:picLocks noChangeAspect="1"/>
          </p:cNvPicPr>
          <p:nvPr/>
        </p:nvPicPr>
        <p:blipFill>
          <a:blip r:embed="rId1"/>
          <a:srcRect t="15074" b="23389"/>
          <a:stretch>
            <a:fillRect/>
          </a:stretch>
        </p:blipFill>
        <p:spPr>
          <a:xfrm>
            <a:off x="3906520" y="1957070"/>
            <a:ext cx="3857625" cy="42202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Need To Learn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Amdahl’s Law</a:t>
            </a:r>
            <a:endParaRPr lang="zh-CN" altLang="en-US"/>
          </a:p>
          <a:p>
            <a:pPr lvl="1"/>
            <a:r>
              <a:rPr lang="zh-CN" altLang="en-US"/>
              <a:t>Iron Law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Amdahl’s Law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The Key To </a:t>
            </a:r>
            <a:r>
              <a:rPr lang="en-US" altLang="zh-CN" b="1"/>
              <a:t>Almost All</a:t>
            </a:r>
            <a:r>
              <a:rPr lang="en-US" altLang="zh-CN"/>
              <a:t> Areas of CS</a:t>
            </a:r>
            <a:endParaRPr lang="en-US" altLang="zh-CN"/>
          </a:p>
          <a:p>
            <a:r>
              <a:rPr lang="zh-CN" altLang="en-US"/>
              <a:t>教育现状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30960" y="2647950"/>
            <a:ext cx="5638800" cy="781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30960" y="3816350"/>
            <a:ext cx="390525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Beginner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dirty="0"/>
              <a:t>Two Month</a:t>
            </a:r>
            <a:endParaRPr lang="en-US" altLang="zh-CN" dirty="0"/>
          </a:p>
          <a:p>
            <a:pPr lvl="1" algn="l"/>
            <a:r>
              <a:rPr lang="en-US" altLang="zh-CN" dirty="0"/>
              <a:t>Design and Build A Simple Computer</a:t>
            </a:r>
            <a:endParaRPr lang="en-US" altLang="zh-CN" dirty="0"/>
          </a:p>
          <a:p>
            <a:pPr lvl="1" algn="l"/>
            <a:r>
              <a:rPr lang="en-US" altLang="zh-CN" dirty="0"/>
              <a:t>Run your own program on the computer</a:t>
            </a:r>
            <a:endParaRPr lang="en-US" altLang="zh-CN" dirty="0"/>
          </a:p>
          <a:p>
            <a:pPr algn="l"/>
            <a:r>
              <a:rPr lang="en-US" altLang="zh-CN" dirty="0"/>
              <a:t>Your Will Learn:</a:t>
            </a:r>
            <a:endParaRPr lang="en-US" altLang="zh-CN" dirty="0"/>
          </a:p>
          <a:p>
            <a:pPr lvl="1" algn="l"/>
            <a:r>
              <a:rPr lang="en-US" altLang="zh-CN" dirty="0"/>
              <a:t>A little bit of digital circuit</a:t>
            </a:r>
            <a:endParaRPr lang="en-US" altLang="zh-CN" dirty="0"/>
          </a:p>
          <a:p>
            <a:pPr lvl="1" algn="l"/>
            <a:r>
              <a:rPr lang="en-US" altLang="zh-CN" dirty="0"/>
              <a:t>A little bit of computer architecture</a:t>
            </a:r>
            <a:endParaRPr lang="en-US" altLang="zh-CN" dirty="0"/>
          </a:p>
          <a:p>
            <a:pPr lvl="1" algn="l"/>
            <a:r>
              <a:rPr lang="en-US" altLang="zh-CN" dirty="0"/>
              <a:t>A little bit of compilation principle</a:t>
            </a:r>
            <a:endParaRPr lang="en-US" altLang="zh-CN" dirty="0"/>
          </a:p>
          <a:p>
            <a:pPr lvl="1" algn="l"/>
            <a:r>
              <a:rPr lang="en-US" altLang="zh-CN" dirty="0"/>
              <a:t>A little bit of operation system</a:t>
            </a:r>
            <a:endParaRPr lang="en-US" altLang="zh-CN" dirty="0"/>
          </a:p>
          <a:p>
            <a:pPr lvl="1" algn="l"/>
            <a:r>
              <a:rPr lang="en-US" altLang="zh-CN" dirty="0"/>
              <a:t>And a little bit of programming ......</a:t>
            </a:r>
            <a:endParaRPr lang="en-US" altLang="zh-CN" dirty="0"/>
          </a:p>
          <a:p>
            <a:pPr algn="l"/>
            <a:r>
              <a:rPr lang="en-US" altLang="zh-CN" dirty="0">
                <a:hlinkClick r:id="rId1"/>
              </a:rPr>
              <a:t>From Nand to Tetris Part I Course Promo - YouTube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Hello World!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198" y="2317692"/>
            <a:ext cx="3708001" cy="126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95999" y="2332319"/>
            <a:ext cx="5900110" cy="864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169" y="4056004"/>
            <a:ext cx="3915588" cy="792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095999" y="4056639"/>
            <a:ext cx="3422114" cy="432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611400" y="4848004"/>
            <a:ext cx="3068186" cy="3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ym typeface="+mn-ea"/>
              </a:rPr>
              <a:t>I</a:t>
            </a:r>
            <a:r>
              <a:rPr b="1" dirty="0">
                <a:sym typeface="+mn-ea"/>
              </a:rPr>
              <a:t>mplement</a:t>
            </a:r>
            <a:r>
              <a:rPr lang="en-US" b="1" dirty="0">
                <a:sym typeface="+mn-ea"/>
              </a:rPr>
              <a:t> “hello world!”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b="1" dirty="0"/>
          </a:p>
          <a:p>
            <a:pPr marL="0" indent="0" algn="ctr">
              <a:buNone/>
            </a:pPr>
            <a:endParaRPr lang="en-US" altLang="zh-CN" b="1" dirty="0"/>
          </a:p>
          <a:p>
            <a:pPr marL="0" indent="0" algn="ctr">
              <a:buNone/>
            </a:pPr>
            <a:r>
              <a:rPr lang="en-US" altLang="zh-CN" sz="4000" b="1" dirty="0"/>
              <a:t>Don’t worry about the “how”</a:t>
            </a:r>
            <a:endParaRPr lang="en-US" altLang="zh-CN" sz="4000" b="1" dirty="0"/>
          </a:p>
          <a:p>
            <a:pPr marL="0" indent="0" algn="ctr">
              <a:buNone/>
            </a:pPr>
            <a:r>
              <a:rPr lang="en-US" altLang="zh-CN" sz="4000" b="1" dirty="0"/>
              <a:t>Only about the “what”</a:t>
            </a:r>
            <a:endParaRPr lang="en-US" altLang="zh-CN" sz="4000" b="1" dirty="0"/>
          </a:p>
          <a:p>
            <a:pPr marL="0" indent="0">
              <a:buNone/>
            </a:pP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/>
              <a:t>	how-&gt;Implementation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/>
              <a:t>	what-&gt;Abstraction</a:t>
            </a:r>
            <a:endParaRPr lang="en-US" altLang="zh-C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Map</a:t>
            </a:r>
            <a:endParaRPr lang="en-US" altLang="zh-CN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55" y="1932305"/>
            <a:ext cx="5495290" cy="448119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Part1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82129" y="1825625"/>
            <a:ext cx="3029106" cy="207655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5" y="1825625"/>
            <a:ext cx="4375375" cy="1460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281" y="2025578"/>
            <a:ext cx="2032104" cy="14034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331" y="3858764"/>
            <a:ext cx="2470277" cy="255283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1515" y="4671605"/>
            <a:ext cx="2565532" cy="92714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841" y="4255242"/>
            <a:ext cx="3581584" cy="11113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Part1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5615" y="2174810"/>
            <a:ext cx="3638737" cy="1035103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5" y="3648088"/>
            <a:ext cx="2870348" cy="73663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5" y="1997003"/>
            <a:ext cx="5289822" cy="40388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Part1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5615" y="2988769"/>
            <a:ext cx="5683542" cy="3422826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75" y="2009702"/>
            <a:ext cx="4280120" cy="283859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COMMONDATA" val="eyJoZGlkIjoiNzZmY2JkMDZlOWNmNjFlNWUyNDU0ZGQyOTcwODdhND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909</Words>
  <Application>WPS 演示</Application>
  <PresentationFormat>宽屏</PresentationFormat>
  <Paragraphs>89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等线</vt:lpstr>
      <vt:lpstr>Arial Unicode MS</vt:lpstr>
      <vt:lpstr>Calibri</vt:lpstr>
      <vt:lpstr>Office 主题​​</vt:lpstr>
      <vt:lpstr>1_Office 主题​​</vt:lpstr>
      <vt:lpstr>PowerPoint 演示文稿</vt:lpstr>
      <vt:lpstr>Why Need To Learn</vt:lpstr>
      <vt:lpstr>To Beginner</vt:lpstr>
      <vt:lpstr>Hello World!</vt:lpstr>
      <vt:lpstr>Implement “hello world!”</vt:lpstr>
      <vt:lpstr>Course Map</vt:lpstr>
      <vt:lpstr>Part1</vt:lpstr>
      <vt:lpstr>Part1</vt:lpstr>
      <vt:lpstr>Part1</vt:lpstr>
      <vt:lpstr>Part1</vt:lpstr>
      <vt:lpstr>Part1</vt:lpstr>
      <vt:lpstr>Part2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Shadow Fallen</dc:creator>
  <cp:lastModifiedBy>Admin</cp:lastModifiedBy>
  <cp:revision>43</cp:revision>
  <dcterms:created xsi:type="dcterms:W3CDTF">2023-12-17T03:20:00Z</dcterms:created>
  <dcterms:modified xsi:type="dcterms:W3CDTF">2023-12-17T09:58:38Z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7B17675ED50B4E89B9FAF2466BDE9FE7_12</vt:lpwstr>
  </property>
  <property fmtid="{D5CDD505-2E9C-101B-9397-08002B2CF9AE}" pid="3" name="KSOProductBuildVer">
    <vt:lpwstr>2052-12.1.0.15355</vt:lpwstr>
  </property>
</Properties>
</file>