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44"/>
  </p:notesMasterIdLst>
  <p:sldIdLst>
    <p:sldId id="256" r:id="rId2"/>
    <p:sldId id="257" r:id="rId3"/>
    <p:sldId id="266" r:id="rId4"/>
    <p:sldId id="258" r:id="rId5"/>
    <p:sldId id="276" r:id="rId6"/>
    <p:sldId id="282" r:id="rId7"/>
    <p:sldId id="284" r:id="rId8"/>
    <p:sldId id="285" r:id="rId9"/>
    <p:sldId id="286" r:id="rId10"/>
    <p:sldId id="283" r:id="rId11"/>
    <p:sldId id="261" r:id="rId12"/>
    <p:sldId id="267" r:id="rId13"/>
    <p:sldId id="259" r:id="rId14"/>
    <p:sldId id="270" r:id="rId15"/>
    <p:sldId id="294" r:id="rId16"/>
    <p:sldId id="293" r:id="rId17"/>
    <p:sldId id="291" r:id="rId18"/>
    <p:sldId id="303" r:id="rId19"/>
    <p:sldId id="299" r:id="rId20"/>
    <p:sldId id="287" r:id="rId21"/>
    <p:sldId id="288" r:id="rId22"/>
    <p:sldId id="295" r:id="rId23"/>
    <p:sldId id="301" r:id="rId24"/>
    <p:sldId id="300" r:id="rId25"/>
    <p:sldId id="271" r:id="rId26"/>
    <p:sldId id="296" r:id="rId27"/>
    <p:sldId id="277" r:id="rId28"/>
    <p:sldId id="297" r:id="rId29"/>
    <p:sldId id="308" r:id="rId30"/>
    <p:sldId id="278" r:id="rId31"/>
    <p:sldId id="302" r:id="rId32"/>
    <p:sldId id="279" r:id="rId33"/>
    <p:sldId id="305" r:id="rId34"/>
    <p:sldId id="310" r:id="rId35"/>
    <p:sldId id="311" r:id="rId36"/>
    <p:sldId id="281" r:id="rId37"/>
    <p:sldId id="273" r:id="rId38"/>
    <p:sldId id="274" r:id="rId39"/>
    <p:sldId id="307" r:id="rId40"/>
    <p:sldId id="268" r:id="rId41"/>
    <p:sldId id="263" r:id="rId42"/>
    <p:sldId id="26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B56"/>
    <a:srgbClr val="FE3D4A"/>
    <a:srgbClr val="6BA2CD"/>
    <a:srgbClr val="6AA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68FC1-8287-9A46-B8C6-AF6E358E2A72}" v="6394" dt="2020-03-21T01:15:35.876"/>
    <p1510:client id="{4D393BF6-272E-AC46-89CF-D169E85D4D30}" v="419" dt="2020-03-20T22:53:04.723"/>
    <p1510:client id="{73D7FD57-6BF7-4C12-74A8-C5FCBD747A33}" v="2930" dt="2020-03-20T02:37:07.831"/>
    <p1510:client id="{7ABE35AB-61B3-BF47-BB5A-E5706384AAD7}" v="17233" dt="2020-03-21T00:27:40.728"/>
    <p1510:client id="{A81CFB2C-3D04-448E-9050-AC2051295C6E}" v="2479" dt="2020-03-21T00:08:01.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3.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D276B81-A036-4196-8434-7B5988643254}"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6F76322C-A0CE-4894-B72D-6F969FDF827C}">
      <dgm:prSet custT="1"/>
      <dgm:spPr/>
      <dgm:t>
        <a:bodyPr/>
        <a:lstStyle/>
        <a:p>
          <a:pPr>
            <a:lnSpc>
              <a:spcPct val="100000"/>
            </a:lnSpc>
          </a:pPr>
          <a:r>
            <a:rPr lang="en-US" sz="1800" b="0"/>
            <a:t>Fashion Brands</a:t>
          </a:r>
        </a:p>
      </dgm:t>
    </dgm:pt>
    <dgm:pt modelId="{4C6A454E-F6C7-4B99-9ADA-24BEF3EEFB32}" type="parTrans" cxnId="{90A22B7A-C2A2-4E1A-B11B-6C74D6D27C25}">
      <dgm:prSet/>
      <dgm:spPr/>
      <dgm:t>
        <a:bodyPr/>
        <a:lstStyle/>
        <a:p>
          <a:endParaRPr lang="en-US" sz="2000" b="0"/>
        </a:p>
      </dgm:t>
    </dgm:pt>
    <dgm:pt modelId="{8C01CAA3-B3AE-4A38-9D4B-7BAD7F5BE3C5}" type="sibTrans" cxnId="{90A22B7A-C2A2-4E1A-B11B-6C74D6D27C25}">
      <dgm:prSet/>
      <dgm:spPr/>
      <dgm:t>
        <a:bodyPr/>
        <a:lstStyle/>
        <a:p>
          <a:endParaRPr lang="en-US" sz="2000" b="0"/>
        </a:p>
      </dgm:t>
    </dgm:pt>
    <dgm:pt modelId="{39B4FD11-B02F-465C-968D-E000912C2F49}">
      <dgm:prSet custT="1"/>
      <dgm:spPr/>
      <dgm:t>
        <a:bodyPr/>
        <a:lstStyle/>
        <a:p>
          <a:pPr>
            <a:lnSpc>
              <a:spcPct val="100000"/>
            </a:lnSpc>
          </a:pPr>
          <a:r>
            <a:rPr lang="en-US" sz="1800" b="0"/>
            <a:t>Our Dataset</a:t>
          </a:r>
        </a:p>
      </dgm:t>
    </dgm:pt>
    <dgm:pt modelId="{4DFF41C3-89BC-499A-926F-411F4574AD11}" type="parTrans" cxnId="{F67FAD8B-F1B0-452E-AD6F-BFCB3FB79840}">
      <dgm:prSet/>
      <dgm:spPr/>
      <dgm:t>
        <a:bodyPr/>
        <a:lstStyle/>
        <a:p>
          <a:endParaRPr lang="en-US" sz="2000" b="0"/>
        </a:p>
      </dgm:t>
    </dgm:pt>
    <dgm:pt modelId="{60E862A5-3BE4-4D91-B5D1-5254212BB958}" type="sibTrans" cxnId="{F67FAD8B-F1B0-452E-AD6F-BFCB3FB79840}">
      <dgm:prSet/>
      <dgm:spPr/>
      <dgm:t>
        <a:bodyPr/>
        <a:lstStyle/>
        <a:p>
          <a:endParaRPr lang="en-US" sz="2000" b="0"/>
        </a:p>
      </dgm:t>
    </dgm:pt>
    <dgm:pt modelId="{FD9D7BED-B8F2-49D0-94B6-75DBA36EE9E4}">
      <dgm:prSet custT="1"/>
      <dgm:spPr/>
      <dgm:t>
        <a:bodyPr/>
        <a:lstStyle/>
        <a:p>
          <a:pPr>
            <a:lnSpc>
              <a:spcPct val="100000"/>
            </a:lnSpc>
          </a:pPr>
          <a:r>
            <a:rPr lang="en-US" sz="1800" b="0"/>
            <a:t>Performance &amp; Conclusion</a:t>
          </a:r>
        </a:p>
      </dgm:t>
    </dgm:pt>
    <dgm:pt modelId="{DB8AA118-CB1C-414A-B3BD-38097E9BA67F}" type="parTrans" cxnId="{9E25137A-2B1C-42B6-AC02-8DF74584150B}">
      <dgm:prSet/>
      <dgm:spPr/>
      <dgm:t>
        <a:bodyPr/>
        <a:lstStyle/>
        <a:p>
          <a:endParaRPr lang="en-US" sz="2000" b="0"/>
        </a:p>
      </dgm:t>
    </dgm:pt>
    <dgm:pt modelId="{ACC94BFC-1962-4AAA-ADCE-BE656046A4F0}" type="sibTrans" cxnId="{9E25137A-2B1C-42B6-AC02-8DF74584150B}">
      <dgm:prSet/>
      <dgm:spPr/>
      <dgm:t>
        <a:bodyPr/>
        <a:lstStyle/>
        <a:p>
          <a:endParaRPr lang="en-US" sz="2000" b="0"/>
        </a:p>
      </dgm:t>
    </dgm:pt>
    <dgm:pt modelId="{1A1D8021-8259-4248-9FA6-CA74B3CEEE64}">
      <dgm:prSet custT="1"/>
      <dgm:spPr/>
      <dgm:t>
        <a:bodyPr/>
        <a:lstStyle/>
        <a:p>
          <a:pPr>
            <a:lnSpc>
              <a:spcPct val="100000"/>
            </a:lnSpc>
          </a:pPr>
          <a:r>
            <a:rPr lang="en-US" sz="1800" b="0"/>
            <a:t>Limitations</a:t>
          </a:r>
        </a:p>
      </dgm:t>
    </dgm:pt>
    <dgm:pt modelId="{2C675CEA-E8EE-4DE2-A4D8-B5466C9119B7}" type="parTrans" cxnId="{C2CFB548-C149-4DCB-A2C2-CDB2FCE82687}">
      <dgm:prSet/>
      <dgm:spPr/>
      <dgm:t>
        <a:bodyPr/>
        <a:lstStyle/>
        <a:p>
          <a:endParaRPr lang="en-US" sz="2000" b="0"/>
        </a:p>
      </dgm:t>
    </dgm:pt>
    <dgm:pt modelId="{9930C8F5-8C40-4A76-A1F9-C2B5ABEFCB87}" type="sibTrans" cxnId="{C2CFB548-C149-4DCB-A2C2-CDB2FCE82687}">
      <dgm:prSet/>
      <dgm:spPr/>
      <dgm:t>
        <a:bodyPr/>
        <a:lstStyle/>
        <a:p>
          <a:endParaRPr lang="en-US" sz="2000" b="0"/>
        </a:p>
      </dgm:t>
    </dgm:pt>
    <dgm:pt modelId="{66F77E3C-0E03-4624-8244-D2AE8FFD737A}">
      <dgm:prSet phldr="0" custT="1"/>
      <dgm:spPr/>
      <dgm:t>
        <a:bodyPr/>
        <a:lstStyle/>
        <a:p>
          <a:pPr>
            <a:lnSpc>
              <a:spcPct val="100000"/>
            </a:lnSpc>
          </a:pPr>
          <a:r>
            <a:rPr lang="en-US" altLang="zh-CN" sz="1800" b="0"/>
            <a:t>Prediction Models</a:t>
          </a:r>
        </a:p>
      </dgm:t>
    </dgm:pt>
    <dgm:pt modelId="{FC14BCBD-5397-41F4-88C4-80E38DCAC752}" type="parTrans" cxnId="{89380A85-A9BC-8B4F-9208-B85FB60182AE}">
      <dgm:prSet/>
      <dgm:spPr/>
      <dgm:t>
        <a:bodyPr/>
        <a:lstStyle/>
        <a:p>
          <a:endParaRPr lang="en-US" sz="2000" b="0"/>
        </a:p>
      </dgm:t>
    </dgm:pt>
    <dgm:pt modelId="{76DDB49C-0892-4A72-904B-E45CDD8B7483}" type="sibTrans" cxnId="{89380A85-A9BC-8B4F-9208-B85FB60182AE}">
      <dgm:prSet/>
      <dgm:spPr/>
      <dgm:t>
        <a:bodyPr/>
        <a:lstStyle/>
        <a:p>
          <a:endParaRPr lang="en-US" sz="2000" b="0"/>
        </a:p>
      </dgm:t>
    </dgm:pt>
    <dgm:pt modelId="{F034065B-30B6-AB48-94D9-9C3078071190}">
      <dgm:prSet custT="1"/>
      <dgm:spPr/>
      <dgm:t>
        <a:bodyPr/>
        <a:lstStyle/>
        <a:p>
          <a:pPr>
            <a:lnSpc>
              <a:spcPct val="100000"/>
            </a:lnSpc>
          </a:pPr>
          <a:r>
            <a:rPr lang="en-US" sz="1800" b="0"/>
            <a:t>Business Problems</a:t>
          </a:r>
        </a:p>
      </dgm:t>
    </dgm:pt>
    <dgm:pt modelId="{41ABA954-46FF-D141-B2F1-F00D39CACEEE}" type="parTrans" cxnId="{E8C67318-7826-D044-98CF-EB29B813C476}">
      <dgm:prSet/>
      <dgm:spPr/>
      <dgm:t>
        <a:bodyPr/>
        <a:lstStyle/>
        <a:p>
          <a:endParaRPr lang="en-US" sz="2000" b="0"/>
        </a:p>
      </dgm:t>
    </dgm:pt>
    <dgm:pt modelId="{68D7C862-0C2E-0B45-AD4B-B3120DFDF3B4}" type="sibTrans" cxnId="{E8C67318-7826-D044-98CF-EB29B813C476}">
      <dgm:prSet/>
      <dgm:spPr/>
      <dgm:t>
        <a:bodyPr/>
        <a:lstStyle/>
        <a:p>
          <a:endParaRPr lang="en-US" sz="2000" b="0"/>
        </a:p>
      </dgm:t>
    </dgm:pt>
    <dgm:pt modelId="{29BE4251-51D4-4DBF-B413-771740FECEFF}">
      <dgm:prSet custT="1"/>
      <dgm:spPr/>
      <dgm:t>
        <a:bodyPr/>
        <a:lstStyle/>
        <a:p>
          <a:pPr>
            <a:lnSpc>
              <a:spcPct val="100000"/>
            </a:lnSpc>
          </a:pPr>
          <a:r>
            <a:rPr lang="en-US" sz="1800" b="0"/>
            <a:t>Product Classifications</a:t>
          </a:r>
        </a:p>
      </dgm:t>
    </dgm:pt>
    <dgm:pt modelId="{DCF5EAD2-16AF-4A0B-A7D4-6E91762AB1BF}" type="parTrans" cxnId="{355701B4-9405-4F9D-9434-EF744D2D80F5}">
      <dgm:prSet/>
      <dgm:spPr/>
      <dgm:t>
        <a:bodyPr/>
        <a:lstStyle/>
        <a:p>
          <a:endParaRPr lang="en-US" sz="2000" b="0"/>
        </a:p>
      </dgm:t>
    </dgm:pt>
    <dgm:pt modelId="{5A4EA804-1B93-41FE-93C2-3BBA62164FFE}" type="sibTrans" cxnId="{355701B4-9405-4F9D-9434-EF744D2D80F5}">
      <dgm:prSet/>
      <dgm:spPr/>
      <dgm:t>
        <a:bodyPr/>
        <a:lstStyle/>
        <a:p>
          <a:endParaRPr lang="en-US" sz="2000" b="0"/>
        </a:p>
      </dgm:t>
    </dgm:pt>
    <dgm:pt modelId="{03894EC8-2B95-4F78-8423-74D8F5B87A79}" type="pres">
      <dgm:prSet presAssocID="{8D276B81-A036-4196-8434-7B5988643254}" presName="root" presStyleCnt="0">
        <dgm:presLayoutVars>
          <dgm:dir/>
          <dgm:resizeHandles val="exact"/>
        </dgm:presLayoutVars>
      </dgm:prSet>
      <dgm:spPr/>
    </dgm:pt>
    <dgm:pt modelId="{E327697F-DB4B-40D2-880F-E9B5796C2EE6}" type="pres">
      <dgm:prSet presAssocID="{6F76322C-A0CE-4894-B72D-6F969FDF827C}" presName="compNode" presStyleCnt="0"/>
      <dgm:spPr/>
    </dgm:pt>
    <dgm:pt modelId="{FA845BA8-9778-429C-8757-998B441858A2}" type="pres">
      <dgm:prSet presAssocID="{6F76322C-A0CE-4894-B72D-6F969FDF827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 heels"/>
        </a:ext>
      </dgm:extLst>
    </dgm:pt>
    <dgm:pt modelId="{855D045B-2182-4EFE-A6D5-FADC606E3044}" type="pres">
      <dgm:prSet presAssocID="{6F76322C-A0CE-4894-B72D-6F969FDF827C}" presName="spaceRect" presStyleCnt="0"/>
      <dgm:spPr/>
    </dgm:pt>
    <dgm:pt modelId="{1AE22441-A6C8-40AE-B1E8-6915DB228072}" type="pres">
      <dgm:prSet presAssocID="{6F76322C-A0CE-4894-B72D-6F969FDF827C}" presName="textRect" presStyleLbl="revTx" presStyleIdx="0" presStyleCnt="7">
        <dgm:presLayoutVars>
          <dgm:chMax val="1"/>
          <dgm:chPref val="1"/>
        </dgm:presLayoutVars>
      </dgm:prSet>
      <dgm:spPr/>
    </dgm:pt>
    <dgm:pt modelId="{85203963-F42D-4465-9A67-ED4F9F62A75E}" type="pres">
      <dgm:prSet presAssocID="{8C01CAA3-B3AE-4A38-9D4B-7BAD7F5BE3C5}" presName="sibTrans" presStyleCnt="0"/>
      <dgm:spPr/>
    </dgm:pt>
    <dgm:pt modelId="{23EB35ED-D3A3-496E-BF87-D39D9F1C5331}" type="pres">
      <dgm:prSet presAssocID="{F034065B-30B6-AB48-94D9-9C3078071190}" presName="compNode" presStyleCnt="0"/>
      <dgm:spPr/>
    </dgm:pt>
    <dgm:pt modelId="{9486479A-29A3-4D1B-93B3-1D5C01FE9AFF}" type="pres">
      <dgm:prSet presAssocID="{F034065B-30B6-AB48-94D9-9C307807119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8E1589BF-9FD6-4E96-BDC5-05C13B29BA50}" type="pres">
      <dgm:prSet presAssocID="{F034065B-30B6-AB48-94D9-9C3078071190}" presName="spaceRect" presStyleCnt="0"/>
      <dgm:spPr/>
    </dgm:pt>
    <dgm:pt modelId="{926E53B1-B528-4174-AA31-1361EB9D7BE0}" type="pres">
      <dgm:prSet presAssocID="{F034065B-30B6-AB48-94D9-9C3078071190}" presName="textRect" presStyleLbl="revTx" presStyleIdx="1" presStyleCnt="7">
        <dgm:presLayoutVars>
          <dgm:chMax val="1"/>
          <dgm:chPref val="1"/>
        </dgm:presLayoutVars>
      </dgm:prSet>
      <dgm:spPr/>
    </dgm:pt>
    <dgm:pt modelId="{4BAAFF16-2515-4707-B58C-43B717FDF2C4}" type="pres">
      <dgm:prSet presAssocID="{68D7C862-0C2E-0B45-AD4B-B3120DFDF3B4}" presName="sibTrans" presStyleCnt="0"/>
      <dgm:spPr/>
    </dgm:pt>
    <dgm:pt modelId="{DA75DA80-9B18-427F-B64D-2C25227CC1E1}" type="pres">
      <dgm:prSet presAssocID="{39B4FD11-B02F-465C-968D-E000912C2F49}" presName="compNode" presStyleCnt="0"/>
      <dgm:spPr/>
    </dgm:pt>
    <dgm:pt modelId="{B85D2ED3-5A01-4BD8-BEA3-B54522472922}" type="pres">
      <dgm:prSet presAssocID="{39B4FD11-B02F-465C-968D-E000912C2F4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DD5016E5-033E-4DB1-9FAB-7F4F1EC0F717}" type="pres">
      <dgm:prSet presAssocID="{39B4FD11-B02F-465C-968D-E000912C2F49}" presName="spaceRect" presStyleCnt="0"/>
      <dgm:spPr/>
    </dgm:pt>
    <dgm:pt modelId="{B0CA6F83-C45E-4577-A4D9-767B469BABA7}" type="pres">
      <dgm:prSet presAssocID="{39B4FD11-B02F-465C-968D-E000912C2F49}" presName="textRect" presStyleLbl="revTx" presStyleIdx="2" presStyleCnt="7">
        <dgm:presLayoutVars>
          <dgm:chMax val="1"/>
          <dgm:chPref val="1"/>
        </dgm:presLayoutVars>
      </dgm:prSet>
      <dgm:spPr/>
    </dgm:pt>
    <dgm:pt modelId="{B6D8696C-749A-410B-A6D6-A5BA77AE90A4}" type="pres">
      <dgm:prSet presAssocID="{60E862A5-3BE4-4D91-B5D1-5254212BB958}" presName="sibTrans" presStyleCnt="0"/>
      <dgm:spPr/>
    </dgm:pt>
    <dgm:pt modelId="{6FAD0205-B12F-4C67-B708-8BAB2B1F6C94}" type="pres">
      <dgm:prSet presAssocID="{29BE4251-51D4-4DBF-B413-771740FECEFF}" presName="compNode" presStyleCnt="0"/>
      <dgm:spPr/>
    </dgm:pt>
    <dgm:pt modelId="{17788745-66F0-4974-A746-1F1632BE58E1}" type="pres">
      <dgm:prSet presAssocID="{29BE4251-51D4-4DBF-B413-771740FECEF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Venn diagram"/>
        </a:ext>
      </dgm:extLst>
    </dgm:pt>
    <dgm:pt modelId="{9A69B3CF-1368-4831-8D2D-B8B5FC037764}" type="pres">
      <dgm:prSet presAssocID="{29BE4251-51D4-4DBF-B413-771740FECEFF}" presName="spaceRect" presStyleCnt="0"/>
      <dgm:spPr/>
    </dgm:pt>
    <dgm:pt modelId="{6317C525-7927-4414-AFF1-21766032374E}" type="pres">
      <dgm:prSet presAssocID="{29BE4251-51D4-4DBF-B413-771740FECEFF}" presName="textRect" presStyleLbl="revTx" presStyleIdx="3" presStyleCnt="7" custScaleX="113119">
        <dgm:presLayoutVars>
          <dgm:chMax val="1"/>
          <dgm:chPref val="1"/>
        </dgm:presLayoutVars>
      </dgm:prSet>
      <dgm:spPr/>
    </dgm:pt>
    <dgm:pt modelId="{A80E2067-0BD4-476F-BE37-19B486F2B1FC}" type="pres">
      <dgm:prSet presAssocID="{5A4EA804-1B93-41FE-93C2-3BBA62164FFE}" presName="sibTrans" presStyleCnt="0"/>
      <dgm:spPr/>
    </dgm:pt>
    <dgm:pt modelId="{7A3E4825-81F6-4C64-84D0-924B4DE297B7}" type="pres">
      <dgm:prSet presAssocID="{66F77E3C-0E03-4624-8244-D2AE8FFD737A}" presName="compNode" presStyleCnt="0"/>
      <dgm:spPr/>
    </dgm:pt>
    <dgm:pt modelId="{0D65BC18-3AD7-4EAA-9AEC-B4342D57C08D}" type="pres">
      <dgm:prSet presAssocID="{66F77E3C-0E03-4624-8244-D2AE8FFD737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1321007C-97FF-4ED0-91E4-BE50D232D490}" type="pres">
      <dgm:prSet presAssocID="{66F77E3C-0E03-4624-8244-D2AE8FFD737A}" presName="spaceRect" presStyleCnt="0"/>
      <dgm:spPr/>
    </dgm:pt>
    <dgm:pt modelId="{28B91936-AFB7-4BE5-996A-7CEF920081CE}" type="pres">
      <dgm:prSet presAssocID="{66F77E3C-0E03-4624-8244-D2AE8FFD737A}" presName="textRect" presStyleLbl="revTx" presStyleIdx="4" presStyleCnt="7">
        <dgm:presLayoutVars>
          <dgm:chMax val="1"/>
          <dgm:chPref val="1"/>
        </dgm:presLayoutVars>
      </dgm:prSet>
      <dgm:spPr/>
    </dgm:pt>
    <dgm:pt modelId="{0009F1E3-0A97-43BC-8053-E7E1295F5BEF}" type="pres">
      <dgm:prSet presAssocID="{76DDB49C-0892-4A72-904B-E45CDD8B7483}" presName="sibTrans" presStyleCnt="0"/>
      <dgm:spPr/>
    </dgm:pt>
    <dgm:pt modelId="{0403D0D7-1D0B-4CEB-8B2C-43A250C81B92}" type="pres">
      <dgm:prSet presAssocID="{FD9D7BED-B8F2-49D0-94B6-75DBA36EE9E4}" presName="compNode" presStyleCnt="0"/>
      <dgm:spPr/>
    </dgm:pt>
    <dgm:pt modelId="{FF6C6355-6349-44A2-8C02-08BD4E7584CE}" type="pres">
      <dgm:prSet presAssocID="{FD9D7BED-B8F2-49D0-94B6-75DBA36EE9E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08070FEB-B901-4C24-94DB-E7B42CBA436C}" type="pres">
      <dgm:prSet presAssocID="{FD9D7BED-B8F2-49D0-94B6-75DBA36EE9E4}" presName="spaceRect" presStyleCnt="0"/>
      <dgm:spPr/>
    </dgm:pt>
    <dgm:pt modelId="{9AD1C0CA-A979-4727-8C54-4A4EA8BE8BC8}" type="pres">
      <dgm:prSet presAssocID="{FD9D7BED-B8F2-49D0-94B6-75DBA36EE9E4}" presName="textRect" presStyleLbl="revTx" presStyleIdx="5" presStyleCnt="7">
        <dgm:presLayoutVars>
          <dgm:chMax val="1"/>
          <dgm:chPref val="1"/>
        </dgm:presLayoutVars>
      </dgm:prSet>
      <dgm:spPr/>
    </dgm:pt>
    <dgm:pt modelId="{B8AA2D82-59E5-41B4-ABBE-39404143E619}" type="pres">
      <dgm:prSet presAssocID="{ACC94BFC-1962-4AAA-ADCE-BE656046A4F0}" presName="sibTrans" presStyleCnt="0"/>
      <dgm:spPr/>
    </dgm:pt>
    <dgm:pt modelId="{3421B0BD-6090-44C7-9A88-57BFF95A3210}" type="pres">
      <dgm:prSet presAssocID="{1A1D8021-8259-4248-9FA6-CA74B3CEEE64}" presName="compNode" presStyleCnt="0"/>
      <dgm:spPr/>
    </dgm:pt>
    <dgm:pt modelId="{48F04B0D-1411-4BE1-B2EC-92E2B1588C6A}" type="pres">
      <dgm:prSet presAssocID="{1A1D8021-8259-4248-9FA6-CA74B3CEEE6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andshake"/>
        </a:ext>
      </dgm:extLst>
    </dgm:pt>
    <dgm:pt modelId="{E26E2A3A-1F20-46BF-B9E4-C9F469AD1E1C}" type="pres">
      <dgm:prSet presAssocID="{1A1D8021-8259-4248-9FA6-CA74B3CEEE64}" presName="spaceRect" presStyleCnt="0"/>
      <dgm:spPr/>
    </dgm:pt>
    <dgm:pt modelId="{297708AB-7990-4F6B-B54C-9208EB640911}" type="pres">
      <dgm:prSet presAssocID="{1A1D8021-8259-4248-9FA6-CA74B3CEEE64}" presName="textRect" presStyleLbl="revTx" presStyleIdx="6" presStyleCnt="7">
        <dgm:presLayoutVars>
          <dgm:chMax val="1"/>
          <dgm:chPref val="1"/>
        </dgm:presLayoutVars>
      </dgm:prSet>
      <dgm:spPr/>
    </dgm:pt>
  </dgm:ptLst>
  <dgm:cxnLst>
    <dgm:cxn modelId="{843AFD06-80D9-41EA-9FEB-7F14BE77EBD6}" type="presOf" srcId="{66F77E3C-0E03-4624-8244-D2AE8FFD737A}" destId="{28B91936-AFB7-4BE5-996A-7CEF920081CE}" srcOrd="0" destOrd="0" presId="urn:microsoft.com/office/officeart/2018/2/layout/IconLabelList"/>
    <dgm:cxn modelId="{E8C67318-7826-D044-98CF-EB29B813C476}" srcId="{8D276B81-A036-4196-8434-7B5988643254}" destId="{F034065B-30B6-AB48-94D9-9C3078071190}" srcOrd="1" destOrd="0" parTransId="{41ABA954-46FF-D141-B2F1-F00D39CACEEE}" sibTransId="{68D7C862-0C2E-0B45-AD4B-B3120DFDF3B4}"/>
    <dgm:cxn modelId="{927A8627-A5E3-E94A-B9D0-5B31F12E3F05}" type="presOf" srcId="{8D276B81-A036-4196-8434-7B5988643254}" destId="{03894EC8-2B95-4F78-8423-74D8F5B87A79}" srcOrd="0" destOrd="0" presId="urn:microsoft.com/office/officeart/2018/2/layout/IconLabelList"/>
    <dgm:cxn modelId="{C2CFB548-C149-4DCB-A2C2-CDB2FCE82687}" srcId="{8D276B81-A036-4196-8434-7B5988643254}" destId="{1A1D8021-8259-4248-9FA6-CA74B3CEEE64}" srcOrd="6" destOrd="0" parTransId="{2C675CEA-E8EE-4DE2-A4D8-B5466C9119B7}" sibTransId="{9930C8F5-8C40-4A76-A1F9-C2B5ABEFCB87}"/>
    <dgm:cxn modelId="{DDDAA86F-5880-4663-975D-9F9A33E4EBF6}" type="presOf" srcId="{FD9D7BED-B8F2-49D0-94B6-75DBA36EE9E4}" destId="{9AD1C0CA-A979-4727-8C54-4A4EA8BE8BC8}" srcOrd="0" destOrd="0" presId="urn:microsoft.com/office/officeart/2018/2/layout/IconLabelList"/>
    <dgm:cxn modelId="{9E25137A-2B1C-42B6-AC02-8DF74584150B}" srcId="{8D276B81-A036-4196-8434-7B5988643254}" destId="{FD9D7BED-B8F2-49D0-94B6-75DBA36EE9E4}" srcOrd="5" destOrd="0" parTransId="{DB8AA118-CB1C-414A-B3BD-38097E9BA67F}" sibTransId="{ACC94BFC-1962-4AAA-ADCE-BE656046A4F0}"/>
    <dgm:cxn modelId="{90A22B7A-C2A2-4E1A-B11B-6C74D6D27C25}" srcId="{8D276B81-A036-4196-8434-7B5988643254}" destId="{6F76322C-A0CE-4894-B72D-6F969FDF827C}" srcOrd="0" destOrd="0" parTransId="{4C6A454E-F6C7-4B99-9ADA-24BEF3EEFB32}" sibTransId="{8C01CAA3-B3AE-4A38-9D4B-7BAD7F5BE3C5}"/>
    <dgm:cxn modelId="{36F4217D-504D-4FBD-AA57-D88B8A3CD546}" type="presOf" srcId="{1A1D8021-8259-4248-9FA6-CA74B3CEEE64}" destId="{297708AB-7990-4F6B-B54C-9208EB640911}" srcOrd="0" destOrd="0" presId="urn:microsoft.com/office/officeart/2018/2/layout/IconLabelList"/>
    <dgm:cxn modelId="{89380A85-A9BC-8B4F-9208-B85FB60182AE}" srcId="{8D276B81-A036-4196-8434-7B5988643254}" destId="{66F77E3C-0E03-4624-8244-D2AE8FFD737A}" srcOrd="4" destOrd="0" parTransId="{FC14BCBD-5397-41F4-88C4-80E38DCAC752}" sibTransId="{76DDB49C-0892-4A72-904B-E45CDD8B7483}"/>
    <dgm:cxn modelId="{F67FAD8B-F1B0-452E-AD6F-BFCB3FB79840}" srcId="{8D276B81-A036-4196-8434-7B5988643254}" destId="{39B4FD11-B02F-465C-968D-E000912C2F49}" srcOrd="2" destOrd="0" parTransId="{4DFF41C3-89BC-499A-926F-411F4574AD11}" sibTransId="{60E862A5-3BE4-4D91-B5D1-5254212BB958}"/>
    <dgm:cxn modelId="{355701B4-9405-4F9D-9434-EF744D2D80F5}" srcId="{8D276B81-A036-4196-8434-7B5988643254}" destId="{29BE4251-51D4-4DBF-B413-771740FECEFF}" srcOrd="3" destOrd="0" parTransId="{DCF5EAD2-16AF-4A0B-A7D4-6E91762AB1BF}" sibTransId="{5A4EA804-1B93-41FE-93C2-3BBA62164FFE}"/>
    <dgm:cxn modelId="{A607B1E3-0EE3-451D-97A6-9F66320049E4}" type="presOf" srcId="{29BE4251-51D4-4DBF-B413-771740FECEFF}" destId="{6317C525-7927-4414-AFF1-21766032374E}" srcOrd="0" destOrd="0" presId="urn:microsoft.com/office/officeart/2018/2/layout/IconLabelList"/>
    <dgm:cxn modelId="{DED5F3E6-33FB-4431-8026-5337BA37F9AF}" type="presOf" srcId="{F034065B-30B6-AB48-94D9-9C3078071190}" destId="{926E53B1-B528-4174-AA31-1361EB9D7BE0}" srcOrd="0" destOrd="0" presId="urn:microsoft.com/office/officeart/2018/2/layout/IconLabelList"/>
    <dgm:cxn modelId="{3EB769F0-29CC-4B64-9BA3-B80D8F468B60}" type="presOf" srcId="{39B4FD11-B02F-465C-968D-E000912C2F49}" destId="{B0CA6F83-C45E-4577-A4D9-767B469BABA7}" srcOrd="0" destOrd="0" presId="urn:microsoft.com/office/officeart/2018/2/layout/IconLabelList"/>
    <dgm:cxn modelId="{DC9230F9-B5D2-4105-9585-313DE6BB3314}" type="presOf" srcId="{6F76322C-A0CE-4894-B72D-6F969FDF827C}" destId="{1AE22441-A6C8-40AE-B1E8-6915DB228072}" srcOrd="0" destOrd="0" presId="urn:microsoft.com/office/officeart/2018/2/layout/IconLabelList"/>
    <dgm:cxn modelId="{C28586D1-81D8-4138-8299-BFAE73609897}" type="presParOf" srcId="{03894EC8-2B95-4F78-8423-74D8F5B87A79}" destId="{E327697F-DB4B-40D2-880F-E9B5796C2EE6}" srcOrd="0" destOrd="0" presId="urn:microsoft.com/office/officeart/2018/2/layout/IconLabelList"/>
    <dgm:cxn modelId="{2090BFA6-B526-4FEA-8A22-DCA9452CD54D}" type="presParOf" srcId="{E327697F-DB4B-40D2-880F-E9B5796C2EE6}" destId="{FA845BA8-9778-429C-8757-998B441858A2}" srcOrd="0" destOrd="0" presId="urn:microsoft.com/office/officeart/2018/2/layout/IconLabelList"/>
    <dgm:cxn modelId="{5D8CA1DF-99D8-465E-A144-242D115B81BD}" type="presParOf" srcId="{E327697F-DB4B-40D2-880F-E9B5796C2EE6}" destId="{855D045B-2182-4EFE-A6D5-FADC606E3044}" srcOrd="1" destOrd="0" presId="urn:microsoft.com/office/officeart/2018/2/layout/IconLabelList"/>
    <dgm:cxn modelId="{9B7BED46-D09C-4ADB-82FA-947FA739CCA6}" type="presParOf" srcId="{E327697F-DB4B-40D2-880F-E9B5796C2EE6}" destId="{1AE22441-A6C8-40AE-B1E8-6915DB228072}" srcOrd="2" destOrd="0" presId="urn:microsoft.com/office/officeart/2018/2/layout/IconLabelList"/>
    <dgm:cxn modelId="{29A56C26-3B2E-4BC5-9124-91C611273F57}" type="presParOf" srcId="{03894EC8-2B95-4F78-8423-74D8F5B87A79}" destId="{85203963-F42D-4465-9A67-ED4F9F62A75E}" srcOrd="1" destOrd="0" presId="urn:microsoft.com/office/officeart/2018/2/layout/IconLabelList"/>
    <dgm:cxn modelId="{0ADE5DFE-5E6B-4545-93EB-CD6AAE306918}" type="presParOf" srcId="{03894EC8-2B95-4F78-8423-74D8F5B87A79}" destId="{23EB35ED-D3A3-496E-BF87-D39D9F1C5331}" srcOrd="2" destOrd="0" presId="urn:microsoft.com/office/officeart/2018/2/layout/IconLabelList"/>
    <dgm:cxn modelId="{A6AE49E3-5F0A-4C3F-B937-9A1ACB967E7F}" type="presParOf" srcId="{23EB35ED-D3A3-496E-BF87-D39D9F1C5331}" destId="{9486479A-29A3-4D1B-93B3-1D5C01FE9AFF}" srcOrd="0" destOrd="0" presId="urn:microsoft.com/office/officeart/2018/2/layout/IconLabelList"/>
    <dgm:cxn modelId="{CCE4ADC9-C2A6-489A-B0BB-5743F6B0F3D8}" type="presParOf" srcId="{23EB35ED-D3A3-496E-BF87-D39D9F1C5331}" destId="{8E1589BF-9FD6-4E96-BDC5-05C13B29BA50}" srcOrd="1" destOrd="0" presId="urn:microsoft.com/office/officeart/2018/2/layout/IconLabelList"/>
    <dgm:cxn modelId="{C5782039-5ACC-469C-ABCB-86BC703547CE}" type="presParOf" srcId="{23EB35ED-D3A3-496E-BF87-D39D9F1C5331}" destId="{926E53B1-B528-4174-AA31-1361EB9D7BE0}" srcOrd="2" destOrd="0" presId="urn:microsoft.com/office/officeart/2018/2/layout/IconLabelList"/>
    <dgm:cxn modelId="{8127616E-6FD8-4EDA-8934-83673B6E013C}" type="presParOf" srcId="{03894EC8-2B95-4F78-8423-74D8F5B87A79}" destId="{4BAAFF16-2515-4707-B58C-43B717FDF2C4}" srcOrd="3" destOrd="0" presId="urn:microsoft.com/office/officeart/2018/2/layout/IconLabelList"/>
    <dgm:cxn modelId="{C30817B6-FA62-4AEE-BA80-0306F7A0CD1B}" type="presParOf" srcId="{03894EC8-2B95-4F78-8423-74D8F5B87A79}" destId="{DA75DA80-9B18-427F-B64D-2C25227CC1E1}" srcOrd="4" destOrd="0" presId="urn:microsoft.com/office/officeart/2018/2/layout/IconLabelList"/>
    <dgm:cxn modelId="{262D92D9-EFE8-49F4-9470-BA19C08737A9}" type="presParOf" srcId="{DA75DA80-9B18-427F-B64D-2C25227CC1E1}" destId="{B85D2ED3-5A01-4BD8-BEA3-B54522472922}" srcOrd="0" destOrd="0" presId="urn:microsoft.com/office/officeart/2018/2/layout/IconLabelList"/>
    <dgm:cxn modelId="{B90A9FD4-F150-411C-9015-42A8B35F2621}" type="presParOf" srcId="{DA75DA80-9B18-427F-B64D-2C25227CC1E1}" destId="{DD5016E5-033E-4DB1-9FAB-7F4F1EC0F717}" srcOrd="1" destOrd="0" presId="urn:microsoft.com/office/officeart/2018/2/layout/IconLabelList"/>
    <dgm:cxn modelId="{88D7DADC-C45F-430F-9415-F08A9D703629}" type="presParOf" srcId="{DA75DA80-9B18-427F-B64D-2C25227CC1E1}" destId="{B0CA6F83-C45E-4577-A4D9-767B469BABA7}" srcOrd="2" destOrd="0" presId="urn:microsoft.com/office/officeart/2018/2/layout/IconLabelList"/>
    <dgm:cxn modelId="{30ECBAAC-8DB4-43FC-9D33-F1AFBFDF03AF}" type="presParOf" srcId="{03894EC8-2B95-4F78-8423-74D8F5B87A79}" destId="{B6D8696C-749A-410B-A6D6-A5BA77AE90A4}" srcOrd="5" destOrd="0" presId="urn:microsoft.com/office/officeart/2018/2/layout/IconLabelList"/>
    <dgm:cxn modelId="{8D9260E3-700A-43DF-895D-13A2313C5005}" type="presParOf" srcId="{03894EC8-2B95-4F78-8423-74D8F5B87A79}" destId="{6FAD0205-B12F-4C67-B708-8BAB2B1F6C94}" srcOrd="6" destOrd="0" presId="urn:microsoft.com/office/officeart/2018/2/layout/IconLabelList"/>
    <dgm:cxn modelId="{6F9B2411-1356-4D1B-BC19-7D79FA15E9C3}" type="presParOf" srcId="{6FAD0205-B12F-4C67-B708-8BAB2B1F6C94}" destId="{17788745-66F0-4974-A746-1F1632BE58E1}" srcOrd="0" destOrd="0" presId="urn:microsoft.com/office/officeart/2018/2/layout/IconLabelList"/>
    <dgm:cxn modelId="{7F2A6319-E2A3-4889-A17C-C3383F3D56DF}" type="presParOf" srcId="{6FAD0205-B12F-4C67-B708-8BAB2B1F6C94}" destId="{9A69B3CF-1368-4831-8D2D-B8B5FC037764}" srcOrd="1" destOrd="0" presId="urn:microsoft.com/office/officeart/2018/2/layout/IconLabelList"/>
    <dgm:cxn modelId="{EC6A51A2-A6BF-4BCC-A27F-B6EF8A891035}" type="presParOf" srcId="{6FAD0205-B12F-4C67-B708-8BAB2B1F6C94}" destId="{6317C525-7927-4414-AFF1-21766032374E}" srcOrd="2" destOrd="0" presId="urn:microsoft.com/office/officeart/2018/2/layout/IconLabelList"/>
    <dgm:cxn modelId="{6D6CFE8A-B5AB-4ADC-A8F4-27F956444FE7}" type="presParOf" srcId="{03894EC8-2B95-4F78-8423-74D8F5B87A79}" destId="{A80E2067-0BD4-476F-BE37-19B486F2B1FC}" srcOrd="7" destOrd="0" presId="urn:microsoft.com/office/officeart/2018/2/layout/IconLabelList"/>
    <dgm:cxn modelId="{231CE7E1-79F5-49C4-813D-E9C8A8845764}" type="presParOf" srcId="{03894EC8-2B95-4F78-8423-74D8F5B87A79}" destId="{7A3E4825-81F6-4C64-84D0-924B4DE297B7}" srcOrd="8" destOrd="0" presId="urn:microsoft.com/office/officeart/2018/2/layout/IconLabelList"/>
    <dgm:cxn modelId="{4D4F7DCF-5AF2-42B4-8114-63E7F2C0F1B6}" type="presParOf" srcId="{7A3E4825-81F6-4C64-84D0-924B4DE297B7}" destId="{0D65BC18-3AD7-4EAA-9AEC-B4342D57C08D}" srcOrd="0" destOrd="0" presId="urn:microsoft.com/office/officeart/2018/2/layout/IconLabelList"/>
    <dgm:cxn modelId="{DF4A70A1-E2F2-4E13-9B02-102102F35F80}" type="presParOf" srcId="{7A3E4825-81F6-4C64-84D0-924B4DE297B7}" destId="{1321007C-97FF-4ED0-91E4-BE50D232D490}" srcOrd="1" destOrd="0" presId="urn:microsoft.com/office/officeart/2018/2/layout/IconLabelList"/>
    <dgm:cxn modelId="{DFE5051E-EC61-4146-81E2-9CDB41FFF878}" type="presParOf" srcId="{7A3E4825-81F6-4C64-84D0-924B4DE297B7}" destId="{28B91936-AFB7-4BE5-996A-7CEF920081CE}" srcOrd="2" destOrd="0" presId="urn:microsoft.com/office/officeart/2018/2/layout/IconLabelList"/>
    <dgm:cxn modelId="{DBA4C8BA-2B65-47EB-8727-5C4306D55CFD}" type="presParOf" srcId="{03894EC8-2B95-4F78-8423-74D8F5B87A79}" destId="{0009F1E3-0A97-43BC-8053-E7E1295F5BEF}" srcOrd="9" destOrd="0" presId="urn:microsoft.com/office/officeart/2018/2/layout/IconLabelList"/>
    <dgm:cxn modelId="{69C5DB57-993C-4ED4-9C12-69174E3E5120}" type="presParOf" srcId="{03894EC8-2B95-4F78-8423-74D8F5B87A79}" destId="{0403D0D7-1D0B-4CEB-8B2C-43A250C81B92}" srcOrd="10" destOrd="0" presId="urn:microsoft.com/office/officeart/2018/2/layout/IconLabelList"/>
    <dgm:cxn modelId="{232442F0-AEE8-49A9-9FB1-8A2132EE00FF}" type="presParOf" srcId="{0403D0D7-1D0B-4CEB-8B2C-43A250C81B92}" destId="{FF6C6355-6349-44A2-8C02-08BD4E7584CE}" srcOrd="0" destOrd="0" presId="urn:microsoft.com/office/officeart/2018/2/layout/IconLabelList"/>
    <dgm:cxn modelId="{19B27A97-F14F-4A88-B70F-275781364474}" type="presParOf" srcId="{0403D0D7-1D0B-4CEB-8B2C-43A250C81B92}" destId="{08070FEB-B901-4C24-94DB-E7B42CBA436C}" srcOrd="1" destOrd="0" presId="urn:microsoft.com/office/officeart/2018/2/layout/IconLabelList"/>
    <dgm:cxn modelId="{1D38F730-826B-4998-BAFD-5B3BA7DCA13D}" type="presParOf" srcId="{0403D0D7-1D0B-4CEB-8B2C-43A250C81B92}" destId="{9AD1C0CA-A979-4727-8C54-4A4EA8BE8BC8}" srcOrd="2" destOrd="0" presId="urn:microsoft.com/office/officeart/2018/2/layout/IconLabelList"/>
    <dgm:cxn modelId="{CC2F85A2-807F-4BE2-9C40-F3102EB0FC64}" type="presParOf" srcId="{03894EC8-2B95-4F78-8423-74D8F5B87A79}" destId="{B8AA2D82-59E5-41B4-ABBE-39404143E619}" srcOrd="11" destOrd="0" presId="urn:microsoft.com/office/officeart/2018/2/layout/IconLabelList"/>
    <dgm:cxn modelId="{74C2E026-4F51-453D-B601-E71D7181F630}" type="presParOf" srcId="{03894EC8-2B95-4F78-8423-74D8F5B87A79}" destId="{3421B0BD-6090-44C7-9A88-57BFF95A3210}" srcOrd="12" destOrd="0" presId="urn:microsoft.com/office/officeart/2018/2/layout/IconLabelList"/>
    <dgm:cxn modelId="{20D86A3B-5682-435A-B95B-BCBB275FB81A}" type="presParOf" srcId="{3421B0BD-6090-44C7-9A88-57BFF95A3210}" destId="{48F04B0D-1411-4BE1-B2EC-92E2B1588C6A}" srcOrd="0" destOrd="0" presId="urn:microsoft.com/office/officeart/2018/2/layout/IconLabelList"/>
    <dgm:cxn modelId="{FA20DDEB-E417-4DE7-B7F3-0DBBC38F8BCD}" type="presParOf" srcId="{3421B0BD-6090-44C7-9A88-57BFF95A3210}" destId="{E26E2A3A-1F20-46BF-B9E4-C9F469AD1E1C}" srcOrd="1" destOrd="0" presId="urn:microsoft.com/office/officeart/2018/2/layout/IconLabelList"/>
    <dgm:cxn modelId="{07F63821-FCC7-4FBB-9242-F50505AC37DB}" type="presParOf" srcId="{3421B0BD-6090-44C7-9A88-57BFF95A3210}" destId="{297708AB-7990-4F6B-B54C-9208EB6409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CFB56-66A3-4D3F-8ADB-22DBE38ACBA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805BFC2-DC3F-401C-AF04-4640B0A083ED}">
      <dgm:prSet/>
      <dgm:spPr/>
      <dgm:t>
        <a:bodyPr/>
        <a:lstStyle/>
        <a:p>
          <a:r>
            <a:rPr lang="en-US"/>
            <a:t>Wacoal</a:t>
          </a:r>
        </a:p>
      </dgm:t>
    </dgm:pt>
    <dgm:pt modelId="{72DCFBFD-2B45-4E26-A43D-A920F87DFFD2}" type="parTrans" cxnId="{CA414F74-72C7-4FF6-B8F1-B27017DFB83A}">
      <dgm:prSet/>
      <dgm:spPr/>
      <dgm:t>
        <a:bodyPr/>
        <a:lstStyle/>
        <a:p>
          <a:endParaRPr lang="en-US"/>
        </a:p>
      </dgm:t>
    </dgm:pt>
    <dgm:pt modelId="{9FD8F119-1477-476A-972C-5DFC1DF5AE26}" type="sibTrans" cxnId="{CA414F74-72C7-4FF6-B8F1-B27017DFB83A}">
      <dgm:prSet/>
      <dgm:spPr/>
      <dgm:t>
        <a:bodyPr/>
        <a:lstStyle/>
        <a:p>
          <a:endParaRPr lang="en-US"/>
        </a:p>
      </dgm:t>
    </dgm:pt>
    <dgm:pt modelId="{1E05A6BC-EA7F-4C98-921B-BC3F7BBABA2F}">
      <dgm:prSet/>
      <dgm:spPr/>
      <dgm:t>
        <a:bodyPr/>
        <a:lstStyle/>
        <a:p>
          <a:r>
            <a:rPr lang="en-US"/>
            <a:t>B.tempt’d</a:t>
          </a:r>
        </a:p>
      </dgm:t>
    </dgm:pt>
    <dgm:pt modelId="{4F5C91D1-1FB4-44F2-BA0F-71D8CC9710B5}" type="parTrans" cxnId="{F689708F-CA46-44A4-B9E3-D1B2E24D9B97}">
      <dgm:prSet/>
      <dgm:spPr/>
      <dgm:t>
        <a:bodyPr/>
        <a:lstStyle/>
        <a:p>
          <a:endParaRPr lang="en-US"/>
        </a:p>
      </dgm:t>
    </dgm:pt>
    <dgm:pt modelId="{B2532307-FFF7-44A0-BE63-583A0EE6C627}" type="sibTrans" cxnId="{F689708F-CA46-44A4-B9E3-D1B2E24D9B97}">
      <dgm:prSet/>
      <dgm:spPr/>
      <dgm:t>
        <a:bodyPr/>
        <a:lstStyle/>
        <a:p>
          <a:endParaRPr lang="en-US"/>
        </a:p>
      </dgm:t>
    </dgm:pt>
    <dgm:pt modelId="{6C5A2B70-9B0B-4450-8607-54E0F1AAA771}">
      <dgm:prSet/>
      <dgm:spPr/>
      <dgm:t>
        <a:bodyPr/>
        <a:lstStyle/>
        <a:p>
          <a:r>
            <a:rPr lang="en-US"/>
            <a:t>Victoria’s Secret</a:t>
          </a:r>
        </a:p>
      </dgm:t>
    </dgm:pt>
    <dgm:pt modelId="{692460C7-28B1-431A-8E6E-5B775A1D7D46}" type="parTrans" cxnId="{C6579C51-AB14-4B91-9253-6F82EBBA2E7F}">
      <dgm:prSet/>
      <dgm:spPr/>
      <dgm:t>
        <a:bodyPr/>
        <a:lstStyle/>
        <a:p>
          <a:endParaRPr lang="en-US"/>
        </a:p>
      </dgm:t>
    </dgm:pt>
    <dgm:pt modelId="{335D9CE9-71BA-46E3-8539-30B20D62A6B4}" type="sibTrans" cxnId="{C6579C51-AB14-4B91-9253-6F82EBBA2E7F}">
      <dgm:prSet/>
      <dgm:spPr/>
      <dgm:t>
        <a:bodyPr/>
        <a:lstStyle/>
        <a:p>
          <a:endParaRPr lang="en-US"/>
        </a:p>
      </dgm:t>
    </dgm:pt>
    <dgm:pt modelId="{CF090383-89E0-44B7-893A-97803A5342BE}">
      <dgm:prSet/>
      <dgm:spPr/>
      <dgm:t>
        <a:bodyPr/>
        <a:lstStyle/>
        <a:p>
          <a:r>
            <a:rPr lang="en-US"/>
            <a:t>Calvin Klein</a:t>
          </a:r>
        </a:p>
      </dgm:t>
    </dgm:pt>
    <dgm:pt modelId="{6700417C-A7DC-4466-8A37-8C92A96ABBB4}" type="parTrans" cxnId="{A63C5470-B379-4E18-B8AF-F81A34F920BB}">
      <dgm:prSet/>
      <dgm:spPr/>
      <dgm:t>
        <a:bodyPr/>
        <a:lstStyle/>
        <a:p>
          <a:endParaRPr lang="en-US"/>
        </a:p>
      </dgm:t>
    </dgm:pt>
    <dgm:pt modelId="{7AAF04F6-B974-4505-9E70-6249AA33818D}" type="sibTrans" cxnId="{A63C5470-B379-4E18-B8AF-F81A34F920BB}">
      <dgm:prSet/>
      <dgm:spPr/>
      <dgm:t>
        <a:bodyPr/>
        <a:lstStyle/>
        <a:p>
          <a:endParaRPr lang="en-US"/>
        </a:p>
      </dgm:t>
    </dgm:pt>
    <dgm:pt modelId="{477EC4A3-7409-49DC-9EF3-4D8B611D448D}">
      <dgm:prSet/>
      <dgm:spPr/>
      <dgm:t>
        <a:bodyPr/>
        <a:lstStyle/>
        <a:p>
          <a:r>
            <a:rPr lang="en-US"/>
            <a:t>Hanky Panky</a:t>
          </a:r>
        </a:p>
      </dgm:t>
    </dgm:pt>
    <dgm:pt modelId="{3A2203BE-A15D-44B5-8F6C-E33CB2560A41}" type="parTrans" cxnId="{0EA0A346-8D7C-4CA5-A393-CCA112334536}">
      <dgm:prSet/>
      <dgm:spPr/>
      <dgm:t>
        <a:bodyPr/>
        <a:lstStyle/>
        <a:p>
          <a:endParaRPr lang="en-US"/>
        </a:p>
      </dgm:t>
    </dgm:pt>
    <dgm:pt modelId="{EE100E51-7AEC-4E4E-BC9C-4E0A4B1877A6}" type="sibTrans" cxnId="{0EA0A346-8D7C-4CA5-A393-CCA112334536}">
      <dgm:prSet/>
      <dgm:spPr/>
      <dgm:t>
        <a:bodyPr/>
        <a:lstStyle/>
        <a:p>
          <a:endParaRPr lang="en-US"/>
        </a:p>
      </dgm:t>
    </dgm:pt>
    <dgm:pt modelId="{4F3EAC24-43DA-4A4D-B0E1-301A5D7174B3}" type="pres">
      <dgm:prSet presAssocID="{BECCFB56-66A3-4D3F-8ADB-22DBE38ACBA1}" presName="linear" presStyleCnt="0">
        <dgm:presLayoutVars>
          <dgm:dir/>
          <dgm:animLvl val="lvl"/>
          <dgm:resizeHandles val="exact"/>
        </dgm:presLayoutVars>
      </dgm:prSet>
      <dgm:spPr/>
    </dgm:pt>
    <dgm:pt modelId="{85A12C0D-1A8E-F141-BCB5-49314CC1BBBB}" type="pres">
      <dgm:prSet presAssocID="{D805BFC2-DC3F-401C-AF04-4640B0A083ED}" presName="parentLin" presStyleCnt="0"/>
      <dgm:spPr/>
    </dgm:pt>
    <dgm:pt modelId="{3C7B56A0-5A11-8146-B90B-2E7BC9A578C9}" type="pres">
      <dgm:prSet presAssocID="{D805BFC2-DC3F-401C-AF04-4640B0A083ED}" presName="parentLeftMargin" presStyleLbl="node1" presStyleIdx="0" presStyleCnt="5"/>
      <dgm:spPr/>
    </dgm:pt>
    <dgm:pt modelId="{CE0A046E-B99D-7A4A-A054-D5BF37EF6E36}" type="pres">
      <dgm:prSet presAssocID="{D805BFC2-DC3F-401C-AF04-4640B0A083ED}" presName="parentText" presStyleLbl="node1" presStyleIdx="0" presStyleCnt="5">
        <dgm:presLayoutVars>
          <dgm:chMax val="0"/>
          <dgm:bulletEnabled val="1"/>
        </dgm:presLayoutVars>
      </dgm:prSet>
      <dgm:spPr/>
    </dgm:pt>
    <dgm:pt modelId="{5AD74F9F-66C5-0F49-B18B-B8F35F9AD409}" type="pres">
      <dgm:prSet presAssocID="{D805BFC2-DC3F-401C-AF04-4640B0A083ED}" presName="negativeSpace" presStyleCnt="0"/>
      <dgm:spPr/>
    </dgm:pt>
    <dgm:pt modelId="{368AF425-2BD7-1046-B2D5-ECF5B1B01478}" type="pres">
      <dgm:prSet presAssocID="{D805BFC2-DC3F-401C-AF04-4640B0A083ED}" presName="childText" presStyleLbl="conFgAcc1" presStyleIdx="0" presStyleCnt="5">
        <dgm:presLayoutVars>
          <dgm:bulletEnabled val="1"/>
        </dgm:presLayoutVars>
      </dgm:prSet>
      <dgm:spPr/>
    </dgm:pt>
    <dgm:pt modelId="{353C89C2-DCF7-5B4F-8B4E-62075959AF58}" type="pres">
      <dgm:prSet presAssocID="{9FD8F119-1477-476A-972C-5DFC1DF5AE26}" presName="spaceBetweenRectangles" presStyleCnt="0"/>
      <dgm:spPr/>
    </dgm:pt>
    <dgm:pt modelId="{BC30DFF3-37BA-A446-AE78-2FE246F89E08}" type="pres">
      <dgm:prSet presAssocID="{1E05A6BC-EA7F-4C98-921B-BC3F7BBABA2F}" presName="parentLin" presStyleCnt="0"/>
      <dgm:spPr/>
    </dgm:pt>
    <dgm:pt modelId="{70EC759A-278A-704B-8E97-95ADBDCE4C3F}" type="pres">
      <dgm:prSet presAssocID="{1E05A6BC-EA7F-4C98-921B-BC3F7BBABA2F}" presName="parentLeftMargin" presStyleLbl="node1" presStyleIdx="0" presStyleCnt="5"/>
      <dgm:spPr/>
    </dgm:pt>
    <dgm:pt modelId="{A008EF92-00F5-F646-8806-39A281F2BFBF}" type="pres">
      <dgm:prSet presAssocID="{1E05A6BC-EA7F-4C98-921B-BC3F7BBABA2F}" presName="parentText" presStyleLbl="node1" presStyleIdx="1" presStyleCnt="5">
        <dgm:presLayoutVars>
          <dgm:chMax val="0"/>
          <dgm:bulletEnabled val="1"/>
        </dgm:presLayoutVars>
      </dgm:prSet>
      <dgm:spPr/>
    </dgm:pt>
    <dgm:pt modelId="{FC147D56-20D6-014E-8D2D-A85F2B66731B}" type="pres">
      <dgm:prSet presAssocID="{1E05A6BC-EA7F-4C98-921B-BC3F7BBABA2F}" presName="negativeSpace" presStyleCnt="0"/>
      <dgm:spPr/>
    </dgm:pt>
    <dgm:pt modelId="{51A78D39-3DA0-1141-9C8B-E5C51BF6F35D}" type="pres">
      <dgm:prSet presAssocID="{1E05A6BC-EA7F-4C98-921B-BC3F7BBABA2F}" presName="childText" presStyleLbl="conFgAcc1" presStyleIdx="1" presStyleCnt="5">
        <dgm:presLayoutVars>
          <dgm:bulletEnabled val="1"/>
        </dgm:presLayoutVars>
      </dgm:prSet>
      <dgm:spPr/>
    </dgm:pt>
    <dgm:pt modelId="{23EF17D0-EED9-6E44-BD34-8F96A7A75E4A}" type="pres">
      <dgm:prSet presAssocID="{B2532307-FFF7-44A0-BE63-583A0EE6C627}" presName="spaceBetweenRectangles" presStyleCnt="0"/>
      <dgm:spPr/>
    </dgm:pt>
    <dgm:pt modelId="{2CEC777B-5B36-934E-8AFC-7E822E57E65F}" type="pres">
      <dgm:prSet presAssocID="{6C5A2B70-9B0B-4450-8607-54E0F1AAA771}" presName="parentLin" presStyleCnt="0"/>
      <dgm:spPr/>
    </dgm:pt>
    <dgm:pt modelId="{8429B504-1FDD-A049-908A-864C35AD7D33}" type="pres">
      <dgm:prSet presAssocID="{6C5A2B70-9B0B-4450-8607-54E0F1AAA771}" presName="parentLeftMargin" presStyleLbl="node1" presStyleIdx="1" presStyleCnt="5"/>
      <dgm:spPr/>
    </dgm:pt>
    <dgm:pt modelId="{8B48510E-AE8B-FE45-A41D-4329977AE856}" type="pres">
      <dgm:prSet presAssocID="{6C5A2B70-9B0B-4450-8607-54E0F1AAA771}" presName="parentText" presStyleLbl="node1" presStyleIdx="2" presStyleCnt="5">
        <dgm:presLayoutVars>
          <dgm:chMax val="0"/>
          <dgm:bulletEnabled val="1"/>
        </dgm:presLayoutVars>
      </dgm:prSet>
      <dgm:spPr/>
    </dgm:pt>
    <dgm:pt modelId="{3629F7C9-8158-E24D-AD02-70FD2FFFDAB7}" type="pres">
      <dgm:prSet presAssocID="{6C5A2B70-9B0B-4450-8607-54E0F1AAA771}" presName="negativeSpace" presStyleCnt="0"/>
      <dgm:spPr/>
    </dgm:pt>
    <dgm:pt modelId="{D2973931-C316-E344-990C-C3919E05F79D}" type="pres">
      <dgm:prSet presAssocID="{6C5A2B70-9B0B-4450-8607-54E0F1AAA771}" presName="childText" presStyleLbl="conFgAcc1" presStyleIdx="2" presStyleCnt="5">
        <dgm:presLayoutVars>
          <dgm:bulletEnabled val="1"/>
        </dgm:presLayoutVars>
      </dgm:prSet>
      <dgm:spPr/>
    </dgm:pt>
    <dgm:pt modelId="{D63733C9-1E30-2B43-9917-8FADE4AEDD8A}" type="pres">
      <dgm:prSet presAssocID="{335D9CE9-71BA-46E3-8539-30B20D62A6B4}" presName="spaceBetweenRectangles" presStyleCnt="0"/>
      <dgm:spPr/>
    </dgm:pt>
    <dgm:pt modelId="{72207F5F-8760-E447-9013-CB9057134320}" type="pres">
      <dgm:prSet presAssocID="{CF090383-89E0-44B7-893A-97803A5342BE}" presName="parentLin" presStyleCnt="0"/>
      <dgm:spPr/>
    </dgm:pt>
    <dgm:pt modelId="{19EEFCA0-8E9F-8E43-9322-C04524909985}" type="pres">
      <dgm:prSet presAssocID="{CF090383-89E0-44B7-893A-97803A5342BE}" presName="parentLeftMargin" presStyleLbl="node1" presStyleIdx="2" presStyleCnt="5"/>
      <dgm:spPr/>
    </dgm:pt>
    <dgm:pt modelId="{6B6781AD-C51B-8147-BE5F-9E64EB499319}" type="pres">
      <dgm:prSet presAssocID="{CF090383-89E0-44B7-893A-97803A5342BE}" presName="parentText" presStyleLbl="node1" presStyleIdx="3" presStyleCnt="5">
        <dgm:presLayoutVars>
          <dgm:chMax val="0"/>
          <dgm:bulletEnabled val="1"/>
        </dgm:presLayoutVars>
      </dgm:prSet>
      <dgm:spPr/>
    </dgm:pt>
    <dgm:pt modelId="{D45AF92A-0347-6045-B7D2-529D66F943B7}" type="pres">
      <dgm:prSet presAssocID="{CF090383-89E0-44B7-893A-97803A5342BE}" presName="negativeSpace" presStyleCnt="0"/>
      <dgm:spPr/>
    </dgm:pt>
    <dgm:pt modelId="{9A705023-FE94-F943-AD32-51FCD4463FF7}" type="pres">
      <dgm:prSet presAssocID="{CF090383-89E0-44B7-893A-97803A5342BE}" presName="childText" presStyleLbl="conFgAcc1" presStyleIdx="3" presStyleCnt="5">
        <dgm:presLayoutVars>
          <dgm:bulletEnabled val="1"/>
        </dgm:presLayoutVars>
      </dgm:prSet>
      <dgm:spPr/>
    </dgm:pt>
    <dgm:pt modelId="{9C7B576B-A435-2547-9AB0-FA875B93EE5D}" type="pres">
      <dgm:prSet presAssocID="{7AAF04F6-B974-4505-9E70-6249AA33818D}" presName="spaceBetweenRectangles" presStyleCnt="0"/>
      <dgm:spPr/>
    </dgm:pt>
    <dgm:pt modelId="{71DE86F6-786A-F346-A4A5-96B0DDEC7BE5}" type="pres">
      <dgm:prSet presAssocID="{477EC4A3-7409-49DC-9EF3-4D8B611D448D}" presName="parentLin" presStyleCnt="0"/>
      <dgm:spPr/>
    </dgm:pt>
    <dgm:pt modelId="{B4ECECB5-E077-CD40-AC78-4695B5D226B0}" type="pres">
      <dgm:prSet presAssocID="{477EC4A3-7409-49DC-9EF3-4D8B611D448D}" presName="parentLeftMargin" presStyleLbl="node1" presStyleIdx="3" presStyleCnt="5"/>
      <dgm:spPr/>
    </dgm:pt>
    <dgm:pt modelId="{792F2CAB-98F8-A347-8462-9DE159C6B4F7}" type="pres">
      <dgm:prSet presAssocID="{477EC4A3-7409-49DC-9EF3-4D8B611D448D}" presName="parentText" presStyleLbl="node1" presStyleIdx="4" presStyleCnt="5">
        <dgm:presLayoutVars>
          <dgm:chMax val="0"/>
          <dgm:bulletEnabled val="1"/>
        </dgm:presLayoutVars>
      </dgm:prSet>
      <dgm:spPr/>
    </dgm:pt>
    <dgm:pt modelId="{A2EB740E-8E79-7D48-AEBE-BF9341427CD1}" type="pres">
      <dgm:prSet presAssocID="{477EC4A3-7409-49DC-9EF3-4D8B611D448D}" presName="negativeSpace" presStyleCnt="0"/>
      <dgm:spPr/>
    </dgm:pt>
    <dgm:pt modelId="{17D40661-50A2-B44C-A7AE-E84608B061A2}" type="pres">
      <dgm:prSet presAssocID="{477EC4A3-7409-49DC-9EF3-4D8B611D448D}" presName="childText" presStyleLbl="conFgAcc1" presStyleIdx="4" presStyleCnt="5">
        <dgm:presLayoutVars>
          <dgm:bulletEnabled val="1"/>
        </dgm:presLayoutVars>
      </dgm:prSet>
      <dgm:spPr/>
    </dgm:pt>
  </dgm:ptLst>
  <dgm:cxnLst>
    <dgm:cxn modelId="{6393B41F-D8AA-6348-A4D0-9DDB76058C95}" type="presOf" srcId="{BECCFB56-66A3-4D3F-8ADB-22DBE38ACBA1}" destId="{4F3EAC24-43DA-4A4D-B0E1-301A5D7174B3}" srcOrd="0" destOrd="0" presId="urn:microsoft.com/office/officeart/2005/8/layout/list1"/>
    <dgm:cxn modelId="{0EA0A346-8D7C-4CA5-A393-CCA112334536}" srcId="{BECCFB56-66A3-4D3F-8ADB-22DBE38ACBA1}" destId="{477EC4A3-7409-49DC-9EF3-4D8B611D448D}" srcOrd="4" destOrd="0" parTransId="{3A2203BE-A15D-44B5-8F6C-E33CB2560A41}" sibTransId="{EE100E51-7AEC-4E4E-BC9C-4E0A4B1877A6}"/>
    <dgm:cxn modelId="{C6579C51-AB14-4B91-9253-6F82EBBA2E7F}" srcId="{BECCFB56-66A3-4D3F-8ADB-22DBE38ACBA1}" destId="{6C5A2B70-9B0B-4450-8607-54E0F1AAA771}" srcOrd="2" destOrd="0" parTransId="{692460C7-28B1-431A-8E6E-5B775A1D7D46}" sibTransId="{335D9CE9-71BA-46E3-8539-30B20D62A6B4}"/>
    <dgm:cxn modelId="{140C2F5A-5D47-5540-9E8B-445D71031D33}" type="presOf" srcId="{1E05A6BC-EA7F-4C98-921B-BC3F7BBABA2F}" destId="{A008EF92-00F5-F646-8806-39A281F2BFBF}" srcOrd="1" destOrd="0" presId="urn:microsoft.com/office/officeart/2005/8/layout/list1"/>
    <dgm:cxn modelId="{FAD93B5E-301D-4149-A726-EFD9DC56FBC5}" type="presOf" srcId="{CF090383-89E0-44B7-893A-97803A5342BE}" destId="{19EEFCA0-8E9F-8E43-9322-C04524909985}" srcOrd="0" destOrd="0" presId="urn:microsoft.com/office/officeart/2005/8/layout/list1"/>
    <dgm:cxn modelId="{4FFD1863-8A70-5047-96F7-C8B8E8CCB35D}" type="presOf" srcId="{1E05A6BC-EA7F-4C98-921B-BC3F7BBABA2F}" destId="{70EC759A-278A-704B-8E97-95ADBDCE4C3F}" srcOrd="0" destOrd="0" presId="urn:microsoft.com/office/officeart/2005/8/layout/list1"/>
    <dgm:cxn modelId="{A63C5470-B379-4E18-B8AF-F81A34F920BB}" srcId="{BECCFB56-66A3-4D3F-8ADB-22DBE38ACBA1}" destId="{CF090383-89E0-44B7-893A-97803A5342BE}" srcOrd="3" destOrd="0" parTransId="{6700417C-A7DC-4466-8A37-8C92A96ABBB4}" sibTransId="{7AAF04F6-B974-4505-9E70-6249AA33818D}"/>
    <dgm:cxn modelId="{86B55473-EBDE-E041-A0CA-0C8A8AC396AB}" type="presOf" srcId="{477EC4A3-7409-49DC-9EF3-4D8B611D448D}" destId="{792F2CAB-98F8-A347-8462-9DE159C6B4F7}" srcOrd="1" destOrd="0" presId="urn:microsoft.com/office/officeart/2005/8/layout/list1"/>
    <dgm:cxn modelId="{CA414F74-72C7-4FF6-B8F1-B27017DFB83A}" srcId="{BECCFB56-66A3-4D3F-8ADB-22DBE38ACBA1}" destId="{D805BFC2-DC3F-401C-AF04-4640B0A083ED}" srcOrd="0" destOrd="0" parTransId="{72DCFBFD-2B45-4E26-A43D-A920F87DFFD2}" sibTransId="{9FD8F119-1477-476A-972C-5DFC1DF5AE26}"/>
    <dgm:cxn modelId="{330C028F-8E18-4240-A047-45C6F7F06D03}" type="presOf" srcId="{D805BFC2-DC3F-401C-AF04-4640B0A083ED}" destId="{3C7B56A0-5A11-8146-B90B-2E7BC9A578C9}" srcOrd="0" destOrd="0" presId="urn:microsoft.com/office/officeart/2005/8/layout/list1"/>
    <dgm:cxn modelId="{F689708F-CA46-44A4-B9E3-D1B2E24D9B97}" srcId="{BECCFB56-66A3-4D3F-8ADB-22DBE38ACBA1}" destId="{1E05A6BC-EA7F-4C98-921B-BC3F7BBABA2F}" srcOrd="1" destOrd="0" parTransId="{4F5C91D1-1FB4-44F2-BA0F-71D8CC9710B5}" sibTransId="{B2532307-FFF7-44A0-BE63-583A0EE6C627}"/>
    <dgm:cxn modelId="{9693C996-40C4-384E-83A6-EE9B4C076935}" type="presOf" srcId="{6C5A2B70-9B0B-4450-8607-54E0F1AAA771}" destId="{8B48510E-AE8B-FE45-A41D-4329977AE856}" srcOrd="1" destOrd="0" presId="urn:microsoft.com/office/officeart/2005/8/layout/list1"/>
    <dgm:cxn modelId="{66A40D97-C8E8-C547-9502-5BF50CCF3192}" type="presOf" srcId="{477EC4A3-7409-49DC-9EF3-4D8B611D448D}" destId="{B4ECECB5-E077-CD40-AC78-4695B5D226B0}" srcOrd="0" destOrd="0" presId="urn:microsoft.com/office/officeart/2005/8/layout/list1"/>
    <dgm:cxn modelId="{CDD05297-B932-8347-89F3-3E13F5943585}" type="presOf" srcId="{6C5A2B70-9B0B-4450-8607-54E0F1AAA771}" destId="{8429B504-1FDD-A049-908A-864C35AD7D33}" srcOrd="0" destOrd="0" presId="urn:microsoft.com/office/officeart/2005/8/layout/list1"/>
    <dgm:cxn modelId="{9112F6A2-056C-274A-88CE-A44AD27F0314}" type="presOf" srcId="{D805BFC2-DC3F-401C-AF04-4640B0A083ED}" destId="{CE0A046E-B99D-7A4A-A054-D5BF37EF6E36}" srcOrd="1" destOrd="0" presId="urn:microsoft.com/office/officeart/2005/8/layout/list1"/>
    <dgm:cxn modelId="{011A6FE7-0A56-624B-A0D9-376DC17DFA64}" type="presOf" srcId="{CF090383-89E0-44B7-893A-97803A5342BE}" destId="{6B6781AD-C51B-8147-BE5F-9E64EB499319}" srcOrd="1" destOrd="0" presId="urn:microsoft.com/office/officeart/2005/8/layout/list1"/>
    <dgm:cxn modelId="{D76CF035-ED45-6945-BA07-14751450F84B}" type="presParOf" srcId="{4F3EAC24-43DA-4A4D-B0E1-301A5D7174B3}" destId="{85A12C0D-1A8E-F141-BCB5-49314CC1BBBB}" srcOrd="0" destOrd="0" presId="urn:microsoft.com/office/officeart/2005/8/layout/list1"/>
    <dgm:cxn modelId="{CF5076A2-0550-1747-BFC3-227991704936}" type="presParOf" srcId="{85A12C0D-1A8E-F141-BCB5-49314CC1BBBB}" destId="{3C7B56A0-5A11-8146-B90B-2E7BC9A578C9}" srcOrd="0" destOrd="0" presId="urn:microsoft.com/office/officeart/2005/8/layout/list1"/>
    <dgm:cxn modelId="{3CE8FCCF-8D16-724D-92A5-B3510776AF81}" type="presParOf" srcId="{85A12C0D-1A8E-F141-BCB5-49314CC1BBBB}" destId="{CE0A046E-B99D-7A4A-A054-D5BF37EF6E36}" srcOrd="1" destOrd="0" presId="urn:microsoft.com/office/officeart/2005/8/layout/list1"/>
    <dgm:cxn modelId="{4FBE7ED0-3F9F-184D-AAE3-50C76EFAEE3F}" type="presParOf" srcId="{4F3EAC24-43DA-4A4D-B0E1-301A5D7174B3}" destId="{5AD74F9F-66C5-0F49-B18B-B8F35F9AD409}" srcOrd="1" destOrd="0" presId="urn:microsoft.com/office/officeart/2005/8/layout/list1"/>
    <dgm:cxn modelId="{345D376B-BF94-A747-BA92-5319434912B3}" type="presParOf" srcId="{4F3EAC24-43DA-4A4D-B0E1-301A5D7174B3}" destId="{368AF425-2BD7-1046-B2D5-ECF5B1B01478}" srcOrd="2" destOrd="0" presId="urn:microsoft.com/office/officeart/2005/8/layout/list1"/>
    <dgm:cxn modelId="{286FB4C4-FD2B-5248-921E-2E3B11F0EAD2}" type="presParOf" srcId="{4F3EAC24-43DA-4A4D-B0E1-301A5D7174B3}" destId="{353C89C2-DCF7-5B4F-8B4E-62075959AF58}" srcOrd="3" destOrd="0" presId="urn:microsoft.com/office/officeart/2005/8/layout/list1"/>
    <dgm:cxn modelId="{ACF03994-52E2-1D47-A31B-ED9BE2C8D97C}" type="presParOf" srcId="{4F3EAC24-43DA-4A4D-B0E1-301A5D7174B3}" destId="{BC30DFF3-37BA-A446-AE78-2FE246F89E08}" srcOrd="4" destOrd="0" presId="urn:microsoft.com/office/officeart/2005/8/layout/list1"/>
    <dgm:cxn modelId="{A2CB21B7-A9D2-3C45-B66D-6B2A30DDA7BE}" type="presParOf" srcId="{BC30DFF3-37BA-A446-AE78-2FE246F89E08}" destId="{70EC759A-278A-704B-8E97-95ADBDCE4C3F}" srcOrd="0" destOrd="0" presId="urn:microsoft.com/office/officeart/2005/8/layout/list1"/>
    <dgm:cxn modelId="{8A0D9052-D9F2-4240-B0BD-2B816E9612E3}" type="presParOf" srcId="{BC30DFF3-37BA-A446-AE78-2FE246F89E08}" destId="{A008EF92-00F5-F646-8806-39A281F2BFBF}" srcOrd="1" destOrd="0" presId="urn:microsoft.com/office/officeart/2005/8/layout/list1"/>
    <dgm:cxn modelId="{69D6648E-18C7-4347-B3CC-63C7790FE288}" type="presParOf" srcId="{4F3EAC24-43DA-4A4D-B0E1-301A5D7174B3}" destId="{FC147D56-20D6-014E-8D2D-A85F2B66731B}" srcOrd="5" destOrd="0" presId="urn:microsoft.com/office/officeart/2005/8/layout/list1"/>
    <dgm:cxn modelId="{F7E2B207-7328-5D4C-B44E-3AF4AC95ABBF}" type="presParOf" srcId="{4F3EAC24-43DA-4A4D-B0E1-301A5D7174B3}" destId="{51A78D39-3DA0-1141-9C8B-E5C51BF6F35D}" srcOrd="6" destOrd="0" presId="urn:microsoft.com/office/officeart/2005/8/layout/list1"/>
    <dgm:cxn modelId="{0338F63C-F407-924B-96AD-D86CAC28C6D1}" type="presParOf" srcId="{4F3EAC24-43DA-4A4D-B0E1-301A5D7174B3}" destId="{23EF17D0-EED9-6E44-BD34-8F96A7A75E4A}" srcOrd="7" destOrd="0" presId="urn:microsoft.com/office/officeart/2005/8/layout/list1"/>
    <dgm:cxn modelId="{94E41035-924F-BE44-9D0A-92EDCA95A7DC}" type="presParOf" srcId="{4F3EAC24-43DA-4A4D-B0E1-301A5D7174B3}" destId="{2CEC777B-5B36-934E-8AFC-7E822E57E65F}" srcOrd="8" destOrd="0" presId="urn:microsoft.com/office/officeart/2005/8/layout/list1"/>
    <dgm:cxn modelId="{2D620531-FFA1-2A4D-96E8-25C30305CC52}" type="presParOf" srcId="{2CEC777B-5B36-934E-8AFC-7E822E57E65F}" destId="{8429B504-1FDD-A049-908A-864C35AD7D33}" srcOrd="0" destOrd="0" presId="urn:microsoft.com/office/officeart/2005/8/layout/list1"/>
    <dgm:cxn modelId="{A4D0C417-E807-534E-8904-8F33C1DE82D2}" type="presParOf" srcId="{2CEC777B-5B36-934E-8AFC-7E822E57E65F}" destId="{8B48510E-AE8B-FE45-A41D-4329977AE856}" srcOrd="1" destOrd="0" presId="urn:microsoft.com/office/officeart/2005/8/layout/list1"/>
    <dgm:cxn modelId="{B09A15E3-FADB-684B-A519-80ABA0EF09BB}" type="presParOf" srcId="{4F3EAC24-43DA-4A4D-B0E1-301A5D7174B3}" destId="{3629F7C9-8158-E24D-AD02-70FD2FFFDAB7}" srcOrd="9" destOrd="0" presId="urn:microsoft.com/office/officeart/2005/8/layout/list1"/>
    <dgm:cxn modelId="{3F3C73FC-DD14-1945-8E9B-4646D0FD99D2}" type="presParOf" srcId="{4F3EAC24-43DA-4A4D-B0E1-301A5D7174B3}" destId="{D2973931-C316-E344-990C-C3919E05F79D}" srcOrd="10" destOrd="0" presId="urn:microsoft.com/office/officeart/2005/8/layout/list1"/>
    <dgm:cxn modelId="{9B7DF9FB-1668-1946-881C-AA526B8FBFC0}" type="presParOf" srcId="{4F3EAC24-43DA-4A4D-B0E1-301A5D7174B3}" destId="{D63733C9-1E30-2B43-9917-8FADE4AEDD8A}" srcOrd="11" destOrd="0" presId="urn:microsoft.com/office/officeart/2005/8/layout/list1"/>
    <dgm:cxn modelId="{8179511B-F4E4-764D-95EF-C748F03B9F71}" type="presParOf" srcId="{4F3EAC24-43DA-4A4D-B0E1-301A5D7174B3}" destId="{72207F5F-8760-E447-9013-CB9057134320}" srcOrd="12" destOrd="0" presId="urn:microsoft.com/office/officeart/2005/8/layout/list1"/>
    <dgm:cxn modelId="{886CB5EA-956D-604D-88CE-79CEAA956469}" type="presParOf" srcId="{72207F5F-8760-E447-9013-CB9057134320}" destId="{19EEFCA0-8E9F-8E43-9322-C04524909985}" srcOrd="0" destOrd="0" presId="urn:microsoft.com/office/officeart/2005/8/layout/list1"/>
    <dgm:cxn modelId="{5B5DA402-9F5D-D04A-908A-0E7989BBB3DB}" type="presParOf" srcId="{72207F5F-8760-E447-9013-CB9057134320}" destId="{6B6781AD-C51B-8147-BE5F-9E64EB499319}" srcOrd="1" destOrd="0" presId="urn:microsoft.com/office/officeart/2005/8/layout/list1"/>
    <dgm:cxn modelId="{FAF97345-2DDD-E941-987A-59C7C4BB803C}" type="presParOf" srcId="{4F3EAC24-43DA-4A4D-B0E1-301A5D7174B3}" destId="{D45AF92A-0347-6045-B7D2-529D66F943B7}" srcOrd="13" destOrd="0" presId="urn:microsoft.com/office/officeart/2005/8/layout/list1"/>
    <dgm:cxn modelId="{75528CD8-3834-744D-9850-559E34697B34}" type="presParOf" srcId="{4F3EAC24-43DA-4A4D-B0E1-301A5D7174B3}" destId="{9A705023-FE94-F943-AD32-51FCD4463FF7}" srcOrd="14" destOrd="0" presId="urn:microsoft.com/office/officeart/2005/8/layout/list1"/>
    <dgm:cxn modelId="{BED9E7A8-E932-B245-A4D5-933677152A6D}" type="presParOf" srcId="{4F3EAC24-43DA-4A4D-B0E1-301A5D7174B3}" destId="{9C7B576B-A435-2547-9AB0-FA875B93EE5D}" srcOrd="15" destOrd="0" presId="urn:microsoft.com/office/officeart/2005/8/layout/list1"/>
    <dgm:cxn modelId="{CCECC317-AD35-A349-B4D1-9BA8D5B44D63}" type="presParOf" srcId="{4F3EAC24-43DA-4A4D-B0E1-301A5D7174B3}" destId="{71DE86F6-786A-F346-A4A5-96B0DDEC7BE5}" srcOrd="16" destOrd="0" presId="urn:microsoft.com/office/officeart/2005/8/layout/list1"/>
    <dgm:cxn modelId="{23BF2E79-0BB1-9F48-8817-524EEC50692B}" type="presParOf" srcId="{71DE86F6-786A-F346-A4A5-96B0DDEC7BE5}" destId="{B4ECECB5-E077-CD40-AC78-4695B5D226B0}" srcOrd="0" destOrd="0" presId="urn:microsoft.com/office/officeart/2005/8/layout/list1"/>
    <dgm:cxn modelId="{E537467B-DEE9-8A48-A575-CA8C338247F0}" type="presParOf" srcId="{71DE86F6-786A-F346-A4A5-96B0DDEC7BE5}" destId="{792F2CAB-98F8-A347-8462-9DE159C6B4F7}" srcOrd="1" destOrd="0" presId="urn:microsoft.com/office/officeart/2005/8/layout/list1"/>
    <dgm:cxn modelId="{AD61361F-6ED1-3541-A4BE-233AE3F8EDB3}" type="presParOf" srcId="{4F3EAC24-43DA-4A4D-B0E1-301A5D7174B3}" destId="{A2EB740E-8E79-7D48-AEBE-BF9341427CD1}" srcOrd="17" destOrd="0" presId="urn:microsoft.com/office/officeart/2005/8/layout/list1"/>
    <dgm:cxn modelId="{D33F3812-DA1F-0347-9811-C6C8D56EC510}" type="presParOf" srcId="{4F3EAC24-43DA-4A4D-B0E1-301A5D7174B3}" destId="{17D40661-50A2-B44C-A7AE-E84608B061A2}"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DD5C79-2500-448C-A0F9-9BC2BD22522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A41B0E-4C1E-48DD-AA9D-E7FB4EA37945}">
      <dgm:prSet/>
      <dgm:spPr/>
      <dgm:t>
        <a:bodyPr/>
        <a:lstStyle/>
        <a:p>
          <a:pPr>
            <a:lnSpc>
              <a:spcPct val="100000"/>
            </a:lnSpc>
          </a:pPr>
          <a:r>
            <a:rPr lang="en-US" b="1" i="1"/>
            <a:t>What features should a product have in order to get good ratings?</a:t>
          </a:r>
          <a:endParaRPr lang="en-US"/>
        </a:p>
      </dgm:t>
    </dgm:pt>
    <dgm:pt modelId="{4A82BAB8-CB7E-4B53-8B9F-BEDE26F26193}" type="parTrans" cxnId="{7862672A-D5B6-4292-AA89-749D8247E1E6}">
      <dgm:prSet/>
      <dgm:spPr/>
      <dgm:t>
        <a:bodyPr/>
        <a:lstStyle/>
        <a:p>
          <a:endParaRPr lang="en-US"/>
        </a:p>
      </dgm:t>
    </dgm:pt>
    <dgm:pt modelId="{DD00CE48-AD9F-4F53-AD35-33ABB27EBD7F}" type="sibTrans" cxnId="{7862672A-D5B6-4292-AA89-749D8247E1E6}">
      <dgm:prSet/>
      <dgm:spPr/>
      <dgm:t>
        <a:bodyPr/>
        <a:lstStyle/>
        <a:p>
          <a:endParaRPr lang="en-US"/>
        </a:p>
      </dgm:t>
    </dgm:pt>
    <dgm:pt modelId="{8A8F0D48-830E-4333-A5DD-31D4BA20AA33}">
      <dgm:prSet/>
      <dgm:spPr/>
      <dgm:t>
        <a:bodyPr/>
        <a:lstStyle/>
        <a:p>
          <a:pPr>
            <a:lnSpc>
              <a:spcPct val="100000"/>
            </a:lnSpc>
          </a:pPr>
          <a:r>
            <a:rPr lang="en-US" b="1" i="1"/>
            <a:t>Do women value more the quality of a product rather than its aesthetic when purchasing underwear ?</a:t>
          </a:r>
          <a:endParaRPr lang="en-US"/>
        </a:p>
      </dgm:t>
    </dgm:pt>
    <dgm:pt modelId="{19689BC3-6F43-480F-BA3E-FEAEF7480D6F}" type="parTrans" cxnId="{C98AA318-D647-438E-800A-E0E80F3C89E5}">
      <dgm:prSet/>
      <dgm:spPr/>
      <dgm:t>
        <a:bodyPr/>
        <a:lstStyle/>
        <a:p>
          <a:endParaRPr lang="en-US"/>
        </a:p>
      </dgm:t>
    </dgm:pt>
    <dgm:pt modelId="{50E76A59-2986-4E47-A2D5-DA4A9478A0B2}" type="sibTrans" cxnId="{C98AA318-D647-438E-800A-E0E80F3C89E5}">
      <dgm:prSet/>
      <dgm:spPr/>
      <dgm:t>
        <a:bodyPr/>
        <a:lstStyle/>
        <a:p>
          <a:endParaRPr lang="en-US"/>
        </a:p>
      </dgm:t>
    </dgm:pt>
    <dgm:pt modelId="{313D2209-58EE-4FB2-B57E-DD85768131E9}" type="pres">
      <dgm:prSet presAssocID="{53DD5C79-2500-448C-A0F9-9BC2BD225224}" presName="root" presStyleCnt="0">
        <dgm:presLayoutVars>
          <dgm:dir/>
          <dgm:resizeHandles val="exact"/>
        </dgm:presLayoutVars>
      </dgm:prSet>
      <dgm:spPr/>
    </dgm:pt>
    <dgm:pt modelId="{76BB4638-5B92-4FCD-B0C7-A6FFECFE47B7}" type="pres">
      <dgm:prSet presAssocID="{DEA41B0E-4C1E-48DD-AA9D-E7FB4EA37945}" presName="compNode" presStyleCnt="0"/>
      <dgm:spPr/>
    </dgm:pt>
    <dgm:pt modelId="{F94F066F-EBD4-4A8B-9168-3AD27BB4EB61}" type="pres">
      <dgm:prSet presAssocID="{DEA41B0E-4C1E-48DD-AA9D-E7FB4EA37945}" presName="bgRect" presStyleLbl="bgShp" presStyleIdx="0" presStyleCnt="2"/>
      <dgm:spPr/>
    </dgm:pt>
    <dgm:pt modelId="{B6B20293-CC9E-4B59-B8FA-8EB27D0F9828}" type="pres">
      <dgm:prSet presAssocID="{DEA41B0E-4C1E-48DD-AA9D-E7FB4EA3794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iefcase"/>
        </a:ext>
      </dgm:extLst>
    </dgm:pt>
    <dgm:pt modelId="{6ECD616E-DEF9-43C5-B769-855F40CCCD52}" type="pres">
      <dgm:prSet presAssocID="{DEA41B0E-4C1E-48DD-AA9D-E7FB4EA37945}" presName="spaceRect" presStyleCnt="0"/>
      <dgm:spPr/>
    </dgm:pt>
    <dgm:pt modelId="{04E5748E-6285-48B7-B001-BEA9E6FB34DA}" type="pres">
      <dgm:prSet presAssocID="{DEA41B0E-4C1E-48DD-AA9D-E7FB4EA37945}" presName="parTx" presStyleLbl="revTx" presStyleIdx="0" presStyleCnt="2">
        <dgm:presLayoutVars>
          <dgm:chMax val="0"/>
          <dgm:chPref val="0"/>
        </dgm:presLayoutVars>
      </dgm:prSet>
      <dgm:spPr/>
    </dgm:pt>
    <dgm:pt modelId="{1FF0E9D7-B41A-4EE0-BAB8-7434FA7EE9A6}" type="pres">
      <dgm:prSet presAssocID="{DD00CE48-AD9F-4F53-AD35-33ABB27EBD7F}" presName="sibTrans" presStyleCnt="0"/>
      <dgm:spPr/>
    </dgm:pt>
    <dgm:pt modelId="{4AE00E3F-38CD-4F61-8EEC-D90FEA0CE015}" type="pres">
      <dgm:prSet presAssocID="{8A8F0D48-830E-4333-A5DD-31D4BA20AA33}" presName="compNode" presStyleCnt="0"/>
      <dgm:spPr/>
    </dgm:pt>
    <dgm:pt modelId="{BE882A9E-3621-41D7-9126-676546A01362}" type="pres">
      <dgm:prSet presAssocID="{8A8F0D48-830E-4333-A5DD-31D4BA20AA33}" presName="bgRect" presStyleLbl="bgShp" presStyleIdx="1" presStyleCnt="2"/>
      <dgm:spPr/>
    </dgm:pt>
    <dgm:pt modelId="{99D9E3EB-0F72-4CBC-8F91-9DECB8F34B92}" type="pres">
      <dgm:prSet presAssocID="{8A8F0D48-830E-4333-A5DD-31D4BA20AA33}" presName="iconRect" presStyleLbl="node1" presStyleIdx="1"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iefcase"/>
        </a:ext>
      </dgm:extLst>
    </dgm:pt>
    <dgm:pt modelId="{FC41BBD2-5A04-4AE5-8050-E87A36A1CE17}" type="pres">
      <dgm:prSet presAssocID="{8A8F0D48-830E-4333-A5DD-31D4BA20AA33}" presName="spaceRect" presStyleCnt="0"/>
      <dgm:spPr/>
    </dgm:pt>
    <dgm:pt modelId="{A7BB550D-9391-41CC-897B-2445934673FE}" type="pres">
      <dgm:prSet presAssocID="{8A8F0D48-830E-4333-A5DD-31D4BA20AA33}" presName="parTx" presStyleLbl="revTx" presStyleIdx="1" presStyleCnt="2">
        <dgm:presLayoutVars>
          <dgm:chMax val="0"/>
          <dgm:chPref val="0"/>
        </dgm:presLayoutVars>
      </dgm:prSet>
      <dgm:spPr/>
    </dgm:pt>
  </dgm:ptLst>
  <dgm:cxnLst>
    <dgm:cxn modelId="{C98AA318-D647-438E-800A-E0E80F3C89E5}" srcId="{53DD5C79-2500-448C-A0F9-9BC2BD225224}" destId="{8A8F0D48-830E-4333-A5DD-31D4BA20AA33}" srcOrd="1" destOrd="0" parTransId="{19689BC3-6F43-480F-BA3E-FEAEF7480D6F}" sibTransId="{50E76A59-2986-4E47-A2D5-DA4A9478A0B2}"/>
    <dgm:cxn modelId="{7862672A-D5B6-4292-AA89-749D8247E1E6}" srcId="{53DD5C79-2500-448C-A0F9-9BC2BD225224}" destId="{DEA41B0E-4C1E-48DD-AA9D-E7FB4EA37945}" srcOrd="0" destOrd="0" parTransId="{4A82BAB8-CB7E-4B53-8B9F-BEDE26F26193}" sibTransId="{DD00CE48-AD9F-4F53-AD35-33ABB27EBD7F}"/>
    <dgm:cxn modelId="{6E3FB834-BD9E-4C45-B5CB-4A852B524AE3}" type="presOf" srcId="{DEA41B0E-4C1E-48DD-AA9D-E7FB4EA37945}" destId="{04E5748E-6285-48B7-B001-BEA9E6FB34DA}" srcOrd="0" destOrd="0" presId="urn:microsoft.com/office/officeart/2018/2/layout/IconVerticalSolidList"/>
    <dgm:cxn modelId="{FAF6DE3E-8209-47F7-B272-C016E09EF8CF}" type="presOf" srcId="{53DD5C79-2500-448C-A0F9-9BC2BD225224}" destId="{313D2209-58EE-4FB2-B57E-DD85768131E9}" srcOrd="0" destOrd="0" presId="urn:microsoft.com/office/officeart/2018/2/layout/IconVerticalSolidList"/>
    <dgm:cxn modelId="{97CC7565-3029-4F4F-9004-7E86E110867A}" type="presOf" srcId="{8A8F0D48-830E-4333-A5DD-31D4BA20AA33}" destId="{A7BB550D-9391-41CC-897B-2445934673FE}" srcOrd="0" destOrd="0" presId="urn:microsoft.com/office/officeart/2018/2/layout/IconVerticalSolidList"/>
    <dgm:cxn modelId="{0671B806-4BB0-4D02-9870-C0AB0E4E5ABC}" type="presParOf" srcId="{313D2209-58EE-4FB2-B57E-DD85768131E9}" destId="{76BB4638-5B92-4FCD-B0C7-A6FFECFE47B7}" srcOrd="0" destOrd="0" presId="urn:microsoft.com/office/officeart/2018/2/layout/IconVerticalSolidList"/>
    <dgm:cxn modelId="{31A041AD-2D1C-4DB9-88D1-CA0582116B24}" type="presParOf" srcId="{76BB4638-5B92-4FCD-B0C7-A6FFECFE47B7}" destId="{F94F066F-EBD4-4A8B-9168-3AD27BB4EB61}" srcOrd="0" destOrd="0" presId="urn:microsoft.com/office/officeart/2018/2/layout/IconVerticalSolidList"/>
    <dgm:cxn modelId="{2B93602E-ECF4-41C1-A923-7DF7056F24A5}" type="presParOf" srcId="{76BB4638-5B92-4FCD-B0C7-A6FFECFE47B7}" destId="{B6B20293-CC9E-4B59-B8FA-8EB27D0F9828}" srcOrd="1" destOrd="0" presId="urn:microsoft.com/office/officeart/2018/2/layout/IconVerticalSolidList"/>
    <dgm:cxn modelId="{99E6FAF8-867D-43B8-9969-5D345BFCF427}" type="presParOf" srcId="{76BB4638-5B92-4FCD-B0C7-A6FFECFE47B7}" destId="{6ECD616E-DEF9-43C5-B769-855F40CCCD52}" srcOrd="2" destOrd="0" presId="urn:microsoft.com/office/officeart/2018/2/layout/IconVerticalSolidList"/>
    <dgm:cxn modelId="{B227D114-B0D6-4AA8-AEEF-6E446D5B276D}" type="presParOf" srcId="{76BB4638-5B92-4FCD-B0C7-A6FFECFE47B7}" destId="{04E5748E-6285-48B7-B001-BEA9E6FB34DA}" srcOrd="3" destOrd="0" presId="urn:microsoft.com/office/officeart/2018/2/layout/IconVerticalSolidList"/>
    <dgm:cxn modelId="{85D4BD35-A2BE-4B4A-9604-C76FD940C210}" type="presParOf" srcId="{313D2209-58EE-4FB2-B57E-DD85768131E9}" destId="{1FF0E9D7-B41A-4EE0-BAB8-7434FA7EE9A6}" srcOrd="1" destOrd="0" presId="urn:microsoft.com/office/officeart/2018/2/layout/IconVerticalSolidList"/>
    <dgm:cxn modelId="{00D1D8DC-0279-48B2-AB2B-F722FDB3CEBD}" type="presParOf" srcId="{313D2209-58EE-4FB2-B57E-DD85768131E9}" destId="{4AE00E3F-38CD-4F61-8EEC-D90FEA0CE015}" srcOrd="2" destOrd="0" presId="urn:microsoft.com/office/officeart/2018/2/layout/IconVerticalSolidList"/>
    <dgm:cxn modelId="{ABB8B9AA-1D2A-466A-BF26-AF293179EFAC}" type="presParOf" srcId="{4AE00E3F-38CD-4F61-8EEC-D90FEA0CE015}" destId="{BE882A9E-3621-41D7-9126-676546A01362}" srcOrd="0" destOrd="0" presId="urn:microsoft.com/office/officeart/2018/2/layout/IconVerticalSolidList"/>
    <dgm:cxn modelId="{4D577489-BB66-49BA-BBF6-966531E6DA13}" type="presParOf" srcId="{4AE00E3F-38CD-4F61-8EEC-D90FEA0CE015}" destId="{99D9E3EB-0F72-4CBC-8F91-9DECB8F34B92}" srcOrd="1" destOrd="0" presId="urn:microsoft.com/office/officeart/2018/2/layout/IconVerticalSolidList"/>
    <dgm:cxn modelId="{82E6C7DD-8E05-4236-87AA-D187D45D699B}" type="presParOf" srcId="{4AE00E3F-38CD-4F61-8EEC-D90FEA0CE015}" destId="{FC41BBD2-5A04-4AE5-8050-E87A36A1CE17}" srcOrd="2" destOrd="0" presId="urn:microsoft.com/office/officeart/2018/2/layout/IconVerticalSolidList"/>
    <dgm:cxn modelId="{F6705C5F-5808-4DC1-8003-DD2B505CA5CE}" type="presParOf" srcId="{4AE00E3F-38CD-4F61-8EEC-D90FEA0CE015}" destId="{A7BB550D-9391-41CC-897B-2445934673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45BA8-9778-429C-8757-998B441858A2}">
      <dsp:nvSpPr>
        <dsp:cNvPr id="0" name=""/>
        <dsp:cNvSpPr/>
      </dsp:nvSpPr>
      <dsp:spPr>
        <a:xfrm>
          <a:off x="357789" y="1207917"/>
          <a:ext cx="575068" cy="575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22441-A6C8-40AE-B1E8-6915DB228072}">
      <dsp:nvSpPr>
        <dsp:cNvPr id="0" name=""/>
        <dsp:cNvSpPr/>
      </dsp:nvSpPr>
      <dsp:spPr>
        <a:xfrm>
          <a:off x="6358" y="2006522"/>
          <a:ext cx="1277929"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Fashion Brands</a:t>
          </a:r>
        </a:p>
      </dsp:txBody>
      <dsp:txXfrm>
        <a:off x="6358" y="2006522"/>
        <a:ext cx="1277929" cy="511171"/>
      </dsp:txXfrm>
    </dsp:sp>
    <dsp:sp modelId="{9486479A-29A3-4D1B-93B3-1D5C01FE9AFF}">
      <dsp:nvSpPr>
        <dsp:cNvPr id="0" name=""/>
        <dsp:cNvSpPr/>
      </dsp:nvSpPr>
      <dsp:spPr>
        <a:xfrm>
          <a:off x="1859356" y="1207917"/>
          <a:ext cx="575068" cy="575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E53B1-B528-4174-AA31-1361EB9D7BE0}">
      <dsp:nvSpPr>
        <dsp:cNvPr id="0" name=""/>
        <dsp:cNvSpPr/>
      </dsp:nvSpPr>
      <dsp:spPr>
        <a:xfrm>
          <a:off x="1507926" y="2006522"/>
          <a:ext cx="1277929"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Business Problems</a:t>
          </a:r>
        </a:p>
      </dsp:txBody>
      <dsp:txXfrm>
        <a:off x="1507926" y="2006522"/>
        <a:ext cx="1277929" cy="511171"/>
      </dsp:txXfrm>
    </dsp:sp>
    <dsp:sp modelId="{B85D2ED3-5A01-4BD8-BEA3-B54522472922}">
      <dsp:nvSpPr>
        <dsp:cNvPr id="0" name=""/>
        <dsp:cNvSpPr/>
      </dsp:nvSpPr>
      <dsp:spPr>
        <a:xfrm>
          <a:off x="3360924" y="1207917"/>
          <a:ext cx="575068" cy="5750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CA6F83-C45E-4577-A4D9-767B469BABA7}">
      <dsp:nvSpPr>
        <dsp:cNvPr id="0" name=""/>
        <dsp:cNvSpPr/>
      </dsp:nvSpPr>
      <dsp:spPr>
        <a:xfrm>
          <a:off x="3009493" y="2006522"/>
          <a:ext cx="1277929"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Our Dataset</a:t>
          </a:r>
        </a:p>
      </dsp:txBody>
      <dsp:txXfrm>
        <a:off x="3009493" y="2006522"/>
        <a:ext cx="1277929" cy="511171"/>
      </dsp:txXfrm>
    </dsp:sp>
    <dsp:sp modelId="{17788745-66F0-4974-A746-1F1632BE58E1}">
      <dsp:nvSpPr>
        <dsp:cNvPr id="0" name=""/>
        <dsp:cNvSpPr/>
      </dsp:nvSpPr>
      <dsp:spPr>
        <a:xfrm>
          <a:off x="4946317" y="1207917"/>
          <a:ext cx="575068" cy="5750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17C525-7927-4414-AFF1-21766032374E}">
      <dsp:nvSpPr>
        <dsp:cNvPr id="0" name=""/>
        <dsp:cNvSpPr/>
      </dsp:nvSpPr>
      <dsp:spPr>
        <a:xfrm>
          <a:off x="4511060" y="2006522"/>
          <a:ext cx="1445581"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Product Classifications</a:t>
          </a:r>
        </a:p>
      </dsp:txBody>
      <dsp:txXfrm>
        <a:off x="4511060" y="2006522"/>
        <a:ext cx="1445581" cy="511171"/>
      </dsp:txXfrm>
    </dsp:sp>
    <dsp:sp modelId="{0D65BC18-3AD7-4EAA-9AEC-B4342D57C08D}">
      <dsp:nvSpPr>
        <dsp:cNvPr id="0" name=""/>
        <dsp:cNvSpPr/>
      </dsp:nvSpPr>
      <dsp:spPr>
        <a:xfrm>
          <a:off x="6531710" y="1207917"/>
          <a:ext cx="575068" cy="5750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B91936-AFB7-4BE5-996A-7CEF920081CE}">
      <dsp:nvSpPr>
        <dsp:cNvPr id="0" name=""/>
        <dsp:cNvSpPr/>
      </dsp:nvSpPr>
      <dsp:spPr>
        <a:xfrm>
          <a:off x="6180279" y="2006522"/>
          <a:ext cx="1277929"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altLang="zh-CN" sz="1800" b="0" kern="1200"/>
            <a:t>Prediction Models</a:t>
          </a:r>
        </a:p>
      </dsp:txBody>
      <dsp:txXfrm>
        <a:off x="6180279" y="2006522"/>
        <a:ext cx="1277929" cy="511171"/>
      </dsp:txXfrm>
    </dsp:sp>
    <dsp:sp modelId="{FF6C6355-6349-44A2-8C02-08BD4E7584CE}">
      <dsp:nvSpPr>
        <dsp:cNvPr id="0" name=""/>
        <dsp:cNvSpPr/>
      </dsp:nvSpPr>
      <dsp:spPr>
        <a:xfrm>
          <a:off x="8033277" y="1207917"/>
          <a:ext cx="575068" cy="5750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1C0CA-A979-4727-8C54-4A4EA8BE8BC8}">
      <dsp:nvSpPr>
        <dsp:cNvPr id="0" name=""/>
        <dsp:cNvSpPr/>
      </dsp:nvSpPr>
      <dsp:spPr>
        <a:xfrm>
          <a:off x="7681847" y="2006522"/>
          <a:ext cx="1277929"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Performance &amp; Conclusion</a:t>
          </a:r>
        </a:p>
      </dsp:txBody>
      <dsp:txXfrm>
        <a:off x="7681847" y="2006522"/>
        <a:ext cx="1277929" cy="511171"/>
      </dsp:txXfrm>
    </dsp:sp>
    <dsp:sp modelId="{48F04B0D-1411-4BE1-B2EC-92E2B1588C6A}">
      <dsp:nvSpPr>
        <dsp:cNvPr id="0" name=""/>
        <dsp:cNvSpPr/>
      </dsp:nvSpPr>
      <dsp:spPr>
        <a:xfrm>
          <a:off x="9534845" y="1207917"/>
          <a:ext cx="575068" cy="57506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708AB-7990-4F6B-B54C-9208EB640911}">
      <dsp:nvSpPr>
        <dsp:cNvPr id="0" name=""/>
        <dsp:cNvSpPr/>
      </dsp:nvSpPr>
      <dsp:spPr>
        <a:xfrm>
          <a:off x="9183414" y="2006522"/>
          <a:ext cx="1277929" cy="51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a:t>Limitations</a:t>
          </a:r>
        </a:p>
      </dsp:txBody>
      <dsp:txXfrm>
        <a:off x="9183414" y="2006522"/>
        <a:ext cx="1277929" cy="511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AF425-2BD7-1046-B2D5-ECF5B1B01478}">
      <dsp:nvSpPr>
        <dsp:cNvPr id="0" name=""/>
        <dsp:cNvSpPr/>
      </dsp:nvSpPr>
      <dsp:spPr>
        <a:xfrm>
          <a:off x="0" y="419570"/>
          <a:ext cx="5166475"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0A046E-B99D-7A4A-A054-D5BF37EF6E36}">
      <dsp:nvSpPr>
        <dsp:cNvPr id="0" name=""/>
        <dsp:cNvSpPr/>
      </dsp:nvSpPr>
      <dsp:spPr>
        <a:xfrm>
          <a:off x="258323" y="80090"/>
          <a:ext cx="3616532"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96" tIns="0" rIns="136696" bIns="0" numCol="1" spcCol="1270" anchor="ctr" anchorCtr="0">
          <a:noAutofit/>
        </a:bodyPr>
        <a:lstStyle/>
        <a:p>
          <a:pPr marL="0" lvl="0" indent="0" algn="l" defTabSz="1022350">
            <a:lnSpc>
              <a:spcPct val="90000"/>
            </a:lnSpc>
            <a:spcBef>
              <a:spcPct val="0"/>
            </a:spcBef>
            <a:spcAft>
              <a:spcPct val="35000"/>
            </a:spcAft>
            <a:buNone/>
          </a:pPr>
          <a:r>
            <a:rPr lang="en-US" sz="2300" kern="1200"/>
            <a:t>Wacoal</a:t>
          </a:r>
        </a:p>
      </dsp:txBody>
      <dsp:txXfrm>
        <a:off x="291467" y="113234"/>
        <a:ext cx="3550244" cy="612672"/>
      </dsp:txXfrm>
    </dsp:sp>
    <dsp:sp modelId="{51A78D39-3DA0-1141-9C8B-E5C51BF6F35D}">
      <dsp:nvSpPr>
        <dsp:cNvPr id="0" name=""/>
        <dsp:cNvSpPr/>
      </dsp:nvSpPr>
      <dsp:spPr>
        <a:xfrm>
          <a:off x="0" y="1462850"/>
          <a:ext cx="5166475" cy="579600"/>
        </a:xfrm>
        <a:prstGeom prst="rect">
          <a:avLst/>
        </a:prstGeom>
        <a:solidFill>
          <a:schemeClr val="lt1">
            <a:alpha val="90000"/>
            <a:hueOff val="0"/>
            <a:satOff val="0"/>
            <a:lumOff val="0"/>
            <a:alphaOff val="0"/>
          </a:schemeClr>
        </a:solidFill>
        <a:ln w="12700" cap="flat" cmpd="sng" algn="ctr">
          <a:solidFill>
            <a:schemeClr val="accent2">
              <a:hueOff val="687021"/>
              <a:satOff val="-13693"/>
              <a:lumOff val="588"/>
              <a:alphaOff val="0"/>
            </a:schemeClr>
          </a:solidFill>
          <a:prstDash val="solid"/>
        </a:ln>
        <a:effectLst/>
      </dsp:spPr>
      <dsp:style>
        <a:lnRef idx="2">
          <a:scrgbClr r="0" g="0" b="0"/>
        </a:lnRef>
        <a:fillRef idx="1">
          <a:scrgbClr r="0" g="0" b="0"/>
        </a:fillRef>
        <a:effectRef idx="0">
          <a:scrgbClr r="0" g="0" b="0"/>
        </a:effectRef>
        <a:fontRef idx="minor"/>
      </dsp:style>
    </dsp:sp>
    <dsp:sp modelId="{A008EF92-00F5-F646-8806-39A281F2BFBF}">
      <dsp:nvSpPr>
        <dsp:cNvPr id="0" name=""/>
        <dsp:cNvSpPr/>
      </dsp:nvSpPr>
      <dsp:spPr>
        <a:xfrm>
          <a:off x="258323" y="1123370"/>
          <a:ext cx="3616532" cy="678960"/>
        </a:xfrm>
        <a:prstGeom prst="roundRect">
          <a:avLst/>
        </a:prstGeom>
        <a:solidFill>
          <a:schemeClr val="accent2">
            <a:hueOff val="687021"/>
            <a:satOff val="-13693"/>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96" tIns="0" rIns="136696" bIns="0" numCol="1" spcCol="1270" anchor="ctr" anchorCtr="0">
          <a:noAutofit/>
        </a:bodyPr>
        <a:lstStyle/>
        <a:p>
          <a:pPr marL="0" lvl="0" indent="0" algn="l" defTabSz="1022350">
            <a:lnSpc>
              <a:spcPct val="90000"/>
            </a:lnSpc>
            <a:spcBef>
              <a:spcPct val="0"/>
            </a:spcBef>
            <a:spcAft>
              <a:spcPct val="35000"/>
            </a:spcAft>
            <a:buNone/>
          </a:pPr>
          <a:r>
            <a:rPr lang="en-US" sz="2300" kern="1200"/>
            <a:t>B.tempt’d</a:t>
          </a:r>
        </a:p>
      </dsp:txBody>
      <dsp:txXfrm>
        <a:off x="291467" y="1156514"/>
        <a:ext cx="3550244" cy="612672"/>
      </dsp:txXfrm>
    </dsp:sp>
    <dsp:sp modelId="{D2973931-C316-E344-990C-C3919E05F79D}">
      <dsp:nvSpPr>
        <dsp:cNvPr id="0" name=""/>
        <dsp:cNvSpPr/>
      </dsp:nvSpPr>
      <dsp:spPr>
        <a:xfrm>
          <a:off x="0" y="2506130"/>
          <a:ext cx="5166475" cy="579600"/>
        </a:xfrm>
        <a:prstGeom prst="rect">
          <a:avLst/>
        </a:prstGeom>
        <a:solidFill>
          <a:schemeClr val="lt1">
            <a:alpha val="90000"/>
            <a:hueOff val="0"/>
            <a:satOff val="0"/>
            <a:lumOff val="0"/>
            <a:alphaOff val="0"/>
          </a:schemeClr>
        </a:solidFill>
        <a:ln w="12700" cap="flat" cmpd="sng" algn="ctr">
          <a:solidFill>
            <a:schemeClr val="accent2">
              <a:hueOff val="1374043"/>
              <a:satOff val="-27387"/>
              <a:lumOff val="1177"/>
              <a:alphaOff val="0"/>
            </a:schemeClr>
          </a:solidFill>
          <a:prstDash val="solid"/>
        </a:ln>
        <a:effectLst/>
      </dsp:spPr>
      <dsp:style>
        <a:lnRef idx="2">
          <a:scrgbClr r="0" g="0" b="0"/>
        </a:lnRef>
        <a:fillRef idx="1">
          <a:scrgbClr r="0" g="0" b="0"/>
        </a:fillRef>
        <a:effectRef idx="0">
          <a:scrgbClr r="0" g="0" b="0"/>
        </a:effectRef>
        <a:fontRef idx="minor"/>
      </dsp:style>
    </dsp:sp>
    <dsp:sp modelId="{8B48510E-AE8B-FE45-A41D-4329977AE856}">
      <dsp:nvSpPr>
        <dsp:cNvPr id="0" name=""/>
        <dsp:cNvSpPr/>
      </dsp:nvSpPr>
      <dsp:spPr>
        <a:xfrm>
          <a:off x="258323" y="2166650"/>
          <a:ext cx="3616532" cy="678960"/>
        </a:xfrm>
        <a:prstGeom prst="roundRect">
          <a:avLst/>
        </a:prstGeom>
        <a:solidFill>
          <a:schemeClr val="accent2">
            <a:hueOff val="1374043"/>
            <a:satOff val="-27387"/>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96" tIns="0" rIns="136696" bIns="0" numCol="1" spcCol="1270" anchor="ctr" anchorCtr="0">
          <a:noAutofit/>
        </a:bodyPr>
        <a:lstStyle/>
        <a:p>
          <a:pPr marL="0" lvl="0" indent="0" algn="l" defTabSz="1022350">
            <a:lnSpc>
              <a:spcPct val="90000"/>
            </a:lnSpc>
            <a:spcBef>
              <a:spcPct val="0"/>
            </a:spcBef>
            <a:spcAft>
              <a:spcPct val="35000"/>
            </a:spcAft>
            <a:buNone/>
          </a:pPr>
          <a:r>
            <a:rPr lang="en-US" sz="2300" kern="1200"/>
            <a:t>Victoria’s Secret</a:t>
          </a:r>
        </a:p>
      </dsp:txBody>
      <dsp:txXfrm>
        <a:off x="291467" y="2199794"/>
        <a:ext cx="3550244" cy="612672"/>
      </dsp:txXfrm>
    </dsp:sp>
    <dsp:sp modelId="{9A705023-FE94-F943-AD32-51FCD4463FF7}">
      <dsp:nvSpPr>
        <dsp:cNvPr id="0" name=""/>
        <dsp:cNvSpPr/>
      </dsp:nvSpPr>
      <dsp:spPr>
        <a:xfrm>
          <a:off x="0" y="3549410"/>
          <a:ext cx="5166475" cy="579600"/>
        </a:xfrm>
        <a:prstGeom prst="rect">
          <a:avLst/>
        </a:prstGeom>
        <a:solidFill>
          <a:schemeClr val="lt1">
            <a:alpha val="90000"/>
            <a:hueOff val="0"/>
            <a:satOff val="0"/>
            <a:lumOff val="0"/>
            <a:alphaOff val="0"/>
          </a:schemeClr>
        </a:solidFill>
        <a:ln w="12700" cap="flat" cmpd="sng" algn="ctr">
          <a:solidFill>
            <a:schemeClr val="accent2">
              <a:hueOff val="2061064"/>
              <a:satOff val="-41080"/>
              <a:lumOff val="1765"/>
              <a:alphaOff val="0"/>
            </a:schemeClr>
          </a:solidFill>
          <a:prstDash val="solid"/>
        </a:ln>
        <a:effectLst/>
      </dsp:spPr>
      <dsp:style>
        <a:lnRef idx="2">
          <a:scrgbClr r="0" g="0" b="0"/>
        </a:lnRef>
        <a:fillRef idx="1">
          <a:scrgbClr r="0" g="0" b="0"/>
        </a:fillRef>
        <a:effectRef idx="0">
          <a:scrgbClr r="0" g="0" b="0"/>
        </a:effectRef>
        <a:fontRef idx="minor"/>
      </dsp:style>
    </dsp:sp>
    <dsp:sp modelId="{6B6781AD-C51B-8147-BE5F-9E64EB499319}">
      <dsp:nvSpPr>
        <dsp:cNvPr id="0" name=""/>
        <dsp:cNvSpPr/>
      </dsp:nvSpPr>
      <dsp:spPr>
        <a:xfrm>
          <a:off x="258323" y="3209930"/>
          <a:ext cx="3616532" cy="678960"/>
        </a:xfrm>
        <a:prstGeom prst="roundRect">
          <a:avLst/>
        </a:prstGeom>
        <a:solidFill>
          <a:schemeClr val="accent2">
            <a:hueOff val="2061064"/>
            <a:satOff val="-41080"/>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96" tIns="0" rIns="136696" bIns="0" numCol="1" spcCol="1270" anchor="ctr" anchorCtr="0">
          <a:noAutofit/>
        </a:bodyPr>
        <a:lstStyle/>
        <a:p>
          <a:pPr marL="0" lvl="0" indent="0" algn="l" defTabSz="1022350">
            <a:lnSpc>
              <a:spcPct val="90000"/>
            </a:lnSpc>
            <a:spcBef>
              <a:spcPct val="0"/>
            </a:spcBef>
            <a:spcAft>
              <a:spcPct val="35000"/>
            </a:spcAft>
            <a:buNone/>
          </a:pPr>
          <a:r>
            <a:rPr lang="en-US" sz="2300" kern="1200"/>
            <a:t>Calvin Klein</a:t>
          </a:r>
        </a:p>
      </dsp:txBody>
      <dsp:txXfrm>
        <a:off x="291467" y="3243074"/>
        <a:ext cx="3550244" cy="612672"/>
      </dsp:txXfrm>
    </dsp:sp>
    <dsp:sp modelId="{17D40661-50A2-B44C-A7AE-E84608B061A2}">
      <dsp:nvSpPr>
        <dsp:cNvPr id="0" name=""/>
        <dsp:cNvSpPr/>
      </dsp:nvSpPr>
      <dsp:spPr>
        <a:xfrm>
          <a:off x="0" y="4592690"/>
          <a:ext cx="5166475" cy="579600"/>
        </a:xfrm>
        <a:prstGeom prst="rect">
          <a:avLst/>
        </a:prstGeom>
        <a:solidFill>
          <a:schemeClr val="lt1">
            <a:alpha val="90000"/>
            <a:hueOff val="0"/>
            <a:satOff val="0"/>
            <a:lumOff val="0"/>
            <a:alphaOff val="0"/>
          </a:schemeClr>
        </a:solidFill>
        <a:ln w="12700" cap="flat" cmpd="sng" algn="ctr">
          <a:solidFill>
            <a:schemeClr val="accent2">
              <a:hueOff val="2748086"/>
              <a:satOff val="-54774"/>
              <a:lumOff val="2353"/>
              <a:alphaOff val="0"/>
            </a:schemeClr>
          </a:solidFill>
          <a:prstDash val="solid"/>
        </a:ln>
        <a:effectLst/>
      </dsp:spPr>
      <dsp:style>
        <a:lnRef idx="2">
          <a:scrgbClr r="0" g="0" b="0"/>
        </a:lnRef>
        <a:fillRef idx="1">
          <a:scrgbClr r="0" g="0" b="0"/>
        </a:fillRef>
        <a:effectRef idx="0">
          <a:scrgbClr r="0" g="0" b="0"/>
        </a:effectRef>
        <a:fontRef idx="minor"/>
      </dsp:style>
    </dsp:sp>
    <dsp:sp modelId="{792F2CAB-98F8-A347-8462-9DE159C6B4F7}">
      <dsp:nvSpPr>
        <dsp:cNvPr id="0" name=""/>
        <dsp:cNvSpPr/>
      </dsp:nvSpPr>
      <dsp:spPr>
        <a:xfrm>
          <a:off x="258323" y="4253210"/>
          <a:ext cx="3616532" cy="678960"/>
        </a:xfrm>
        <a:prstGeom prst="roundRect">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96" tIns="0" rIns="136696" bIns="0" numCol="1" spcCol="1270" anchor="ctr" anchorCtr="0">
          <a:noAutofit/>
        </a:bodyPr>
        <a:lstStyle/>
        <a:p>
          <a:pPr marL="0" lvl="0" indent="0" algn="l" defTabSz="1022350">
            <a:lnSpc>
              <a:spcPct val="90000"/>
            </a:lnSpc>
            <a:spcBef>
              <a:spcPct val="0"/>
            </a:spcBef>
            <a:spcAft>
              <a:spcPct val="35000"/>
            </a:spcAft>
            <a:buNone/>
          </a:pPr>
          <a:r>
            <a:rPr lang="en-US" sz="2300" kern="1200"/>
            <a:t>Hanky Panky</a:t>
          </a:r>
        </a:p>
      </dsp:txBody>
      <dsp:txXfrm>
        <a:off x="291467" y="4286354"/>
        <a:ext cx="3550244"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F066F-EBD4-4A8B-9168-3AD27BB4EB61}">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20293-CC9E-4B59-B8FA-8EB27D0F9828}">
      <dsp:nvSpPr>
        <dsp:cNvPr id="0" name=""/>
        <dsp:cNvSpPr/>
      </dsp:nvSpPr>
      <dsp:spPr>
        <a:xfrm>
          <a:off x="474687" y="1203065"/>
          <a:ext cx="863068" cy="86306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E5748E-6285-48B7-B001-BEA9E6FB34DA}">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933450">
            <a:lnSpc>
              <a:spcPct val="100000"/>
            </a:lnSpc>
            <a:spcBef>
              <a:spcPct val="0"/>
            </a:spcBef>
            <a:spcAft>
              <a:spcPct val="35000"/>
            </a:spcAft>
            <a:buNone/>
          </a:pPr>
          <a:r>
            <a:rPr lang="en-US" sz="2100" b="1" i="1" kern="1200"/>
            <a:t>What features should a product have in order to get good ratings?</a:t>
          </a:r>
          <a:endParaRPr lang="en-US" sz="2100" kern="1200"/>
        </a:p>
      </dsp:txBody>
      <dsp:txXfrm>
        <a:off x="1812443" y="849991"/>
        <a:ext cx="4093737" cy="1569215"/>
      </dsp:txXfrm>
    </dsp:sp>
    <dsp:sp modelId="{BE882A9E-3621-41D7-9126-676546A01362}">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9E3EB-0F72-4CBC-8F91-9DECB8F34B92}">
      <dsp:nvSpPr>
        <dsp:cNvPr id="0" name=""/>
        <dsp:cNvSpPr/>
      </dsp:nvSpPr>
      <dsp:spPr>
        <a:xfrm>
          <a:off x="474687" y="3164584"/>
          <a:ext cx="863068" cy="86306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BB550D-9391-41CC-897B-2445934673FE}">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933450">
            <a:lnSpc>
              <a:spcPct val="100000"/>
            </a:lnSpc>
            <a:spcBef>
              <a:spcPct val="0"/>
            </a:spcBef>
            <a:spcAft>
              <a:spcPct val="35000"/>
            </a:spcAft>
            <a:buNone/>
          </a:pPr>
          <a:r>
            <a:rPr lang="en-US" sz="2100" b="1" i="1" kern="1200"/>
            <a:t>Do women value more the quality of a product rather than its aesthetic when purchasing underwear ?</a:t>
          </a:r>
          <a:endParaRPr lang="en-US" sz="2100" kern="1200"/>
        </a:p>
      </dsp:txBody>
      <dsp:txXfrm>
        <a:off x="1812443" y="2811510"/>
        <a:ext cx="4093737" cy="15692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01AC6-10A4-4AEE-9D31-0957A1F83FCD}" type="datetimeFigureOut">
              <a:rPr lang="en-US" altLang="zh-CN"/>
              <a:t>3/20/20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43574-1E85-4B24-B3C8-76B2DB918189}" type="slidenum">
              <a:rPr lang="en-US" altLang="zh-CN"/>
              <a:t>‹#›</a:t>
            </a:fld>
            <a:endParaRPr lang="zh-CN" altLang="en-US"/>
          </a:p>
        </p:txBody>
      </p:sp>
    </p:spTree>
    <p:extLst>
      <p:ext uri="{BB962C8B-B14F-4D97-AF65-F5344CB8AC3E}">
        <p14:creationId xmlns:p14="http://schemas.microsoft.com/office/powerpoint/2010/main" val="228125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900"/>
              </a:spcBef>
              <a:buFont typeface="Arial"/>
              <a:buNone/>
            </a:pPr>
            <a:endParaRPr lang="zh-CN"/>
          </a:p>
        </p:txBody>
      </p:sp>
      <p:sp>
        <p:nvSpPr>
          <p:cNvPr id="4" name="灯片编号占位符 3"/>
          <p:cNvSpPr>
            <a:spLocks noGrp="1"/>
          </p:cNvSpPr>
          <p:nvPr>
            <p:ph type="sldNum" sz="quarter" idx="5"/>
          </p:nvPr>
        </p:nvSpPr>
        <p:spPr/>
        <p:txBody>
          <a:bodyPr/>
          <a:lstStyle/>
          <a:p>
            <a:fld id="{EAC43574-1E85-4B24-B3C8-76B2DB918189}" type="slidenum">
              <a:rPr lang="en-US" altLang="zh-CN"/>
              <a:t>11</a:t>
            </a:fld>
            <a:endParaRPr lang="zh-CN" altLang="en-US"/>
          </a:p>
        </p:txBody>
      </p:sp>
    </p:spTree>
    <p:extLst>
      <p:ext uri="{BB962C8B-B14F-4D97-AF65-F5344CB8AC3E}">
        <p14:creationId xmlns:p14="http://schemas.microsoft.com/office/powerpoint/2010/main" val="400726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16</a:t>
            </a:fld>
            <a:endParaRPr lang="zh-CN" altLang="en-US"/>
          </a:p>
        </p:txBody>
      </p:sp>
    </p:spTree>
    <p:extLst>
      <p:ext uri="{BB962C8B-B14F-4D97-AF65-F5344CB8AC3E}">
        <p14:creationId xmlns:p14="http://schemas.microsoft.com/office/powerpoint/2010/main" val="64700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26</a:t>
            </a:fld>
            <a:endParaRPr lang="zh-CN" altLang="en-US"/>
          </a:p>
        </p:txBody>
      </p:sp>
    </p:spTree>
    <p:extLst>
      <p:ext uri="{BB962C8B-B14F-4D97-AF65-F5344CB8AC3E}">
        <p14:creationId xmlns:p14="http://schemas.microsoft.com/office/powerpoint/2010/main" val="8071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27</a:t>
            </a:fld>
            <a:endParaRPr lang="zh-CN" altLang="en-US"/>
          </a:p>
        </p:txBody>
      </p:sp>
    </p:spTree>
    <p:extLst>
      <p:ext uri="{BB962C8B-B14F-4D97-AF65-F5344CB8AC3E}">
        <p14:creationId xmlns:p14="http://schemas.microsoft.com/office/powerpoint/2010/main" val="244712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28</a:t>
            </a:fld>
            <a:endParaRPr lang="zh-CN" altLang="en-US"/>
          </a:p>
        </p:txBody>
      </p:sp>
    </p:spTree>
    <p:extLst>
      <p:ext uri="{BB962C8B-B14F-4D97-AF65-F5344CB8AC3E}">
        <p14:creationId xmlns:p14="http://schemas.microsoft.com/office/powerpoint/2010/main" val="1790105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29</a:t>
            </a:fld>
            <a:endParaRPr lang="zh-CN" altLang="en-US"/>
          </a:p>
        </p:txBody>
      </p:sp>
    </p:spTree>
    <p:extLst>
      <p:ext uri="{BB962C8B-B14F-4D97-AF65-F5344CB8AC3E}">
        <p14:creationId xmlns:p14="http://schemas.microsoft.com/office/powerpoint/2010/main" val="384185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31</a:t>
            </a:fld>
            <a:endParaRPr lang="zh-CN" altLang="en-US"/>
          </a:p>
        </p:txBody>
      </p:sp>
    </p:spTree>
    <p:extLst>
      <p:ext uri="{BB962C8B-B14F-4D97-AF65-F5344CB8AC3E}">
        <p14:creationId xmlns:p14="http://schemas.microsoft.com/office/powerpoint/2010/main" val="335222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43574-1E85-4B24-B3C8-76B2DB918189}" type="slidenum">
              <a:rPr lang="en-US" altLang="zh-CN" smtClean="0"/>
              <a:t>33</a:t>
            </a:fld>
            <a:endParaRPr lang="zh-CN" altLang="en-US"/>
          </a:p>
        </p:txBody>
      </p:sp>
    </p:spTree>
    <p:extLst>
      <p:ext uri="{BB962C8B-B14F-4D97-AF65-F5344CB8AC3E}">
        <p14:creationId xmlns:p14="http://schemas.microsoft.com/office/powerpoint/2010/main" val="1388947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DA51639-B2D6-4652-B8C3-1B4C224A7BAF}" type="datetimeFigureOut">
              <a:rPr lang="en-US" smtClean="0"/>
              <a:t>3/20/20</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62376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6954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4732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F5DD9-2C52-442D-92E2-8072C0C3D7CD}"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61154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44961B7-6B89-48AB-966F-622E2788EECC}" type="datetimeFigureOut">
              <a:rPr lang="en-US" smtClean="0"/>
              <a:t>3/20/20</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8001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smtClean="0"/>
              <a:t>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7572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smtClean="0"/>
              <a:t>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0484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smtClean="0"/>
              <a:t>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6292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234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3/20/20</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866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AB334A90-EB03-42F3-8859-2C2B2724C058}" type="datetimeFigureOut">
              <a:rPr lang="en-US" smtClean="0"/>
              <a:t>3/20/20</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150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3/20/20</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27188125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Normal_probability_plot"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wacoal-america.com/?_ga=2.237297792.1448058669.1584562685-1426762129.1580431752&amp;_gac=1.41093014.1582848779.EAIaIQobChMI59zc7fry5wIVAT0MCh2WWQZxEAYYAyABEgIRzPD_Bw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temptd.wacoal-america.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Victoria's_Secr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alvin_Klein_(company)" TargetMode="External"/><Relationship Id="rId2" Type="http://schemas.openxmlformats.org/officeDocument/2006/relationships/hyperlink" Target="https://www.calvinklein.us/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ankypank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BD3A-9171-0F45-AE0E-A060FD947B55}"/>
              </a:ext>
            </a:extLst>
          </p:cNvPr>
          <p:cNvSpPr>
            <a:spLocks noGrp="1"/>
          </p:cNvSpPr>
          <p:nvPr>
            <p:ph type="ctrTitle"/>
          </p:nvPr>
        </p:nvSpPr>
        <p:spPr>
          <a:xfrm>
            <a:off x="1712020" y="1758768"/>
            <a:ext cx="9068586" cy="2590800"/>
          </a:xfrm>
        </p:spPr>
        <p:txBody>
          <a:bodyPr/>
          <a:lstStyle/>
          <a:p>
            <a:br>
              <a:rPr lang="en-US"/>
            </a:br>
            <a:r>
              <a:rPr lang="en-US"/>
              <a:t>Fashion Trend for Innerwear</a:t>
            </a:r>
          </a:p>
        </p:txBody>
      </p:sp>
      <p:sp>
        <p:nvSpPr>
          <p:cNvPr id="3" name="Subtitle 2">
            <a:extLst>
              <a:ext uri="{FF2B5EF4-FFF2-40B4-BE49-F238E27FC236}">
                <a16:creationId xmlns:a16="http://schemas.microsoft.com/office/drawing/2014/main" id="{5D800E9B-8273-7549-90C5-8BA144BE7968}"/>
              </a:ext>
            </a:extLst>
          </p:cNvPr>
          <p:cNvSpPr>
            <a:spLocks noGrp="1"/>
          </p:cNvSpPr>
          <p:nvPr>
            <p:ph type="subTitle" idx="1"/>
          </p:nvPr>
        </p:nvSpPr>
        <p:spPr>
          <a:xfrm>
            <a:off x="1560576" y="4569328"/>
            <a:ext cx="9070848" cy="779286"/>
          </a:xfrm>
        </p:spPr>
        <p:txBody>
          <a:bodyPr>
            <a:normAutofit lnSpcReduction="10000"/>
          </a:bodyPr>
          <a:lstStyle/>
          <a:p>
            <a:r>
              <a:rPr lang="en-US" dirty="0"/>
              <a:t>Drexel University </a:t>
            </a:r>
          </a:p>
          <a:p>
            <a:r>
              <a:rPr lang="en-US" dirty="0"/>
              <a:t>Group </a:t>
            </a:r>
            <a:r>
              <a:rPr lang="en-US" altLang="zh-CN" dirty="0"/>
              <a:t>2:</a:t>
            </a:r>
            <a:r>
              <a:rPr lang="zh-CN" altLang="en-US" dirty="0"/>
              <a:t> </a:t>
            </a:r>
            <a:r>
              <a:rPr lang="en-US" dirty="0"/>
              <a:t>Yue ‘Alex‘ Fu, </a:t>
            </a:r>
            <a:r>
              <a:rPr lang="en-US" dirty="0" err="1"/>
              <a:t>Jiameizi</a:t>
            </a:r>
            <a:r>
              <a:rPr lang="en-US" dirty="0"/>
              <a:t> Yao, Camila Pareja, </a:t>
            </a:r>
            <a:r>
              <a:rPr lang="en-US" dirty="0" err="1"/>
              <a:t>Tianyue</a:t>
            </a:r>
            <a:r>
              <a:rPr lang="en-US" dirty="0"/>
              <a:t> 'Florence' Wang</a:t>
            </a:r>
          </a:p>
          <a:p>
            <a:r>
              <a:rPr lang="en-US" dirty="0"/>
              <a:t>Winter 2020</a:t>
            </a:r>
          </a:p>
        </p:txBody>
      </p:sp>
    </p:spTree>
    <p:extLst>
      <p:ext uri="{BB962C8B-B14F-4D97-AF65-F5344CB8AC3E}">
        <p14:creationId xmlns:p14="http://schemas.microsoft.com/office/powerpoint/2010/main" val="286048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339142" y="2230529"/>
            <a:ext cx="9673306" cy="2733106"/>
          </a:xfrm>
        </p:spPr>
        <p:txBody>
          <a:bodyPr vert="horz" lIns="91440" tIns="45720" rIns="91440" bIns="45720" rtlCol="0" anchor="ctr">
            <a:normAutofit/>
          </a:bodyPr>
          <a:lstStyle/>
          <a:p>
            <a:pPr algn="ctr">
              <a:lnSpc>
                <a:spcPct val="83000"/>
              </a:lnSpc>
            </a:pPr>
            <a:r>
              <a:rPr lang="en-US" sz="7200" cap="all" spc="-100"/>
              <a:t>Business problems</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8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A59C1280-6D94-354E-853C-571BD2C8B6D3}"/>
              </a:ext>
            </a:extLst>
          </p:cNvPr>
          <p:cNvSpPr>
            <a:spLocks noGrp="1"/>
          </p:cNvSpPr>
          <p:nvPr>
            <p:ph type="title"/>
          </p:nvPr>
        </p:nvSpPr>
        <p:spPr>
          <a:xfrm>
            <a:off x="573409" y="559477"/>
            <a:ext cx="3765200" cy="5709931"/>
          </a:xfrm>
        </p:spPr>
        <p:txBody>
          <a:bodyPr>
            <a:normAutofit/>
          </a:bodyPr>
          <a:lstStyle/>
          <a:p>
            <a:pPr algn="ctr"/>
            <a:r>
              <a:rPr lang="en-US"/>
              <a:t>Business   Problems</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7A2A6C74-88FF-42A5-9E21-E0F28A583B89}"/>
              </a:ext>
            </a:extLst>
          </p:cNvPr>
          <p:cNvGraphicFramePr>
            <a:graphicFrameLocks noGrp="1"/>
          </p:cNvGraphicFramePr>
          <p:nvPr>
            <p:ph idx="1"/>
            <p:extLst>
              <p:ext uri="{D42A27DB-BD31-4B8C-83A1-F6EECF244321}">
                <p14:modId xmlns:p14="http://schemas.microsoft.com/office/powerpoint/2010/main" val="350340542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685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307868" y="2307936"/>
            <a:ext cx="9673306" cy="2733106"/>
          </a:xfrm>
        </p:spPr>
        <p:txBody>
          <a:bodyPr vert="horz" lIns="91440" tIns="45720" rIns="91440" bIns="45720" rtlCol="0" anchor="ctr">
            <a:normAutofit/>
          </a:bodyPr>
          <a:lstStyle/>
          <a:p>
            <a:pPr algn="ctr">
              <a:lnSpc>
                <a:spcPct val="83000"/>
              </a:lnSpc>
            </a:pPr>
            <a:r>
              <a:rPr lang="en-US" sz="7200" cap="all" spc="-100"/>
              <a:t>Our Dataset</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2BD8-D031-884B-BE26-76E9BAC2292A}"/>
              </a:ext>
            </a:extLst>
          </p:cNvPr>
          <p:cNvSpPr>
            <a:spLocks noGrp="1"/>
          </p:cNvSpPr>
          <p:nvPr>
            <p:ph type="title"/>
          </p:nvPr>
        </p:nvSpPr>
        <p:spPr>
          <a:xfrm>
            <a:off x="1066800" y="642594"/>
            <a:ext cx="10058400" cy="1371600"/>
          </a:xfrm>
        </p:spPr>
        <p:txBody>
          <a:bodyPr/>
          <a:lstStyle/>
          <a:p>
            <a:r>
              <a:rPr lang="en-US" b="1"/>
              <a:t>Data Characteristics </a:t>
            </a:r>
          </a:p>
        </p:txBody>
      </p:sp>
      <p:sp>
        <p:nvSpPr>
          <p:cNvPr id="3" name="Content Placeholder 2">
            <a:extLst>
              <a:ext uri="{FF2B5EF4-FFF2-40B4-BE49-F238E27FC236}">
                <a16:creationId xmlns:a16="http://schemas.microsoft.com/office/drawing/2014/main" id="{46E77E2C-1FF4-3344-AA9D-C6605FC65937}"/>
              </a:ext>
            </a:extLst>
          </p:cNvPr>
          <p:cNvSpPr>
            <a:spLocks noGrp="1"/>
          </p:cNvSpPr>
          <p:nvPr>
            <p:ph idx="1"/>
          </p:nvPr>
        </p:nvSpPr>
        <p:spPr>
          <a:xfrm>
            <a:off x="1066800" y="1814514"/>
            <a:ext cx="10500804" cy="4614862"/>
          </a:xfrm>
        </p:spPr>
        <p:txBody>
          <a:bodyPr>
            <a:normAutofit/>
          </a:bodyPr>
          <a:lstStyle/>
          <a:p>
            <a:pPr lvl="0" fontAlgn="base"/>
            <a:r>
              <a:rPr lang="en-US" sz="2000" b="1"/>
              <a:t>Describing Dataset</a:t>
            </a:r>
            <a:r>
              <a:rPr lang="en-US" sz="2000"/>
              <a:t> </a:t>
            </a:r>
          </a:p>
          <a:p>
            <a:pPr lvl="1" algn="just" fontAlgn="base"/>
            <a:r>
              <a:rPr lang="en-US" sz="1800">
                <a:solidFill>
                  <a:srgbClr val="0070C0"/>
                </a:solidFill>
              </a:rPr>
              <a:t>Where has the data been gathered? </a:t>
            </a:r>
          </a:p>
          <a:p>
            <a:pPr lvl="2" fontAlgn="base"/>
            <a:r>
              <a:rPr lang="en-US" sz="1800"/>
              <a:t>Kaggle.com (https://www.kaggle.com/PromptCloudHQ/innerwear-data-from-victorias-secret-and-others).</a:t>
            </a:r>
          </a:p>
          <a:p>
            <a:pPr lvl="2" algn="just" fontAlgn="base"/>
            <a:r>
              <a:rPr lang="en-US" sz="1800"/>
              <a:t>Products which are selling on Amazon.com. </a:t>
            </a:r>
          </a:p>
          <a:p>
            <a:pPr lvl="1" algn="just" fontAlgn="base"/>
            <a:r>
              <a:rPr lang="en-US" sz="1800">
                <a:solidFill>
                  <a:srgbClr val="0070C0"/>
                </a:solidFill>
              </a:rPr>
              <a:t>What are the input and output variables? </a:t>
            </a:r>
          </a:p>
          <a:p>
            <a:pPr lvl="2" algn="just" fontAlgn="base"/>
            <a:r>
              <a:rPr lang="en-US" sz="1800"/>
              <a:t>Input variables: price, brand name, review count, sizes, etc.</a:t>
            </a:r>
          </a:p>
          <a:p>
            <a:pPr lvl="2" algn="just" fontAlgn="base"/>
            <a:r>
              <a:rPr lang="en-US" sz="1800"/>
              <a:t>Output variable: rating/rating level.</a:t>
            </a:r>
          </a:p>
          <a:p>
            <a:pPr lvl="0" fontAlgn="base"/>
            <a:r>
              <a:rPr lang="en-US" sz="2000" b="1"/>
              <a:t>Descriptive Analysis</a:t>
            </a:r>
            <a:r>
              <a:rPr lang="en-US" sz="2000"/>
              <a:t> </a:t>
            </a:r>
          </a:p>
          <a:p>
            <a:pPr lvl="1" fontAlgn="base"/>
            <a:r>
              <a:rPr lang="en-US" sz="1800">
                <a:solidFill>
                  <a:srgbClr val="0070C0"/>
                </a:solidFill>
              </a:rPr>
              <a:t>Number of columns and rows</a:t>
            </a:r>
          </a:p>
          <a:p>
            <a:pPr lvl="2" fontAlgn="base"/>
            <a:r>
              <a:rPr lang="en-US" sz="1800"/>
              <a:t>14 Columns and 31612 observations.</a:t>
            </a:r>
          </a:p>
          <a:p>
            <a:pPr lvl="1" fontAlgn="base"/>
            <a:r>
              <a:rPr lang="en-US" sz="1800">
                <a:solidFill>
                  <a:srgbClr val="0070C0"/>
                </a:solidFill>
              </a:rPr>
              <a:t>Percent of missing values by columns mode</a:t>
            </a:r>
          </a:p>
          <a:p>
            <a:pPr lvl="2" fontAlgn="base"/>
            <a:r>
              <a:rPr lang="en-US" sz="1800"/>
              <a:t>No missing values. </a:t>
            </a:r>
          </a:p>
          <a:p>
            <a:endParaRPr lang="en-US"/>
          </a:p>
        </p:txBody>
      </p:sp>
    </p:spTree>
    <p:extLst>
      <p:ext uri="{BB962C8B-B14F-4D97-AF65-F5344CB8AC3E}">
        <p14:creationId xmlns:p14="http://schemas.microsoft.com/office/powerpoint/2010/main" val="74978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2BD8-D031-884B-BE26-76E9BAC2292A}"/>
              </a:ext>
            </a:extLst>
          </p:cNvPr>
          <p:cNvSpPr>
            <a:spLocks noGrp="1"/>
          </p:cNvSpPr>
          <p:nvPr>
            <p:ph type="title"/>
          </p:nvPr>
        </p:nvSpPr>
        <p:spPr/>
        <p:txBody>
          <a:bodyPr/>
          <a:lstStyle/>
          <a:p>
            <a:r>
              <a:rPr lang="en-US" b="1"/>
              <a:t>Data Cleaning/Preparation </a:t>
            </a:r>
          </a:p>
        </p:txBody>
      </p:sp>
      <p:sp>
        <p:nvSpPr>
          <p:cNvPr id="3" name="Content Placeholder 2">
            <a:extLst>
              <a:ext uri="{FF2B5EF4-FFF2-40B4-BE49-F238E27FC236}">
                <a16:creationId xmlns:a16="http://schemas.microsoft.com/office/drawing/2014/main" id="{46E77E2C-1FF4-3344-AA9D-C6605FC65937}"/>
              </a:ext>
            </a:extLst>
          </p:cNvPr>
          <p:cNvSpPr>
            <a:spLocks noGrp="1"/>
          </p:cNvSpPr>
          <p:nvPr>
            <p:ph idx="1"/>
          </p:nvPr>
        </p:nvSpPr>
        <p:spPr>
          <a:xfrm>
            <a:off x="1066800" y="1854396"/>
            <a:ext cx="10058400" cy="4594530"/>
          </a:xfrm>
        </p:spPr>
        <p:txBody>
          <a:bodyPr>
            <a:normAutofit fontScale="92500" lnSpcReduction="20000"/>
          </a:bodyPr>
          <a:lstStyle/>
          <a:p>
            <a:pPr lvl="0" fontAlgn="base"/>
            <a:r>
              <a:rPr lang="en-US" sz="2200" b="1"/>
              <a:t>Data Preprocessing</a:t>
            </a:r>
            <a:r>
              <a:rPr lang="en-US" sz="2200"/>
              <a:t> </a:t>
            </a:r>
          </a:p>
          <a:p>
            <a:pPr lvl="1" algn="just" fontAlgn="base"/>
            <a:r>
              <a:rPr lang="en-US" sz="1900">
                <a:solidFill>
                  <a:srgbClr val="0070C0"/>
                </a:solidFill>
              </a:rPr>
              <a:t>Brand name: </a:t>
            </a:r>
          </a:p>
          <a:p>
            <a:pPr lvl="2" algn="just" fontAlgn="base"/>
            <a:r>
              <a:rPr lang="en-US" altLang="zh-CN" sz="1900"/>
              <a:t>Replace messy  brand name using the first word in product name.</a:t>
            </a:r>
          </a:p>
          <a:p>
            <a:pPr lvl="2" algn="just" fontAlgn="base"/>
            <a:r>
              <a:rPr lang="en-US" sz="1900"/>
              <a:t>Simplify Calvin-Klein and B-</a:t>
            </a:r>
            <a:r>
              <a:rPr lang="en-US" sz="1900" err="1"/>
              <a:t>tempt’d</a:t>
            </a:r>
            <a:r>
              <a:rPr lang="en-US" sz="1900"/>
              <a:t>.</a:t>
            </a:r>
          </a:p>
          <a:p>
            <a:pPr lvl="1" algn="just" fontAlgn="base"/>
            <a:r>
              <a:rPr lang="en-US" sz="1900">
                <a:solidFill>
                  <a:srgbClr val="0070C0"/>
                </a:solidFill>
              </a:rPr>
              <a:t>Color: </a:t>
            </a:r>
            <a:r>
              <a:rPr lang="en-US" sz="1900"/>
              <a:t>Some missing available sizes are shown in the color, we move them to the available sizes.</a:t>
            </a:r>
          </a:p>
          <a:p>
            <a:pPr lvl="1" algn="just" fontAlgn="base"/>
            <a:r>
              <a:rPr lang="en-US" sz="1900">
                <a:solidFill>
                  <a:srgbClr val="0070C0"/>
                </a:solidFill>
              </a:rPr>
              <a:t>Price: </a:t>
            </a:r>
            <a:r>
              <a:rPr lang="en-US" sz="1900"/>
              <a:t>Take out $ sign and change them into numerical values.</a:t>
            </a:r>
          </a:p>
          <a:p>
            <a:pPr lvl="1" algn="just" fontAlgn="base"/>
            <a:r>
              <a:rPr lang="en-US" sz="1900">
                <a:solidFill>
                  <a:srgbClr val="0070C0"/>
                </a:solidFill>
              </a:rPr>
              <a:t>Sizes: </a:t>
            </a:r>
            <a:r>
              <a:rPr lang="en-US" sz="1900"/>
              <a:t>Create new variables that count the number of total sizes and available sizes, and the difference between them.</a:t>
            </a:r>
          </a:p>
          <a:p>
            <a:pPr lvl="1" algn="just" fontAlgn="base"/>
            <a:r>
              <a:rPr lang="en-US" sz="1900">
                <a:solidFill>
                  <a:srgbClr val="0070C0"/>
                </a:solidFill>
              </a:rPr>
              <a:t>Creating new variables</a:t>
            </a:r>
          </a:p>
          <a:p>
            <a:pPr lvl="2" algn="just" fontAlgn="base"/>
            <a:r>
              <a:rPr lang="en-US" sz="1900"/>
              <a:t>Create dummy variables for the product category and the top key words in the description and style-attributes variables.</a:t>
            </a:r>
          </a:p>
          <a:p>
            <a:pPr lvl="1" algn="just" fontAlgn="base"/>
            <a:r>
              <a:rPr lang="en-US" sz="1900">
                <a:solidFill>
                  <a:srgbClr val="0070C0"/>
                </a:solidFill>
              </a:rPr>
              <a:t>Dropping unnecessary variables</a:t>
            </a:r>
          </a:p>
          <a:p>
            <a:pPr lvl="2" algn="just" fontAlgn="base"/>
            <a:r>
              <a:rPr lang="en-US" sz="1900"/>
              <a:t>Drop the variables with zero and high cardinality.</a:t>
            </a:r>
          </a:p>
          <a:p>
            <a:pPr lvl="2" algn="just" fontAlgn="base"/>
            <a:r>
              <a:rPr lang="en-US" sz="1900"/>
              <a:t>Drop URL, product name, retailer, and the original variables which has been transferred to new ones.</a:t>
            </a:r>
          </a:p>
          <a:p>
            <a:pPr lvl="1" algn="just" fontAlgn="base"/>
            <a:r>
              <a:rPr lang="en-US" sz="1900">
                <a:solidFill>
                  <a:srgbClr val="0070C0"/>
                </a:solidFill>
              </a:rPr>
              <a:t>Imputing missing values </a:t>
            </a:r>
          </a:p>
          <a:p>
            <a:pPr lvl="2" algn="just" fontAlgn="base"/>
            <a:r>
              <a:rPr lang="en-US" sz="1900"/>
              <a:t>Impute the missing values in color with mode due to the problem in available sizes above.</a:t>
            </a:r>
          </a:p>
        </p:txBody>
      </p:sp>
    </p:spTree>
    <p:extLst>
      <p:ext uri="{BB962C8B-B14F-4D97-AF65-F5344CB8AC3E}">
        <p14:creationId xmlns:p14="http://schemas.microsoft.com/office/powerpoint/2010/main" val="408792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9097-DFA8-4DD4-A093-9840C143D0A1}"/>
              </a:ext>
            </a:extLst>
          </p:cNvPr>
          <p:cNvSpPr>
            <a:spLocks noGrp="1"/>
          </p:cNvSpPr>
          <p:nvPr>
            <p:ph type="title"/>
          </p:nvPr>
        </p:nvSpPr>
        <p:spPr>
          <a:xfrm>
            <a:off x="1066800" y="648070"/>
            <a:ext cx="10058400" cy="1371600"/>
          </a:xfrm>
        </p:spPr>
        <p:txBody>
          <a:bodyPr/>
          <a:lstStyle/>
          <a:p>
            <a:r>
              <a:rPr lang="en-US" b="1"/>
              <a:t>Mean, Medium and Mode</a:t>
            </a:r>
          </a:p>
        </p:txBody>
      </p:sp>
      <p:graphicFrame>
        <p:nvGraphicFramePr>
          <p:cNvPr id="4" name="Table 4">
            <a:extLst>
              <a:ext uri="{FF2B5EF4-FFF2-40B4-BE49-F238E27FC236}">
                <a16:creationId xmlns:a16="http://schemas.microsoft.com/office/drawing/2014/main" id="{B30367D9-CE8A-4F11-8D5F-71C128A289B0}"/>
              </a:ext>
            </a:extLst>
          </p:cNvPr>
          <p:cNvGraphicFramePr>
            <a:graphicFrameLocks noGrp="1"/>
          </p:cNvGraphicFramePr>
          <p:nvPr>
            <p:ph idx="1"/>
            <p:extLst>
              <p:ext uri="{D42A27DB-BD31-4B8C-83A1-F6EECF244321}">
                <p14:modId xmlns:p14="http://schemas.microsoft.com/office/powerpoint/2010/main" val="2165680594"/>
              </p:ext>
            </p:extLst>
          </p:nvPr>
        </p:nvGraphicFramePr>
        <p:xfrm>
          <a:off x="1608338" y="2618767"/>
          <a:ext cx="8975324" cy="2225040"/>
        </p:xfrm>
        <a:graphic>
          <a:graphicData uri="http://schemas.openxmlformats.org/drawingml/2006/table">
            <a:tbl>
              <a:tblPr firstRow="1" bandRow="1">
                <a:tableStyleId>{F5AB1C69-6EDB-4FF4-983F-18BD219EF322}</a:tableStyleId>
              </a:tblPr>
              <a:tblGrid>
                <a:gridCol w="2243831">
                  <a:extLst>
                    <a:ext uri="{9D8B030D-6E8A-4147-A177-3AD203B41FA5}">
                      <a16:colId xmlns:a16="http://schemas.microsoft.com/office/drawing/2014/main" val="3146400991"/>
                    </a:ext>
                  </a:extLst>
                </a:gridCol>
                <a:gridCol w="2243831">
                  <a:extLst>
                    <a:ext uri="{9D8B030D-6E8A-4147-A177-3AD203B41FA5}">
                      <a16:colId xmlns:a16="http://schemas.microsoft.com/office/drawing/2014/main" val="2051536649"/>
                    </a:ext>
                  </a:extLst>
                </a:gridCol>
                <a:gridCol w="2243831">
                  <a:extLst>
                    <a:ext uri="{9D8B030D-6E8A-4147-A177-3AD203B41FA5}">
                      <a16:colId xmlns:a16="http://schemas.microsoft.com/office/drawing/2014/main" val="877023477"/>
                    </a:ext>
                  </a:extLst>
                </a:gridCol>
                <a:gridCol w="2243831">
                  <a:extLst>
                    <a:ext uri="{9D8B030D-6E8A-4147-A177-3AD203B41FA5}">
                      <a16:colId xmlns:a16="http://schemas.microsoft.com/office/drawing/2014/main" val="916675524"/>
                    </a:ext>
                  </a:extLst>
                </a:gridCol>
              </a:tblGrid>
              <a:tr h="370840">
                <a:tc>
                  <a:txBody>
                    <a:bodyPr/>
                    <a:lstStyle/>
                    <a:p>
                      <a:r>
                        <a:rPr lang="en-US"/>
                        <a:t>Variables </a:t>
                      </a:r>
                    </a:p>
                  </a:txBody>
                  <a:tcPr/>
                </a:tc>
                <a:tc>
                  <a:txBody>
                    <a:bodyPr/>
                    <a:lstStyle/>
                    <a:p>
                      <a:r>
                        <a:rPr lang="en-US"/>
                        <a:t>Mean</a:t>
                      </a:r>
                    </a:p>
                  </a:txBody>
                  <a:tcPr/>
                </a:tc>
                <a:tc>
                  <a:txBody>
                    <a:bodyPr/>
                    <a:lstStyle/>
                    <a:p>
                      <a:r>
                        <a:rPr lang="en-US"/>
                        <a:t>Medium</a:t>
                      </a:r>
                    </a:p>
                  </a:txBody>
                  <a:tcPr/>
                </a:tc>
                <a:tc>
                  <a:txBody>
                    <a:bodyPr/>
                    <a:lstStyle/>
                    <a:p>
                      <a:r>
                        <a:rPr lang="en-US"/>
                        <a:t>Mode</a:t>
                      </a:r>
                    </a:p>
                  </a:txBody>
                  <a:tcPr/>
                </a:tc>
                <a:extLst>
                  <a:ext uri="{0D108BD9-81ED-4DB2-BD59-A6C34878D82A}">
                    <a16:rowId xmlns:a16="http://schemas.microsoft.com/office/drawing/2014/main" val="2751162660"/>
                  </a:ext>
                </a:extLst>
              </a:tr>
              <a:tr h="370840">
                <a:tc>
                  <a:txBody>
                    <a:bodyPr/>
                    <a:lstStyle/>
                    <a:p>
                      <a:r>
                        <a:rPr lang="en-US"/>
                        <a:t>MRP</a:t>
                      </a:r>
                    </a:p>
                  </a:txBody>
                  <a:tcPr/>
                </a:tc>
                <a:tc>
                  <a:txBody>
                    <a:bodyPr/>
                    <a:lstStyle/>
                    <a:p>
                      <a:r>
                        <a:rPr lang="en-US"/>
                        <a:t>48.42</a:t>
                      </a:r>
                    </a:p>
                  </a:txBody>
                  <a:tcPr/>
                </a:tc>
                <a:tc>
                  <a:txBody>
                    <a:bodyPr/>
                    <a:lstStyle/>
                    <a:p>
                      <a:r>
                        <a:rPr lang="en-US"/>
                        <a:t>50</a:t>
                      </a:r>
                    </a:p>
                  </a:txBody>
                  <a:tcPr/>
                </a:tc>
                <a:tc>
                  <a:txBody>
                    <a:bodyPr/>
                    <a:lstStyle/>
                    <a:p>
                      <a:r>
                        <a:rPr lang="en-US"/>
                        <a:t>65</a:t>
                      </a:r>
                    </a:p>
                  </a:txBody>
                  <a:tcPr/>
                </a:tc>
                <a:extLst>
                  <a:ext uri="{0D108BD9-81ED-4DB2-BD59-A6C34878D82A}">
                    <a16:rowId xmlns:a16="http://schemas.microsoft.com/office/drawing/2014/main" val="1585842410"/>
                  </a:ext>
                </a:extLst>
              </a:tr>
              <a:tr h="370840">
                <a:tc>
                  <a:txBody>
                    <a:bodyPr/>
                    <a:lstStyle/>
                    <a:p>
                      <a:r>
                        <a:rPr lang="en-US"/>
                        <a:t>Price</a:t>
                      </a:r>
                    </a:p>
                  </a:txBody>
                  <a:tcPr/>
                </a:tc>
                <a:tc>
                  <a:txBody>
                    <a:bodyPr/>
                    <a:lstStyle/>
                    <a:p>
                      <a:r>
                        <a:rPr lang="en-US"/>
                        <a:t>44.28</a:t>
                      </a:r>
                    </a:p>
                  </a:txBody>
                  <a:tcPr/>
                </a:tc>
                <a:tc>
                  <a:txBody>
                    <a:bodyPr/>
                    <a:lstStyle/>
                    <a:p>
                      <a:r>
                        <a:rPr lang="en-US"/>
                        <a:t>46</a:t>
                      </a:r>
                    </a:p>
                  </a:txBody>
                  <a:tcPr/>
                </a:tc>
                <a:tc>
                  <a:txBody>
                    <a:bodyPr/>
                    <a:lstStyle/>
                    <a:p>
                      <a:r>
                        <a:rPr lang="en-US"/>
                        <a:t>65</a:t>
                      </a:r>
                    </a:p>
                  </a:txBody>
                  <a:tcPr/>
                </a:tc>
                <a:extLst>
                  <a:ext uri="{0D108BD9-81ED-4DB2-BD59-A6C34878D82A}">
                    <a16:rowId xmlns:a16="http://schemas.microsoft.com/office/drawing/2014/main" val="4145664654"/>
                  </a:ext>
                </a:extLst>
              </a:tr>
              <a:tr h="370840">
                <a:tc>
                  <a:txBody>
                    <a:bodyPr/>
                    <a:lstStyle/>
                    <a:p>
                      <a:r>
                        <a:rPr lang="en-US"/>
                        <a:t>Rating</a:t>
                      </a:r>
                    </a:p>
                  </a:txBody>
                  <a:tcPr/>
                </a:tc>
                <a:tc>
                  <a:txBody>
                    <a:bodyPr/>
                    <a:lstStyle/>
                    <a:p>
                      <a:r>
                        <a:rPr lang="en-US"/>
                        <a:t>4.26</a:t>
                      </a:r>
                    </a:p>
                  </a:txBody>
                  <a:tcPr/>
                </a:tc>
                <a:tc>
                  <a:txBody>
                    <a:bodyPr/>
                    <a:lstStyle/>
                    <a:p>
                      <a:r>
                        <a:rPr lang="en-US"/>
                        <a:t>4.3</a:t>
                      </a:r>
                    </a:p>
                  </a:txBody>
                  <a:tcPr/>
                </a:tc>
                <a:tc>
                  <a:txBody>
                    <a:bodyPr/>
                    <a:lstStyle/>
                    <a:p>
                      <a:r>
                        <a:rPr lang="en-US"/>
                        <a:t>4.4</a:t>
                      </a:r>
                    </a:p>
                  </a:txBody>
                  <a:tcPr/>
                </a:tc>
                <a:extLst>
                  <a:ext uri="{0D108BD9-81ED-4DB2-BD59-A6C34878D82A}">
                    <a16:rowId xmlns:a16="http://schemas.microsoft.com/office/drawing/2014/main" val="3145194399"/>
                  </a:ext>
                </a:extLst>
              </a:tr>
              <a:tr h="370840">
                <a:tc>
                  <a:txBody>
                    <a:bodyPr/>
                    <a:lstStyle/>
                    <a:p>
                      <a:r>
                        <a:rPr lang="en-US"/>
                        <a:t>Review count</a:t>
                      </a:r>
                    </a:p>
                  </a:txBody>
                  <a:tcPr/>
                </a:tc>
                <a:tc>
                  <a:txBody>
                    <a:bodyPr/>
                    <a:lstStyle/>
                    <a:p>
                      <a:r>
                        <a:rPr lang="en-US"/>
                        <a:t>464.49</a:t>
                      </a:r>
                    </a:p>
                  </a:txBody>
                  <a:tcPr/>
                </a:tc>
                <a:tc>
                  <a:txBody>
                    <a:bodyPr/>
                    <a:lstStyle/>
                    <a:p>
                      <a:r>
                        <a:rPr lang="en-US"/>
                        <a:t>380</a:t>
                      </a:r>
                    </a:p>
                  </a:txBody>
                  <a:tcPr/>
                </a:tc>
                <a:tc>
                  <a:txBody>
                    <a:bodyPr/>
                    <a:lstStyle/>
                    <a:p>
                      <a:r>
                        <a:rPr lang="en-US"/>
                        <a:t>377</a:t>
                      </a:r>
                    </a:p>
                  </a:txBody>
                  <a:tcPr/>
                </a:tc>
                <a:extLst>
                  <a:ext uri="{0D108BD9-81ED-4DB2-BD59-A6C34878D82A}">
                    <a16:rowId xmlns:a16="http://schemas.microsoft.com/office/drawing/2014/main" val="2889404152"/>
                  </a:ext>
                </a:extLst>
              </a:tr>
              <a:tr h="370840">
                <a:tc>
                  <a:txBody>
                    <a:bodyPr/>
                    <a:lstStyle/>
                    <a:p>
                      <a:r>
                        <a:rPr lang="en-US"/>
                        <a:t>Total sizes</a:t>
                      </a:r>
                    </a:p>
                  </a:txBody>
                  <a:tcPr/>
                </a:tc>
                <a:tc>
                  <a:txBody>
                    <a:bodyPr/>
                    <a:lstStyle/>
                    <a:p>
                      <a:r>
                        <a:rPr lang="en-US"/>
                        <a:t>26.09</a:t>
                      </a:r>
                    </a:p>
                  </a:txBody>
                  <a:tcPr/>
                </a:tc>
                <a:tc>
                  <a:txBody>
                    <a:bodyPr/>
                    <a:lstStyle/>
                    <a:p>
                      <a:r>
                        <a:rPr lang="en-US"/>
                        <a:t>25</a:t>
                      </a:r>
                    </a:p>
                  </a:txBody>
                  <a:tcPr/>
                </a:tc>
                <a:tc>
                  <a:txBody>
                    <a:bodyPr/>
                    <a:lstStyle/>
                    <a:p>
                      <a:r>
                        <a:rPr lang="en-US"/>
                        <a:t>23</a:t>
                      </a:r>
                    </a:p>
                  </a:txBody>
                  <a:tcPr/>
                </a:tc>
                <a:extLst>
                  <a:ext uri="{0D108BD9-81ED-4DB2-BD59-A6C34878D82A}">
                    <a16:rowId xmlns:a16="http://schemas.microsoft.com/office/drawing/2014/main" val="1191434161"/>
                  </a:ext>
                </a:extLst>
              </a:tr>
            </a:tbl>
          </a:graphicData>
        </a:graphic>
      </p:graphicFrame>
      <p:sp>
        <p:nvSpPr>
          <p:cNvPr id="3" name="Rectangle 2">
            <a:extLst>
              <a:ext uri="{FF2B5EF4-FFF2-40B4-BE49-F238E27FC236}">
                <a16:creationId xmlns:a16="http://schemas.microsoft.com/office/drawing/2014/main" id="{2DA848FF-5EF5-1644-A285-D34F5EE63147}"/>
              </a:ext>
            </a:extLst>
          </p:cNvPr>
          <p:cNvSpPr/>
          <p:nvPr/>
        </p:nvSpPr>
        <p:spPr>
          <a:xfrm>
            <a:off x="1608338" y="2618767"/>
            <a:ext cx="8975324" cy="222504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391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A0E0-51C9-4869-9333-6A5724F95ED6}"/>
              </a:ext>
            </a:extLst>
          </p:cNvPr>
          <p:cNvSpPr>
            <a:spLocks noGrp="1"/>
          </p:cNvSpPr>
          <p:nvPr>
            <p:ph type="title"/>
          </p:nvPr>
        </p:nvSpPr>
        <p:spPr/>
        <p:txBody>
          <a:bodyPr/>
          <a:lstStyle/>
          <a:p>
            <a:r>
              <a:rPr lang="en-US" b="1"/>
              <a:t>Data Visualization (1)</a:t>
            </a:r>
          </a:p>
        </p:txBody>
      </p:sp>
      <p:sp>
        <p:nvSpPr>
          <p:cNvPr id="3" name="Content Placeholder 2">
            <a:extLst>
              <a:ext uri="{FF2B5EF4-FFF2-40B4-BE49-F238E27FC236}">
                <a16:creationId xmlns:a16="http://schemas.microsoft.com/office/drawing/2014/main" id="{DE717B0F-43CB-4282-92FD-8E8AF2444BDB}"/>
              </a:ext>
            </a:extLst>
          </p:cNvPr>
          <p:cNvSpPr>
            <a:spLocks noGrp="1"/>
          </p:cNvSpPr>
          <p:nvPr>
            <p:ph sz="half" idx="1"/>
          </p:nvPr>
        </p:nvSpPr>
        <p:spPr/>
        <p:txBody>
          <a:bodyPr/>
          <a:lstStyle/>
          <a:p>
            <a:r>
              <a:rPr lang="en-US"/>
              <a:t>Word cloud for Description</a:t>
            </a:r>
          </a:p>
        </p:txBody>
      </p:sp>
      <p:sp>
        <p:nvSpPr>
          <p:cNvPr id="4" name="Content Placeholder 3">
            <a:extLst>
              <a:ext uri="{FF2B5EF4-FFF2-40B4-BE49-F238E27FC236}">
                <a16:creationId xmlns:a16="http://schemas.microsoft.com/office/drawing/2014/main" id="{884A9FC3-D27E-402E-8F46-5F57906A89A6}"/>
              </a:ext>
            </a:extLst>
          </p:cNvPr>
          <p:cNvSpPr>
            <a:spLocks noGrp="1"/>
          </p:cNvSpPr>
          <p:nvPr>
            <p:ph sz="half" idx="2"/>
          </p:nvPr>
        </p:nvSpPr>
        <p:spPr/>
        <p:txBody>
          <a:bodyPr/>
          <a:lstStyle/>
          <a:p>
            <a:r>
              <a:rPr lang="en-US"/>
              <a:t>Frequency for Description</a:t>
            </a:r>
          </a:p>
        </p:txBody>
      </p:sp>
      <p:pic>
        <p:nvPicPr>
          <p:cNvPr id="7" name="Picture 6">
            <a:extLst>
              <a:ext uri="{FF2B5EF4-FFF2-40B4-BE49-F238E27FC236}">
                <a16:creationId xmlns:a16="http://schemas.microsoft.com/office/drawing/2014/main" id="{C6E3AD83-0294-4E9C-9704-1553FAA3BF5F}"/>
              </a:ext>
            </a:extLst>
          </p:cNvPr>
          <p:cNvPicPr>
            <a:picLocks noChangeAspect="1"/>
          </p:cNvPicPr>
          <p:nvPr/>
        </p:nvPicPr>
        <p:blipFill>
          <a:blip r:embed="rId3"/>
          <a:stretch>
            <a:fillRect/>
          </a:stretch>
        </p:blipFill>
        <p:spPr>
          <a:xfrm>
            <a:off x="1305017" y="2706594"/>
            <a:ext cx="4261282" cy="2504598"/>
          </a:xfrm>
          <a:prstGeom prst="rect">
            <a:avLst/>
          </a:prstGeom>
          <a:ln>
            <a:solidFill>
              <a:schemeClr val="tx1"/>
            </a:solidFill>
          </a:ln>
        </p:spPr>
      </p:pic>
      <p:pic>
        <p:nvPicPr>
          <p:cNvPr id="8" name="Picture 7">
            <a:extLst>
              <a:ext uri="{FF2B5EF4-FFF2-40B4-BE49-F238E27FC236}">
                <a16:creationId xmlns:a16="http://schemas.microsoft.com/office/drawing/2014/main" id="{63DA0790-B2BC-4FB7-A469-88C3617E1A54}"/>
              </a:ext>
            </a:extLst>
          </p:cNvPr>
          <p:cNvPicPr>
            <a:picLocks noChangeAspect="1"/>
          </p:cNvPicPr>
          <p:nvPr/>
        </p:nvPicPr>
        <p:blipFill>
          <a:blip r:embed="rId4"/>
          <a:stretch>
            <a:fillRect/>
          </a:stretch>
        </p:blipFill>
        <p:spPr>
          <a:xfrm>
            <a:off x="6667130" y="2683403"/>
            <a:ext cx="3870664" cy="2527789"/>
          </a:xfrm>
          <a:prstGeom prst="rect">
            <a:avLst/>
          </a:prstGeom>
        </p:spPr>
      </p:pic>
    </p:spTree>
    <p:extLst>
      <p:ext uri="{BB962C8B-B14F-4D97-AF65-F5344CB8AC3E}">
        <p14:creationId xmlns:p14="http://schemas.microsoft.com/office/powerpoint/2010/main" val="242163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A0E0-51C9-4869-9333-6A5724F95ED6}"/>
              </a:ext>
            </a:extLst>
          </p:cNvPr>
          <p:cNvSpPr>
            <a:spLocks noGrp="1"/>
          </p:cNvSpPr>
          <p:nvPr>
            <p:ph type="title"/>
          </p:nvPr>
        </p:nvSpPr>
        <p:spPr/>
        <p:txBody>
          <a:bodyPr/>
          <a:lstStyle/>
          <a:p>
            <a:r>
              <a:rPr lang="en-US" b="1"/>
              <a:t>Data Visualization (2)</a:t>
            </a:r>
          </a:p>
        </p:txBody>
      </p:sp>
      <p:sp>
        <p:nvSpPr>
          <p:cNvPr id="3" name="Content Placeholder 2">
            <a:extLst>
              <a:ext uri="{FF2B5EF4-FFF2-40B4-BE49-F238E27FC236}">
                <a16:creationId xmlns:a16="http://schemas.microsoft.com/office/drawing/2014/main" id="{DE717B0F-43CB-4282-92FD-8E8AF2444BDB}"/>
              </a:ext>
            </a:extLst>
          </p:cNvPr>
          <p:cNvSpPr>
            <a:spLocks noGrp="1"/>
          </p:cNvSpPr>
          <p:nvPr>
            <p:ph sz="half" idx="1"/>
          </p:nvPr>
        </p:nvSpPr>
        <p:spPr/>
        <p:txBody>
          <a:bodyPr/>
          <a:lstStyle/>
          <a:p>
            <a:r>
              <a:rPr lang="en-US"/>
              <a:t>Word cloud for Style Attributes</a:t>
            </a:r>
          </a:p>
        </p:txBody>
      </p:sp>
      <p:sp>
        <p:nvSpPr>
          <p:cNvPr id="4" name="Content Placeholder 3">
            <a:extLst>
              <a:ext uri="{FF2B5EF4-FFF2-40B4-BE49-F238E27FC236}">
                <a16:creationId xmlns:a16="http://schemas.microsoft.com/office/drawing/2014/main" id="{884A9FC3-D27E-402E-8F46-5F57906A89A6}"/>
              </a:ext>
            </a:extLst>
          </p:cNvPr>
          <p:cNvSpPr>
            <a:spLocks noGrp="1"/>
          </p:cNvSpPr>
          <p:nvPr>
            <p:ph sz="half" idx="2"/>
          </p:nvPr>
        </p:nvSpPr>
        <p:spPr/>
        <p:txBody>
          <a:bodyPr/>
          <a:lstStyle/>
          <a:p>
            <a:r>
              <a:rPr lang="en-US"/>
              <a:t>Frequency for Style Attributes</a:t>
            </a:r>
          </a:p>
        </p:txBody>
      </p:sp>
      <p:pic>
        <p:nvPicPr>
          <p:cNvPr id="5" name="Picture 4">
            <a:extLst>
              <a:ext uri="{FF2B5EF4-FFF2-40B4-BE49-F238E27FC236}">
                <a16:creationId xmlns:a16="http://schemas.microsoft.com/office/drawing/2014/main" id="{1870655F-6AA5-4346-BC90-B0B8D1814CCD}"/>
              </a:ext>
            </a:extLst>
          </p:cNvPr>
          <p:cNvPicPr>
            <a:picLocks noChangeAspect="1"/>
          </p:cNvPicPr>
          <p:nvPr/>
        </p:nvPicPr>
        <p:blipFill>
          <a:blip r:embed="rId2"/>
          <a:stretch>
            <a:fillRect/>
          </a:stretch>
        </p:blipFill>
        <p:spPr>
          <a:xfrm>
            <a:off x="1384625" y="2706594"/>
            <a:ext cx="4119229" cy="2504598"/>
          </a:xfrm>
          <a:prstGeom prst="rect">
            <a:avLst/>
          </a:prstGeom>
          <a:ln>
            <a:solidFill>
              <a:schemeClr val="tx1"/>
            </a:solidFill>
          </a:ln>
        </p:spPr>
      </p:pic>
      <p:pic>
        <p:nvPicPr>
          <p:cNvPr id="8" name="Picture 7">
            <a:extLst>
              <a:ext uri="{FF2B5EF4-FFF2-40B4-BE49-F238E27FC236}">
                <a16:creationId xmlns:a16="http://schemas.microsoft.com/office/drawing/2014/main" id="{8C04154E-1712-4FBC-BFDB-2328E32F5BA1}"/>
              </a:ext>
            </a:extLst>
          </p:cNvPr>
          <p:cNvPicPr>
            <a:picLocks noChangeAspect="1"/>
          </p:cNvPicPr>
          <p:nvPr/>
        </p:nvPicPr>
        <p:blipFill>
          <a:blip r:embed="rId3"/>
          <a:stretch>
            <a:fillRect/>
          </a:stretch>
        </p:blipFill>
        <p:spPr>
          <a:xfrm>
            <a:off x="6649374" y="2706595"/>
            <a:ext cx="3888419" cy="2504598"/>
          </a:xfrm>
          <a:prstGeom prst="rect">
            <a:avLst/>
          </a:prstGeom>
          <a:ln>
            <a:solidFill>
              <a:schemeClr val="tx1"/>
            </a:solidFill>
          </a:ln>
        </p:spPr>
      </p:pic>
    </p:spTree>
    <p:extLst>
      <p:ext uri="{BB962C8B-B14F-4D97-AF65-F5344CB8AC3E}">
        <p14:creationId xmlns:p14="http://schemas.microsoft.com/office/powerpoint/2010/main" val="38790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4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65" name="Rectangle 5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53">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sp>
        <p:nvSpPr>
          <p:cNvPr id="6" name="TextBox 5">
            <a:extLst>
              <a:ext uri="{FF2B5EF4-FFF2-40B4-BE49-F238E27FC236}">
                <a16:creationId xmlns:a16="http://schemas.microsoft.com/office/drawing/2014/main" id="{3C357253-A8D9-F94D-9AF1-F0C05994416A}"/>
              </a:ext>
            </a:extLst>
          </p:cNvPr>
          <p:cNvSpPr txBox="1"/>
          <p:nvPr/>
        </p:nvSpPr>
        <p:spPr>
          <a:xfrm>
            <a:off x="9327186" y="1703571"/>
            <a:ext cx="2312479" cy="4046706"/>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sz="1400">
                <a:solidFill>
                  <a:schemeClr val="tx1">
                    <a:lumMod val="85000"/>
                    <a:lumOff val="15000"/>
                  </a:schemeClr>
                </a:solidFill>
              </a:rPr>
              <a:t>As seen on the pie chart, we can see that the dominant brand in our dataset is </a:t>
            </a:r>
            <a:r>
              <a:rPr lang="en-US" sz="1400" b="1" i="1">
                <a:solidFill>
                  <a:schemeClr val="tx1">
                    <a:lumMod val="85000"/>
                    <a:lumOff val="15000"/>
                  </a:schemeClr>
                </a:solidFill>
              </a:rPr>
              <a:t>Wacoal</a:t>
            </a:r>
            <a:r>
              <a:rPr lang="en-US" sz="1400">
                <a:solidFill>
                  <a:schemeClr val="tx1">
                    <a:lumMod val="85000"/>
                    <a:lumOff val="15000"/>
                  </a:schemeClr>
                </a:solidFill>
              </a:rPr>
              <a:t> covering 63.57% of our entire data with information about both bras and panty sales on Amazon. </a:t>
            </a:r>
          </a:p>
          <a:p>
            <a:pPr indent="-182880" defTabSz="914400">
              <a:spcAft>
                <a:spcPts val="600"/>
              </a:spcAft>
              <a:buClr>
                <a:schemeClr val="tx1">
                  <a:lumMod val="85000"/>
                  <a:lumOff val="15000"/>
                </a:schemeClr>
              </a:buClr>
              <a:buFont typeface="Garamond" pitchFamily="18" charset="0"/>
              <a:buChar char="◦"/>
            </a:pPr>
            <a:r>
              <a:rPr lang="en-US" sz="1400" b="1" i="1">
                <a:solidFill>
                  <a:schemeClr val="tx1">
                    <a:lumMod val="85000"/>
                    <a:lumOff val="15000"/>
                  </a:schemeClr>
                </a:solidFill>
              </a:rPr>
              <a:t>Hanky </a:t>
            </a:r>
            <a:r>
              <a:rPr lang="en-US" sz="1400" b="1" i="1" err="1">
                <a:solidFill>
                  <a:schemeClr val="tx1">
                    <a:lumMod val="85000"/>
                    <a:lumOff val="15000"/>
                  </a:schemeClr>
                </a:solidFill>
              </a:rPr>
              <a:t>Panky</a:t>
            </a:r>
            <a:r>
              <a:rPr lang="en-US" sz="1400" b="1" i="1">
                <a:solidFill>
                  <a:schemeClr val="tx1">
                    <a:lumMod val="85000"/>
                    <a:lumOff val="15000"/>
                  </a:schemeClr>
                </a:solidFill>
              </a:rPr>
              <a:t> </a:t>
            </a:r>
            <a:r>
              <a:rPr lang="en-US" sz="1400">
                <a:solidFill>
                  <a:schemeClr val="tx1">
                    <a:lumMod val="85000"/>
                    <a:lumOff val="15000"/>
                  </a:schemeClr>
                </a:solidFill>
              </a:rPr>
              <a:t>covers only 1.84% of our data with information only about panties. </a:t>
            </a:r>
          </a:p>
          <a:p>
            <a:pPr indent="-182880" defTabSz="914400">
              <a:spcAft>
                <a:spcPts val="600"/>
              </a:spcAft>
              <a:buClr>
                <a:schemeClr val="tx1">
                  <a:lumMod val="85000"/>
                  <a:lumOff val="15000"/>
                </a:schemeClr>
              </a:buClr>
              <a:buFont typeface="Garamond" pitchFamily="18" charset="0"/>
              <a:buChar char="◦"/>
            </a:pPr>
            <a:r>
              <a:rPr lang="en-US" sz="1400" b="1" i="1">
                <a:solidFill>
                  <a:schemeClr val="tx1">
                    <a:lumMod val="85000"/>
                    <a:lumOff val="15000"/>
                  </a:schemeClr>
                </a:solidFill>
              </a:rPr>
              <a:t>Victoria’s Secret </a:t>
            </a:r>
            <a:r>
              <a:rPr lang="en-US" sz="1400">
                <a:solidFill>
                  <a:schemeClr val="tx1">
                    <a:lumMod val="85000"/>
                    <a:lumOff val="15000"/>
                  </a:schemeClr>
                </a:solidFill>
              </a:rPr>
              <a:t>covers only 0.21% of our data with information only about bra sales. </a:t>
            </a:r>
          </a:p>
        </p:txBody>
      </p:sp>
      <p:sp>
        <p:nvSpPr>
          <p:cNvPr id="67" name="Rectangle 5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B819E20-AD29-4C42-A858-61590D4E05DD}"/>
              </a:ext>
            </a:extLst>
          </p:cNvPr>
          <p:cNvPicPr>
            <a:picLocks noChangeAspect="1"/>
          </p:cNvPicPr>
          <p:nvPr/>
        </p:nvPicPr>
        <p:blipFill>
          <a:blip r:embed="rId2"/>
          <a:stretch>
            <a:fillRect/>
          </a:stretch>
        </p:blipFill>
        <p:spPr>
          <a:xfrm>
            <a:off x="1755917" y="1845598"/>
            <a:ext cx="5419583" cy="3448825"/>
          </a:xfrm>
          <a:prstGeom prst="rect">
            <a:avLst/>
          </a:prstGeom>
          <a:effectLst>
            <a:outerShdw blurRad="63500" sx="102000" sy="102000" algn="ctr" rotWithShape="0">
              <a:prstClr val="black">
                <a:alpha val="40000"/>
              </a:prstClr>
            </a:outerShdw>
          </a:effectLst>
        </p:spPr>
      </p:pic>
      <p:sp>
        <p:nvSpPr>
          <p:cNvPr id="2" name="TextBox 1">
            <a:extLst>
              <a:ext uri="{FF2B5EF4-FFF2-40B4-BE49-F238E27FC236}">
                <a16:creationId xmlns:a16="http://schemas.microsoft.com/office/drawing/2014/main" id="{CBE59922-D07A-4AC8-9EBD-A14C42B8EC6E}"/>
              </a:ext>
            </a:extLst>
          </p:cNvPr>
          <p:cNvSpPr txBox="1"/>
          <p:nvPr/>
        </p:nvSpPr>
        <p:spPr>
          <a:xfrm>
            <a:off x="970707" y="895856"/>
            <a:ext cx="5314683" cy="523220"/>
          </a:xfrm>
          <a:prstGeom prst="rect">
            <a:avLst/>
          </a:prstGeom>
          <a:noFill/>
        </p:spPr>
        <p:txBody>
          <a:bodyPr wrap="square" rtlCol="0">
            <a:spAutoFit/>
          </a:bodyPr>
          <a:lstStyle/>
          <a:p>
            <a:r>
              <a:rPr lang="en-US" sz="2800" b="1"/>
              <a:t>Market Share on Amazon</a:t>
            </a:r>
          </a:p>
        </p:txBody>
      </p:sp>
    </p:spTree>
    <p:extLst>
      <p:ext uri="{BB962C8B-B14F-4D97-AF65-F5344CB8AC3E}">
        <p14:creationId xmlns:p14="http://schemas.microsoft.com/office/powerpoint/2010/main" val="912851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763F366B-15A4-4C34-A8FB-1463187F4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1">
            <a:extLst>
              <a:ext uri="{FF2B5EF4-FFF2-40B4-BE49-F238E27FC236}">
                <a16:creationId xmlns:a16="http://schemas.microsoft.com/office/drawing/2014/main" id="{2F0CDF20-D900-4EA0-BBC1-75DD29E35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2" name="Rectangle 13">
            <a:extLst>
              <a:ext uri="{FF2B5EF4-FFF2-40B4-BE49-F238E27FC236}">
                <a16:creationId xmlns:a16="http://schemas.microsoft.com/office/drawing/2014/main" id="{145BD72F-5873-414C-BAFE-3DB037286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4" name="Rectangle 15">
            <a:extLst>
              <a:ext uri="{FF2B5EF4-FFF2-40B4-BE49-F238E27FC236}">
                <a16:creationId xmlns:a16="http://schemas.microsoft.com/office/drawing/2014/main" id="{73336A80-D3E7-4B14-9422-4FCC01CD1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17">
            <a:extLst>
              <a:ext uri="{FF2B5EF4-FFF2-40B4-BE49-F238E27FC236}">
                <a16:creationId xmlns:a16="http://schemas.microsoft.com/office/drawing/2014/main" id="{9C09B750-AF4C-4ED6-BD57-8F5419B2A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405D7054-5C69-4968-8A58-0AE7AA624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DC8DEF-D249-4084-B3FF-AD663E222C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1F23-9E38-4D0D-9EAA-D61A2863E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37" name="Rectangle 22">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357253-A8D9-F94D-9AF1-F0C05994416A}"/>
              </a:ext>
            </a:extLst>
          </p:cNvPr>
          <p:cNvSpPr txBox="1"/>
          <p:nvPr/>
        </p:nvSpPr>
        <p:spPr>
          <a:xfrm>
            <a:off x="8516452" y="1411615"/>
            <a:ext cx="3487572" cy="1477328"/>
          </a:xfrm>
          <a:prstGeom prst="rect">
            <a:avLst/>
          </a:prstGeom>
          <a:noFill/>
        </p:spPr>
        <p:txBody>
          <a:bodyPr wrap="square" rtlCol="0">
            <a:spAutoFit/>
          </a:bodyPr>
          <a:lstStyle/>
          <a:p>
            <a:r>
              <a:rPr lang="en-US"/>
              <a:t>According to the chart on the left, we clearly see that not all companies </a:t>
            </a:r>
          </a:p>
          <a:p>
            <a:r>
              <a:rPr lang="en-US"/>
              <a:t>have observations about ”panties” </a:t>
            </a:r>
          </a:p>
          <a:p>
            <a:r>
              <a:rPr lang="en-US"/>
              <a:t>and that most of our dataset focuses</a:t>
            </a:r>
          </a:p>
          <a:p>
            <a:r>
              <a:rPr lang="en-US"/>
              <a:t>on bras.</a:t>
            </a:r>
          </a:p>
        </p:txBody>
      </p:sp>
      <p:sp>
        <p:nvSpPr>
          <p:cNvPr id="7" name="TextBox 6">
            <a:extLst>
              <a:ext uri="{FF2B5EF4-FFF2-40B4-BE49-F238E27FC236}">
                <a16:creationId xmlns:a16="http://schemas.microsoft.com/office/drawing/2014/main" id="{9DF7DC6F-8248-F74F-9947-E0B120AE5EC9}"/>
              </a:ext>
            </a:extLst>
          </p:cNvPr>
          <p:cNvSpPr txBox="1"/>
          <p:nvPr/>
        </p:nvSpPr>
        <p:spPr>
          <a:xfrm>
            <a:off x="9185577" y="3230394"/>
            <a:ext cx="2238113" cy="1477328"/>
          </a:xfrm>
          <a:prstGeom prst="rect">
            <a:avLst/>
          </a:prstGeom>
          <a:noFill/>
        </p:spPr>
        <p:txBody>
          <a:bodyPr wrap="none" rtlCol="0">
            <a:spAutoFit/>
          </a:bodyPr>
          <a:lstStyle/>
          <a:p>
            <a:pPr algn="just"/>
            <a:r>
              <a:rPr lang="en-US"/>
              <a:t>Calvin Klein </a:t>
            </a:r>
            <a:r>
              <a:rPr lang="en-US">
                <a:sym typeface="Wingdings" pitchFamily="2" charset="2"/>
              </a:rPr>
              <a:t> 2,904 </a:t>
            </a:r>
          </a:p>
          <a:p>
            <a:pPr algn="just"/>
            <a:r>
              <a:rPr lang="en-US">
                <a:sym typeface="Wingdings" pitchFamily="2" charset="2"/>
              </a:rPr>
              <a:t>Wacoal  852 </a:t>
            </a:r>
          </a:p>
          <a:p>
            <a:pPr algn="just"/>
            <a:r>
              <a:rPr lang="en-US">
                <a:sym typeface="Wingdings" pitchFamily="2" charset="2"/>
              </a:rPr>
              <a:t>Hanky-Panky  582</a:t>
            </a:r>
          </a:p>
          <a:p>
            <a:pPr algn="just"/>
            <a:r>
              <a:rPr lang="en-US" err="1">
                <a:sym typeface="Wingdings" pitchFamily="2" charset="2"/>
              </a:rPr>
              <a:t>B.tempt’d</a:t>
            </a:r>
            <a:r>
              <a:rPr lang="en-US">
                <a:sym typeface="Wingdings" pitchFamily="2" charset="2"/>
              </a:rPr>
              <a:t>  401</a:t>
            </a:r>
          </a:p>
          <a:p>
            <a:pPr algn="just"/>
            <a:r>
              <a:rPr lang="en-US">
                <a:sym typeface="Wingdings" pitchFamily="2" charset="2"/>
              </a:rPr>
              <a:t>Victoria’s Secret  0</a:t>
            </a:r>
            <a:endParaRPr lang="en-US"/>
          </a:p>
        </p:txBody>
      </p:sp>
      <p:sp>
        <p:nvSpPr>
          <p:cNvPr id="9" name="Rectangle 8">
            <a:extLst>
              <a:ext uri="{FF2B5EF4-FFF2-40B4-BE49-F238E27FC236}">
                <a16:creationId xmlns:a16="http://schemas.microsoft.com/office/drawing/2014/main" id="{B8A6B3F3-B3B1-4249-90C0-09A44802C128}"/>
              </a:ext>
            </a:extLst>
          </p:cNvPr>
          <p:cNvSpPr/>
          <p:nvPr/>
        </p:nvSpPr>
        <p:spPr>
          <a:xfrm>
            <a:off x="9185577" y="3230394"/>
            <a:ext cx="2191626" cy="147732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25E4339-E3D6-408F-A6C6-A993E90E15DC}"/>
              </a:ext>
            </a:extLst>
          </p:cNvPr>
          <p:cNvPicPr>
            <a:picLocks noChangeAspect="1"/>
          </p:cNvPicPr>
          <p:nvPr/>
        </p:nvPicPr>
        <p:blipFill>
          <a:blip r:embed="rId3"/>
          <a:stretch>
            <a:fillRect/>
          </a:stretch>
        </p:blipFill>
        <p:spPr>
          <a:xfrm>
            <a:off x="1690768" y="1946341"/>
            <a:ext cx="5365352" cy="3511149"/>
          </a:xfrm>
          <a:prstGeom prst="rect">
            <a:avLst/>
          </a:prstGeom>
          <a:ln>
            <a:noFill/>
          </a:ln>
          <a:effectLst>
            <a:outerShdw blurRad="63500" sx="102000" sy="102000" algn="ctr" rotWithShape="0">
              <a:prstClr val="black">
                <a:alpha val="40000"/>
              </a:prstClr>
            </a:outerShdw>
          </a:effectLst>
        </p:spPr>
      </p:pic>
      <p:sp>
        <p:nvSpPr>
          <p:cNvPr id="23" name="TextBox 22">
            <a:extLst>
              <a:ext uri="{FF2B5EF4-FFF2-40B4-BE49-F238E27FC236}">
                <a16:creationId xmlns:a16="http://schemas.microsoft.com/office/drawing/2014/main" id="{417F69B8-2D96-4B37-8515-1FEB1AE8476A}"/>
              </a:ext>
            </a:extLst>
          </p:cNvPr>
          <p:cNvSpPr txBox="1"/>
          <p:nvPr/>
        </p:nvSpPr>
        <p:spPr>
          <a:xfrm>
            <a:off x="970707" y="895856"/>
            <a:ext cx="4545367" cy="523220"/>
          </a:xfrm>
          <a:prstGeom prst="rect">
            <a:avLst/>
          </a:prstGeom>
          <a:noFill/>
        </p:spPr>
        <p:txBody>
          <a:bodyPr wrap="square" rtlCol="0">
            <a:spAutoFit/>
          </a:bodyPr>
          <a:lstStyle/>
          <a:p>
            <a:r>
              <a:rPr lang="en-US" sz="2800" b="1"/>
              <a:t>Product Type for Brands</a:t>
            </a:r>
          </a:p>
        </p:txBody>
      </p:sp>
    </p:spTree>
    <p:extLst>
      <p:ext uri="{BB962C8B-B14F-4D97-AF65-F5344CB8AC3E}">
        <p14:creationId xmlns:p14="http://schemas.microsoft.com/office/powerpoint/2010/main" val="25477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7B3D-B23E-AA47-8B49-182B8953FA1E}"/>
              </a:ext>
            </a:extLst>
          </p:cNvPr>
          <p:cNvSpPr>
            <a:spLocks noGrp="1"/>
          </p:cNvSpPr>
          <p:nvPr>
            <p:ph type="title"/>
          </p:nvPr>
        </p:nvSpPr>
        <p:spPr>
          <a:xfrm>
            <a:off x="1066800" y="642594"/>
            <a:ext cx="10058400" cy="1371600"/>
          </a:xfrm>
        </p:spPr>
        <p:txBody>
          <a:bodyPr>
            <a:normAutofit/>
          </a:bodyPr>
          <a:lstStyle/>
          <a:p>
            <a:pPr algn="ctr"/>
            <a:r>
              <a:rPr lang="en-US" b="1"/>
              <a:t>Agenda</a:t>
            </a:r>
            <a:r>
              <a:rPr lang="en-US"/>
              <a:t> </a:t>
            </a:r>
          </a:p>
        </p:txBody>
      </p:sp>
      <p:graphicFrame>
        <p:nvGraphicFramePr>
          <p:cNvPr id="29" name="Content Placeholder 2">
            <a:extLst>
              <a:ext uri="{FF2B5EF4-FFF2-40B4-BE49-F238E27FC236}">
                <a16:creationId xmlns:a16="http://schemas.microsoft.com/office/drawing/2014/main" id="{C246FD57-B9B7-4529-8AA4-85A99816D515}"/>
              </a:ext>
            </a:extLst>
          </p:cNvPr>
          <p:cNvGraphicFramePr>
            <a:graphicFrameLocks noGrp="1"/>
          </p:cNvGraphicFramePr>
          <p:nvPr>
            <p:ph idx="1"/>
            <p:extLst>
              <p:ext uri="{D42A27DB-BD31-4B8C-83A1-F6EECF244321}">
                <p14:modId xmlns:p14="http://schemas.microsoft.com/office/powerpoint/2010/main" val="3546942653"/>
              </p:ext>
            </p:extLst>
          </p:nvPr>
        </p:nvGraphicFramePr>
        <p:xfrm>
          <a:off x="862148" y="1877775"/>
          <a:ext cx="10467703"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3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307868" y="2307936"/>
            <a:ext cx="9673306" cy="2733106"/>
          </a:xfrm>
        </p:spPr>
        <p:txBody>
          <a:bodyPr vert="horz" lIns="91440" tIns="45720" rIns="91440" bIns="45720" rtlCol="0" anchor="ctr">
            <a:normAutofit/>
          </a:bodyPr>
          <a:lstStyle/>
          <a:p>
            <a:pPr algn="ctr">
              <a:lnSpc>
                <a:spcPct val="83000"/>
              </a:lnSpc>
            </a:pPr>
            <a:r>
              <a:rPr lang="en-US" sz="7200" cap="all" spc="-100"/>
              <a:t>Product classifications</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443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6482-D088-7743-BEA6-42260BBE34B0}"/>
              </a:ext>
            </a:extLst>
          </p:cNvPr>
          <p:cNvSpPr>
            <a:spLocks noGrp="1"/>
          </p:cNvSpPr>
          <p:nvPr>
            <p:ph type="title"/>
          </p:nvPr>
        </p:nvSpPr>
        <p:spPr/>
        <p:txBody>
          <a:bodyPr/>
          <a:lstStyle/>
          <a:p>
            <a:r>
              <a:rPr lang="en-US" b="1"/>
              <a:t>K Means Clustering</a:t>
            </a:r>
          </a:p>
        </p:txBody>
      </p:sp>
      <p:sp>
        <p:nvSpPr>
          <p:cNvPr id="6" name="TextBox 5">
            <a:extLst>
              <a:ext uri="{FF2B5EF4-FFF2-40B4-BE49-F238E27FC236}">
                <a16:creationId xmlns:a16="http://schemas.microsoft.com/office/drawing/2014/main" id="{6685EAEE-E669-4FD3-855D-4F56A6105A77}"/>
              </a:ext>
            </a:extLst>
          </p:cNvPr>
          <p:cNvSpPr txBox="1"/>
          <p:nvPr/>
        </p:nvSpPr>
        <p:spPr>
          <a:xfrm>
            <a:off x="3000323" y="4843807"/>
            <a:ext cx="690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 Elbow curve </a:t>
            </a:r>
            <a:r>
              <a:rPr lang="en-US" b="1" i="1">
                <a:ea typeface="+mn-lt"/>
                <a:cs typeface="+mn-lt"/>
              </a:rPr>
              <a:t>appears that 15 is the optimal number of classes.</a:t>
            </a:r>
          </a:p>
        </p:txBody>
      </p:sp>
      <p:pic>
        <p:nvPicPr>
          <p:cNvPr id="9" name="Picture 9" descr="A picture containing white, sitting, ready, table&#10;&#10;Description generated with very high confidence">
            <a:extLst>
              <a:ext uri="{FF2B5EF4-FFF2-40B4-BE49-F238E27FC236}">
                <a16:creationId xmlns:a16="http://schemas.microsoft.com/office/drawing/2014/main" id="{C784A5DE-7DD8-4352-B181-99F50C7913EC}"/>
              </a:ext>
            </a:extLst>
          </p:cNvPr>
          <p:cNvPicPr>
            <a:picLocks noGrp="1" noChangeAspect="1"/>
          </p:cNvPicPr>
          <p:nvPr>
            <p:ph idx="1"/>
          </p:nvPr>
        </p:nvPicPr>
        <p:blipFill>
          <a:blip r:embed="rId2"/>
          <a:stretch>
            <a:fillRect/>
          </a:stretch>
        </p:blipFill>
        <p:spPr>
          <a:xfrm>
            <a:off x="2844800" y="2272486"/>
            <a:ext cx="6502400" cy="2315931"/>
          </a:xfrm>
        </p:spPr>
      </p:pic>
      <p:sp>
        <p:nvSpPr>
          <p:cNvPr id="3" name="Rectangle 2">
            <a:extLst>
              <a:ext uri="{FF2B5EF4-FFF2-40B4-BE49-F238E27FC236}">
                <a16:creationId xmlns:a16="http://schemas.microsoft.com/office/drawing/2014/main" id="{F797BF28-110D-2E45-A1FA-5B5CD5DC0BAF}"/>
              </a:ext>
            </a:extLst>
          </p:cNvPr>
          <p:cNvSpPr/>
          <p:nvPr/>
        </p:nvSpPr>
        <p:spPr>
          <a:xfrm>
            <a:off x="2844800" y="2272486"/>
            <a:ext cx="6502400" cy="231593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18E142-7F76-CE4F-B138-E4E675862C53}"/>
              </a:ext>
            </a:extLst>
          </p:cNvPr>
          <p:cNvSpPr/>
          <p:nvPr/>
        </p:nvSpPr>
        <p:spPr>
          <a:xfrm>
            <a:off x="5155095" y="2272486"/>
            <a:ext cx="251792" cy="231593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3613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DE3-0EDF-410D-9236-11899052D3BD}"/>
              </a:ext>
            </a:extLst>
          </p:cNvPr>
          <p:cNvSpPr>
            <a:spLocks noGrp="1"/>
          </p:cNvSpPr>
          <p:nvPr>
            <p:ph type="title"/>
          </p:nvPr>
        </p:nvSpPr>
        <p:spPr/>
        <p:txBody>
          <a:bodyPr/>
          <a:lstStyle/>
          <a:p>
            <a:r>
              <a:rPr lang="en-US" b="1">
                <a:ea typeface="+mj-lt"/>
                <a:cs typeface="+mj-lt"/>
              </a:rPr>
              <a:t>K Means Clustering</a:t>
            </a:r>
            <a:endParaRPr lang="en-US" b="1"/>
          </a:p>
        </p:txBody>
      </p:sp>
      <p:sp>
        <p:nvSpPr>
          <p:cNvPr id="3" name="Content Placeholder 2">
            <a:extLst>
              <a:ext uri="{FF2B5EF4-FFF2-40B4-BE49-F238E27FC236}">
                <a16:creationId xmlns:a16="http://schemas.microsoft.com/office/drawing/2014/main" id="{CBB680B9-BBFF-4FA1-B5BD-039FFD8AAE7C}"/>
              </a:ext>
            </a:extLst>
          </p:cNvPr>
          <p:cNvSpPr>
            <a:spLocks noGrp="1"/>
          </p:cNvSpPr>
          <p:nvPr>
            <p:ph idx="1"/>
          </p:nvPr>
        </p:nvSpPr>
        <p:spPr>
          <a:xfrm>
            <a:off x="1066800" y="2103120"/>
            <a:ext cx="10058400" cy="4112286"/>
          </a:xfrm>
        </p:spPr>
        <p:txBody>
          <a:bodyPr vert="horz" lIns="91440" tIns="45720" rIns="91440" bIns="45720" rtlCol="0" anchor="t">
            <a:normAutofit fontScale="85000" lnSpcReduction="10000"/>
          </a:bodyPr>
          <a:lstStyle/>
          <a:p>
            <a:pPr algn="just">
              <a:lnSpc>
                <a:spcPct val="110000"/>
              </a:lnSpc>
              <a:spcBef>
                <a:spcPts val="600"/>
              </a:spcBef>
            </a:pPr>
            <a:r>
              <a:rPr lang="en-US" b="1" i="1"/>
              <a:t>Cluster 1		</a:t>
            </a:r>
            <a:r>
              <a:rPr lang="en-US"/>
              <a:t>High in price but relatively low in </a:t>
            </a:r>
            <a:r>
              <a:rPr lang="en-US" err="1"/>
              <a:t>mrp</a:t>
            </a:r>
            <a:r>
              <a:rPr lang="en-US"/>
              <a:t>, low </a:t>
            </a:r>
            <a:r>
              <a:rPr lang="en-US" err="1"/>
              <a:t>review_count</a:t>
            </a:r>
            <a:r>
              <a:rPr lang="en-US"/>
              <a:t>. Prefer </a:t>
            </a:r>
            <a:r>
              <a:rPr lang="en-US">
                <a:ea typeface="+mn-lt"/>
                <a:cs typeface="+mn-lt"/>
              </a:rPr>
              <a:t>superior lift, support, contour, soft and comfortable features in description,  T-shirt and sheer in </a:t>
            </a:r>
            <a:r>
              <a:rPr lang="en-US" err="1">
                <a:ea typeface="+mn-lt"/>
                <a:cs typeface="+mn-lt"/>
              </a:rPr>
              <a:t>style_attribute</a:t>
            </a:r>
            <a:r>
              <a:rPr lang="en-US">
                <a:ea typeface="+mn-lt"/>
                <a:cs typeface="+mn-lt"/>
              </a:rPr>
              <a:t>. Avoid breathable, straps, molded in description, support in </a:t>
            </a:r>
            <a:r>
              <a:rPr lang="en-US" err="1">
                <a:ea typeface="+mn-lt"/>
                <a:cs typeface="+mn-lt"/>
              </a:rPr>
              <a:t>style_attribute</a:t>
            </a:r>
            <a:r>
              <a:rPr lang="en-US">
                <a:ea typeface="+mn-lt"/>
                <a:cs typeface="+mn-lt"/>
              </a:rPr>
              <a:t>.</a:t>
            </a:r>
            <a:endParaRPr lang="en-US"/>
          </a:p>
          <a:p>
            <a:pPr algn="just">
              <a:lnSpc>
                <a:spcPct val="110000"/>
              </a:lnSpc>
              <a:spcBef>
                <a:spcPts val="600"/>
              </a:spcBef>
            </a:pPr>
            <a:r>
              <a:rPr lang="en-US" b="1" i="1"/>
              <a:t>Cluster 2		</a:t>
            </a:r>
            <a:r>
              <a:rPr lang="en-US"/>
              <a:t>Low in </a:t>
            </a:r>
            <a:r>
              <a:rPr lang="en-US" err="1"/>
              <a:t>mrp</a:t>
            </a:r>
            <a:r>
              <a:rPr lang="en-US"/>
              <a:t>, low </a:t>
            </a:r>
            <a:r>
              <a:rPr lang="en-US" err="1"/>
              <a:t>review_count</a:t>
            </a:r>
            <a:r>
              <a:rPr lang="en-US"/>
              <a:t>, small amount of </a:t>
            </a:r>
            <a:r>
              <a:rPr lang="en-US">
                <a:ea typeface="+mn-lt"/>
                <a:cs typeface="+mn-lt"/>
              </a:rPr>
              <a:t>Wacoal products. Prefer sling, fabrication, strapless in description. Low </a:t>
            </a:r>
            <a:r>
              <a:rPr lang="en-US" err="1">
                <a:ea typeface="+mn-lt"/>
                <a:cs typeface="+mn-lt"/>
              </a:rPr>
              <a:t>frequecy</a:t>
            </a:r>
            <a:r>
              <a:rPr lang="en-US">
                <a:ea typeface="+mn-lt"/>
                <a:cs typeface="+mn-lt"/>
              </a:rPr>
              <a:t> in breathable, soft, contour and molded in description, strap, smooth, </a:t>
            </a:r>
            <a:r>
              <a:rPr lang="en-US" err="1">
                <a:ea typeface="+mn-lt"/>
                <a:cs typeface="+mn-lt"/>
              </a:rPr>
              <a:t>strenth</a:t>
            </a:r>
            <a:r>
              <a:rPr lang="en-US">
                <a:ea typeface="+mn-lt"/>
                <a:cs typeface="+mn-lt"/>
              </a:rPr>
              <a:t>, support in style attribute.</a:t>
            </a:r>
            <a:endParaRPr lang="en-US"/>
          </a:p>
          <a:p>
            <a:pPr algn="just">
              <a:lnSpc>
                <a:spcPct val="110000"/>
              </a:lnSpc>
              <a:spcBef>
                <a:spcPts val="600"/>
              </a:spcBef>
            </a:pPr>
            <a:r>
              <a:rPr lang="en-US" b="1" i="1"/>
              <a:t>Cluster 3		</a:t>
            </a:r>
            <a:r>
              <a:rPr lang="en-US"/>
              <a:t>High in </a:t>
            </a:r>
            <a:r>
              <a:rPr lang="en-US" err="1"/>
              <a:t>mrp</a:t>
            </a:r>
            <a:r>
              <a:rPr lang="en-US"/>
              <a:t> but low in price. </a:t>
            </a:r>
            <a:r>
              <a:rPr lang="en-US">
                <a:ea typeface="+mn-lt"/>
                <a:cs typeface="+mn-lt"/>
              </a:rPr>
              <a:t>High </a:t>
            </a:r>
            <a:r>
              <a:rPr lang="en-US" err="1">
                <a:ea typeface="+mn-lt"/>
                <a:cs typeface="+mn-lt"/>
              </a:rPr>
              <a:t>review_count</a:t>
            </a:r>
            <a:r>
              <a:rPr lang="en-US">
                <a:ea typeface="+mn-lt"/>
                <a:cs typeface="+mn-lt"/>
              </a:rPr>
              <a:t> but low rating. High in </a:t>
            </a:r>
            <a:r>
              <a:rPr lang="en-US" err="1">
                <a:ea typeface="+mn-lt"/>
                <a:cs typeface="+mn-lt"/>
              </a:rPr>
              <a:t>total_sizes_num</a:t>
            </a:r>
            <a:r>
              <a:rPr lang="en-US">
                <a:ea typeface="+mn-lt"/>
                <a:cs typeface="+mn-lt"/>
              </a:rPr>
              <a:t>, </a:t>
            </a:r>
            <a:r>
              <a:rPr lang="en-US" err="1">
                <a:ea typeface="+mn-lt"/>
                <a:cs typeface="+mn-lt"/>
              </a:rPr>
              <a:t>available_size_num</a:t>
            </a:r>
            <a:r>
              <a:rPr lang="en-US">
                <a:ea typeface="+mn-lt"/>
                <a:cs typeface="+mn-lt"/>
              </a:rPr>
              <a:t>. Large number of Victoria's Secret, small amount of Calvin-Klein. High frequency in underwire, trim, stretch, support in </a:t>
            </a:r>
            <a:r>
              <a:rPr lang="en-US" err="1">
                <a:ea typeface="+mn-lt"/>
                <a:cs typeface="+mn-lt"/>
              </a:rPr>
              <a:t>style_attributes</a:t>
            </a:r>
            <a:r>
              <a:rPr lang="en-US">
                <a:ea typeface="+mn-lt"/>
                <a:cs typeface="+mn-lt"/>
              </a:rPr>
              <a:t>,  comfort, </a:t>
            </a:r>
            <a:r>
              <a:rPr lang="en-US" err="1">
                <a:ea typeface="+mn-lt"/>
                <a:cs typeface="+mn-lt"/>
              </a:rPr>
              <a:t>chantilly</a:t>
            </a:r>
            <a:r>
              <a:rPr lang="en-US">
                <a:ea typeface="+mn-lt"/>
                <a:cs typeface="+mn-lt"/>
              </a:rPr>
              <a:t>, breathable, molded in description.  Low frequency in sling, lightweight, modern, comfortable in description, straps, lace, sheer, elastane, hook, cotton, nylon in </a:t>
            </a:r>
            <a:r>
              <a:rPr lang="en-US" err="1">
                <a:ea typeface="+mn-lt"/>
                <a:cs typeface="+mn-lt"/>
              </a:rPr>
              <a:t>style_attributes</a:t>
            </a:r>
            <a:r>
              <a:rPr lang="en-US">
                <a:ea typeface="+mn-lt"/>
                <a:cs typeface="+mn-lt"/>
              </a:rPr>
              <a:t>.</a:t>
            </a:r>
            <a:endParaRPr lang="en-US"/>
          </a:p>
          <a:p>
            <a:pPr algn="just">
              <a:lnSpc>
                <a:spcPct val="110000"/>
              </a:lnSpc>
              <a:spcBef>
                <a:spcPts val="600"/>
              </a:spcBef>
            </a:pPr>
            <a:r>
              <a:rPr lang="en-US" b="1" i="1"/>
              <a:t>Cluster 4		</a:t>
            </a:r>
            <a:r>
              <a:rPr lang="en-US"/>
              <a:t>Low in </a:t>
            </a:r>
            <a:r>
              <a:rPr lang="en-US" err="1"/>
              <a:t>mrp</a:t>
            </a:r>
            <a:r>
              <a:rPr lang="en-US"/>
              <a:t>. Large number of </a:t>
            </a:r>
            <a:r>
              <a:rPr lang="en-US">
                <a:ea typeface="+mn-lt"/>
                <a:cs typeface="+mn-lt"/>
              </a:rPr>
              <a:t>Victoria's Secret. Prefer basic and soft in description, hook and scalloped in </a:t>
            </a:r>
            <a:r>
              <a:rPr lang="en-US" err="1">
                <a:ea typeface="+mn-lt"/>
                <a:cs typeface="+mn-lt"/>
              </a:rPr>
              <a:t>style_attributes</a:t>
            </a:r>
            <a:r>
              <a:rPr lang="en-US">
                <a:ea typeface="+mn-lt"/>
                <a:cs typeface="+mn-lt"/>
              </a:rPr>
              <a:t>. Avoid sling, </a:t>
            </a:r>
            <a:r>
              <a:rPr lang="en-US" err="1">
                <a:ea typeface="+mn-lt"/>
                <a:cs typeface="+mn-lt"/>
              </a:rPr>
              <a:t>breatheable</a:t>
            </a:r>
            <a:r>
              <a:rPr lang="en-US">
                <a:ea typeface="+mn-lt"/>
                <a:cs typeface="+mn-lt"/>
              </a:rPr>
              <a:t>, contour, molded in description, sheer, smooth in </a:t>
            </a:r>
            <a:r>
              <a:rPr lang="en-US" err="1">
                <a:ea typeface="+mn-lt"/>
                <a:cs typeface="+mn-lt"/>
              </a:rPr>
              <a:t>style_attributes</a:t>
            </a:r>
            <a:r>
              <a:rPr lang="en-US">
                <a:ea typeface="+mn-lt"/>
                <a:cs typeface="+mn-lt"/>
              </a:rPr>
              <a:t>.</a:t>
            </a:r>
          </a:p>
          <a:p>
            <a:pPr algn="just">
              <a:lnSpc>
                <a:spcPct val="110000"/>
              </a:lnSpc>
              <a:spcBef>
                <a:spcPts val="600"/>
              </a:spcBef>
            </a:pPr>
            <a:r>
              <a:rPr lang="en-US" b="1" i="1"/>
              <a:t>Cluster 5		</a:t>
            </a:r>
            <a:r>
              <a:rPr lang="en-US"/>
              <a:t>High in both price and </a:t>
            </a:r>
            <a:r>
              <a:rPr lang="en-US" err="1"/>
              <a:t>mrp</a:t>
            </a:r>
            <a:r>
              <a:rPr lang="en-US"/>
              <a:t>. High </a:t>
            </a:r>
            <a:r>
              <a:rPr lang="en-US" err="1"/>
              <a:t>review_count</a:t>
            </a:r>
            <a:r>
              <a:rPr lang="en-US"/>
              <a:t> and high in panties. Large amount of </a:t>
            </a:r>
            <a:r>
              <a:rPr lang="en-US">
                <a:ea typeface="+mn-lt"/>
                <a:cs typeface="+mn-lt"/>
              </a:rPr>
              <a:t>Wacoal and Hanky-Panky.  Low in both </a:t>
            </a:r>
            <a:r>
              <a:rPr lang="en-US" err="1">
                <a:ea typeface="+mn-lt"/>
                <a:cs typeface="+mn-lt"/>
              </a:rPr>
              <a:t>diff_size_num</a:t>
            </a:r>
            <a:r>
              <a:rPr lang="en-US">
                <a:ea typeface="+mn-lt"/>
                <a:cs typeface="+mn-lt"/>
              </a:rPr>
              <a:t> and </a:t>
            </a:r>
            <a:r>
              <a:rPr lang="en-US" err="1">
                <a:ea typeface="+mn-lt"/>
                <a:cs typeface="+mn-lt"/>
              </a:rPr>
              <a:t>available_size_num</a:t>
            </a:r>
            <a:r>
              <a:rPr lang="en-US">
                <a:ea typeface="+mn-lt"/>
                <a:cs typeface="+mn-lt"/>
              </a:rPr>
              <a:t>. High frequency in sling, modern, breathable, comfortable, straps and molded in description,  strap, sheer, elastane, bra, adjustable in </a:t>
            </a:r>
            <a:r>
              <a:rPr lang="en-US" err="1">
                <a:ea typeface="+mn-lt"/>
                <a:cs typeface="+mn-lt"/>
              </a:rPr>
              <a:t>style_attributes</a:t>
            </a:r>
            <a:r>
              <a:rPr lang="en-US">
                <a:ea typeface="+mn-lt"/>
                <a:cs typeface="+mn-lt"/>
              </a:rPr>
              <a:t>. Low frequency in seamless, stretch, spacer, soft and </a:t>
            </a:r>
            <a:r>
              <a:rPr lang="en-US" err="1">
                <a:ea typeface="+mn-lt"/>
                <a:cs typeface="+mn-lt"/>
              </a:rPr>
              <a:t>chantilly</a:t>
            </a:r>
            <a:r>
              <a:rPr lang="en-US">
                <a:ea typeface="+mn-lt"/>
                <a:cs typeface="+mn-lt"/>
              </a:rPr>
              <a:t> in description, stretch, trim, sling in </a:t>
            </a:r>
            <a:r>
              <a:rPr lang="en-US" err="1">
                <a:ea typeface="+mn-lt"/>
                <a:cs typeface="+mn-lt"/>
              </a:rPr>
              <a:t>style_attributes</a:t>
            </a:r>
            <a:endParaRPr lang="en-US">
              <a:ea typeface="+mn-lt"/>
              <a:cs typeface="+mn-lt"/>
            </a:endParaRPr>
          </a:p>
        </p:txBody>
      </p:sp>
    </p:spTree>
    <p:extLst>
      <p:ext uri="{BB962C8B-B14F-4D97-AF65-F5344CB8AC3E}">
        <p14:creationId xmlns:p14="http://schemas.microsoft.com/office/powerpoint/2010/main" val="40679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22E7-112B-431D-8D70-0A6407A81A4C}"/>
              </a:ext>
            </a:extLst>
          </p:cNvPr>
          <p:cNvSpPr>
            <a:spLocks noGrp="1"/>
          </p:cNvSpPr>
          <p:nvPr>
            <p:ph type="title"/>
          </p:nvPr>
        </p:nvSpPr>
        <p:spPr/>
        <p:txBody>
          <a:bodyPr/>
          <a:lstStyle/>
          <a:p>
            <a:r>
              <a:rPr lang="en-US" b="1">
                <a:ea typeface="+mj-lt"/>
                <a:cs typeface="+mj-lt"/>
              </a:rPr>
              <a:t>K Means Clustering</a:t>
            </a:r>
            <a:endParaRPr lang="en-US" b="1"/>
          </a:p>
        </p:txBody>
      </p:sp>
      <p:sp>
        <p:nvSpPr>
          <p:cNvPr id="3" name="Content Placeholder 2">
            <a:extLst>
              <a:ext uri="{FF2B5EF4-FFF2-40B4-BE49-F238E27FC236}">
                <a16:creationId xmlns:a16="http://schemas.microsoft.com/office/drawing/2014/main" id="{080BB913-000D-434A-B1EB-5BC1A3F4D399}"/>
              </a:ext>
            </a:extLst>
          </p:cNvPr>
          <p:cNvSpPr>
            <a:spLocks noGrp="1"/>
          </p:cNvSpPr>
          <p:nvPr>
            <p:ph idx="1"/>
          </p:nvPr>
        </p:nvSpPr>
        <p:spPr/>
        <p:txBody>
          <a:bodyPr vert="horz" lIns="91440" tIns="45720" rIns="91440" bIns="45720" rtlCol="0" anchor="t">
            <a:normAutofit/>
          </a:bodyPr>
          <a:lstStyle/>
          <a:p>
            <a:pPr algn="just">
              <a:spcBef>
                <a:spcPts val="600"/>
              </a:spcBef>
            </a:pPr>
            <a:r>
              <a:rPr lang="en-US" sz="1500" b="1" i="1">
                <a:ea typeface="+mn-lt"/>
                <a:cs typeface="+mn-lt"/>
              </a:rPr>
              <a:t>Cluster 6  </a:t>
            </a:r>
            <a:r>
              <a:rPr lang="en-US" sz="1500" i="1">
                <a:ea typeface="+mn-lt"/>
                <a:cs typeface="+mn-lt"/>
              </a:rPr>
              <a:t> </a:t>
            </a:r>
            <a:r>
              <a:rPr lang="en-US" sz="1500">
                <a:ea typeface="+mn-lt"/>
                <a:cs typeface="+mn-lt"/>
              </a:rPr>
              <a:t>          	High in both price and </a:t>
            </a:r>
            <a:r>
              <a:rPr lang="en-US" sz="1500" err="1">
                <a:ea typeface="+mn-lt"/>
                <a:cs typeface="+mn-lt"/>
              </a:rPr>
              <a:t>mrp</a:t>
            </a:r>
            <a:r>
              <a:rPr lang="en-US" sz="1500">
                <a:ea typeface="+mn-lt"/>
                <a:cs typeface="+mn-lt"/>
              </a:rPr>
              <a:t>. High in </a:t>
            </a:r>
            <a:r>
              <a:rPr lang="en-US" sz="1500" err="1">
                <a:ea typeface="+mn-lt"/>
                <a:cs typeface="+mn-lt"/>
              </a:rPr>
              <a:t>review_count</a:t>
            </a:r>
            <a:r>
              <a:rPr lang="en-US" sz="1500">
                <a:ea typeface="+mn-lt"/>
                <a:cs typeface="+mn-lt"/>
              </a:rPr>
              <a:t>. Large amount of Wacoal products. Small amounts of panties. Low in </a:t>
            </a:r>
            <a:r>
              <a:rPr lang="en-US" sz="1500" err="1">
                <a:ea typeface="+mn-lt"/>
                <a:cs typeface="+mn-lt"/>
              </a:rPr>
              <a:t>diff_size_num</a:t>
            </a:r>
            <a:r>
              <a:rPr lang="en-US" sz="1500">
                <a:ea typeface="+mn-lt"/>
                <a:cs typeface="+mn-lt"/>
              </a:rPr>
              <a:t> and </a:t>
            </a:r>
            <a:r>
              <a:rPr lang="en-US" sz="1500" err="1">
                <a:ea typeface="+mn-lt"/>
                <a:cs typeface="+mn-lt"/>
              </a:rPr>
              <a:t>available_size_num</a:t>
            </a:r>
            <a:r>
              <a:rPr lang="en-US" sz="1500">
                <a:ea typeface="+mn-lt"/>
                <a:cs typeface="+mn-lt"/>
              </a:rPr>
              <a:t>. High frequency in strap, sheer, support in </a:t>
            </a:r>
            <a:r>
              <a:rPr lang="en-US" sz="1500" err="1">
                <a:ea typeface="+mn-lt"/>
                <a:cs typeface="+mn-lt"/>
              </a:rPr>
              <a:t>style_attributes</a:t>
            </a:r>
            <a:r>
              <a:rPr lang="en-US" sz="1500">
                <a:ea typeface="+mn-lt"/>
                <a:cs typeface="+mn-lt"/>
              </a:rPr>
              <a:t>, seamless, spacer, breathable, soft in description. Low frequency in </a:t>
            </a:r>
            <a:r>
              <a:rPr lang="en-US" sz="1500" err="1">
                <a:ea typeface="+mn-lt"/>
                <a:cs typeface="+mn-lt"/>
              </a:rPr>
              <a:t>chantilly</a:t>
            </a:r>
            <a:r>
              <a:rPr lang="en-US" sz="1500">
                <a:ea typeface="+mn-lt"/>
                <a:cs typeface="+mn-lt"/>
              </a:rPr>
              <a:t>, fabrication in description, trim, sling, t-shirt, spandex in </a:t>
            </a:r>
            <a:r>
              <a:rPr lang="en-US" sz="1500" err="1">
                <a:ea typeface="+mn-lt"/>
                <a:cs typeface="+mn-lt"/>
              </a:rPr>
              <a:t>style_attributes</a:t>
            </a:r>
            <a:r>
              <a:rPr lang="en-US" sz="1500">
                <a:ea typeface="+mn-lt"/>
                <a:cs typeface="+mn-lt"/>
              </a:rPr>
              <a:t>.</a:t>
            </a:r>
          </a:p>
          <a:p>
            <a:pPr algn="just">
              <a:spcBef>
                <a:spcPts val="600"/>
              </a:spcBef>
            </a:pPr>
            <a:r>
              <a:rPr lang="en-US" sz="1500" b="1" i="1">
                <a:ea typeface="+mn-lt"/>
                <a:cs typeface="+mn-lt"/>
              </a:rPr>
              <a:t>Cluster 7 </a:t>
            </a:r>
            <a:r>
              <a:rPr lang="en-US" sz="1500" i="1">
                <a:ea typeface="+mn-lt"/>
                <a:cs typeface="+mn-lt"/>
              </a:rPr>
              <a:t> </a:t>
            </a:r>
            <a:r>
              <a:rPr lang="en-US" sz="1500">
                <a:ea typeface="+mn-lt"/>
                <a:cs typeface="+mn-lt"/>
              </a:rPr>
              <a:t>           	High in </a:t>
            </a:r>
            <a:r>
              <a:rPr lang="en-US" sz="1500" err="1">
                <a:ea typeface="+mn-lt"/>
                <a:cs typeface="+mn-lt"/>
              </a:rPr>
              <a:t>mrp</a:t>
            </a:r>
            <a:r>
              <a:rPr lang="en-US" sz="1500">
                <a:ea typeface="+mn-lt"/>
                <a:cs typeface="+mn-lt"/>
              </a:rPr>
              <a:t> but low in price. High in rating. Large amount from Wacoal, a few Victoria's Secret and Hanky-Panky products. High in </a:t>
            </a:r>
            <a:r>
              <a:rPr lang="en-US" sz="1500" err="1">
                <a:ea typeface="+mn-lt"/>
                <a:cs typeface="+mn-lt"/>
              </a:rPr>
              <a:t>available_size_num</a:t>
            </a:r>
            <a:r>
              <a:rPr lang="en-US" sz="1500">
                <a:ea typeface="+mn-lt"/>
                <a:cs typeface="+mn-lt"/>
              </a:rPr>
              <a:t> but low in </a:t>
            </a:r>
            <a:r>
              <a:rPr lang="en-US" sz="1500" err="1">
                <a:ea typeface="+mn-lt"/>
                <a:cs typeface="+mn-lt"/>
              </a:rPr>
              <a:t>diff_size_num</a:t>
            </a:r>
            <a:r>
              <a:rPr lang="en-US" sz="1500">
                <a:ea typeface="+mn-lt"/>
                <a:cs typeface="+mn-lt"/>
              </a:rPr>
              <a:t>. High frequency in coverage, lace, basic, soft, strap, cotton, and t-shirt. Low frequency in seamless , stretch, modern, comfort, </a:t>
            </a:r>
            <a:r>
              <a:rPr lang="en-US" sz="1500" err="1">
                <a:ea typeface="+mn-lt"/>
                <a:cs typeface="+mn-lt"/>
              </a:rPr>
              <a:t>chantilly</a:t>
            </a:r>
            <a:r>
              <a:rPr lang="en-US" sz="1500">
                <a:ea typeface="+mn-lt"/>
                <a:cs typeface="+mn-lt"/>
              </a:rPr>
              <a:t>, sheer.</a:t>
            </a:r>
            <a:endParaRPr lang="en-US" sz="1500"/>
          </a:p>
          <a:p>
            <a:pPr algn="just">
              <a:spcBef>
                <a:spcPts val="600"/>
              </a:spcBef>
            </a:pPr>
            <a:r>
              <a:rPr lang="en-US" sz="1500" b="1" i="1">
                <a:ea typeface="+mn-lt"/>
                <a:cs typeface="+mn-lt"/>
              </a:rPr>
              <a:t>Cluster 8   </a:t>
            </a:r>
            <a:r>
              <a:rPr lang="en-US" sz="1500">
                <a:ea typeface="+mn-lt"/>
                <a:cs typeface="+mn-lt"/>
              </a:rPr>
              <a:t>           	High in </a:t>
            </a:r>
            <a:r>
              <a:rPr lang="en-US" sz="1500" err="1">
                <a:ea typeface="+mn-lt"/>
                <a:cs typeface="+mn-lt"/>
              </a:rPr>
              <a:t>mrp</a:t>
            </a:r>
            <a:r>
              <a:rPr lang="en-US" sz="1500">
                <a:ea typeface="+mn-lt"/>
                <a:cs typeface="+mn-lt"/>
              </a:rPr>
              <a:t> but low in price. High </a:t>
            </a:r>
            <a:r>
              <a:rPr lang="en-US" sz="1500" err="1">
                <a:ea typeface="+mn-lt"/>
                <a:cs typeface="+mn-lt"/>
              </a:rPr>
              <a:t>review_count</a:t>
            </a:r>
            <a:r>
              <a:rPr lang="en-US" sz="1500">
                <a:ea typeface="+mn-lt"/>
                <a:cs typeface="+mn-lt"/>
              </a:rPr>
              <a:t>. High in </a:t>
            </a:r>
            <a:r>
              <a:rPr lang="en-US" sz="1500" err="1">
                <a:ea typeface="+mn-lt"/>
                <a:cs typeface="+mn-lt"/>
              </a:rPr>
              <a:t>diff_size_num</a:t>
            </a:r>
            <a:r>
              <a:rPr lang="en-US" sz="1500">
                <a:ea typeface="+mn-lt"/>
                <a:cs typeface="+mn-lt"/>
              </a:rPr>
              <a:t> but low in </a:t>
            </a:r>
            <a:r>
              <a:rPr lang="en-US" sz="1500" err="1">
                <a:ea typeface="+mn-lt"/>
                <a:cs typeface="+mn-lt"/>
              </a:rPr>
              <a:t>available_size_num</a:t>
            </a:r>
            <a:r>
              <a:rPr lang="en-US" sz="1500">
                <a:ea typeface="+mn-lt"/>
                <a:cs typeface="+mn-lt"/>
              </a:rPr>
              <a:t>. Large amount of Wacoal. High in strap, seamless, stretch, spacer, underwire, sling, nylon, soft, contour, support, molded. Low in sheer, breathable, t-shirt, smooth.</a:t>
            </a:r>
          </a:p>
          <a:p>
            <a:pPr algn="just">
              <a:spcBef>
                <a:spcPts val="600"/>
              </a:spcBef>
            </a:pPr>
            <a:r>
              <a:rPr lang="en-US" sz="1500" b="1" i="1">
                <a:ea typeface="+mn-lt"/>
                <a:cs typeface="+mn-lt"/>
              </a:rPr>
              <a:t>Cluster 9 </a:t>
            </a:r>
            <a:r>
              <a:rPr lang="en-US" sz="1500" i="1">
                <a:ea typeface="+mn-lt"/>
                <a:cs typeface="+mn-lt"/>
              </a:rPr>
              <a:t> </a:t>
            </a:r>
            <a:r>
              <a:rPr lang="en-US" sz="1500">
                <a:ea typeface="+mn-lt"/>
                <a:cs typeface="+mn-lt"/>
              </a:rPr>
              <a:t>            	Low in both price and </a:t>
            </a:r>
            <a:r>
              <a:rPr lang="en-US" sz="1500" err="1">
                <a:ea typeface="+mn-lt"/>
                <a:cs typeface="+mn-lt"/>
              </a:rPr>
              <a:t>mrp</a:t>
            </a:r>
            <a:r>
              <a:rPr lang="en-US" sz="1500">
                <a:ea typeface="+mn-lt"/>
                <a:cs typeface="+mn-lt"/>
              </a:rPr>
              <a:t>.  High in </a:t>
            </a:r>
            <a:r>
              <a:rPr lang="en-US" sz="1500" err="1">
                <a:ea typeface="+mn-lt"/>
                <a:cs typeface="+mn-lt"/>
              </a:rPr>
              <a:t>diff_size_num</a:t>
            </a:r>
            <a:r>
              <a:rPr lang="en-US" sz="1500">
                <a:ea typeface="+mn-lt"/>
                <a:cs typeface="+mn-lt"/>
              </a:rPr>
              <a:t> but low in </a:t>
            </a:r>
            <a:r>
              <a:rPr lang="en-US" sz="1500" err="1">
                <a:ea typeface="+mn-lt"/>
                <a:cs typeface="+mn-lt"/>
              </a:rPr>
              <a:t>available_size_num</a:t>
            </a:r>
            <a:r>
              <a:rPr lang="en-US" sz="1500">
                <a:ea typeface="+mn-lt"/>
                <a:cs typeface="+mn-lt"/>
              </a:rPr>
              <a:t>. Large amount of Wacoal and Hanky-Panky. High frequency in strap, lightweight, comfort, breathable, trim, nylon. Low frequency in sheer, support, soft and </a:t>
            </a:r>
            <a:r>
              <a:rPr lang="en-US" sz="1500" err="1">
                <a:ea typeface="+mn-lt"/>
                <a:cs typeface="+mn-lt"/>
              </a:rPr>
              <a:t>chantilly</a:t>
            </a:r>
            <a:r>
              <a:rPr lang="en-US" sz="1500">
                <a:ea typeface="+mn-lt"/>
                <a:cs typeface="+mn-lt"/>
              </a:rPr>
              <a:t>.</a:t>
            </a:r>
          </a:p>
          <a:p>
            <a:pPr algn="just">
              <a:spcBef>
                <a:spcPts val="600"/>
              </a:spcBef>
            </a:pPr>
            <a:r>
              <a:rPr lang="en-US" sz="1500" b="1" i="1">
                <a:ea typeface="+mn-lt"/>
                <a:cs typeface="+mn-lt"/>
              </a:rPr>
              <a:t>Cluster 10 </a:t>
            </a:r>
            <a:r>
              <a:rPr lang="en-US" sz="1500" i="1">
                <a:ea typeface="+mn-lt"/>
                <a:cs typeface="+mn-lt"/>
              </a:rPr>
              <a:t> </a:t>
            </a:r>
            <a:r>
              <a:rPr lang="en-US" sz="1500">
                <a:ea typeface="+mn-lt"/>
                <a:cs typeface="+mn-lt"/>
              </a:rPr>
              <a:t>           	Low in </a:t>
            </a:r>
            <a:r>
              <a:rPr lang="en-US" sz="1500" err="1">
                <a:ea typeface="+mn-lt"/>
                <a:cs typeface="+mn-lt"/>
              </a:rPr>
              <a:t>mrp</a:t>
            </a:r>
            <a:r>
              <a:rPr lang="en-US" sz="1500">
                <a:ea typeface="+mn-lt"/>
                <a:cs typeface="+mn-lt"/>
              </a:rPr>
              <a:t>. Large amount of b-</a:t>
            </a:r>
            <a:r>
              <a:rPr lang="en-US" sz="1500" err="1">
                <a:ea typeface="+mn-lt"/>
                <a:cs typeface="+mn-lt"/>
              </a:rPr>
              <a:t>temptd</a:t>
            </a:r>
            <a:r>
              <a:rPr lang="en-US" sz="1500">
                <a:ea typeface="+mn-lt"/>
                <a:cs typeface="+mn-lt"/>
              </a:rPr>
              <a:t> but a few Wacoal. Prefer cotton, sling, t-shirt, comfortable, adjustable. Less strap, seamless, </a:t>
            </a:r>
            <a:r>
              <a:rPr lang="en-US" sz="1500" err="1">
                <a:ea typeface="+mn-lt"/>
                <a:cs typeface="+mn-lt"/>
              </a:rPr>
              <a:t>chantilly</a:t>
            </a:r>
            <a:r>
              <a:rPr lang="en-US" sz="1500">
                <a:ea typeface="+mn-lt"/>
                <a:cs typeface="+mn-lt"/>
              </a:rPr>
              <a:t>, breathable and support.</a:t>
            </a:r>
          </a:p>
          <a:p>
            <a:pPr algn="just"/>
            <a:endParaRPr lang="en-US"/>
          </a:p>
          <a:p>
            <a:pPr algn="just"/>
            <a:endParaRPr lang="en-US"/>
          </a:p>
        </p:txBody>
      </p:sp>
    </p:spTree>
    <p:extLst>
      <p:ext uri="{BB962C8B-B14F-4D97-AF65-F5344CB8AC3E}">
        <p14:creationId xmlns:p14="http://schemas.microsoft.com/office/powerpoint/2010/main" val="273068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F3F5-623A-4441-84B2-9CE5C58D9E12}"/>
              </a:ext>
            </a:extLst>
          </p:cNvPr>
          <p:cNvSpPr>
            <a:spLocks noGrp="1"/>
          </p:cNvSpPr>
          <p:nvPr>
            <p:ph type="title"/>
          </p:nvPr>
        </p:nvSpPr>
        <p:spPr/>
        <p:txBody>
          <a:bodyPr/>
          <a:lstStyle/>
          <a:p>
            <a:r>
              <a:rPr lang="en-US" b="1">
                <a:ea typeface="+mj-lt"/>
                <a:cs typeface="+mj-lt"/>
              </a:rPr>
              <a:t>K Means Clustering</a:t>
            </a:r>
          </a:p>
        </p:txBody>
      </p:sp>
      <p:sp>
        <p:nvSpPr>
          <p:cNvPr id="3" name="Content Placeholder 2">
            <a:extLst>
              <a:ext uri="{FF2B5EF4-FFF2-40B4-BE49-F238E27FC236}">
                <a16:creationId xmlns:a16="http://schemas.microsoft.com/office/drawing/2014/main" id="{FD712D2A-9F84-4272-9D50-BBD89635ADE1}"/>
              </a:ext>
            </a:extLst>
          </p:cNvPr>
          <p:cNvSpPr>
            <a:spLocks noGrp="1"/>
          </p:cNvSpPr>
          <p:nvPr>
            <p:ph idx="1"/>
          </p:nvPr>
        </p:nvSpPr>
        <p:spPr>
          <a:xfrm>
            <a:off x="1066800" y="2103120"/>
            <a:ext cx="10058400" cy="3931920"/>
          </a:xfrm>
        </p:spPr>
        <p:txBody>
          <a:bodyPr vert="horz" lIns="91440" tIns="45720" rIns="91440" bIns="45720" rtlCol="0" anchor="t">
            <a:normAutofit lnSpcReduction="10000"/>
          </a:bodyPr>
          <a:lstStyle/>
          <a:p>
            <a:pPr algn="just">
              <a:lnSpc>
                <a:spcPct val="110000"/>
              </a:lnSpc>
              <a:spcBef>
                <a:spcPts val="600"/>
              </a:spcBef>
            </a:pPr>
            <a:r>
              <a:rPr lang="en-US" sz="1500" b="1" i="1">
                <a:ea typeface="+mn-lt"/>
                <a:cs typeface="+mn-lt"/>
              </a:rPr>
              <a:t>Cluster 11   </a:t>
            </a:r>
            <a:r>
              <a:rPr lang="en-US" sz="1500">
                <a:ea typeface="+mn-lt"/>
                <a:cs typeface="+mn-lt"/>
              </a:rPr>
              <a:t>          	Low in </a:t>
            </a:r>
            <a:r>
              <a:rPr lang="en-US" sz="1500" err="1">
                <a:ea typeface="+mn-lt"/>
                <a:cs typeface="+mn-lt"/>
              </a:rPr>
              <a:t>diff_size_num</a:t>
            </a:r>
            <a:r>
              <a:rPr lang="en-US" sz="1500">
                <a:ea typeface="+mn-lt"/>
                <a:cs typeface="+mn-lt"/>
              </a:rPr>
              <a:t> and </a:t>
            </a:r>
            <a:r>
              <a:rPr lang="en-US" sz="1500" err="1">
                <a:ea typeface="+mn-lt"/>
                <a:cs typeface="+mn-lt"/>
              </a:rPr>
              <a:t>available_size_num</a:t>
            </a:r>
            <a:r>
              <a:rPr lang="en-US" sz="1500">
                <a:ea typeface="+mn-lt"/>
                <a:cs typeface="+mn-lt"/>
              </a:rPr>
              <a:t>. Large amount of Calvin-Klein products but small amount of Wacoal and Hanky-Panky. High </a:t>
            </a:r>
            <a:r>
              <a:rPr lang="en-US" sz="1500" err="1">
                <a:ea typeface="+mn-lt"/>
                <a:cs typeface="+mn-lt"/>
              </a:rPr>
              <a:t>frenqency</a:t>
            </a:r>
            <a:r>
              <a:rPr lang="en-US" sz="1500">
                <a:ea typeface="+mn-lt"/>
                <a:cs typeface="+mn-lt"/>
              </a:rPr>
              <a:t> in sheer, </a:t>
            </a:r>
            <a:r>
              <a:rPr lang="en-US" sz="1500" err="1">
                <a:ea typeface="+mn-lt"/>
                <a:cs typeface="+mn-lt"/>
              </a:rPr>
              <a:t>strench</a:t>
            </a:r>
            <a:r>
              <a:rPr lang="en-US" sz="1500">
                <a:ea typeface="+mn-lt"/>
                <a:cs typeface="+mn-lt"/>
              </a:rPr>
              <a:t>, sling, smooth, soft, molded and spandex. Low frequency in seamless, modern, breathable, plunge, support, cotton, nylon and fabrication.</a:t>
            </a:r>
          </a:p>
          <a:p>
            <a:pPr algn="just">
              <a:lnSpc>
                <a:spcPct val="110000"/>
              </a:lnSpc>
              <a:spcBef>
                <a:spcPts val="600"/>
              </a:spcBef>
            </a:pPr>
            <a:r>
              <a:rPr lang="en-US" sz="1500" b="1" i="1">
                <a:ea typeface="+mn-lt"/>
                <a:cs typeface="+mn-lt"/>
              </a:rPr>
              <a:t>Cluster 12  </a:t>
            </a:r>
            <a:r>
              <a:rPr lang="en-US" sz="1500">
                <a:ea typeface="+mn-lt"/>
                <a:cs typeface="+mn-lt"/>
              </a:rPr>
              <a:t>           	Low in price. High in </a:t>
            </a:r>
            <a:r>
              <a:rPr lang="en-US" sz="1500" err="1">
                <a:ea typeface="+mn-lt"/>
                <a:cs typeface="+mn-lt"/>
              </a:rPr>
              <a:t>review_count</a:t>
            </a:r>
            <a:r>
              <a:rPr lang="en-US" sz="1500">
                <a:ea typeface="+mn-lt"/>
                <a:cs typeface="+mn-lt"/>
              </a:rPr>
              <a:t>. High in </a:t>
            </a:r>
            <a:r>
              <a:rPr lang="en-US" sz="1500" err="1">
                <a:ea typeface="+mn-lt"/>
                <a:cs typeface="+mn-lt"/>
              </a:rPr>
              <a:t>diff_size_num</a:t>
            </a:r>
            <a:r>
              <a:rPr lang="en-US" sz="1500">
                <a:ea typeface="+mn-lt"/>
                <a:cs typeface="+mn-lt"/>
              </a:rPr>
              <a:t>, </a:t>
            </a:r>
            <a:r>
              <a:rPr lang="en-US" sz="1500" err="1">
                <a:ea typeface="+mn-lt"/>
                <a:cs typeface="+mn-lt"/>
              </a:rPr>
              <a:t>available_size_num</a:t>
            </a:r>
            <a:r>
              <a:rPr lang="en-US" sz="1500">
                <a:ea typeface="+mn-lt"/>
                <a:cs typeface="+mn-lt"/>
              </a:rPr>
              <a:t> and </a:t>
            </a:r>
            <a:r>
              <a:rPr lang="en-US" sz="1500" err="1">
                <a:ea typeface="+mn-lt"/>
                <a:cs typeface="+mn-lt"/>
              </a:rPr>
              <a:t>total_sizes_num</a:t>
            </a:r>
            <a:r>
              <a:rPr lang="en-US" sz="1500">
                <a:ea typeface="+mn-lt"/>
                <a:cs typeface="+mn-lt"/>
              </a:rPr>
              <a:t>. Less </a:t>
            </a:r>
            <a:r>
              <a:rPr lang="en-US" sz="1500" err="1">
                <a:ea typeface="+mn-lt"/>
                <a:cs typeface="+mn-lt"/>
              </a:rPr>
              <a:t>pantities</a:t>
            </a:r>
            <a:r>
              <a:rPr lang="en-US" sz="1500">
                <a:ea typeface="+mn-lt"/>
                <a:cs typeface="+mn-lt"/>
              </a:rPr>
              <a:t>. Large amount of Victoria's Secret and Calvin-Klein but small amount of Hanky-Panky. More features related to lightweight, stretch, underwire, spacer, scalloped, </a:t>
            </a:r>
            <a:r>
              <a:rPr lang="en-US" sz="1500" err="1">
                <a:ea typeface="+mn-lt"/>
                <a:cs typeface="+mn-lt"/>
              </a:rPr>
              <a:t>chantilly</a:t>
            </a:r>
            <a:r>
              <a:rPr lang="en-US" sz="1500">
                <a:ea typeface="+mn-lt"/>
                <a:cs typeface="+mn-lt"/>
              </a:rPr>
              <a:t>, breathable, trim, spandex and adjustable. Less features related to seamless, sheer, comfortable and support. </a:t>
            </a:r>
          </a:p>
          <a:p>
            <a:pPr algn="just">
              <a:lnSpc>
                <a:spcPct val="110000"/>
              </a:lnSpc>
              <a:spcBef>
                <a:spcPts val="600"/>
              </a:spcBef>
            </a:pPr>
            <a:r>
              <a:rPr lang="en-US" sz="1500" b="1" i="1">
                <a:ea typeface="+mn-lt"/>
                <a:cs typeface="+mn-lt"/>
              </a:rPr>
              <a:t>Cluster 13</a:t>
            </a:r>
            <a:r>
              <a:rPr lang="en-US" sz="1500">
                <a:ea typeface="+mn-lt"/>
                <a:cs typeface="+mn-lt"/>
              </a:rPr>
              <a:t>             	Low in both </a:t>
            </a:r>
            <a:r>
              <a:rPr lang="en-US" sz="1500" err="1">
                <a:ea typeface="+mn-lt"/>
                <a:cs typeface="+mn-lt"/>
              </a:rPr>
              <a:t>mrp</a:t>
            </a:r>
            <a:r>
              <a:rPr lang="en-US" sz="1500">
                <a:ea typeface="+mn-lt"/>
                <a:cs typeface="+mn-lt"/>
              </a:rPr>
              <a:t> and price. More features related to seamless, center, </a:t>
            </a:r>
            <a:r>
              <a:rPr lang="en-US" sz="1500" err="1">
                <a:ea typeface="+mn-lt"/>
                <a:cs typeface="+mn-lt"/>
              </a:rPr>
              <a:t>chantilly</a:t>
            </a:r>
            <a:r>
              <a:rPr lang="en-US" sz="1500">
                <a:ea typeface="+mn-lt"/>
                <a:cs typeface="+mn-lt"/>
              </a:rPr>
              <a:t> and straps. Less features related to sheer, breathable, </a:t>
            </a:r>
            <a:r>
              <a:rPr lang="en-US" sz="1500" err="1">
                <a:ea typeface="+mn-lt"/>
                <a:cs typeface="+mn-lt"/>
              </a:rPr>
              <a:t>strech</a:t>
            </a:r>
            <a:r>
              <a:rPr lang="en-US" sz="1500">
                <a:ea typeface="+mn-lt"/>
                <a:cs typeface="+mn-lt"/>
              </a:rPr>
              <a:t>, soft, support and molded.</a:t>
            </a:r>
          </a:p>
          <a:p>
            <a:pPr algn="just">
              <a:lnSpc>
                <a:spcPct val="110000"/>
              </a:lnSpc>
              <a:spcBef>
                <a:spcPts val="600"/>
              </a:spcBef>
            </a:pPr>
            <a:r>
              <a:rPr lang="en-US" sz="1500" b="1" i="1">
                <a:ea typeface="+mn-lt"/>
                <a:cs typeface="+mn-lt"/>
              </a:rPr>
              <a:t>Cluster 14   </a:t>
            </a:r>
            <a:r>
              <a:rPr lang="en-US" sz="1500">
                <a:ea typeface="+mn-lt"/>
                <a:cs typeface="+mn-lt"/>
              </a:rPr>
              <a:t>          	High in rating but low in </a:t>
            </a:r>
            <a:r>
              <a:rPr lang="en-US" sz="1500" err="1">
                <a:ea typeface="+mn-lt"/>
                <a:cs typeface="+mn-lt"/>
              </a:rPr>
              <a:t>review_count</a:t>
            </a:r>
            <a:r>
              <a:rPr lang="en-US" sz="1500">
                <a:ea typeface="+mn-lt"/>
                <a:cs typeface="+mn-lt"/>
              </a:rPr>
              <a:t>. Low in both </a:t>
            </a:r>
            <a:r>
              <a:rPr lang="en-US" sz="1500" err="1">
                <a:ea typeface="+mn-lt"/>
                <a:cs typeface="+mn-lt"/>
              </a:rPr>
              <a:t>mrp</a:t>
            </a:r>
            <a:r>
              <a:rPr lang="en-US" sz="1500">
                <a:ea typeface="+mn-lt"/>
                <a:cs typeface="+mn-lt"/>
              </a:rPr>
              <a:t> and price.  Small amount of Wacoal. More features related to sling, hook, scalloped, </a:t>
            </a:r>
            <a:r>
              <a:rPr lang="en-US" sz="1500" err="1">
                <a:ea typeface="+mn-lt"/>
                <a:cs typeface="+mn-lt"/>
              </a:rPr>
              <a:t>chantilly</a:t>
            </a:r>
            <a:r>
              <a:rPr lang="en-US" sz="1500">
                <a:ea typeface="+mn-lt"/>
                <a:cs typeface="+mn-lt"/>
              </a:rPr>
              <a:t>, plunge, fabrication and molded. Less features related to strap, sheer, breathable, </a:t>
            </a:r>
            <a:r>
              <a:rPr lang="en-US" sz="1500" err="1">
                <a:ea typeface="+mn-lt"/>
                <a:cs typeface="+mn-lt"/>
              </a:rPr>
              <a:t>strtch</a:t>
            </a:r>
            <a:r>
              <a:rPr lang="en-US" sz="1500">
                <a:ea typeface="+mn-lt"/>
                <a:cs typeface="+mn-lt"/>
              </a:rPr>
              <a:t>, soft, smooth and support.</a:t>
            </a:r>
          </a:p>
          <a:p>
            <a:pPr algn="just">
              <a:lnSpc>
                <a:spcPct val="110000"/>
              </a:lnSpc>
              <a:spcBef>
                <a:spcPts val="600"/>
              </a:spcBef>
            </a:pPr>
            <a:r>
              <a:rPr lang="en-US" sz="1500" b="1" i="1">
                <a:ea typeface="+mn-lt"/>
                <a:cs typeface="+mn-lt"/>
              </a:rPr>
              <a:t>Cluster 15   </a:t>
            </a:r>
            <a:r>
              <a:rPr lang="en-US" sz="1500">
                <a:ea typeface="+mn-lt"/>
                <a:cs typeface="+mn-lt"/>
              </a:rPr>
              <a:t>           	High in </a:t>
            </a:r>
            <a:r>
              <a:rPr lang="en-US" sz="1500" err="1">
                <a:ea typeface="+mn-lt"/>
                <a:cs typeface="+mn-lt"/>
              </a:rPr>
              <a:t>mrp</a:t>
            </a:r>
            <a:r>
              <a:rPr lang="en-US" sz="1500">
                <a:ea typeface="+mn-lt"/>
                <a:cs typeface="+mn-lt"/>
              </a:rPr>
              <a:t> but low in price. High in </a:t>
            </a:r>
            <a:r>
              <a:rPr lang="en-US" sz="1500" err="1">
                <a:ea typeface="+mn-lt"/>
                <a:cs typeface="+mn-lt"/>
              </a:rPr>
              <a:t>review_count</a:t>
            </a:r>
            <a:r>
              <a:rPr lang="en-US" sz="1500">
                <a:ea typeface="+mn-lt"/>
                <a:cs typeface="+mn-lt"/>
              </a:rPr>
              <a:t>. Low in </a:t>
            </a:r>
            <a:r>
              <a:rPr lang="en-US" sz="1500" err="1">
                <a:ea typeface="+mn-lt"/>
                <a:cs typeface="+mn-lt"/>
              </a:rPr>
              <a:t>diff_size_num</a:t>
            </a:r>
            <a:r>
              <a:rPr lang="en-US" sz="1500">
                <a:ea typeface="+mn-lt"/>
                <a:cs typeface="+mn-lt"/>
              </a:rPr>
              <a:t> and </a:t>
            </a:r>
            <a:r>
              <a:rPr lang="en-US" sz="1500" err="1">
                <a:ea typeface="+mn-lt"/>
                <a:cs typeface="+mn-lt"/>
              </a:rPr>
              <a:t>available_size_num</a:t>
            </a:r>
            <a:r>
              <a:rPr lang="en-US" sz="1500">
                <a:ea typeface="+mn-lt"/>
                <a:cs typeface="+mn-lt"/>
              </a:rPr>
              <a:t>. Large amount of Wacoal. More features related to seamless, stretch, lace, comfort, center, breathable, trim, sling, soft, support and molded. Less features related to sheer, </a:t>
            </a:r>
            <a:r>
              <a:rPr lang="en-US" sz="1500" err="1">
                <a:ea typeface="+mn-lt"/>
                <a:cs typeface="+mn-lt"/>
              </a:rPr>
              <a:t>chantilly</a:t>
            </a:r>
            <a:r>
              <a:rPr lang="en-US" sz="1500">
                <a:ea typeface="+mn-lt"/>
                <a:cs typeface="+mn-lt"/>
              </a:rPr>
              <a:t>, contour.</a:t>
            </a:r>
          </a:p>
        </p:txBody>
      </p:sp>
    </p:spTree>
    <p:extLst>
      <p:ext uri="{BB962C8B-B14F-4D97-AF65-F5344CB8AC3E}">
        <p14:creationId xmlns:p14="http://schemas.microsoft.com/office/powerpoint/2010/main" val="3615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259347" y="2308118"/>
            <a:ext cx="9673306" cy="2733106"/>
          </a:xfrm>
        </p:spPr>
        <p:txBody>
          <a:bodyPr vert="horz" lIns="91440" tIns="45720" rIns="91440" bIns="45720" rtlCol="0" anchor="ctr">
            <a:normAutofit/>
          </a:bodyPr>
          <a:lstStyle/>
          <a:p>
            <a:pPr algn="ctr">
              <a:lnSpc>
                <a:spcPct val="83000"/>
              </a:lnSpc>
            </a:pPr>
            <a:r>
              <a:rPr lang="en-US" sz="7200" cap="all" spc="-100"/>
              <a:t>Prediction Models</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41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DA9C-150B-F94B-BA8C-C5FAD1468C58}"/>
              </a:ext>
            </a:extLst>
          </p:cNvPr>
          <p:cNvSpPr>
            <a:spLocks noGrp="1"/>
          </p:cNvSpPr>
          <p:nvPr>
            <p:ph type="title"/>
          </p:nvPr>
        </p:nvSpPr>
        <p:spPr>
          <a:xfrm>
            <a:off x="1042988" y="504164"/>
            <a:ext cx="10058400" cy="1371600"/>
          </a:xfrm>
        </p:spPr>
        <p:txBody>
          <a:bodyPr/>
          <a:lstStyle/>
          <a:p>
            <a:r>
              <a:rPr lang="en-US" b="1"/>
              <a:t>Five Models</a:t>
            </a:r>
          </a:p>
        </p:txBody>
      </p:sp>
      <p:grpSp>
        <p:nvGrpSpPr>
          <p:cNvPr id="30" name="Group 29">
            <a:extLst>
              <a:ext uri="{FF2B5EF4-FFF2-40B4-BE49-F238E27FC236}">
                <a16:creationId xmlns:a16="http://schemas.microsoft.com/office/drawing/2014/main" id="{EDE211C2-3DE9-B94F-8DDF-87BB31D8418D}"/>
              </a:ext>
            </a:extLst>
          </p:cNvPr>
          <p:cNvGrpSpPr/>
          <p:nvPr/>
        </p:nvGrpSpPr>
        <p:grpSpPr>
          <a:xfrm>
            <a:off x="659938" y="3092453"/>
            <a:ext cx="10872123" cy="3261383"/>
            <a:chOff x="509589" y="1819623"/>
            <a:chExt cx="10872123" cy="3261383"/>
          </a:xfrm>
        </p:grpSpPr>
        <p:grpSp>
          <p:nvGrpSpPr>
            <p:cNvPr id="8" name="Group 7">
              <a:extLst>
                <a:ext uri="{FF2B5EF4-FFF2-40B4-BE49-F238E27FC236}">
                  <a16:creationId xmlns:a16="http://schemas.microsoft.com/office/drawing/2014/main" id="{FEC9FEDC-56F6-0242-A5DA-EDB5EA87F6C9}"/>
                </a:ext>
              </a:extLst>
            </p:cNvPr>
            <p:cNvGrpSpPr/>
            <p:nvPr/>
          </p:nvGrpSpPr>
          <p:grpSpPr>
            <a:xfrm>
              <a:off x="509589" y="1819623"/>
              <a:ext cx="2119315" cy="1740932"/>
              <a:chOff x="709614" y="1849337"/>
              <a:chExt cx="2119315" cy="1740932"/>
            </a:xfrm>
          </p:grpSpPr>
          <p:sp>
            <p:nvSpPr>
              <p:cNvPr id="5" name="TextBox 4">
                <a:extLst>
                  <a:ext uri="{FF2B5EF4-FFF2-40B4-BE49-F238E27FC236}">
                    <a16:creationId xmlns:a16="http://schemas.microsoft.com/office/drawing/2014/main" id="{77BE7A5D-E46D-2144-A4E9-DD4FD66E9DE5}"/>
                  </a:ext>
                </a:extLst>
              </p:cNvPr>
              <p:cNvSpPr txBox="1"/>
              <p:nvPr/>
            </p:nvSpPr>
            <p:spPr>
              <a:xfrm>
                <a:off x="766767" y="1849337"/>
                <a:ext cx="2062162" cy="369332"/>
              </a:xfrm>
              <a:prstGeom prst="rect">
                <a:avLst/>
              </a:prstGeom>
              <a:noFill/>
            </p:spPr>
            <p:txBody>
              <a:bodyPr wrap="square" rtlCol="0">
                <a:spAutoFit/>
              </a:bodyPr>
              <a:lstStyle/>
              <a:p>
                <a:r>
                  <a:rPr lang="en-US" b="1"/>
                  <a:t>Linear Regression</a:t>
                </a:r>
              </a:p>
            </p:txBody>
          </p:sp>
          <p:pic>
            <p:nvPicPr>
              <p:cNvPr id="7" name="Picture 6">
                <a:extLst>
                  <a:ext uri="{FF2B5EF4-FFF2-40B4-BE49-F238E27FC236}">
                    <a16:creationId xmlns:a16="http://schemas.microsoft.com/office/drawing/2014/main" id="{EE4E997C-DD21-D042-A5DD-B9B393D790BB}"/>
                  </a:ext>
                </a:extLst>
              </p:cNvPr>
              <p:cNvPicPr>
                <a:picLocks noChangeAspect="1"/>
              </p:cNvPicPr>
              <p:nvPr/>
            </p:nvPicPr>
            <p:blipFill>
              <a:blip r:embed="rId3"/>
              <a:stretch>
                <a:fillRect/>
              </a:stretch>
            </p:blipFill>
            <p:spPr>
              <a:xfrm>
                <a:off x="709614" y="2218669"/>
                <a:ext cx="2062162" cy="1371600"/>
              </a:xfrm>
              <a:prstGeom prst="rect">
                <a:avLst/>
              </a:prstGeom>
              <a:ln>
                <a:solidFill>
                  <a:schemeClr val="tx1"/>
                </a:solidFill>
              </a:ln>
            </p:spPr>
          </p:pic>
        </p:grpSp>
        <p:grpSp>
          <p:nvGrpSpPr>
            <p:cNvPr id="10" name="Group 9">
              <a:extLst>
                <a:ext uri="{FF2B5EF4-FFF2-40B4-BE49-F238E27FC236}">
                  <a16:creationId xmlns:a16="http://schemas.microsoft.com/office/drawing/2014/main" id="{01E6612F-7422-BA46-B4AB-E8794EC9B94D}"/>
                </a:ext>
              </a:extLst>
            </p:cNvPr>
            <p:cNvGrpSpPr/>
            <p:nvPr/>
          </p:nvGrpSpPr>
          <p:grpSpPr>
            <a:xfrm>
              <a:off x="2571751" y="2223448"/>
              <a:ext cx="2234691" cy="1811183"/>
              <a:chOff x="3414525" y="2704425"/>
              <a:chExt cx="2234691" cy="1811183"/>
            </a:xfrm>
          </p:grpSpPr>
          <p:pic>
            <p:nvPicPr>
              <p:cNvPr id="6" name="Picture 5">
                <a:extLst>
                  <a:ext uri="{FF2B5EF4-FFF2-40B4-BE49-F238E27FC236}">
                    <a16:creationId xmlns:a16="http://schemas.microsoft.com/office/drawing/2014/main" id="{5553C054-26E4-334C-A7FB-E21349183438}"/>
                  </a:ext>
                </a:extLst>
              </p:cNvPr>
              <p:cNvPicPr>
                <a:picLocks noChangeAspect="1"/>
              </p:cNvPicPr>
              <p:nvPr/>
            </p:nvPicPr>
            <p:blipFill>
              <a:blip r:embed="rId4"/>
              <a:stretch>
                <a:fillRect/>
              </a:stretch>
            </p:blipFill>
            <p:spPr>
              <a:xfrm>
                <a:off x="3471678" y="3104391"/>
                <a:ext cx="2062162" cy="1411217"/>
              </a:xfrm>
              <a:prstGeom prst="rect">
                <a:avLst/>
              </a:prstGeom>
              <a:ln>
                <a:solidFill>
                  <a:schemeClr val="tx1"/>
                </a:solidFill>
              </a:ln>
            </p:spPr>
          </p:pic>
          <p:sp>
            <p:nvSpPr>
              <p:cNvPr id="23" name="TextBox 22">
                <a:extLst>
                  <a:ext uri="{FF2B5EF4-FFF2-40B4-BE49-F238E27FC236}">
                    <a16:creationId xmlns:a16="http://schemas.microsoft.com/office/drawing/2014/main" id="{9D76A29D-3F04-BA4B-969E-371583D78AFE}"/>
                  </a:ext>
                </a:extLst>
              </p:cNvPr>
              <p:cNvSpPr txBox="1"/>
              <p:nvPr/>
            </p:nvSpPr>
            <p:spPr>
              <a:xfrm>
                <a:off x="3414525" y="2704425"/>
                <a:ext cx="2234691" cy="369332"/>
              </a:xfrm>
              <a:prstGeom prst="rect">
                <a:avLst/>
              </a:prstGeom>
              <a:noFill/>
            </p:spPr>
            <p:txBody>
              <a:bodyPr wrap="square" rtlCol="0">
                <a:spAutoFit/>
              </a:bodyPr>
              <a:lstStyle/>
              <a:p>
                <a:r>
                  <a:rPr lang="en-US" b="1"/>
                  <a:t>Logistic Regression</a:t>
                </a:r>
              </a:p>
            </p:txBody>
          </p:sp>
        </p:grpSp>
        <p:sp>
          <p:nvSpPr>
            <p:cNvPr id="25" name="TextBox 24">
              <a:extLst>
                <a:ext uri="{FF2B5EF4-FFF2-40B4-BE49-F238E27FC236}">
                  <a16:creationId xmlns:a16="http://schemas.microsoft.com/office/drawing/2014/main" id="{778154F0-ED21-E047-AFBE-C7D75C97C8B8}"/>
                </a:ext>
              </a:extLst>
            </p:cNvPr>
            <p:cNvSpPr txBox="1"/>
            <p:nvPr/>
          </p:nvSpPr>
          <p:spPr>
            <a:xfrm>
              <a:off x="4631318" y="2718176"/>
              <a:ext cx="2234691" cy="369332"/>
            </a:xfrm>
            <a:prstGeom prst="rect">
              <a:avLst/>
            </a:prstGeom>
            <a:noFill/>
          </p:spPr>
          <p:txBody>
            <a:bodyPr wrap="square" rtlCol="0">
              <a:spAutoFit/>
            </a:bodyPr>
            <a:lstStyle/>
            <a:p>
              <a:pPr algn="ctr"/>
              <a:r>
                <a:rPr lang="en-US" b="1"/>
                <a:t>Decision Tree</a:t>
              </a:r>
            </a:p>
          </p:txBody>
        </p:sp>
        <p:sp>
          <p:nvSpPr>
            <p:cNvPr id="26" name="TextBox 25">
              <a:extLst>
                <a:ext uri="{FF2B5EF4-FFF2-40B4-BE49-F238E27FC236}">
                  <a16:creationId xmlns:a16="http://schemas.microsoft.com/office/drawing/2014/main" id="{A29AFC57-AE7A-0741-983A-B4A96C915843}"/>
                </a:ext>
              </a:extLst>
            </p:cNvPr>
            <p:cNvSpPr txBox="1"/>
            <p:nvPr/>
          </p:nvSpPr>
          <p:spPr>
            <a:xfrm>
              <a:off x="6806260" y="3028238"/>
              <a:ext cx="2234691" cy="369332"/>
            </a:xfrm>
            <a:prstGeom prst="rect">
              <a:avLst/>
            </a:prstGeom>
            <a:noFill/>
          </p:spPr>
          <p:txBody>
            <a:bodyPr wrap="square" rtlCol="0">
              <a:spAutoFit/>
            </a:bodyPr>
            <a:lstStyle/>
            <a:p>
              <a:pPr algn="ctr"/>
              <a:r>
                <a:rPr lang="en-US" b="1"/>
                <a:t>Random Forest</a:t>
              </a:r>
            </a:p>
          </p:txBody>
        </p:sp>
        <p:grpSp>
          <p:nvGrpSpPr>
            <p:cNvPr id="29" name="Group 28">
              <a:extLst>
                <a:ext uri="{FF2B5EF4-FFF2-40B4-BE49-F238E27FC236}">
                  <a16:creationId xmlns:a16="http://schemas.microsoft.com/office/drawing/2014/main" id="{FF7DB851-5D21-9540-81A0-53735CAD1D18}"/>
                </a:ext>
              </a:extLst>
            </p:cNvPr>
            <p:cNvGrpSpPr/>
            <p:nvPr/>
          </p:nvGrpSpPr>
          <p:grpSpPr>
            <a:xfrm>
              <a:off x="9093986" y="3307677"/>
              <a:ext cx="2287726" cy="1773329"/>
              <a:chOff x="9257464" y="3643954"/>
              <a:chExt cx="2287726" cy="1773329"/>
            </a:xfrm>
          </p:grpSpPr>
          <p:sp>
            <p:nvSpPr>
              <p:cNvPr id="27" name="TextBox 26">
                <a:extLst>
                  <a:ext uri="{FF2B5EF4-FFF2-40B4-BE49-F238E27FC236}">
                    <a16:creationId xmlns:a16="http://schemas.microsoft.com/office/drawing/2014/main" id="{6330F93E-175B-9B4A-ADB4-EB81D73283F3}"/>
                  </a:ext>
                </a:extLst>
              </p:cNvPr>
              <p:cNvSpPr txBox="1"/>
              <p:nvPr/>
            </p:nvSpPr>
            <p:spPr>
              <a:xfrm>
                <a:off x="9257464" y="3643954"/>
                <a:ext cx="2234691" cy="369332"/>
              </a:xfrm>
              <a:prstGeom prst="rect">
                <a:avLst/>
              </a:prstGeom>
              <a:noFill/>
            </p:spPr>
            <p:txBody>
              <a:bodyPr wrap="square" rtlCol="0">
                <a:spAutoFit/>
              </a:bodyPr>
              <a:lstStyle/>
              <a:p>
                <a:pPr algn="ctr"/>
                <a:r>
                  <a:rPr lang="en-US" b="1"/>
                  <a:t>K-NN</a:t>
                </a:r>
              </a:p>
            </p:txBody>
          </p:sp>
          <p:pic>
            <p:nvPicPr>
              <p:cNvPr id="28" name="Picture 27">
                <a:extLst>
                  <a:ext uri="{FF2B5EF4-FFF2-40B4-BE49-F238E27FC236}">
                    <a16:creationId xmlns:a16="http://schemas.microsoft.com/office/drawing/2014/main" id="{AB13841C-6359-6A4A-B1A1-5837EBB43FD2}"/>
                  </a:ext>
                </a:extLst>
              </p:cNvPr>
              <p:cNvPicPr>
                <a:picLocks noChangeAspect="1"/>
              </p:cNvPicPr>
              <p:nvPr/>
            </p:nvPicPr>
            <p:blipFill>
              <a:blip r:embed="rId5"/>
              <a:stretch>
                <a:fillRect/>
              </a:stretch>
            </p:blipFill>
            <p:spPr>
              <a:xfrm>
                <a:off x="9310498" y="4034631"/>
                <a:ext cx="2234692" cy="1382652"/>
              </a:xfrm>
              <a:prstGeom prst="rect">
                <a:avLst/>
              </a:prstGeom>
              <a:ln>
                <a:solidFill>
                  <a:schemeClr val="tx1"/>
                </a:solidFill>
              </a:ln>
            </p:spPr>
          </p:pic>
        </p:grpSp>
      </p:grpSp>
      <p:sp>
        <p:nvSpPr>
          <p:cNvPr id="31" name="Content Placeholder 2">
            <a:extLst>
              <a:ext uri="{FF2B5EF4-FFF2-40B4-BE49-F238E27FC236}">
                <a16:creationId xmlns:a16="http://schemas.microsoft.com/office/drawing/2014/main" id="{32C34489-3C5A-EF49-BC19-17D20076ADC5}"/>
              </a:ext>
            </a:extLst>
          </p:cNvPr>
          <p:cNvSpPr>
            <a:spLocks noGrp="1"/>
          </p:cNvSpPr>
          <p:nvPr>
            <p:ph idx="1"/>
          </p:nvPr>
        </p:nvSpPr>
        <p:spPr>
          <a:xfrm>
            <a:off x="1042988" y="1597534"/>
            <a:ext cx="10294307" cy="1129609"/>
          </a:xfrm>
        </p:spPr>
        <p:txBody>
          <a:bodyPr>
            <a:noAutofit/>
          </a:bodyPr>
          <a:lstStyle/>
          <a:p>
            <a:pPr algn="just"/>
            <a:r>
              <a:rPr lang="en-US"/>
              <a:t>Before build the model, we transform the rating into binary as rating level, 1 means high rating for rating over 4.0, 0 for below 4.0. The rating level is the dependent variable for all models except liner regression.</a:t>
            </a:r>
          </a:p>
          <a:p>
            <a:pPr algn="just"/>
            <a:r>
              <a:rPr lang="en-US"/>
              <a:t>Besides, we found that the dataset is </a:t>
            </a:r>
            <a:r>
              <a:rPr lang="en-US">
                <a:solidFill>
                  <a:srgbClr val="0070C0"/>
                </a:solidFill>
              </a:rPr>
              <a:t>not balance</a:t>
            </a:r>
            <a:r>
              <a:rPr lang="en-US"/>
              <a:t>. Therefore, we used SMOTE to oversample the dataset, making the number of both levels of the rating equal to 26793.</a:t>
            </a:r>
          </a:p>
        </p:txBody>
      </p:sp>
      <p:pic>
        <p:nvPicPr>
          <p:cNvPr id="4" name="Picture 3" descr="A close up of a piece of paper&#10;&#10;Description automatically generated">
            <a:extLst>
              <a:ext uri="{FF2B5EF4-FFF2-40B4-BE49-F238E27FC236}">
                <a16:creationId xmlns:a16="http://schemas.microsoft.com/office/drawing/2014/main" id="{542990BE-F7E2-1748-AFCE-5EB3A8766712}"/>
              </a:ext>
            </a:extLst>
          </p:cNvPr>
          <p:cNvPicPr>
            <a:picLocks noChangeAspect="1"/>
          </p:cNvPicPr>
          <p:nvPr/>
        </p:nvPicPr>
        <p:blipFill>
          <a:blip r:embed="rId6"/>
          <a:stretch>
            <a:fillRect/>
          </a:stretch>
        </p:blipFill>
        <p:spPr>
          <a:xfrm>
            <a:off x="4890329" y="4395830"/>
            <a:ext cx="2062163" cy="1283731"/>
          </a:xfrm>
          <a:prstGeom prst="rect">
            <a:avLst/>
          </a:prstGeom>
        </p:spPr>
      </p:pic>
      <p:sp>
        <p:nvSpPr>
          <p:cNvPr id="9" name="Rectangle 8">
            <a:extLst>
              <a:ext uri="{FF2B5EF4-FFF2-40B4-BE49-F238E27FC236}">
                <a16:creationId xmlns:a16="http://schemas.microsoft.com/office/drawing/2014/main" id="{6A38AE00-03AA-084E-A0AC-650E62A1AEB8}"/>
              </a:ext>
            </a:extLst>
          </p:cNvPr>
          <p:cNvSpPr/>
          <p:nvPr/>
        </p:nvSpPr>
        <p:spPr>
          <a:xfrm>
            <a:off x="4890329" y="4395830"/>
            <a:ext cx="2062163" cy="128373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close up of a map&#10;&#10;Description automatically generated">
            <a:extLst>
              <a:ext uri="{FF2B5EF4-FFF2-40B4-BE49-F238E27FC236}">
                <a16:creationId xmlns:a16="http://schemas.microsoft.com/office/drawing/2014/main" id="{055C9D4E-3A9F-C34E-996B-2BBD5BE2FEA0}"/>
              </a:ext>
            </a:extLst>
          </p:cNvPr>
          <p:cNvPicPr>
            <a:picLocks noChangeAspect="1"/>
          </p:cNvPicPr>
          <p:nvPr/>
        </p:nvPicPr>
        <p:blipFill>
          <a:blip r:embed="rId7"/>
          <a:stretch>
            <a:fillRect/>
          </a:stretch>
        </p:blipFill>
        <p:spPr>
          <a:xfrm>
            <a:off x="7021689" y="4713090"/>
            <a:ext cx="2211173" cy="1339961"/>
          </a:xfrm>
          <a:prstGeom prst="rect">
            <a:avLst/>
          </a:prstGeom>
        </p:spPr>
      </p:pic>
      <p:sp>
        <p:nvSpPr>
          <p:cNvPr id="15" name="Rectangle 14">
            <a:extLst>
              <a:ext uri="{FF2B5EF4-FFF2-40B4-BE49-F238E27FC236}">
                <a16:creationId xmlns:a16="http://schemas.microsoft.com/office/drawing/2014/main" id="{04137D29-0071-1444-90E1-F82D65B65FC9}"/>
              </a:ext>
            </a:extLst>
          </p:cNvPr>
          <p:cNvSpPr/>
          <p:nvPr/>
        </p:nvSpPr>
        <p:spPr>
          <a:xfrm>
            <a:off x="7021689" y="4713090"/>
            <a:ext cx="2222646" cy="133996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006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A724-D675-4E0E-A91D-4F5C29AE188B}"/>
              </a:ext>
            </a:extLst>
          </p:cNvPr>
          <p:cNvSpPr>
            <a:spLocks noGrp="1"/>
          </p:cNvSpPr>
          <p:nvPr>
            <p:ph type="title"/>
          </p:nvPr>
        </p:nvSpPr>
        <p:spPr>
          <a:xfrm>
            <a:off x="917261" y="650451"/>
            <a:ext cx="3329150" cy="2092748"/>
          </a:xfrm>
        </p:spPr>
        <p:txBody>
          <a:bodyPr>
            <a:normAutofit/>
          </a:bodyPr>
          <a:lstStyle/>
          <a:p>
            <a:r>
              <a:rPr lang="en-US" b="1"/>
              <a:t>Linear Regression Model</a:t>
            </a:r>
          </a:p>
        </p:txBody>
      </p:sp>
      <p:sp>
        <p:nvSpPr>
          <p:cNvPr id="5" name="Content Placeholder 2">
            <a:extLst>
              <a:ext uri="{FF2B5EF4-FFF2-40B4-BE49-F238E27FC236}">
                <a16:creationId xmlns:a16="http://schemas.microsoft.com/office/drawing/2014/main" id="{6EEF7422-3413-234C-B943-1A77CA285A63}"/>
              </a:ext>
            </a:extLst>
          </p:cNvPr>
          <p:cNvSpPr>
            <a:spLocks noGrp="1"/>
          </p:cNvSpPr>
          <p:nvPr>
            <p:ph idx="1"/>
          </p:nvPr>
        </p:nvSpPr>
        <p:spPr>
          <a:xfrm>
            <a:off x="1168814" y="3133759"/>
            <a:ext cx="9854371" cy="3073790"/>
          </a:xfrm>
        </p:spPr>
        <p:txBody>
          <a:bodyPr>
            <a:normAutofit/>
          </a:bodyPr>
          <a:lstStyle/>
          <a:p>
            <a:pPr marL="0" indent="0" algn="just">
              <a:lnSpc>
                <a:spcPct val="90000"/>
              </a:lnSpc>
              <a:buNone/>
            </a:pPr>
            <a:r>
              <a:rPr lang="en-US"/>
              <a:t>We built a linear regression model with </a:t>
            </a:r>
            <a:r>
              <a:rPr lang="en-US">
                <a:solidFill>
                  <a:srgbClr val="0070C0"/>
                </a:solidFill>
              </a:rPr>
              <a:t>R</a:t>
            </a:r>
            <a:r>
              <a:rPr lang="en-US" baseline="30000">
                <a:solidFill>
                  <a:srgbClr val="0070C0"/>
                </a:solidFill>
              </a:rPr>
              <a:t>2</a:t>
            </a:r>
            <a:r>
              <a:rPr lang="en-US"/>
              <a:t> equals to 82.76.</a:t>
            </a:r>
          </a:p>
          <a:p>
            <a:pPr marL="0" indent="0" algn="just">
              <a:lnSpc>
                <a:spcPct val="90000"/>
              </a:lnSpc>
              <a:buNone/>
            </a:pPr>
            <a:r>
              <a:rPr lang="en-US" b="1"/>
              <a:t>Coefficients:</a:t>
            </a:r>
            <a:endParaRPr lang="en-US"/>
          </a:p>
          <a:p>
            <a:pPr algn="just"/>
            <a:r>
              <a:rPr lang="en-US"/>
              <a:t>In the figure above, the green area means that the coefficients are positive and have a positive effect to rating, while the red area means the coefficients have a negative effect to </a:t>
            </a:r>
            <a:r>
              <a:rPr lang="en-US">
                <a:solidFill>
                  <a:srgbClr val="0070C0"/>
                </a:solidFill>
              </a:rPr>
              <a:t>rating</a:t>
            </a:r>
            <a:r>
              <a:rPr lang="en-US"/>
              <a:t>. </a:t>
            </a:r>
          </a:p>
          <a:p>
            <a:pPr algn="just"/>
            <a:r>
              <a:rPr lang="en-US"/>
              <a:t>For example,</a:t>
            </a:r>
            <a:r>
              <a:rPr lang="en-US">
                <a:solidFill>
                  <a:srgbClr val="0070C0"/>
                </a:solidFill>
              </a:rPr>
              <a:t> Victoria’s-Secret </a:t>
            </a:r>
            <a:r>
              <a:rPr lang="en-US"/>
              <a:t>will get higher ratings on amazon. </a:t>
            </a:r>
            <a:r>
              <a:rPr lang="en-US">
                <a:solidFill>
                  <a:srgbClr val="0070C0"/>
                </a:solidFill>
              </a:rPr>
              <a:t>Customers</a:t>
            </a:r>
            <a:r>
              <a:rPr lang="en-US"/>
              <a:t> are more satisfied by panties rather than bras. When there is ‘</a:t>
            </a:r>
            <a:r>
              <a:rPr lang="en-US">
                <a:solidFill>
                  <a:srgbClr val="0070C0"/>
                </a:solidFill>
              </a:rPr>
              <a:t>beauty</a:t>
            </a:r>
            <a:r>
              <a:rPr lang="en-US"/>
              <a:t>’ in the product descriptions, the ratings are more likely to be low. We guess that it is because the brand focuses more on the appearance of the product but not the comfort. Additionally, </a:t>
            </a:r>
            <a:r>
              <a:rPr lang="en-US">
                <a:solidFill>
                  <a:srgbClr val="0070C0"/>
                </a:solidFill>
              </a:rPr>
              <a:t>price</a:t>
            </a:r>
            <a:r>
              <a:rPr lang="en-US"/>
              <a:t> and </a:t>
            </a:r>
            <a:r>
              <a:rPr lang="en-US">
                <a:solidFill>
                  <a:srgbClr val="0070C0"/>
                </a:solidFill>
              </a:rPr>
              <a:t>review counts </a:t>
            </a:r>
            <a:r>
              <a:rPr lang="en-US"/>
              <a:t>have no effect on ratings, which is out of our expectations.</a:t>
            </a:r>
          </a:p>
        </p:txBody>
      </p:sp>
      <p:pic>
        <p:nvPicPr>
          <p:cNvPr id="4" name="Picture 3">
            <a:extLst>
              <a:ext uri="{FF2B5EF4-FFF2-40B4-BE49-F238E27FC236}">
                <a16:creationId xmlns:a16="http://schemas.microsoft.com/office/drawing/2014/main" id="{480AE04A-9882-6442-A3A0-95B193BD139C}"/>
              </a:ext>
            </a:extLst>
          </p:cNvPr>
          <p:cNvPicPr>
            <a:picLocks noChangeAspect="1"/>
          </p:cNvPicPr>
          <p:nvPr/>
        </p:nvPicPr>
        <p:blipFill rotWithShape="1">
          <a:blip r:embed="rId3"/>
          <a:srcRect t="1322"/>
          <a:stretch/>
        </p:blipFill>
        <p:spPr>
          <a:xfrm>
            <a:off x="4662758" y="650451"/>
            <a:ext cx="6886817" cy="2208627"/>
          </a:xfrm>
          <a:prstGeom prst="rect">
            <a:avLst/>
          </a:prstGeom>
          <a:ln w="12700">
            <a:solidFill>
              <a:schemeClr val="tx1"/>
            </a:solidFill>
          </a:ln>
        </p:spPr>
      </p:pic>
    </p:spTree>
    <p:extLst>
      <p:ext uri="{BB962C8B-B14F-4D97-AF65-F5344CB8AC3E}">
        <p14:creationId xmlns:p14="http://schemas.microsoft.com/office/powerpoint/2010/main" val="1957803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0">
            <a:extLst>
              <a:ext uri="{FF2B5EF4-FFF2-40B4-BE49-F238E27FC236}">
                <a16:creationId xmlns:a16="http://schemas.microsoft.com/office/drawing/2014/main" id="{12CFA323-DF00-4382-9DAB-DD79FAAB2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7664597" cy="6382512"/>
          </a:xfrm>
          <a:prstGeom prst="rect">
            <a:avLst/>
          </a:prstGeom>
          <a:solidFill>
            <a:schemeClr val="bg2"/>
          </a:solidFill>
          <a:ln w="6350" cap="flat" cmpd="sng" algn="ctr">
            <a:noFill/>
            <a:prstDash val="solid"/>
          </a:ln>
          <a:effectLst>
            <a:softEdge rad="0"/>
          </a:effectLst>
        </p:spPr>
      </p:sp>
      <p:sp>
        <p:nvSpPr>
          <p:cNvPr id="31" name="Rectangle 12">
            <a:extLst>
              <a:ext uri="{FF2B5EF4-FFF2-40B4-BE49-F238E27FC236}">
                <a16:creationId xmlns:a16="http://schemas.microsoft.com/office/drawing/2014/main" id="{7CA66210-6803-4217-AAD7-06B175BFB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31272" cy="6108192"/>
          </a:xfrm>
          <a:prstGeom prst="rect">
            <a:avLst/>
          </a:prstGeom>
          <a:noFill/>
          <a:ln w="6350" cap="sq" cmpd="sng" algn="ctr">
            <a:solidFill>
              <a:schemeClr val="tx1">
                <a:lumMod val="75000"/>
                <a:lumOff val="25000"/>
              </a:schemeClr>
            </a:solidFill>
            <a:prstDash val="solid"/>
            <a:miter lim="800000"/>
          </a:ln>
          <a:effectLst/>
        </p:spPr>
      </p:sp>
      <p:sp>
        <p:nvSpPr>
          <p:cNvPr id="5" name="Content Placeholder 2">
            <a:extLst>
              <a:ext uri="{FF2B5EF4-FFF2-40B4-BE49-F238E27FC236}">
                <a16:creationId xmlns:a16="http://schemas.microsoft.com/office/drawing/2014/main" id="{1DBA4169-9AD0-D840-9CAB-7DE0C537424B}"/>
              </a:ext>
            </a:extLst>
          </p:cNvPr>
          <p:cNvSpPr>
            <a:spLocks noGrp="1"/>
          </p:cNvSpPr>
          <p:nvPr>
            <p:ph idx="1"/>
          </p:nvPr>
        </p:nvSpPr>
        <p:spPr>
          <a:xfrm>
            <a:off x="849695" y="878330"/>
            <a:ext cx="6365940" cy="2413510"/>
          </a:xfrm>
        </p:spPr>
        <p:txBody>
          <a:bodyPr>
            <a:normAutofit/>
          </a:bodyPr>
          <a:lstStyle/>
          <a:p>
            <a:pPr marL="0" indent="0">
              <a:buNone/>
            </a:pPr>
            <a:r>
              <a:rPr lang="en-US" b="1"/>
              <a:t>Predicted Value vs Error Plot</a:t>
            </a:r>
          </a:p>
          <a:p>
            <a:pPr marL="0" indent="0" algn="just">
              <a:buNone/>
            </a:pPr>
            <a:r>
              <a:rPr lang="en-US"/>
              <a:t>First plot is showing the predicted result and the error comparing with the actual value. We can see the most points are around 0 located between -0.25 and 0.25, which is highlighted by the yellow rectangle. When the predicted values are in the range of 3.5 to 4.25, it’s more likely to have high negative error as shown in the red rectangle.</a:t>
            </a:r>
          </a:p>
        </p:txBody>
      </p:sp>
      <p:sp>
        <p:nvSpPr>
          <p:cNvPr id="32" name="Rectangle 14">
            <a:extLst>
              <a:ext uri="{FF2B5EF4-FFF2-40B4-BE49-F238E27FC236}">
                <a16:creationId xmlns:a16="http://schemas.microsoft.com/office/drawing/2014/main" id="{3463EFE2-34D1-4E68-A084-25F289A6A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464234-1732-C945-9B5B-C5F634372539}"/>
              </a:ext>
            </a:extLst>
          </p:cNvPr>
          <p:cNvPicPr>
            <a:picLocks noChangeAspect="1"/>
          </p:cNvPicPr>
          <p:nvPr/>
        </p:nvPicPr>
        <p:blipFill>
          <a:blip r:embed="rId3"/>
          <a:stretch>
            <a:fillRect/>
          </a:stretch>
        </p:blipFill>
        <p:spPr>
          <a:xfrm>
            <a:off x="7928819" y="661183"/>
            <a:ext cx="4171731" cy="2398744"/>
          </a:xfrm>
          <a:prstGeom prst="rect">
            <a:avLst/>
          </a:prstGeom>
          <a:ln>
            <a:solidFill>
              <a:schemeClr val="tx1"/>
            </a:solidFill>
          </a:ln>
        </p:spPr>
      </p:pic>
      <p:pic>
        <p:nvPicPr>
          <p:cNvPr id="6" name="Picture 5">
            <a:extLst>
              <a:ext uri="{FF2B5EF4-FFF2-40B4-BE49-F238E27FC236}">
                <a16:creationId xmlns:a16="http://schemas.microsoft.com/office/drawing/2014/main" id="{73996511-1450-6140-9B23-07FC203E714F}"/>
              </a:ext>
            </a:extLst>
          </p:cNvPr>
          <p:cNvPicPr>
            <a:picLocks noChangeAspect="1"/>
          </p:cNvPicPr>
          <p:nvPr/>
        </p:nvPicPr>
        <p:blipFill>
          <a:blip r:embed="rId4"/>
          <a:stretch>
            <a:fillRect/>
          </a:stretch>
        </p:blipFill>
        <p:spPr>
          <a:xfrm>
            <a:off x="7956997" y="3591759"/>
            <a:ext cx="4143553" cy="2256742"/>
          </a:xfrm>
          <a:prstGeom prst="rect">
            <a:avLst/>
          </a:prstGeom>
          <a:ln>
            <a:solidFill>
              <a:schemeClr val="tx1"/>
            </a:solidFill>
          </a:ln>
        </p:spPr>
      </p:pic>
      <p:pic>
        <p:nvPicPr>
          <p:cNvPr id="7" name="Picture 6">
            <a:extLst>
              <a:ext uri="{FF2B5EF4-FFF2-40B4-BE49-F238E27FC236}">
                <a16:creationId xmlns:a16="http://schemas.microsoft.com/office/drawing/2014/main" id="{0204B950-888C-CB47-8AE4-0D01AB615D4B}"/>
              </a:ext>
            </a:extLst>
          </p:cNvPr>
          <p:cNvPicPr>
            <a:picLocks noChangeAspect="1"/>
          </p:cNvPicPr>
          <p:nvPr/>
        </p:nvPicPr>
        <p:blipFill>
          <a:blip r:embed="rId5"/>
          <a:stretch>
            <a:fillRect/>
          </a:stretch>
        </p:blipFill>
        <p:spPr>
          <a:xfrm>
            <a:off x="951089" y="3566160"/>
            <a:ext cx="2306142" cy="1828039"/>
          </a:xfrm>
          <a:prstGeom prst="rect">
            <a:avLst/>
          </a:prstGeom>
          <a:ln>
            <a:solidFill>
              <a:schemeClr val="tx1"/>
            </a:solidFill>
          </a:ln>
        </p:spPr>
      </p:pic>
      <p:sp>
        <p:nvSpPr>
          <p:cNvPr id="8" name="Rectangle 7">
            <a:extLst>
              <a:ext uri="{FF2B5EF4-FFF2-40B4-BE49-F238E27FC236}">
                <a16:creationId xmlns:a16="http://schemas.microsoft.com/office/drawing/2014/main" id="{2CF56E13-10A8-7E4C-BA74-ED31FDF7456F}"/>
              </a:ext>
            </a:extLst>
          </p:cNvPr>
          <p:cNvSpPr/>
          <p:nvPr/>
        </p:nvSpPr>
        <p:spPr>
          <a:xfrm>
            <a:off x="9636368" y="995431"/>
            <a:ext cx="956603" cy="1328241"/>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D707C6-D5BC-6D4A-9CF4-0D1B8B21E127}"/>
              </a:ext>
            </a:extLst>
          </p:cNvPr>
          <p:cNvSpPr/>
          <p:nvPr/>
        </p:nvSpPr>
        <p:spPr>
          <a:xfrm>
            <a:off x="8723214" y="1780248"/>
            <a:ext cx="896970" cy="543424"/>
          </a:xfrm>
          <a:prstGeom prst="rect">
            <a:avLst/>
          </a:prstGeom>
          <a:noFill/>
          <a:ln w="15875">
            <a:solidFill>
              <a:srgbClr val="FF3B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06E98B08-FAE7-2547-A651-B0E8F2DC64D0}"/>
              </a:ext>
            </a:extLst>
          </p:cNvPr>
          <p:cNvSpPr txBox="1">
            <a:spLocks/>
          </p:cNvSpPr>
          <p:nvPr/>
        </p:nvSpPr>
        <p:spPr>
          <a:xfrm>
            <a:off x="3483681" y="3739823"/>
            <a:ext cx="3821376" cy="18534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None/>
            </a:pPr>
            <a:r>
              <a:rPr lang="en-US" b="1"/>
              <a:t>Probability Plot</a:t>
            </a:r>
          </a:p>
          <a:p>
            <a:pPr marL="0" indent="0" algn="just">
              <a:buNone/>
            </a:pPr>
            <a:r>
              <a:rPr lang="en-US"/>
              <a:t>From the Q-Q plot, we can see that our sample is normally distributed since it’s fairly straight.</a:t>
            </a:r>
          </a:p>
        </p:txBody>
      </p:sp>
      <p:sp>
        <p:nvSpPr>
          <p:cNvPr id="34" name="Content Placeholder 2">
            <a:extLst>
              <a:ext uri="{FF2B5EF4-FFF2-40B4-BE49-F238E27FC236}">
                <a16:creationId xmlns:a16="http://schemas.microsoft.com/office/drawing/2014/main" id="{9A6AAFB8-BBA3-344B-9ECA-CBC7DADA711E}"/>
              </a:ext>
            </a:extLst>
          </p:cNvPr>
          <p:cNvSpPr txBox="1">
            <a:spLocks/>
          </p:cNvSpPr>
          <p:nvPr/>
        </p:nvSpPr>
        <p:spPr>
          <a:xfrm>
            <a:off x="819079" y="5848501"/>
            <a:ext cx="6087907" cy="54099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a:p>
        </p:txBody>
      </p:sp>
      <p:sp>
        <p:nvSpPr>
          <p:cNvPr id="9" name="TextBox 8">
            <a:extLst>
              <a:ext uri="{FF2B5EF4-FFF2-40B4-BE49-F238E27FC236}">
                <a16:creationId xmlns:a16="http://schemas.microsoft.com/office/drawing/2014/main" id="{2B78DCF8-0958-EF4D-9C8F-BECFE17DCD60}"/>
              </a:ext>
            </a:extLst>
          </p:cNvPr>
          <p:cNvSpPr txBox="1"/>
          <p:nvPr/>
        </p:nvSpPr>
        <p:spPr>
          <a:xfrm>
            <a:off x="1079057" y="5904073"/>
            <a:ext cx="6226000" cy="369332"/>
          </a:xfrm>
          <a:prstGeom prst="rect">
            <a:avLst/>
          </a:prstGeom>
          <a:noFill/>
        </p:spPr>
        <p:txBody>
          <a:bodyPr wrap="none" rtlCol="0">
            <a:spAutoFit/>
          </a:bodyPr>
          <a:lstStyle/>
          <a:p>
            <a:r>
              <a:rPr lang="en-US"/>
              <a:t>Reference: </a:t>
            </a:r>
            <a:r>
              <a:rPr lang="en-US">
                <a:hlinkClick r:id="rId6"/>
              </a:rPr>
              <a:t>https://en.wikipedia.org/wiki/Normal_probability_plot</a:t>
            </a:r>
            <a:endParaRPr lang="en-US"/>
          </a:p>
        </p:txBody>
      </p:sp>
    </p:spTree>
    <p:extLst>
      <p:ext uri="{BB962C8B-B14F-4D97-AF65-F5344CB8AC3E}">
        <p14:creationId xmlns:p14="http://schemas.microsoft.com/office/powerpoint/2010/main" val="3130776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83F9B28-27CC-A841-AE73-EFA520534F78}"/>
              </a:ext>
            </a:extLst>
          </p:cNvPr>
          <p:cNvSpPr txBox="1">
            <a:spLocks/>
          </p:cNvSpPr>
          <p:nvPr/>
        </p:nvSpPr>
        <p:spPr>
          <a:xfrm>
            <a:off x="1326417" y="1795234"/>
            <a:ext cx="9427029" cy="187234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a:t>Comparing the two models in logistic regression, we find the second variable combination is better since the first one might be overfitting.</a:t>
            </a:r>
          </a:p>
          <a:p>
            <a:pPr algn="just"/>
            <a:r>
              <a:rPr lang="en-US"/>
              <a:t>Therefore, we apply other three models on both two variable combinations. Then we choose the better variable combination in the final modelling process and get the results.</a:t>
            </a:r>
          </a:p>
        </p:txBody>
      </p:sp>
      <p:grpSp>
        <p:nvGrpSpPr>
          <p:cNvPr id="16" name="Group 15">
            <a:extLst>
              <a:ext uri="{FF2B5EF4-FFF2-40B4-BE49-F238E27FC236}">
                <a16:creationId xmlns:a16="http://schemas.microsoft.com/office/drawing/2014/main" id="{7C69DF6B-F09F-7C4F-860E-EB2E48A93A5F}"/>
              </a:ext>
            </a:extLst>
          </p:cNvPr>
          <p:cNvGrpSpPr/>
          <p:nvPr/>
        </p:nvGrpSpPr>
        <p:grpSpPr>
          <a:xfrm>
            <a:off x="2550454" y="3295294"/>
            <a:ext cx="7644346" cy="3377639"/>
            <a:chOff x="2468666" y="2695854"/>
            <a:chExt cx="7644346" cy="3377639"/>
          </a:xfrm>
        </p:grpSpPr>
        <p:grpSp>
          <p:nvGrpSpPr>
            <p:cNvPr id="15" name="Group 14">
              <a:extLst>
                <a:ext uri="{FF2B5EF4-FFF2-40B4-BE49-F238E27FC236}">
                  <a16:creationId xmlns:a16="http://schemas.microsoft.com/office/drawing/2014/main" id="{7B079867-32D3-EC46-950A-1D5B5A3D588F}"/>
                </a:ext>
              </a:extLst>
            </p:cNvPr>
            <p:cNvGrpSpPr/>
            <p:nvPr/>
          </p:nvGrpSpPr>
          <p:grpSpPr>
            <a:xfrm>
              <a:off x="2468666" y="2695854"/>
              <a:ext cx="6488715" cy="2124433"/>
              <a:chOff x="2294784" y="3987625"/>
              <a:chExt cx="6488715" cy="2124433"/>
            </a:xfrm>
          </p:grpSpPr>
          <p:pic>
            <p:nvPicPr>
              <p:cNvPr id="4" name="Picture 3">
                <a:extLst>
                  <a:ext uri="{FF2B5EF4-FFF2-40B4-BE49-F238E27FC236}">
                    <a16:creationId xmlns:a16="http://schemas.microsoft.com/office/drawing/2014/main" id="{D5F0FEE7-FF19-F841-BD3F-162D240BE292}"/>
                  </a:ext>
                </a:extLst>
              </p:cNvPr>
              <p:cNvPicPr>
                <a:picLocks noChangeAspect="1"/>
              </p:cNvPicPr>
              <p:nvPr/>
            </p:nvPicPr>
            <p:blipFill>
              <a:blip r:embed="rId3"/>
              <a:stretch>
                <a:fillRect/>
              </a:stretch>
            </p:blipFill>
            <p:spPr>
              <a:xfrm>
                <a:off x="2294784" y="3987625"/>
                <a:ext cx="2670052" cy="2124433"/>
              </a:xfrm>
              <a:prstGeom prst="rect">
                <a:avLst/>
              </a:prstGeom>
              <a:ln w="12700">
                <a:solidFill>
                  <a:schemeClr val="tx1"/>
                </a:solidFill>
              </a:ln>
            </p:spPr>
          </p:pic>
          <p:sp>
            <p:nvSpPr>
              <p:cNvPr id="5" name="Content Placeholder 2">
                <a:extLst>
                  <a:ext uri="{FF2B5EF4-FFF2-40B4-BE49-F238E27FC236}">
                    <a16:creationId xmlns:a16="http://schemas.microsoft.com/office/drawing/2014/main" id="{852DCA4E-9140-C849-BE44-C68949FDFBCE}"/>
                  </a:ext>
                </a:extLst>
              </p:cNvPr>
              <p:cNvSpPr txBox="1">
                <a:spLocks/>
              </p:cNvSpPr>
              <p:nvPr/>
            </p:nvSpPr>
            <p:spPr>
              <a:xfrm>
                <a:off x="5784262" y="5049842"/>
                <a:ext cx="478332" cy="461831"/>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2000"/>
                  <a:t>VS</a:t>
                </a:r>
              </a:p>
            </p:txBody>
          </p:sp>
          <p:sp>
            <p:nvSpPr>
              <p:cNvPr id="6" name="Content Placeholder 2">
                <a:extLst>
                  <a:ext uri="{FF2B5EF4-FFF2-40B4-BE49-F238E27FC236}">
                    <a16:creationId xmlns:a16="http://schemas.microsoft.com/office/drawing/2014/main" id="{4E0EE855-D4C7-2748-ACC7-2FA65A3E4382}"/>
                  </a:ext>
                </a:extLst>
              </p:cNvPr>
              <p:cNvSpPr txBox="1">
                <a:spLocks/>
              </p:cNvSpPr>
              <p:nvPr/>
            </p:nvSpPr>
            <p:spPr>
              <a:xfrm>
                <a:off x="7082020" y="5005067"/>
                <a:ext cx="1701479" cy="461832"/>
              </a:xfrm>
              <a:prstGeom prst="rect">
                <a:avLst/>
              </a:prstGeom>
              <a:solidFill>
                <a:schemeClr val="bg1"/>
              </a:solidFill>
              <a:ln w="12700">
                <a:solidFill>
                  <a:schemeClr val="tx1"/>
                </a:solidFill>
              </a:ln>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2000"/>
                  <a:t>All 74 variables</a:t>
                </a:r>
              </a:p>
            </p:txBody>
          </p:sp>
        </p:grpSp>
        <p:grpSp>
          <p:nvGrpSpPr>
            <p:cNvPr id="14" name="Group 13">
              <a:extLst>
                <a:ext uri="{FF2B5EF4-FFF2-40B4-BE49-F238E27FC236}">
                  <a16:creationId xmlns:a16="http://schemas.microsoft.com/office/drawing/2014/main" id="{B93FE377-42BC-A249-A014-4E7EAD99A36E}"/>
                </a:ext>
              </a:extLst>
            </p:cNvPr>
            <p:cNvGrpSpPr/>
            <p:nvPr/>
          </p:nvGrpSpPr>
          <p:grpSpPr>
            <a:xfrm>
              <a:off x="2468666" y="4984921"/>
              <a:ext cx="7644346" cy="1088572"/>
              <a:chOff x="2422262" y="2748888"/>
              <a:chExt cx="7644346" cy="1088572"/>
            </a:xfrm>
          </p:grpSpPr>
          <p:sp>
            <p:nvSpPr>
              <p:cNvPr id="12" name="Content Placeholder 2">
                <a:extLst>
                  <a:ext uri="{FF2B5EF4-FFF2-40B4-BE49-F238E27FC236}">
                    <a16:creationId xmlns:a16="http://schemas.microsoft.com/office/drawing/2014/main" id="{A9E2E537-9988-5347-A917-7A814D97A99F}"/>
                  </a:ext>
                </a:extLst>
              </p:cNvPr>
              <p:cNvSpPr txBox="1">
                <a:spLocks/>
              </p:cNvSpPr>
              <p:nvPr/>
            </p:nvSpPr>
            <p:spPr>
              <a:xfrm>
                <a:off x="2422262" y="2748888"/>
                <a:ext cx="2322285" cy="108857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t>Logistic Regression</a:t>
                </a:r>
              </a:p>
              <a:p>
                <a:r>
                  <a:rPr lang="en-US"/>
                  <a:t>Decision Trees</a:t>
                </a:r>
              </a:p>
              <a:p>
                <a:endParaRPr lang="en-US"/>
              </a:p>
            </p:txBody>
          </p:sp>
          <p:sp>
            <p:nvSpPr>
              <p:cNvPr id="13" name="Content Placeholder 2">
                <a:extLst>
                  <a:ext uri="{FF2B5EF4-FFF2-40B4-BE49-F238E27FC236}">
                    <a16:creationId xmlns:a16="http://schemas.microsoft.com/office/drawing/2014/main" id="{BE7EA055-5F4A-8343-8046-87D89D20AB13}"/>
                  </a:ext>
                </a:extLst>
              </p:cNvPr>
              <p:cNvSpPr txBox="1">
                <a:spLocks/>
              </p:cNvSpPr>
              <p:nvPr/>
            </p:nvSpPr>
            <p:spPr>
              <a:xfrm>
                <a:off x="7181265" y="2748888"/>
                <a:ext cx="2885343" cy="108857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t>Random Forest</a:t>
                </a:r>
              </a:p>
              <a:p>
                <a:r>
                  <a:rPr lang="en-US"/>
                  <a:t>K-Nearest Neighbors</a:t>
                </a:r>
              </a:p>
              <a:p>
                <a:endParaRPr lang="en-US"/>
              </a:p>
            </p:txBody>
          </p:sp>
        </p:grpSp>
      </p:grpSp>
      <p:sp>
        <p:nvSpPr>
          <p:cNvPr id="17" name="Title 1">
            <a:extLst>
              <a:ext uri="{FF2B5EF4-FFF2-40B4-BE49-F238E27FC236}">
                <a16:creationId xmlns:a16="http://schemas.microsoft.com/office/drawing/2014/main" id="{5D7F44BF-3B6D-674E-A020-B69C8D05FD7A}"/>
              </a:ext>
            </a:extLst>
          </p:cNvPr>
          <p:cNvSpPr>
            <a:spLocks noGrp="1"/>
          </p:cNvSpPr>
          <p:nvPr>
            <p:ph type="title"/>
          </p:nvPr>
        </p:nvSpPr>
        <p:spPr>
          <a:xfrm>
            <a:off x="1066799" y="450814"/>
            <a:ext cx="10058400" cy="1371600"/>
          </a:xfrm>
        </p:spPr>
        <p:txBody>
          <a:bodyPr>
            <a:normAutofit/>
          </a:bodyPr>
          <a:lstStyle/>
          <a:p>
            <a:r>
              <a:rPr lang="en-US" b="1"/>
              <a:t>Variable Combinations Selection</a:t>
            </a:r>
          </a:p>
        </p:txBody>
      </p:sp>
    </p:spTree>
    <p:extLst>
      <p:ext uri="{BB962C8B-B14F-4D97-AF65-F5344CB8AC3E}">
        <p14:creationId xmlns:p14="http://schemas.microsoft.com/office/powerpoint/2010/main" val="389496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339142" y="2230529"/>
            <a:ext cx="9673306" cy="2733106"/>
          </a:xfrm>
        </p:spPr>
        <p:txBody>
          <a:bodyPr vert="horz" lIns="91440" tIns="45720" rIns="91440" bIns="45720" rtlCol="0" anchor="ctr">
            <a:normAutofit/>
          </a:bodyPr>
          <a:lstStyle/>
          <a:p>
            <a:pPr algn="ctr">
              <a:lnSpc>
                <a:spcPct val="83000"/>
              </a:lnSpc>
            </a:pPr>
            <a:r>
              <a:rPr lang="en-US" sz="7200" cap="all" spc="-100"/>
              <a:t>Fashion Brands</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354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4C87-7FDB-4071-8F8C-1D6B67DB84DC}"/>
              </a:ext>
            </a:extLst>
          </p:cNvPr>
          <p:cNvSpPr>
            <a:spLocks noGrp="1"/>
          </p:cNvSpPr>
          <p:nvPr>
            <p:ph type="title"/>
          </p:nvPr>
        </p:nvSpPr>
        <p:spPr/>
        <p:txBody>
          <a:bodyPr/>
          <a:lstStyle/>
          <a:p>
            <a:r>
              <a:rPr lang="en-US" b="1"/>
              <a:t>Logistic Regression Model (1)</a:t>
            </a:r>
          </a:p>
        </p:txBody>
      </p:sp>
      <p:pic>
        <p:nvPicPr>
          <p:cNvPr id="5" name="Picture 4" descr="A close up of a map&#10;&#10;Description automatically generated">
            <a:extLst>
              <a:ext uri="{FF2B5EF4-FFF2-40B4-BE49-F238E27FC236}">
                <a16:creationId xmlns:a16="http://schemas.microsoft.com/office/drawing/2014/main" id="{7E34F98E-4B63-0B4B-BA85-2B2D4D8A715E}"/>
              </a:ext>
            </a:extLst>
          </p:cNvPr>
          <p:cNvPicPr>
            <a:picLocks noChangeAspect="1"/>
          </p:cNvPicPr>
          <p:nvPr/>
        </p:nvPicPr>
        <p:blipFill>
          <a:blip r:embed="rId2"/>
          <a:stretch>
            <a:fillRect/>
          </a:stretch>
        </p:blipFill>
        <p:spPr>
          <a:xfrm>
            <a:off x="1066800" y="2401544"/>
            <a:ext cx="5207000" cy="3543300"/>
          </a:xfrm>
          <a:prstGeom prst="rect">
            <a:avLst/>
          </a:prstGeom>
        </p:spPr>
      </p:pic>
      <p:sp>
        <p:nvSpPr>
          <p:cNvPr id="9" name="Rectangle 8">
            <a:extLst>
              <a:ext uri="{FF2B5EF4-FFF2-40B4-BE49-F238E27FC236}">
                <a16:creationId xmlns:a16="http://schemas.microsoft.com/office/drawing/2014/main" id="{33E33D58-1E0E-A444-9EB7-BB8D766679C9}"/>
              </a:ext>
            </a:extLst>
          </p:cNvPr>
          <p:cNvSpPr/>
          <p:nvPr/>
        </p:nvSpPr>
        <p:spPr>
          <a:xfrm>
            <a:off x="1066800" y="2401544"/>
            <a:ext cx="5207000" cy="3543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C88F0CA-4661-CD4D-B777-9820EDFD3A1D}"/>
              </a:ext>
            </a:extLst>
          </p:cNvPr>
          <p:cNvGrpSpPr/>
          <p:nvPr/>
        </p:nvGrpSpPr>
        <p:grpSpPr>
          <a:xfrm>
            <a:off x="6943933" y="2401543"/>
            <a:ext cx="4254500" cy="774700"/>
            <a:chOff x="6959600" y="2014194"/>
            <a:chExt cx="4254500" cy="774700"/>
          </a:xfrm>
        </p:grpSpPr>
        <p:pic>
          <p:nvPicPr>
            <p:cNvPr id="7" name="Picture 6" descr="A screenshot of a cell phone&#10;&#10;Description automatically generated">
              <a:extLst>
                <a:ext uri="{FF2B5EF4-FFF2-40B4-BE49-F238E27FC236}">
                  <a16:creationId xmlns:a16="http://schemas.microsoft.com/office/drawing/2014/main" id="{820D07A2-8A79-D041-951B-250D6B8604E0}"/>
                </a:ext>
              </a:extLst>
            </p:cNvPr>
            <p:cNvPicPr>
              <a:picLocks noChangeAspect="1"/>
            </p:cNvPicPr>
            <p:nvPr/>
          </p:nvPicPr>
          <p:blipFill>
            <a:blip r:embed="rId3"/>
            <a:stretch>
              <a:fillRect/>
            </a:stretch>
          </p:blipFill>
          <p:spPr>
            <a:xfrm>
              <a:off x="6959600" y="2014194"/>
              <a:ext cx="4254500" cy="774700"/>
            </a:xfrm>
            <a:prstGeom prst="rect">
              <a:avLst/>
            </a:prstGeom>
          </p:spPr>
        </p:pic>
        <p:sp>
          <p:nvSpPr>
            <p:cNvPr id="10" name="Rectangle 9">
              <a:extLst>
                <a:ext uri="{FF2B5EF4-FFF2-40B4-BE49-F238E27FC236}">
                  <a16:creationId xmlns:a16="http://schemas.microsoft.com/office/drawing/2014/main" id="{F2AB42AE-EA1C-444E-AEEF-2D8A96EA8BD0}"/>
                </a:ext>
              </a:extLst>
            </p:cNvPr>
            <p:cNvSpPr/>
            <p:nvPr/>
          </p:nvSpPr>
          <p:spPr>
            <a:xfrm>
              <a:off x="6959600" y="2014194"/>
              <a:ext cx="4254500" cy="7747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Content Placeholder 2">
            <a:extLst>
              <a:ext uri="{FF2B5EF4-FFF2-40B4-BE49-F238E27FC236}">
                <a16:creationId xmlns:a16="http://schemas.microsoft.com/office/drawing/2014/main" id="{9E665A8C-8751-4E42-A96D-642FB9CFC3B1}"/>
              </a:ext>
            </a:extLst>
          </p:cNvPr>
          <p:cNvSpPr txBox="1">
            <a:spLocks/>
          </p:cNvSpPr>
          <p:nvPr/>
        </p:nvSpPr>
        <p:spPr>
          <a:xfrm>
            <a:off x="6779164" y="3681757"/>
            <a:ext cx="4584038" cy="269916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a:t>Building the model by all </a:t>
            </a:r>
            <a:r>
              <a:rPr lang="en-US">
                <a:solidFill>
                  <a:srgbClr val="0070C0"/>
                </a:solidFill>
              </a:rPr>
              <a:t>74</a:t>
            </a:r>
            <a:r>
              <a:rPr lang="en-US"/>
              <a:t> variables, we get the model with </a:t>
            </a:r>
            <a:r>
              <a:rPr lang="en-US">
                <a:solidFill>
                  <a:srgbClr val="0070C0"/>
                </a:solidFill>
              </a:rPr>
              <a:t>97.9% accuracy</a:t>
            </a:r>
            <a:r>
              <a:rPr lang="en-US"/>
              <a:t>. </a:t>
            </a:r>
          </a:p>
          <a:p>
            <a:pPr algn="just"/>
            <a:r>
              <a:rPr lang="en-US"/>
              <a:t>By applying the </a:t>
            </a:r>
            <a:r>
              <a:rPr lang="en-US">
                <a:solidFill>
                  <a:srgbClr val="0070C0"/>
                </a:solidFill>
              </a:rPr>
              <a:t>5-fold cross validation</a:t>
            </a:r>
            <a:r>
              <a:rPr lang="en-US"/>
              <a:t>, we get a more precise accuracy as 99.5%.</a:t>
            </a:r>
          </a:p>
          <a:p>
            <a:pPr algn="just"/>
            <a:r>
              <a:rPr lang="en-US"/>
              <a:t>ROC means the model is 100% better than randomly predicted results.</a:t>
            </a:r>
          </a:p>
        </p:txBody>
      </p:sp>
    </p:spTree>
    <p:extLst>
      <p:ext uri="{BB962C8B-B14F-4D97-AF65-F5344CB8AC3E}">
        <p14:creationId xmlns:p14="http://schemas.microsoft.com/office/powerpoint/2010/main" val="4011607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9E665A8C-8751-4E42-A96D-642FB9CFC3B1}"/>
              </a:ext>
            </a:extLst>
          </p:cNvPr>
          <p:cNvSpPr txBox="1">
            <a:spLocks/>
          </p:cNvSpPr>
          <p:nvPr/>
        </p:nvSpPr>
        <p:spPr>
          <a:xfrm>
            <a:off x="6812109" y="3960160"/>
            <a:ext cx="4556205" cy="2467601"/>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a:t>Building the model with all </a:t>
            </a:r>
            <a:r>
              <a:rPr lang="en-US">
                <a:solidFill>
                  <a:srgbClr val="0070C0"/>
                </a:solidFill>
              </a:rPr>
              <a:t>10</a:t>
            </a:r>
            <a:r>
              <a:rPr lang="en-US"/>
              <a:t> variables, we get the model with </a:t>
            </a:r>
            <a:r>
              <a:rPr lang="en-US">
                <a:solidFill>
                  <a:srgbClr val="0070C0"/>
                </a:solidFill>
              </a:rPr>
              <a:t>91.9% accuracy</a:t>
            </a:r>
            <a:r>
              <a:rPr lang="en-US"/>
              <a:t>. </a:t>
            </a:r>
          </a:p>
          <a:p>
            <a:pPr algn="just"/>
            <a:r>
              <a:rPr lang="en-US"/>
              <a:t>By applying the 5-fold cross validation, we get a more precise accuracy of 92.1%.</a:t>
            </a:r>
          </a:p>
          <a:p>
            <a:pPr algn="just"/>
            <a:r>
              <a:rPr lang="en-US"/>
              <a:t>ROC means the model is 96% better than randomly predicted results.</a:t>
            </a:r>
          </a:p>
        </p:txBody>
      </p:sp>
      <p:pic>
        <p:nvPicPr>
          <p:cNvPr id="4" name="Picture 3">
            <a:extLst>
              <a:ext uri="{FF2B5EF4-FFF2-40B4-BE49-F238E27FC236}">
                <a16:creationId xmlns:a16="http://schemas.microsoft.com/office/drawing/2014/main" id="{FA302074-9B92-3848-BE4E-A75943B35C87}"/>
              </a:ext>
            </a:extLst>
          </p:cNvPr>
          <p:cNvPicPr>
            <a:picLocks noChangeAspect="1"/>
          </p:cNvPicPr>
          <p:nvPr/>
        </p:nvPicPr>
        <p:blipFill>
          <a:blip r:embed="rId3"/>
          <a:stretch>
            <a:fillRect/>
          </a:stretch>
        </p:blipFill>
        <p:spPr>
          <a:xfrm>
            <a:off x="1192028" y="2877956"/>
            <a:ext cx="4977953" cy="3371115"/>
          </a:xfrm>
          <a:prstGeom prst="rect">
            <a:avLst/>
          </a:prstGeom>
          <a:ln w="12700">
            <a:solidFill>
              <a:schemeClr val="tx1"/>
            </a:solidFill>
          </a:ln>
        </p:spPr>
      </p:pic>
      <p:pic>
        <p:nvPicPr>
          <p:cNvPr id="8" name="Picture 7">
            <a:extLst>
              <a:ext uri="{FF2B5EF4-FFF2-40B4-BE49-F238E27FC236}">
                <a16:creationId xmlns:a16="http://schemas.microsoft.com/office/drawing/2014/main" id="{F1560B03-50C7-8A4C-AC3F-8E74B6CAC286}"/>
              </a:ext>
            </a:extLst>
          </p:cNvPr>
          <p:cNvPicPr>
            <a:picLocks noChangeAspect="1"/>
          </p:cNvPicPr>
          <p:nvPr/>
        </p:nvPicPr>
        <p:blipFill>
          <a:blip r:embed="rId4"/>
          <a:stretch>
            <a:fillRect/>
          </a:stretch>
        </p:blipFill>
        <p:spPr>
          <a:xfrm>
            <a:off x="6812109" y="2877956"/>
            <a:ext cx="4160071" cy="735197"/>
          </a:xfrm>
          <a:prstGeom prst="rect">
            <a:avLst/>
          </a:prstGeom>
          <a:ln w="12700">
            <a:solidFill>
              <a:schemeClr val="tx1"/>
            </a:solidFill>
          </a:ln>
        </p:spPr>
      </p:pic>
      <p:sp>
        <p:nvSpPr>
          <p:cNvPr id="12" name="Content Placeholder 2">
            <a:extLst>
              <a:ext uri="{FF2B5EF4-FFF2-40B4-BE49-F238E27FC236}">
                <a16:creationId xmlns:a16="http://schemas.microsoft.com/office/drawing/2014/main" id="{A2518106-708D-D84D-986D-B2A33B0FB541}"/>
              </a:ext>
            </a:extLst>
          </p:cNvPr>
          <p:cNvSpPr>
            <a:spLocks noGrp="1"/>
          </p:cNvSpPr>
          <p:nvPr>
            <p:ph idx="1"/>
          </p:nvPr>
        </p:nvSpPr>
        <p:spPr>
          <a:xfrm>
            <a:off x="1192028" y="1835727"/>
            <a:ext cx="7700117" cy="1144279"/>
          </a:xfrm>
        </p:spPr>
        <p:txBody>
          <a:bodyPr>
            <a:normAutofit/>
          </a:bodyPr>
          <a:lstStyle/>
          <a:p>
            <a:pPr marL="0" indent="0" algn="just">
              <a:buNone/>
            </a:pPr>
            <a:r>
              <a:rPr lang="en-US" b="1"/>
              <a:t>After </a:t>
            </a:r>
            <a:r>
              <a:rPr lang="en-US" b="1">
                <a:solidFill>
                  <a:srgbClr val="0070C0"/>
                </a:solidFill>
              </a:rPr>
              <a:t>Feature Selection</a:t>
            </a:r>
            <a:endParaRPr lang="en-US"/>
          </a:p>
          <a:p>
            <a:pPr marL="0" indent="0" algn="just">
              <a:buNone/>
            </a:pPr>
            <a:r>
              <a:rPr lang="en-US"/>
              <a:t>We selected 10 variables as main features showing in the right screenshot.</a:t>
            </a:r>
          </a:p>
        </p:txBody>
      </p:sp>
      <p:pic>
        <p:nvPicPr>
          <p:cNvPr id="17" name="Picture 16">
            <a:extLst>
              <a:ext uri="{FF2B5EF4-FFF2-40B4-BE49-F238E27FC236}">
                <a16:creationId xmlns:a16="http://schemas.microsoft.com/office/drawing/2014/main" id="{24ADCFFB-C923-0545-86A8-6EF86E437B0F}"/>
              </a:ext>
            </a:extLst>
          </p:cNvPr>
          <p:cNvPicPr>
            <a:picLocks noChangeAspect="1"/>
          </p:cNvPicPr>
          <p:nvPr/>
        </p:nvPicPr>
        <p:blipFill>
          <a:blip r:embed="rId5"/>
          <a:stretch>
            <a:fillRect/>
          </a:stretch>
        </p:blipFill>
        <p:spPr>
          <a:xfrm>
            <a:off x="8916180" y="556887"/>
            <a:ext cx="2670052" cy="2124433"/>
          </a:xfrm>
          <a:prstGeom prst="rect">
            <a:avLst/>
          </a:prstGeom>
          <a:ln w="12700">
            <a:solidFill>
              <a:schemeClr val="tx1"/>
            </a:solidFill>
          </a:ln>
        </p:spPr>
      </p:pic>
      <p:sp>
        <p:nvSpPr>
          <p:cNvPr id="18" name="Title 1">
            <a:extLst>
              <a:ext uri="{FF2B5EF4-FFF2-40B4-BE49-F238E27FC236}">
                <a16:creationId xmlns:a16="http://schemas.microsoft.com/office/drawing/2014/main" id="{5F1FACD5-9D63-A949-A014-CFBFAFAFDA46}"/>
              </a:ext>
            </a:extLst>
          </p:cNvPr>
          <p:cNvSpPr>
            <a:spLocks noGrp="1"/>
          </p:cNvSpPr>
          <p:nvPr>
            <p:ph type="title"/>
          </p:nvPr>
        </p:nvSpPr>
        <p:spPr>
          <a:xfrm>
            <a:off x="629803" y="556887"/>
            <a:ext cx="10058400" cy="1371600"/>
          </a:xfrm>
        </p:spPr>
        <p:txBody>
          <a:bodyPr>
            <a:normAutofit/>
          </a:bodyPr>
          <a:lstStyle/>
          <a:p>
            <a:r>
              <a:rPr lang="en-US" b="1"/>
              <a:t>Logistic Regression Model (2)</a:t>
            </a:r>
          </a:p>
        </p:txBody>
      </p:sp>
    </p:spTree>
    <p:extLst>
      <p:ext uri="{BB962C8B-B14F-4D97-AF65-F5344CB8AC3E}">
        <p14:creationId xmlns:p14="http://schemas.microsoft.com/office/powerpoint/2010/main" val="1264208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7446-D242-4840-BDC0-F3B5EF02BF81}"/>
              </a:ext>
            </a:extLst>
          </p:cNvPr>
          <p:cNvSpPr>
            <a:spLocks noGrp="1"/>
          </p:cNvSpPr>
          <p:nvPr>
            <p:ph type="title"/>
          </p:nvPr>
        </p:nvSpPr>
        <p:spPr>
          <a:xfrm>
            <a:off x="800100" y="403749"/>
            <a:ext cx="10058400" cy="1371600"/>
          </a:xfrm>
        </p:spPr>
        <p:txBody>
          <a:bodyPr/>
          <a:lstStyle/>
          <a:p>
            <a:r>
              <a:rPr lang="en-US" b="1"/>
              <a:t>Decision Tree Model (1)</a:t>
            </a:r>
          </a:p>
        </p:txBody>
      </p:sp>
      <p:sp>
        <p:nvSpPr>
          <p:cNvPr id="5" name="TextBox 4">
            <a:extLst>
              <a:ext uri="{FF2B5EF4-FFF2-40B4-BE49-F238E27FC236}">
                <a16:creationId xmlns:a16="http://schemas.microsoft.com/office/drawing/2014/main" id="{DC894055-A309-514D-8B88-AB676BF0EA35}"/>
              </a:ext>
            </a:extLst>
          </p:cNvPr>
          <p:cNvSpPr txBox="1"/>
          <p:nvPr/>
        </p:nvSpPr>
        <p:spPr>
          <a:xfrm>
            <a:off x="994611" y="5082652"/>
            <a:ext cx="5208899" cy="1200329"/>
          </a:xfrm>
          <a:prstGeom prst="rect">
            <a:avLst/>
          </a:prstGeom>
          <a:noFill/>
        </p:spPr>
        <p:txBody>
          <a:bodyPr wrap="square" rtlCol="0">
            <a:spAutoFit/>
          </a:bodyPr>
          <a:lstStyle/>
          <a:p>
            <a:pPr algn="just"/>
            <a:r>
              <a:rPr lang="en-US"/>
              <a:t>The plot above exhibits that if our </a:t>
            </a:r>
            <a:r>
              <a:rPr lang="en-US">
                <a:solidFill>
                  <a:srgbClr val="0070C0"/>
                </a:solidFill>
              </a:rPr>
              <a:t>“d” </a:t>
            </a:r>
            <a:r>
              <a:rPr lang="en-US"/>
              <a:t>value equals any number from </a:t>
            </a:r>
            <a:r>
              <a:rPr lang="en-US">
                <a:solidFill>
                  <a:srgbClr val="0070C0"/>
                </a:solidFill>
              </a:rPr>
              <a:t>8-50</a:t>
            </a:r>
            <a:r>
              <a:rPr lang="en-US"/>
              <a:t>, our data will most likely become overfitted. Therefore, any value from </a:t>
            </a:r>
            <a:r>
              <a:rPr lang="en-US">
                <a:solidFill>
                  <a:srgbClr val="0070C0"/>
                </a:solidFill>
              </a:rPr>
              <a:t>4-7</a:t>
            </a:r>
            <a:r>
              <a:rPr lang="en-US"/>
              <a:t> would work just fine for this model.</a:t>
            </a:r>
          </a:p>
        </p:txBody>
      </p:sp>
      <p:pic>
        <p:nvPicPr>
          <p:cNvPr id="8" name="Picture 7" descr="A close up of a piece of paper&#10;&#10;Description automatically generated">
            <a:extLst>
              <a:ext uri="{FF2B5EF4-FFF2-40B4-BE49-F238E27FC236}">
                <a16:creationId xmlns:a16="http://schemas.microsoft.com/office/drawing/2014/main" id="{EC78AE84-584E-0B41-A7DD-EFA309DCF4DD}"/>
              </a:ext>
            </a:extLst>
          </p:cNvPr>
          <p:cNvPicPr>
            <a:picLocks noChangeAspect="1"/>
          </p:cNvPicPr>
          <p:nvPr/>
        </p:nvPicPr>
        <p:blipFill>
          <a:blip r:embed="rId2"/>
          <a:stretch>
            <a:fillRect/>
          </a:stretch>
        </p:blipFill>
        <p:spPr>
          <a:xfrm>
            <a:off x="990600" y="1619840"/>
            <a:ext cx="5212910" cy="3245123"/>
          </a:xfrm>
          <a:prstGeom prst="rect">
            <a:avLst/>
          </a:prstGeom>
          <a:ln>
            <a:solidFill>
              <a:schemeClr val="tx1"/>
            </a:solidFill>
          </a:ln>
        </p:spPr>
      </p:pic>
      <p:pic>
        <p:nvPicPr>
          <p:cNvPr id="11" name="Picture 10" descr="A screenshot of a cell phone&#10;&#10;Description automatically generated">
            <a:extLst>
              <a:ext uri="{FF2B5EF4-FFF2-40B4-BE49-F238E27FC236}">
                <a16:creationId xmlns:a16="http://schemas.microsoft.com/office/drawing/2014/main" id="{4209EDB0-19F4-774E-81A1-9368BB114DF1}"/>
              </a:ext>
            </a:extLst>
          </p:cNvPr>
          <p:cNvPicPr>
            <a:picLocks noChangeAspect="1"/>
          </p:cNvPicPr>
          <p:nvPr/>
        </p:nvPicPr>
        <p:blipFill>
          <a:blip r:embed="rId3"/>
          <a:stretch>
            <a:fillRect/>
          </a:stretch>
        </p:blipFill>
        <p:spPr>
          <a:xfrm>
            <a:off x="7493950" y="984250"/>
            <a:ext cx="3556000" cy="4889500"/>
          </a:xfrm>
          <a:prstGeom prst="rect">
            <a:avLst/>
          </a:prstGeom>
          <a:ln w="12700">
            <a:solidFill>
              <a:schemeClr val="dk1">
                <a:shade val="50000"/>
              </a:schemeClr>
            </a:solidFill>
          </a:ln>
        </p:spPr>
      </p:pic>
      <p:sp>
        <p:nvSpPr>
          <p:cNvPr id="17" name="Oval 16">
            <a:extLst>
              <a:ext uri="{FF2B5EF4-FFF2-40B4-BE49-F238E27FC236}">
                <a16:creationId xmlns:a16="http://schemas.microsoft.com/office/drawing/2014/main" id="{68CA3A05-CCF8-9C4A-AE7B-ACF151E5D84F}"/>
              </a:ext>
            </a:extLst>
          </p:cNvPr>
          <p:cNvSpPr/>
          <p:nvPr/>
        </p:nvSpPr>
        <p:spPr>
          <a:xfrm>
            <a:off x="1766409" y="1788789"/>
            <a:ext cx="673100" cy="6731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7D509F8-2506-644B-80CC-AE372AA5BC0D}"/>
              </a:ext>
            </a:extLst>
          </p:cNvPr>
          <p:cNvSpPr/>
          <p:nvPr/>
        </p:nvSpPr>
        <p:spPr>
          <a:xfrm>
            <a:off x="7315200" y="1689100"/>
            <a:ext cx="3886200" cy="13716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05C36D62-FF2C-184C-82E3-0397C129D65C}"/>
              </a:ext>
            </a:extLst>
          </p:cNvPr>
          <p:cNvSpPr txBox="1"/>
          <p:nvPr/>
        </p:nvSpPr>
        <p:spPr>
          <a:xfrm>
            <a:off x="7149542" y="5989983"/>
            <a:ext cx="4244816" cy="369332"/>
          </a:xfrm>
          <a:prstGeom prst="rect">
            <a:avLst/>
          </a:prstGeom>
          <a:noFill/>
        </p:spPr>
        <p:txBody>
          <a:bodyPr wrap="none" rtlCol="0">
            <a:spAutoFit/>
          </a:bodyPr>
          <a:lstStyle/>
          <a:p>
            <a:r>
              <a:rPr lang="en-US">
                <a:solidFill>
                  <a:srgbClr val="0070C0"/>
                </a:solidFill>
              </a:rPr>
              <a:t>Accuracy of 94-95% </a:t>
            </a:r>
            <a:r>
              <a:rPr lang="en-US"/>
              <a:t>predicts our model best</a:t>
            </a:r>
          </a:p>
        </p:txBody>
      </p:sp>
    </p:spTree>
    <p:extLst>
      <p:ext uri="{BB962C8B-B14F-4D97-AF65-F5344CB8AC3E}">
        <p14:creationId xmlns:p14="http://schemas.microsoft.com/office/powerpoint/2010/main" val="3441466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7446-D242-4840-BDC0-F3B5EF02BF81}"/>
              </a:ext>
            </a:extLst>
          </p:cNvPr>
          <p:cNvSpPr>
            <a:spLocks noGrp="1"/>
          </p:cNvSpPr>
          <p:nvPr>
            <p:ph type="title"/>
          </p:nvPr>
        </p:nvSpPr>
        <p:spPr>
          <a:xfrm>
            <a:off x="1066800" y="595759"/>
            <a:ext cx="10058400" cy="1371600"/>
          </a:xfrm>
        </p:spPr>
        <p:txBody>
          <a:bodyPr/>
          <a:lstStyle/>
          <a:p>
            <a:r>
              <a:rPr lang="en-US" b="1"/>
              <a:t>Decision Tree Model (2)</a:t>
            </a:r>
          </a:p>
        </p:txBody>
      </p:sp>
      <p:sp>
        <p:nvSpPr>
          <p:cNvPr id="11" name="TextBox 10">
            <a:extLst>
              <a:ext uri="{FF2B5EF4-FFF2-40B4-BE49-F238E27FC236}">
                <a16:creationId xmlns:a16="http://schemas.microsoft.com/office/drawing/2014/main" id="{AE1E9463-801C-474A-8648-B65165290B14}"/>
              </a:ext>
            </a:extLst>
          </p:cNvPr>
          <p:cNvSpPr txBox="1"/>
          <p:nvPr/>
        </p:nvSpPr>
        <p:spPr>
          <a:xfrm>
            <a:off x="6769100" y="2330380"/>
            <a:ext cx="4532085" cy="3139321"/>
          </a:xfrm>
          <a:prstGeom prst="rect">
            <a:avLst/>
          </a:prstGeom>
          <a:noFill/>
        </p:spPr>
        <p:txBody>
          <a:bodyPr wrap="square" rtlCol="0">
            <a:spAutoFit/>
          </a:bodyPr>
          <a:lstStyle/>
          <a:p>
            <a:pPr marL="285750" indent="-285750" algn="just">
              <a:buFont typeface="Courier New" panose="02070309020205020404" pitchFamily="49" charset="0"/>
              <a:buChar char="o"/>
            </a:pPr>
            <a:r>
              <a:rPr lang="en-US"/>
              <a:t>After testing our model with both </a:t>
            </a:r>
            <a:r>
              <a:rPr lang="en-US">
                <a:solidFill>
                  <a:srgbClr val="0070C0"/>
                </a:solidFill>
              </a:rPr>
              <a:t>74 and 10 variables </a:t>
            </a:r>
            <a:r>
              <a:rPr lang="en-US"/>
              <a:t>separately, like in Logistic Regression, we realized that for this model, using only </a:t>
            </a:r>
            <a:r>
              <a:rPr lang="en-US">
                <a:solidFill>
                  <a:srgbClr val="0070C0"/>
                </a:solidFill>
              </a:rPr>
              <a:t>10</a:t>
            </a:r>
            <a:r>
              <a:rPr lang="en-US"/>
              <a:t> works best.</a:t>
            </a:r>
          </a:p>
          <a:p>
            <a:pPr algn="just"/>
            <a:endParaRPr lang="en-US"/>
          </a:p>
          <a:p>
            <a:pPr marL="285750" indent="-285750" algn="just">
              <a:buFont typeface="Courier New" panose="02070309020205020404" pitchFamily="49" charset="0"/>
              <a:buChar char="o"/>
            </a:pPr>
            <a:r>
              <a:rPr lang="en-US"/>
              <a:t>Using </a:t>
            </a:r>
            <a:r>
              <a:rPr lang="en-US">
                <a:solidFill>
                  <a:srgbClr val="0070C0"/>
                </a:solidFill>
              </a:rPr>
              <a:t>d=7</a:t>
            </a:r>
            <a:r>
              <a:rPr lang="en-US"/>
              <a:t>, which is our limit as explained in our previous slide, our ROC curve displays that our model has an area of 0.96. Meaning that our model is </a:t>
            </a:r>
            <a:r>
              <a:rPr lang="en-US">
                <a:solidFill>
                  <a:srgbClr val="0070C0"/>
                </a:solidFill>
              </a:rPr>
              <a:t>96% </a:t>
            </a:r>
            <a:r>
              <a:rPr lang="en-US"/>
              <a:t>better than randomly predicted results. </a:t>
            </a:r>
          </a:p>
          <a:p>
            <a:pPr algn="just"/>
            <a:endParaRPr lang="en-US"/>
          </a:p>
        </p:txBody>
      </p:sp>
      <p:pic>
        <p:nvPicPr>
          <p:cNvPr id="7" name="Picture 6" descr="A close up of a map&#10;&#10;Description automatically generated">
            <a:extLst>
              <a:ext uri="{FF2B5EF4-FFF2-40B4-BE49-F238E27FC236}">
                <a16:creationId xmlns:a16="http://schemas.microsoft.com/office/drawing/2014/main" id="{4C3E602D-7720-B64E-9837-05A49B77A39A}"/>
              </a:ext>
            </a:extLst>
          </p:cNvPr>
          <p:cNvPicPr>
            <a:picLocks noChangeAspect="1"/>
          </p:cNvPicPr>
          <p:nvPr/>
        </p:nvPicPr>
        <p:blipFill>
          <a:blip r:embed="rId3"/>
          <a:stretch>
            <a:fillRect/>
          </a:stretch>
        </p:blipFill>
        <p:spPr>
          <a:xfrm>
            <a:off x="890815" y="1995041"/>
            <a:ext cx="5702300" cy="3810000"/>
          </a:xfrm>
          <a:prstGeom prst="rect">
            <a:avLst/>
          </a:prstGeom>
          <a:ln w="12700">
            <a:solidFill>
              <a:schemeClr val="tx1"/>
            </a:solidFill>
          </a:ln>
        </p:spPr>
      </p:pic>
    </p:spTree>
    <p:extLst>
      <p:ext uri="{BB962C8B-B14F-4D97-AF65-F5344CB8AC3E}">
        <p14:creationId xmlns:p14="http://schemas.microsoft.com/office/powerpoint/2010/main" val="1434566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6B51-AFD2-4973-B5BA-431D64FD59D1}"/>
              </a:ext>
            </a:extLst>
          </p:cNvPr>
          <p:cNvSpPr>
            <a:spLocks noGrp="1"/>
          </p:cNvSpPr>
          <p:nvPr>
            <p:ph type="title"/>
          </p:nvPr>
        </p:nvSpPr>
        <p:spPr>
          <a:xfrm>
            <a:off x="1016924" y="476339"/>
            <a:ext cx="6152147" cy="1053859"/>
          </a:xfrm>
        </p:spPr>
        <p:txBody>
          <a:bodyPr>
            <a:normAutofit fontScale="90000"/>
          </a:bodyPr>
          <a:lstStyle/>
          <a:p>
            <a:r>
              <a:rPr lang="en-US" b="1"/>
              <a:t>Random Forest Model (1) </a:t>
            </a:r>
          </a:p>
        </p:txBody>
      </p:sp>
      <p:sp>
        <p:nvSpPr>
          <p:cNvPr id="19" name="TextBox 18">
            <a:extLst>
              <a:ext uri="{FF2B5EF4-FFF2-40B4-BE49-F238E27FC236}">
                <a16:creationId xmlns:a16="http://schemas.microsoft.com/office/drawing/2014/main" id="{4D17DF1E-E260-5C41-95E9-A70FA3D2F3BE}"/>
              </a:ext>
            </a:extLst>
          </p:cNvPr>
          <p:cNvSpPr txBox="1"/>
          <p:nvPr/>
        </p:nvSpPr>
        <p:spPr>
          <a:xfrm>
            <a:off x="905542" y="1946405"/>
            <a:ext cx="9774650" cy="923330"/>
          </a:xfrm>
          <a:prstGeom prst="rect">
            <a:avLst/>
          </a:prstGeom>
          <a:noFill/>
        </p:spPr>
        <p:txBody>
          <a:bodyPr wrap="square" rtlCol="0">
            <a:spAutoFit/>
          </a:bodyPr>
          <a:lstStyle/>
          <a:p>
            <a:pPr algn="just"/>
            <a:r>
              <a:rPr lang="en-US"/>
              <a:t>After testing both variable combinations with this model as well, we concluded that neither of these combinations could accurately predict our model. However, for our presentation we are showing the model with all </a:t>
            </a:r>
            <a:r>
              <a:rPr lang="en-US">
                <a:solidFill>
                  <a:srgbClr val="0070C0"/>
                </a:solidFill>
              </a:rPr>
              <a:t>74 variables</a:t>
            </a:r>
            <a:r>
              <a:rPr lang="en-US"/>
              <a:t>. </a:t>
            </a:r>
          </a:p>
        </p:txBody>
      </p:sp>
      <p:sp>
        <p:nvSpPr>
          <p:cNvPr id="22" name="TextBox 21">
            <a:extLst>
              <a:ext uri="{FF2B5EF4-FFF2-40B4-BE49-F238E27FC236}">
                <a16:creationId xmlns:a16="http://schemas.microsoft.com/office/drawing/2014/main" id="{ED5DD45E-F237-8249-A75F-8422B87C9EE0}"/>
              </a:ext>
            </a:extLst>
          </p:cNvPr>
          <p:cNvSpPr txBox="1"/>
          <p:nvPr/>
        </p:nvSpPr>
        <p:spPr>
          <a:xfrm>
            <a:off x="905542" y="3664789"/>
            <a:ext cx="10720401" cy="1754326"/>
          </a:xfrm>
          <a:prstGeom prst="rect">
            <a:avLst/>
          </a:prstGeom>
          <a:noFill/>
        </p:spPr>
        <p:txBody>
          <a:bodyPr wrap="square" rtlCol="0">
            <a:spAutoFit/>
          </a:bodyPr>
          <a:lstStyle/>
          <a:p>
            <a:pPr algn="just"/>
            <a:r>
              <a:rPr lang="en-US" b="1" i="1"/>
              <a:t>We can conclude that our model is overfitted due to:</a:t>
            </a:r>
          </a:p>
          <a:p>
            <a:pPr marL="285750" indent="-285750" algn="just">
              <a:buFont typeface="Courier New" panose="02070309020205020404" pitchFamily="49" charset="0"/>
              <a:buChar char="o"/>
            </a:pPr>
            <a:r>
              <a:rPr lang="en-US"/>
              <a:t>All values on </a:t>
            </a:r>
            <a:r>
              <a:rPr lang="en-US">
                <a:solidFill>
                  <a:srgbClr val="0070C0"/>
                </a:solidFill>
              </a:rPr>
              <a:t>sensitivity </a:t>
            </a:r>
            <a:r>
              <a:rPr lang="en-US"/>
              <a:t>are equal to 1.</a:t>
            </a:r>
          </a:p>
          <a:p>
            <a:pPr marL="285750" indent="-285750" algn="just">
              <a:buFont typeface="Courier New" panose="02070309020205020404" pitchFamily="49" charset="0"/>
              <a:buChar char="o"/>
            </a:pPr>
            <a:r>
              <a:rPr lang="en-US"/>
              <a:t>Most </a:t>
            </a:r>
            <a:r>
              <a:rPr lang="en-US">
                <a:solidFill>
                  <a:srgbClr val="0070C0"/>
                </a:solidFill>
              </a:rPr>
              <a:t>estimators</a:t>
            </a:r>
            <a:r>
              <a:rPr lang="en-US"/>
              <a:t> used have an </a:t>
            </a:r>
            <a:r>
              <a:rPr lang="en-US">
                <a:solidFill>
                  <a:srgbClr val="0070C0"/>
                </a:solidFill>
              </a:rPr>
              <a:t>accuracy</a:t>
            </a:r>
            <a:r>
              <a:rPr lang="en-US"/>
              <a:t> of 99%. Hence, very uncommon.</a:t>
            </a:r>
          </a:p>
          <a:p>
            <a:pPr marL="285750" indent="-285750" algn="just">
              <a:buFont typeface="Courier New" panose="02070309020205020404" pitchFamily="49" charset="0"/>
              <a:buChar char="o"/>
            </a:pPr>
            <a:r>
              <a:rPr lang="en-US"/>
              <a:t>Values on </a:t>
            </a:r>
            <a:r>
              <a:rPr lang="en-US">
                <a:solidFill>
                  <a:srgbClr val="0070C0"/>
                </a:solidFill>
              </a:rPr>
              <a:t>specificity </a:t>
            </a:r>
            <a:r>
              <a:rPr lang="en-US"/>
              <a:t> are too similar.</a:t>
            </a:r>
          </a:p>
          <a:p>
            <a:pPr marL="285750" indent="-285750" algn="just">
              <a:buFont typeface="Courier New" panose="02070309020205020404" pitchFamily="49" charset="0"/>
              <a:buChar char="o"/>
            </a:pPr>
            <a:r>
              <a:rPr lang="en-US"/>
              <a:t>There is not much variance, which may be due to repetition on the variables selected in our test and training sets.</a:t>
            </a:r>
          </a:p>
          <a:p>
            <a:pPr algn="ctr"/>
            <a:endParaRPr lang="en-US"/>
          </a:p>
        </p:txBody>
      </p:sp>
      <p:grpSp>
        <p:nvGrpSpPr>
          <p:cNvPr id="3" name="Group 2">
            <a:extLst>
              <a:ext uri="{FF2B5EF4-FFF2-40B4-BE49-F238E27FC236}">
                <a16:creationId xmlns:a16="http://schemas.microsoft.com/office/drawing/2014/main" id="{68BDBDBA-FB89-8A48-B0C1-4572B457E886}"/>
              </a:ext>
            </a:extLst>
          </p:cNvPr>
          <p:cNvGrpSpPr/>
          <p:nvPr/>
        </p:nvGrpSpPr>
        <p:grpSpPr>
          <a:xfrm>
            <a:off x="7540789" y="3297137"/>
            <a:ext cx="3619500" cy="735303"/>
            <a:chOff x="4390754" y="1459401"/>
            <a:chExt cx="3619500" cy="735303"/>
          </a:xfrm>
        </p:grpSpPr>
        <p:pic>
          <p:nvPicPr>
            <p:cNvPr id="18" name="Picture 17" descr="A screenshot of a cell phone&#10;&#10;Description automatically generated">
              <a:extLst>
                <a:ext uri="{FF2B5EF4-FFF2-40B4-BE49-F238E27FC236}">
                  <a16:creationId xmlns:a16="http://schemas.microsoft.com/office/drawing/2014/main" id="{E1865D6F-E67E-694D-BBB2-F58621CF24F8}"/>
                </a:ext>
              </a:extLst>
            </p:cNvPr>
            <p:cNvPicPr>
              <a:picLocks noChangeAspect="1"/>
            </p:cNvPicPr>
            <p:nvPr/>
          </p:nvPicPr>
          <p:blipFill rotWithShape="1">
            <a:blip r:embed="rId2"/>
            <a:srcRect b="83782"/>
            <a:stretch/>
          </p:blipFill>
          <p:spPr>
            <a:xfrm>
              <a:off x="4390754" y="1459401"/>
              <a:ext cx="3619500" cy="735303"/>
            </a:xfrm>
            <a:prstGeom prst="rect">
              <a:avLst/>
            </a:prstGeom>
            <a:ln w="12700">
              <a:solidFill>
                <a:schemeClr val="dk1">
                  <a:shade val="50000"/>
                </a:schemeClr>
              </a:solidFill>
            </a:ln>
          </p:spPr>
        </p:pic>
        <p:pic>
          <p:nvPicPr>
            <p:cNvPr id="10" name="Picture 9" descr="A screenshot of a cell phone&#10;&#10;Description automatically generated">
              <a:extLst>
                <a:ext uri="{FF2B5EF4-FFF2-40B4-BE49-F238E27FC236}">
                  <a16:creationId xmlns:a16="http://schemas.microsoft.com/office/drawing/2014/main" id="{672B7A1E-FEFA-F64E-B06D-2DBFDFEA9799}"/>
                </a:ext>
              </a:extLst>
            </p:cNvPr>
            <p:cNvPicPr>
              <a:picLocks noChangeAspect="1"/>
            </p:cNvPicPr>
            <p:nvPr/>
          </p:nvPicPr>
          <p:blipFill rotWithShape="1">
            <a:blip r:embed="rId2"/>
            <a:srcRect t="61257" b="30676"/>
            <a:stretch/>
          </p:blipFill>
          <p:spPr>
            <a:xfrm>
              <a:off x="4390754" y="1827052"/>
              <a:ext cx="3619500" cy="365761"/>
            </a:xfrm>
            <a:prstGeom prst="rect">
              <a:avLst/>
            </a:prstGeom>
            <a:ln w="12700">
              <a:solidFill>
                <a:schemeClr val="tx1"/>
              </a:solidFill>
            </a:ln>
          </p:spPr>
        </p:pic>
      </p:grpSp>
    </p:spTree>
    <p:extLst>
      <p:ext uri="{BB962C8B-B14F-4D97-AF65-F5344CB8AC3E}">
        <p14:creationId xmlns:p14="http://schemas.microsoft.com/office/powerpoint/2010/main" val="2474761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6B51-AFD2-4973-B5BA-431D64FD59D1}"/>
              </a:ext>
            </a:extLst>
          </p:cNvPr>
          <p:cNvSpPr>
            <a:spLocks noGrp="1"/>
          </p:cNvSpPr>
          <p:nvPr>
            <p:ph type="title"/>
          </p:nvPr>
        </p:nvSpPr>
        <p:spPr>
          <a:xfrm>
            <a:off x="1016924" y="476339"/>
            <a:ext cx="6425276" cy="1053859"/>
          </a:xfrm>
        </p:spPr>
        <p:txBody>
          <a:bodyPr>
            <a:normAutofit fontScale="90000"/>
          </a:bodyPr>
          <a:lstStyle/>
          <a:p>
            <a:r>
              <a:rPr lang="en-US" b="1"/>
              <a:t>Random Forest Model (2)</a:t>
            </a:r>
          </a:p>
        </p:txBody>
      </p:sp>
      <p:pic>
        <p:nvPicPr>
          <p:cNvPr id="4" name="Picture 3" descr="A close up of a map&#10;&#10;Description automatically generated">
            <a:extLst>
              <a:ext uri="{FF2B5EF4-FFF2-40B4-BE49-F238E27FC236}">
                <a16:creationId xmlns:a16="http://schemas.microsoft.com/office/drawing/2014/main" id="{144B1CDC-E4EB-8C4D-8BA7-92D26E13CDDA}"/>
              </a:ext>
            </a:extLst>
          </p:cNvPr>
          <p:cNvPicPr>
            <a:picLocks noChangeAspect="1"/>
          </p:cNvPicPr>
          <p:nvPr/>
        </p:nvPicPr>
        <p:blipFill>
          <a:blip r:embed="rId2"/>
          <a:stretch>
            <a:fillRect/>
          </a:stretch>
        </p:blipFill>
        <p:spPr>
          <a:xfrm>
            <a:off x="654098" y="1624614"/>
            <a:ext cx="5320609" cy="3238771"/>
          </a:xfrm>
          <a:prstGeom prst="rect">
            <a:avLst/>
          </a:prstGeom>
          <a:ln w="12700">
            <a:solidFill>
              <a:schemeClr val="tx1"/>
            </a:solidFill>
          </a:ln>
        </p:spPr>
      </p:pic>
      <p:pic>
        <p:nvPicPr>
          <p:cNvPr id="11" name="Picture 10" descr="A close up of a map&#10;&#10;Description automatically generated">
            <a:extLst>
              <a:ext uri="{FF2B5EF4-FFF2-40B4-BE49-F238E27FC236}">
                <a16:creationId xmlns:a16="http://schemas.microsoft.com/office/drawing/2014/main" id="{0B3A7753-043E-184D-BB76-15AACA4AC7C3}"/>
              </a:ext>
            </a:extLst>
          </p:cNvPr>
          <p:cNvPicPr>
            <a:picLocks noChangeAspect="1"/>
          </p:cNvPicPr>
          <p:nvPr/>
        </p:nvPicPr>
        <p:blipFill>
          <a:blip r:embed="rId3"/>
          <a:stretch>
            <a:fillRect/>
          </a:stretch>
        </p:blipFill>
        <p:spPr>
          <a:xfrm>
            <a:off x="6349661" y="1624613"/>
            <a:ext cx="5188241" cy="3238772"/>
          </a:xfrm>
          <a:prstGeom prst="rect">
            <a:avLst/>
          </a:prstGeom>
          <a:ln w="12700">
            <a:solidFill>
              <a:schemeClr val="tx1"/>
            </a:solidFill>
          </a:ln>
        </p:spPr>
      </p:pic>
      <p:sp>
        <p:nvSpPr>
          <p:cNvPr id="8" name="TextBox 7">
            <a:extLst>
              <a:ext uri="{FF2B5EF4-FFF2-40B4-BE49-F238E27FC236}">
                <a16:creationId xmlns:a16="http://schemas.microsoft.com/office/drawing/2014/main" id="{DFC8F05A-CD0E-5040-8880-433B0085045C}"/>
              </a:ext>
            </a:extLst>
          </p:cNvPr>
          <p:cNvSpPr txBox="1"/>
          <p:nvPr/>
        </p:nvSpPr>
        <p:spPr>
          <a:xfrm>
            <a:off x="6349661" y="4904333"/>
            <a:ext cx="5188241" cy="1477328"/>
          </a:xfrm>
          <a:prstGeom prst="rect">
            <a:avLst/>
          </a:prstGeom>
          <a:noFill/>
        </p:spPr>
        <p:txBody>
          <a:bodyPr wrap="square" rtlCol="0">
            <a:spAutoFit/>
          </a:bodyPr>
          <a:lstStyle/>
          <a:p>
            <a:pPr algn="just"/>
            <a:r>
              <a:rPr lang="en-US"/>
              <a:t>Our ROC curve gives an </a:t>
            </a:r>
            <a:r>
              <a:rPr lang="en-US">
                <a:solidFill>
                  <a:srgbClr val="0070C0"/>
                </a:solidFill>
              </a:rPr>
              <a:t>accuracy of 100%. </a:t>
            </a:r>
            <a:r>
              <a:rPr lang="en-US"/>
              <a:t>Technically, this tell us that we have perfectly predicted our model. However, having an accuracy this perfect is bizarre. Therefore, we concluded that our data is indeed overfitted and dropped this model from consideration.</a:t>
            </a:r>
          </a:p>
        </p:txBody>
      </p:sp>
      <p:sp>
        <p:nvSpPr>
          <p:cNvPr id="9" name="TextBox 8">
            <a:extLst>
              <a:ext uri="{FF2B5EF4-FFF2-40B4-BE49-F238E27FC236}">
                <a16:creationId xmlns:a16="http://schemas.microsoft.com/office/drawing/2014/main" id="{A6EDF6EB-C174-D444-A07F-68284411F482}"/>
              </a:ext>
            </a:extLst>
          </p:cNvPr>
          <p:cNvSpPr txBox="1"/>
          <p:nvPr/>
        </p:nvSpPr>
        <p:spPr>
          <a:xfrm>
            <a:off x="654098" y="4917272"/>
            <a:ext cx="5320609" cy="1200329"/>
          </a:xfrm>
          <a:prstGeom prst="rect">
            <a:avLst/>
          </a:prstGeom>
          <a:noFill/>
        </p:spPr>
        <p:txBody>
          <a:bodyPr wrap="square" rtlCol="0">
            <a:spAutoFit/>
          </a:bodyPr>
          <a:lstStyle/>
          <a:p>
            <a:pPr algn="just"/>
            <a:r>
              <a:rPr lang="en-US"/>
              <a:t>The plot above, exhibits the slight differences between the </a:t>
            </a:r>
            <a:r>
              <a:rPr lang="en-US">
                <a:solidFill>
                  <a:srgbClr val="0070C0"/>
                </a:solidFill>
              </a:rPr>
              <a:t>estimators</a:t>
            </a:r>
            <a:r>
              <a:rPr lang="en-US"/>
              <a:t> chosen to test our model. We choose 150 as our number of estimator. However, none of which, give us accurate results. </a:t>
            </a:r>
          </a:p>
        </p:txBody>
      </p:sp>
      <p:sp>
        <p:nvSpPr>
          <p:cNvPr id="3" name="Flowchart: Connector 2">
            <a:extLst>
              <a:ext uri="{FF2B5EF4-FFF2-40B4-BE49-F238E27FC236}">
                <a16:creationId xmlns:a16="http://schemas.microsoft.com/office/drawing/2014/main" id="{0293D560-7712-42C6-B01F-488D032FA229}"/>
              </a:ext>
            </a:extLst>
          </p:cNvPr>
          <p:cNvSpPr/>
          <p:nvPr/>
        </p:nvSpPr>
        <p:spPr>
          <a:xfrm>
            <a:off x="2539013" y="2190395"/>
            <a:ext cx="621438" cy="588315"/>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491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D068-D557-475C-80C5-E9142AE7CA9D}"/>
              </a:ext>
            </a:extLst>
          </p:cNvPr>
          <p:cNvSpPr>
            <a:spLocks noGrp="1"/>
          </p:cNvSpPr>
          <p:nvPr>
            <p:ph type="title"/>
          </p:nvPr>
        </p:nvSpPr>
        <p:spPr>
          <a:xfrm>
            <a:off x="1066800" y="459714"/>
            <a:ext cx="10058400" cy="1371600"/>
          </a:xfrm>
        </p:spPr>
        <p:txBody>
          <a:bodyPr/>
          <a:lstStyle/>
          <a:p>
            <a:r>
              <a:rPr lang="en-US" b="1"/>
              <a:t>K-NN Model</a:t>
            </a:r>
          </a:p>
        </p:txBody>
      </p:sp>
      <p:grpSp>
        <p:nvGrpSpPr>
          <p:cNvPr id="7" name="Group 6">
            <a:extLst>
              <a:ext uri="{FF2B5EF4-FFF2-40B4-BE49-F238E27FC236}">
                <a16:creationId xmlns:a16="http://schemas.microsoft.com/office/drawing/2014/main" id="{0CC7B323-B9B4-244F-8688-A7EFC18024AF}"/>
              </a:ext>
            </a:extLst>
          </p:cNvPr>
          <p:cNvGrpSpPr/>
          <p:nvPr/>
        </p:nvGrpSpPr>
        <p:grpSpPr>
          <a:xfrm>
            <a:off x="932477" y="2714554"/>
            <a:ext cx="5600700" cy="3543300"/>
            <a:chOff x="932478" y="2014194"/>
            <a:chExt cx="5600700" cy="3543300"/>
          </a:xfrm>
        </p:grpSpPr>
        <p:pic>
          <p:nvPicPr>
            <p:cNvPr id="6" name="Picture 5">
              <a:extLst>
                <a:ext uri="{FF2B5EF4-FFF2-40B4-BE49-F238E27FC236}">
                  <a16:creationId xmlns:a16="http://schemas.microsoft.com/office/drawing/2014/main" id="{D0C84497-8EF3-B342-8C91-019865890CF2}"/>
                </a:ext>
              </a:extLst>
            </p:cNvPr>
            <p:cNvPicPr>
              <a:picLocks noChangeAspect="1"/>
            </p:cNvPicPr>
            <p:nvPr/>
          </p:nvPicPr>
          <p:blipFill>
            <a:blip r:embed="rId2"/>
            <a:stretch>
              <a:fillRect/>
            </a:stretch>
          </p:blipFill>
          <p:spPr>
            <a:xfrm>
              <a:off x="932478" y="2014194"/>
              <a:ext cx="5600700" cy="3543300"/>
            </a:xfrm>
            <a:prstGeom prst="rect">
              <a:avLst/>
            </a:prstGeom>
            <a:ln w="12700">
              <a:solidFill>
                <a:schemeClr val="dk1">
                  <a:shade val="50000"/>
                </a:schemeClr>
              </a:solidFill>
            </a:ln>
          </p:spPr>
        </p:pic>
        <p:sp>
          <p:nvSpPr>
            <p:cNvPr id="12" name="Oval 11">
              <a:extLst>
                <a:ext uri="{FF2B5EF4-FFF2-40B4-BE49-F238E27FC236}">
                  <a16:creationId xmlns:a16="http://schemas.microsoft.com/office/drawing/2014/main" id="{1946BF18-539A-4C42-94D8-55B157352AF6}"/>
                </a:ext>
              </a:extLst>
            </p:cNvPr>
            <p:cNvSpPr/>
            <p:nvPr/>
          </p:nvSpPr>
          <p:spPr>
            <a:xfrm>
              <a:off x="4668520" y="4458208"/>
              <a:ext cx="673100" cy="673100"/>
            </a:xfrm>
            <a:prstGeom prst="ellips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5" name="TextBox 14">
            <a:extLst>
              <a:ext uri="{FF2B5EF4-FFF2-40B4-BE49-F238E27FC236}">
                <a16:creationId xmlns:a16="http://schemas.microsoft.com/office/drawing/2014/main" id="{A06EBF26-1A66-FF40-B4D6-863FFF89A9CE}"/>
              </a:ext>
            </a:extLst>
          </p:cNvPr>
          <p:cNvSpPr txBox="1"/>
          <p:nvPr/>
        </p:nvSpPr>
        <p:spPr>
          <a:xfrm>
            <a:off x="852361" y="1626632"/>
            <a:ext cx="5760931" cy="923330"/>
          </a:xfrm>
          <a:prstGeom prst="rect">
            <a:avLst/>
          </a:prstGeom>
          <a:noFill/>
        </p:spPr>
        <p:txBody>
          <a:bodyPr wrap="square" rtlCol="0">
            <a:spAutoFit/>
          </a:bodyPr>
          <a:lstStyle/>
          <a:p>
            <a:pPr algn="just"/>
            <a:r>
              <a:rPr lang="en-US"/>
              <a:t>Because there are 31612 observations, we chose the value of k in the range of 2 to 1000 as step of 50 to avoid overfitting which might be brought by small value of k.</a:t>
            </a:r>
          </a:p>
        </p:txBody>
      </p:sp>
      <p:grpSp>
        <p:nvGrpSpPr>
          <p:cNvPr id="17" name="Group 16">
            <a:extLst>
              <a:ext uri="{FF2B5EF4-FFF2-40B4-BE49-F238E27FC236}">
                <a16:creationId xmlns:a16="http://schemas.microsoft.com/office/drawing/2014/main" id="{EF9CA130-5562-AA41-90EA-7786C4C0A876}"/>
              </a:ext>
            </a:extLst>
          </p:cNvPr>
          <p:cNvGrpSpPr/>
          <p:nvPr/>
        </p:nvGrpSpPr>
        <p:grpSpPr>
          <a:xfrm>
            <a:off x="7121763" y="917139"/>
            <a:ext cx="3263471" cy="718648"/>
            <a:chOff x="7167791" y="433497"/>
            <a:chExt cx="3263471" cy="718648"/>
          </a:xfrm>
        </p:grpSpPr>
        <p:pic>
          <p:nvPicPr>
            <p:cNvPr id="4" name="Picture 3">
              <a:extLst>
                <a:ext uri="{FF2B5EF4-FFF2-40B4-BE49-F238E27FC236}">
                  <a16:creationId xmlns:a16="http://schemas.microsoft.com/office/drawing/2014/main" id="{94A576E0-40D4-9641-9FA6-01139BF186DF}"/>
                </a:ext>
              </a:extLst>
            </p:cNvPr>
            <p:cNvPicPr>
              <a:picLocks noChangeAspect="1"/>
            </p:cNvPicPr>
            <p:nvPr/>
          </p:nvPicPr>
          <p:blipFill rotWithShape="1">
            <a:blip r:embed="rId3"/>
            <a:srcRect b="88107"/>
            <a:stretch/>
          </p:blipFill>
          <p:spPr>
            <a:xfrm>
              <a:off x="7167791" y="433497"/>
              <a:ext cx="3263471" cy="718648"/>
            </a:xfrm>
            <a:prstGeom prst="rect">
              <a:avLst/>
            </a:prstGeom>
            <a:ln w="12700">
              <a:solidFill>
                <a:schemeClr val="tx1"/>
              </a:solidFill>
            </a:ln>
          </p:spPr>
        </p:pic>
        <p:pic>
          <p:nvPicPr>
            <p:cNvPr id="16" name="Picture 15">
              <a:extLst>
                <a:ext uri="{FF2B5EF4-FFF2-40B4-BE49-F238E27FC236}">
                  <a16:creationId xmlns:a16="http://schemas.microsoft.com/office/drawing/2014/main" id="{024D64AE-4037-F74A-A4DB-F472BE5C25B0}"/>
                </a:ext>
              </a:extLst>
            </p:cNvPr>
            <p:cNvPicPr>
              <a:picLocks noChangeAspect="1"/>
            </p:cNvPicPr>
            <p:nvPr/>
          </p:nvPicPr>
          <p:blipFill rotWithShape="1">
            <a:blip r:embed="rId3"/>
            <a:srcRect t="71839" b="23987"/>
            <a:stretch/>
          </p:blipFill>
          <p:spPr>
            <a:xfrm>
              <a:off x="7167791" y="833174"/>
              <a:ext cx="3263471" cy="252223"/>
            </a:xfrm>
            <a:prstGeom prst="rect">
              <a:avLst/>
            </a:prstGeom>
            <a:ln w="12700">
              <a:solidFill>
                <a:schemeClr val="tx1"/>
              </a:solidFill>
            </a:ln>
          </p:spPr>
        </p:pic>
      </p:grpSp>
      <p:sp>
        <p:nvSpPr>
          <p:cNvPr id="18" name="TextBox 17">
            <a:extLst>
              <a:ext uri="{FF2B5EF4-FFF2-40B4-BE49-F238E27FC236}">
                <a16:creationId xmlns:a16="http://schemas.microsoft.com/office/drawing/2014/main" id="{FE7249FC-4782-D245-8EE6-8CF0CB317552}"/>
              </a:ext>
            </a:extLst>
          </p:cNvPr>
          <p:cNvSpPr txBox="1"/>
          <p:nvPr/>
        </p:nvSpPr>
        <p:spPr>
          <a:xfrm>
            <a:off x="6984937" y="1924511"/>
            <a:ext cx="4274586" cy="1200329"/>
          </a:xfrm>
          <a:prstGeom prst="rect">
            <a:avLst/>
          </a:prstGeom>
          <a:noFill/>
        </p:spPr>
        <p:txBody>
          <a:bodyPr wrap="square" rtlCol="0">
            <a:spAutoFit/>
          </a:bodyPr>
          <a:lstStyle/>
          <a:p>
            <a:pPr algn="just"/>
            <a:r>
              <a:rPr lang="en-US"/>
              <a:t>As we can see in the plot, the curve goes flat after k as 702. Therefore, we chose 702 as the final value of K and get the ROC curve as below.</a:t>
            </a:r>
          </a:p>
        </p:txBody>
      </p:sp>
      <p:pic>
        <p:nvPicPr>
          <p:cNvPr id="19" name="Picture 18">
            <a:extLst>
              <a:ext uri="{FF2B5EF4-FFF2-40B4-BE49-F238E27FC236}">
                <a16:creationId xmlns:a16="http://schemas.microsoft.com/office/drawing/2014/main" id="{46A95CB3-B8A9-B04A-873F-8FA2B0C294E2}"/>
              </a:ext>
            </a:extLst>
          </p:cNvPr>
          <p:cNvPicPr>
            <a:picLocks noChangeAspect="1"/>
          </p:cNvPicPr>
          <p:nvPr/>
        </p:nvPicPr>
        <p:blipFill>
          <a:blip r:embed="rId4"/>
          <a:stretch>
            <a:fillRect/>
          </a:stretch>
        </p:blipFill>
        <p:spPr>
          <a:xfrm>
            <a:off x="7121763" y="3413564"/>
            <a:ext cx="4208781" cy="2844290"/>
          </a:xfrm>
          <a:prstGeom prst="rect">
            <a:avLst/>
          </a:prstGeom>
          <a:ln w="12700">
            <a:solidFill>
              <a:schemeClr val="dk1">
                <a:shade val="50000"/>
              </a:schemeClr>
            </a:solidFill>
          </a:ln>
        </p:spPr>
      </p:pic>
    </p:spTree>
    <p:extLst>
      <p:ext uri="{BB962C8B-B14F-4D97-AF65-F5344CB8AC3E}">
        <p14:creationId xmlns:p14="http://schemas.microsoft.com/office/powerpoint/2010/main" val="3324940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307868" y="2356264"/>
            <a:ext cx="9673306" cy="2733106"/>
          </a:xfrm>
        </p:spPr>
        <p:txBody>
          <a:bodyPr vert="horz" lIns="91440" tIns="45720" rIns="91440" bIns="45720" rtlCol="0" anchor="ctr">
            <a:normAutofit fontScale="90000"/>
          </a:bodyPr>
          <a:lstStyle/>
          <a:p>
            <a:pPr algn="ctr">
              <a:lnSpc>
                <a:spcPct val="83000"/>
              </a:lnSpc>
            </a:pPr>
            <a:r>
              <a:rPr lang="en-US" altLang="zh-CN" sz="7200" cap="all" spc="-100"/>
              <a:t>Performance</a:t>
            </a:r>
            <a:br>
              <a:rPr lang="en-US" altLang="zh-CN" sz="7200" cap="all" spc="-100"/>
            </a:br>
            <a:r>
              <a:rPr lang="en-US" altLang="zh-CN" sz="7200" cap="all" spc="-100"/>
              <a:t>&amp;</a:t>
            </a:r>
            <a:br>
              <a:rPr lang="en-US" altLang="zh-CN" sz="7200" cap="all" spc="-100"/>
            </a:br>
            <a:r>
              <a:rPr lang="en-US" altLang="zh-CN" sz="7200" cap="all" spc="-100"/>
              <a:t>Conclusion</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50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26684-3D58-449C-81B2-41CBA36CE0C7}"/>
              </a:ext>
            </a:extLst>
          </p:cNvPr>
          <p:cNvSpPr>
            <a:spLocks noGrp="1"/>
          </p:cNvSpPr>
          <p:nvPr>
            <p:ph type="title"/>
          </p:nvPr>
        </p:nvSpPr>
        <p:spPr/>
        <p:txBody>
          <a:bodyPr>
            <a:normAutofit fontScale="90000"/>
          </a:bodyPr>
          <a:lstStyle/>
          <a:p>
            <a:r>
              <a:rPr lang="en-US" altLang="zh-CN" b="1"/>
              <a:t>Performance Indicators | Final Results </a:t>
            </a:r>
            <a:endParaRPr lang="zh-CN" altLang="en-US" b="1"/>
          </a:p>
        </p:txBody>
      </p:sp>
      <p:sp>
        <p:nvSpPr>
          <p:cNvPr id="3" name="内容占位符 2">
            <a:extLst>
              <a:ext uri="{FF2B5EF4-FFF2-40B4-BE49-F238E27FC236}">
                <a16:creationId xmlns:a16="http://schemas.microsoft.com/office/drawing/2014/main" id="{4492BA63-E410-483B-8153-90FE1CFD66A5}"/>
              </a:ext>
            </a:extLst>
          </p:cNvPr>
          <p:cNvSpPr>
            <a:spLocks noGrp="1"/>
          </p:cNvSpPr>
          <p:nvPr>
            <p:ph idx="1"/>
          </p:nvPr>
        </p:nvSpPr>
        <p:spPr>
          <a:xfrm>
            <a:off x="1066800" y="1682496"/>
            <a:ext cx="10058400" cy="4211268"/>
          </a:xfrm>
        </p:spPr>
        <p:txBody>
          <a:bodyPr/>
          <a:lstStyle/>
          <a:p>
            <a:r>
              <a:rPr lang="en-US"/>
              <a:t>Here is the summary of performance indicators of all our models. For the former two models, we get the result based on 10 selected variables, while the last two were based on all variables. Our final goal is to find the model with maximized accuracy, sensitivity and specificity. </a:t>
            </a:r>
          </a:p>
          <a:p>
            <a:r>
              <a:rPr lang="en-US"/>
              <a:t>For RF-8, the values are all too high to be real, which might because of overfitting. </a:t>
            </a:r>
          </a:p>
          <a:p>
            <a:r>
              <a:rPr lang="en-US"/>
              <a:t>For other three models, we can see that DT-5 has the highest accuracy and balances the value of sensitivity and specificity very well. </a:t>
            </a:r>
          </a:p>
          <a:p>
            <a:r>
              <a:rPr lang="en-US"/>
              <a:t>Therefore, DT-5 would be the best model for our dataset, which is </a:t>
            </a:r>
            <a:r>
              <a:rPr lang="en-US" b="1" i="1"/>
              <a:t>Decision Trees with depth as 7.</a:t>
            </a:r>
            <a:r>
              <a:rPr lang="en-US"/>
              <a:t> </a:t>
            </a:r>
            <a:endParaRPr lang="zh-CN" altLang="en-US"/>
          </a:p>
        </p:txBody>
      </p:sp>
      <p:grpSp>
        <p:nvGrpSpPr>
          <p:cNvPr id="10" name="Group 9">
            <a:extLst>
              <a:ext uri="{FF2B5EF4-FFF2-40B4-BE49-F238E27FC236}">
                <a16:creationId xmlns:a16="http://schemas.microsoft.com/office/drawing/2014/main" id="{117B50AC-793F-B942-9603-B663B93EFFA3}"/>
              </a:ext>
            </a:extLst>
          </p:cNvPr>
          <p:cNvGrpSpPr/>
          <p:nvPr/>
        </p:nvGrpSpPr>
        <p:grpSpPr>
          <a:xfrm>
            <a:off x="2307771" y="4323106"/>
            <a:ext cx="7576457" cy="1892300"/>
            <a:chOff x="2116183" y="3333444"/>
            <a:chExt cx="7576457" cy="1892300"/>
          </a:xfrm>
        </p:grpSpPr>
        <p:pic>
          <p:nvPicPr>
            <p:cNvPr id="7" name="Picture 6">
              <a:extLst>
                <a:ext uri="{FF2B5EF4-FFF2-40B4-BE49-F238E27FC236}">
                  <a16:creationId xmlns:a16="http://schemas.microsoft.com/office/drawing/2014/main" id="{FC6432F6-3324-5F42-A380-472D93EDC8B5}"/>
                </a:ext>
              </a:extLst>
            </p:cNvPr>
            <p:cNvPicPr>
              <a:picLocks noChangeAspect="1"/>
            </p:cNvPicPr>
            <p:nvPr/>
          </p:nvPicPr>
          <p:blipFill>
            <a:blip r:embed="rId2"/>
            <a:stretch>
              <a:fillRect/>
            </a:stretch>
          </p:blipFill>
          <p:spPr>
            <a:xfrm>
              <a:off x="2329362" y="3333444"/>
              <a:ext cx="7150100" cy="1892300"/>
            </a:xfrm>
            <a:prstGeom prst="rect">
              <a:avLst/>
            </a:prstGeom>
            <a:ln w="12700">
              <a:solidFill>
                <a:schemeClr val="dk1">
                  <a:shade val="50000"/>
                </a:schemeClr>
              </a:solidFill>
            </a:ln>
          </p:spPr>
        </p:pic>
        <p:sp>
          <p:nvSpPr>
            <p:cNvPr id="9" name="Rectangle 8">
              <a:extLst>
                <a:ext uri="{FF2B5EF4-FFF2-40B4-BE49-F238E27FC236}">
                  <a16:creationId xmlns:a16="http://schemas.microsoft.com/office/drawing/2014/main" id="{E2DDA2EF-3919-0C4A-BC2E-1B1EC0CC3226}"/>
                </a:ext>
              </a:extLst>
            </p:cNvPr>
            <p:cNvSpPr/>
            <p:nvPr/>
          </p:nvSpPr>
          <p:spPr>
            <a:xfrm>
              <a:off x="2116183" y="4076113"/>
              <a:ext cx="7576457" cy="336519"/>
            </a:xfrm>
            <a:prstGeom prst="rect">
              <a:avLst/>
            </a:prstGeom>
            <a:noFill/>
            <a:ln w="15875">
              <a:solidFill>
                <a:srgbClr val="FF3B5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209915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187A-AA2D-BD4A-91EA-5887E4FBCE01}"/>
              </a:ext>
            </a:extLst>
          </p:cNvPr>
          <p:cNvSpPr>
            <a:spLocks noGrp="1"/>
          </p:cNvSpPr>
          <p:nvPr>
            <p:ph type="title"/>
          </p:nvPr>
        </p:nvSpPr>
        <p:spPr/>
        <p:txBody>
          <a:bodyPr/>
          <a:lstStyle/>
          <a:p>
            <a:r>
              <a:rPr lang="en-US" b="1"/>
              <a:t>Business Problems Conclusion</a:t>
            </a:r>
          </a:p>
        </p:txBody>
      </p:sp>
      <p:sp>
        <p:nvSpPr>
          <p:cNvPr id="3" name="Content Placeholder 2">
            <a:extLst>
              <a:ext uri="{FF2B5EF4-FFF2-40B4-BE49-F238E27FC236}">
                <a16:creationId xmlns:a16="http://schemas.microsoft.com/office/drawing/2014/main" id="{9E8B8FD5-D9C7-D648-A080-1A8EE4A3D3BA}"/>
              </a:ext>
            </a:extLst>
          </p:cNvPr>
          <p:cNvSpPr>
            <a:spLocks noGrp="1"/>
          </p:cNvSpPr>
          <p:nvPr>
            <p:ph idx="1"/>
          </p:nvPr>
        </p:nvSpPr>
        <p:spPr>
          <a:xfrm>
            <a:off x="1066800" y="1808040"/>
            <a:ext cx="10058400" cy="4556183"/>
          </a:xfrm>
        </p:spPr>
        <p:txBody>
          <a:bodyPr>
            <a:normAutofit fontScale="92500" lnSpcReduction="20000"/>
          </a:bodyPr>
          <a:lstStyle/>
          <a:p>
            <a:r>
              <a:rPr lang="en-US" sz="2000" b="1" i="1"/>
              <a:t>What features should a product have in order to get good ratings?</a:t>
            </a:r>
          </a:p>
          <a:p>
            <a:pPr lvl="1" algn="just"/>
            <a:r>
              <a:rPr lang="en-US"/>
              <a:t>We believe that a product that has a combination of quality, support, and good fit would be a product that will most likely receive good ratings since after our analysis we realized that most women look for these three features for the most part. </a:t>
            </a:r>
          </a:p>
          <a:p>
            <a:pPr lvl="1" algn="just"/>
            <a:r>
              <a:rPr lang="en-US"/>
              <a:t>Another feature women seem to prefer when purchasing underwear is comfort. Although it may be obvious, some brands focus a lot more on the design rather than the functionality of a product. We would suggest to have a balance on both design and functionality on products in order to receive better ratings and increase sales. </a:t>
            </a:r>
          </a:p>
          <a:p>
            <a:pPr marL="274320" lvl="1" indent="0" algn="just">
              <a:buNone/>
            </a:pPr>
            <a:endParaRPr lang="en-US"/>
          </a:p>
          <a:p>
            <a:r>
              <a:rPr lang="en-US" sz="2000" b="1" i="1"/>
              <a:t>Do women value more the quality of a product rather than its aesthetics when purchasing a product?</a:t>
            </a:r>
          </a:p>
          <a:p>
            <a:pPr lvl="1" algn="just"/>
            <a:r>
              <a:rPr lang="en-US"/>
              <a:t>Women seem to be more aware of the quality of underwear they purchase rather than its aesthetics. They look mostly for support and good fit when picking underwear, specifically bras. Hence, we can conclude that most women would pay a hire price for a bra that fits well and is made with good quality materials. </a:t>
            </a:r>
          </a:p>
          <a:p>
            <a:pPr lvl="1" algn="just"/>
            <a:r>
              <a:rPr lang="en-US"/>
              <a:t>For the most part we have noticed that brands should focus a lot more on the “fit” rather the “design of bras”, which is the number one problem for women that looking for a good bra. There is no doubt that if a woman finds a bra that fits well, adds support, is comfortable and well made, she will most likely become a loyal client. </a:t>
            </a:r>
          </a:p>
          <a:p>
            <a:pPr lvl="1" algn="just"/>
            <a:r>
              <a:rPr lang="en-US"/>
              <a:t>Cotton fabrics are very popular for underwear pieces due to its breathability and non allergenic fibers. Natural fibers seem to be the materials of choice for underwear because they help control temperature and moisture, making them the best quality fabrics for underwear pieces. We have noticed that after our word cloud analysis, most brands seem to focus more on Nylon and Spandex fabrics, which are synthetic and not breathable. If we could suggest these brands an ideal change, it would be to op for natural fibers in order to increase client satisfaction and an increase in sales.</a:t>
            </a:r>
          </a:p>
          <a:p>
            <a:pPr marL="274320" lvl="1" indent="0" algn="just">
              <a:buNone/>
            </a:pPr>
            <a:endParaRPr lang="en-US"/>
          </a:p>
        </p:txBody>
      </p:sp>
    </p:spTree>
    <p:extLst>
      <p:ext uri="{BB962C8B-B14F-4D97-AF65-F5344CB8AC3E}">
        <p14:creationId xmlns:p14="http://schemas.microsoft.com/office/powerpoint/2010/main" val="254739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CE993-FD51-4457-811A-994FA50DF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53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7CD2F8-1805-44AF-B9A7-75DE06E2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4738" y="0"/>
            <a:ext cx="5427262" cy="6858000"/>
          </a:xfrm>
          <a:prstGeom prst="rect">
            <a:avLst/>
          </a:prstGeom>
          <a:blipFill dpi="0" rotWithShape="1">
            <a:blip r:embed="rId2">
              <a:alphaModFix amt="1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1802B78-3E7E-C640-BCF9-6E4998D1B3AE}"/>
              </a:ext>
            </a:extLst>
          </p:cNvPr>
          <p:cNvSpPr>
            <a:spLocks noGrp="1"/>
          </p:cNvSpPr>
          <p:nvPr>
            <p:ph type="title"/>
          </p:nvPr>
        </p:nvSpPr>
        <p:spPr>
          <a:xfrm>
            <a:off x="7747000" y="965200"/>
            <a:ext cx="3454400" cy="4936067"/>
          </a:xfrm>
        </p:spPr>
        <p:txBody>
          <a:bodyPr>
            <a:normAutofit/>
          </a:bodyPr>
          <a:lstStyle/>
          <a:p>
            <a:pPr algn="ctr"/>
            <a:r>
              <a:rPr lang="en-US"/>
              <a:t>Brands </a:t>
            </a:r>
          </a:p>
        </p:txBody>
      </p:sp>
      <p:graphicFrame>
        <p:nvGraphicFramePr>
          <p:cNvPr id="5" name="Content Placeholder 2">
            <a:extLst>
              <a:ext uri="{FF2B5EF4-FFF2-40B4-BE49-F238E27FC236}">
                <a16:creationId xmlns:a16="http://schemas.microsoft.com/office/drawing/2014/main" id="{4416FBBD-8B93-4365-A472-7AA4454C5B76}"/>
              </a:ext>
            </a:extLst>
          </p:cNvPr>
          <p:cNvGraphicFramePr>
            <a:graphicFrameLocks noGrp="1"/>
          </p:cNvGraphicFramePr>
          <p:nvPr>
            <p:ph idx="1"/>
            <p:extLst>
              <p:ext uri="{D42A27DB-BD31-4B8C-83A1-F6EECF244321}">
                <p14:modId xmlns:p14="http://schemas.microsoft.com/office/powerpoint/2010/main" val="1203354945"/>
              </p:ext>
            </p:extLst>
          </p:nvPr>
        </p:nvGraphicFramePr>
        <p:xfrm>
          <a:off x="793591" y="800946"/>
          <a:ext cx="5166475" cy="5252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3923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6" name="Straight Connector 45">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6" name="Rectangle 5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76D175F-AF16-2C4C-8D24-40B064046B65}"/>
              </a:ext>
            </a:extLst>
          </p:cNvPr>
          <p:cNvSpPr>
            <a:spLocks noGrp="1"/>
          </p:cNvSpPr>
          <p:nvPr>
            <p:ph type="title"/>
          </p:nvPr>
        </p:nvSpPr>
        <p:spPr>
          <a:xfrm>
            <a:off x="1307868" y="2356264"/>
            <a:ext cx="9673306" cy="2733106"/>
          </a:xfrm>
        </p:spPr>
        <p:txBody>
          <a:bodyPr vert="horz" lIns="91440" tIns="45720" rIns="91440" bIns="45720" rtlCol="0" anchor="ctr">
            <a:normAutofit/>
          </a:bodyPr>
          <a:lstStyle/>
          <a:p>
            <a:pPr algn="ctr">
              <a:lnSpc>
                <a:spcPct val="83000"/>
              </a:lnSpc>
            </a:pPr>
            <a:r>
              <a:rPr lang="en-US" sz="7200" cap="all" spc="-100"/>
              <a:t>LIMITATIONS</a:t>
            </a:r>
          </a:p>
        </p:txBody>
      </p:sp>
      <p:sp>
        <p:nvSpPr>
          <p:cNvPr id="58" name="Rectangle 5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6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FFE8-CB59-DF4D-863C-F41FB5250F71}"/>
              </a:ext>
            </a:extLst>
          </p:cNvPr>
          <p:cNvSpPr>
            <a:spLocks noGrp="1"/>
          </p:cNvSpPr>
          <p:nvPr>
            <p:ph type="title"/>
          </p:nvPr>
        </p:nvSpPr>
        <p:spPr>
          <a:xfrm>
            <a:off x="1752600" y="903654"/>
            <a:ext cx="2891028" cy="765582"/>
          </a:xfrm>
        </p:spPr>
        <p:txBody>
          <a:bodyPr>
            <a:normAutofit fontScale="90000"/>
          </a:bodyPr>
          <a:lstStyle/>
          <a:p>
            <a:r>
              <a:rPr lang="en-US" b="1"/>
              <a:t>Limitations</a:t>
            </a:r>
          </a:p>
        </p:txBody>
      </p:sp>
      <p:sp>
        <p:nvSpPr>
          <p:cNvPr id="3" name="Content Placeholder 2">
            <a:extLst>
              <a:ext uri="{FF2B5EF4-FFF2-40B4-BE49-F238E27FC236}">
                <a16:creationId xmlns:a16="http://schemas.microsoft.com/office/drawing/2014/main" id="{F7DE76D4-9AB0-A444-A360-ADD0629B2D0A}"/>
              </a:ext>
            </a:extLst>
          </p:cNvPr>
          <p:cNvSpPr>
            <a:spLocks noGrp="1"/>
          </p:cNvSpPr>
          <p:nvPr>
            <p:ph idx="1"/>
          </p:nvPr>
        </p:nvSpPr>
        <p:spPr>
          <a:xfrm>
            <a:off x="786384" y="1742388"/>
            <a:ext cx="5090160" cy="4621836"/>
          </a:xfrm>
        </p:spPr>
        <p:txBody>
          <a:bodyPr>
            <a:normAutofit/>
          </a:bodyPr>
          <a:lstStyle/>
          <a:p>
            <a:pPr algn="just"/>
            <a:r>
              <a:rPr lang="en-US"/>
              <a:t>We have very few observations coming from Victoria’ Secret, which can cause our model to be a bit bias. </a:t>
            </a:r>
          </a:p>
          <a:p>
            <a:pPr algn="just"/>
            <a:r>
              <a:rPr lang="en-US"/>
              <a:t>Not all companies showcase information about both bras and panties. Hanky </a:t>
            </a:r>
            <a:r>
              <a:rPr lang="en-US" err="1"/>
              <a:t>Panky’s</a:t>
            </a:r>
            <a:r>
              <a:rPr lang="en-US"/>
              <a:t> observations were purely made about panties and Victoria’s secret only about bras. Therefore, decisions about either of those two, automatically drops one of those brands from consideration.</a:t>
            </a:r>
          </a:p>
          <a:p>
            <a:pPr algn="just"/>
            <a:r>
              <a:rPr lang="en-US"/>
              <a:t>Our dataset does not have a big amount of observations about “panties” as it does about “bras”. Therefore, most of our result mostly narrows down information and conclusions about the impact of bra sales on Amazon. </a:t>
            </a:r>
          </a:p>
          <a:p>
            <a:endParaRPr lang="en-US" sz="1600"/>
          </a:p>
          <a:p>
            <a:endParaRPr lang="en-US" sz="1600"/>
          </a:p>
          <a:p>
            <a:endParaRPr lang="en-US" sz="1600"/>
          </a:p>
        </p:txBody>
      </p:sp>
      <p:sp>
        <p:nvSpPr>
          <p:cNvPr id="4" name="Content Placeholder 2">
            <a:extLst>
              <a:ext uri="{FF2B5EF4-FFF2-40B4-BE49-F238E27FC236}">
                <a16:creationId xmlns:a16="http://schemas.microsoft.com/office/drawing/2014/main" id="{7E1CE365-7B16-D14A-A915-AAC4C100587D}"/>
              </a:ext>
            </a:extLst>
          </p:cNvPr>
          <p:cNvSpPr txBox="1">
            <a:spLocks/>
          </p:cNvSpPr>
          <p:nvPr/>
        </p:nvSpPr>
        <p:spPr>
          <a:xfrm>
            <a:off x="6301740" y="1163198"/>
            <a:ext cx="5090160" cy="52010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n-US"/>
              <a:t>The dataset is just the summary of products. There is no data showing the selling with time change. Therefore, we can’t evaluate the products by the actual behavior of customers and see the relationship between sells and ratings. </a:t>
            </a:r>
          </a:p>
          <a:p>
            <a:pPr algn="just"/>
            <a:r>
              <a:rPr lang="en-US"/>
              <a:t>Our ratings are only numerical, if our dataset had text, we could use a word cloud in order to narrow down the likes and dislikes about a specific product and be able to have a more specific conclusion about a good product vs a bad product in order to advice each brand on what to improve. </a:t>
            </a:r>
          </a:p>
          <a:p>
            <a:pPr algn="just"/>
            <a:r>
              <a:rPr lang="en-US"/>
              <a:t>Our dummy variables are made from the high frequency words in </a:t>
            </a:r>
            <a:r>
              <a:rPr lang="en-US">
                <a:ea typeface="+mn-lt"/>
                <a:cs typeface="+mn-lt"/>
              </a:rPr>
              <a:t>description and style attribute. Due to some useless words in word selection, some dummy variables don’t make a lot sense, which makes our analysis not that rigorous.</a:t>
            </a:r>
            <a:endParaRPr lang="en-US"/>
          </a:p>
          <a:p>
            <a:endParaRPr lang="en-US" sz="1600"/>
          </a:p>
          <a:p>
            <a:endParaRPr lang="en-US" sz="1600"/>
          </a:p>
          <a:p>
            <a:endParaRPr lang="en-US" sz="1600"/>
          </a:p>
        </p:txBody>
      </p:sp>
    </p:spTree>
    <p:extLst>
      <p:ext uri="{BB962C8B-B14F-4D97-AF65-F5344CB8AC3E}">
        <p14:creationId xmlns:p14="http://schemas.microsoft.com/office/powerpoint/2010/main" val="506713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2E3BD3A-9171-0F45-AE0E-A060FD947B55}"/>
              </a:ext>
            </a:extLst>
          </p:cNvPr>
          <p:cNvSpPr>
            <a:spLocks noGrp="1"/>
          </p:cNvSpPr>
          <p:nvPr>
            <p:ph type="ctrTitle"/>
          </p:nvPr>
        </p:nvSpPr>
        <p:spPr>
          <a:xfrm>
            <a:off x="1260205" y="1887795"/>
            <a:ext cx="9673306" cy="2733106"/>
          </a:xfrm>
        </p:spPr>
        <p:txBody>
          <a:bodyPr anchor="ctr">
            <a:normAutofit/>
          </a:bodyPr>
          <a:lstStyle/>
          <a:p>
            <a:br>
              <a:rPr lang="en-US"/>
            </a:br>
            <a:r>
              <a:rPr lang="en-US"/>
              <a:t>thank YOU</a:t>
            </a:r>
          </a:p>
        </p:txBody>
      </p:sp>
      <p:sp>
        <p:nvSpPr>
          <p:cNvPr id="15" name="Rectangle 14">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1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3892-BAB9-F244-8E67-7BCB2A3EB395}"/>
              </a:ext>
            </a:extLst>
          </p:cNvPr>
          <p:cNvSpPr>
            <a:spLocks noGrp="1"/>
          </p:cNvSpPr>
          <p:nvPr>
            <p:ph type="title"/>
          </p:nvPr>
        </p:nvSpPr>
        <p:spPr/>
        <p:txBody>
          <a:bodyPr>
            <a:normAutofit/>
          </a:bodyPr>
          <a:lstStyle/>
          <a:p>
            <a:r>
              <a:rPr lang="en-US" b="1"/>
              <a:t>Wacoal</a:t>
            </a:r>
            <a:r>
              <a:rPr lang="en-US"/>
              <a:t> </a:t>
            </a:r>
          </a:p>
        </p:txBody>
      </p:sp>
      <p:sp>
        <p:nvSpPr>
          <p:cNvPr id="13" name="内容占位符 12">
            <a:extLst>
              <a:ext uri="{FF2B5EF4-FFF2-40B4-BE49-F238E27FC236}">
                <a16:creationId xmlns:a16="http://schemas.microsoft.com/office/drawing/2014/main" id="{C23169A2-954C-4D86-ACBA-F4E495957DDA}"/>
              </a:ext>
            </a:extLst>
          </p:cNvPr>
          <p:cNvSpPr>
            <a:spLocks noGrp="1"/>
          </p:cNvSpPr>
          <p:nvPr>
            <p:ph idx="1"/>
          </p:nvPr>
        </p:nvSpPr>
        <p:spPr>
          <a:xfrm>
            <a:off x="1066800" y="2014194"/>
            <a:ext cx="10058400" cy="3931920"/>
          </a:xfrm>
        </p:spPr>
        <p:txBody>
          <a:bodyPr vert="horz" lIns="91440" tIns="45720" rIns="91440" bIns="45720" rtlCol="0" anchor="t">
            <a:normAutofit lnSpcReduction="10000"/>
          </a:bodyPr>
          <a:lstStyle/>
          <a:p>
            <a:pPr algn="just"/>
            <a:r>
              <a:rPr lang="en-US">
                <a:ea typeface="+mn-lt"/>
                <a:cs typeface="+mn-lt"/>
              </a:rPr>
              <a:t>Founded in Japan in 1949 by Koichi Tsukamoto.</a:t>
            </a:r>
          </a:p>
          <a:p>
            <a:pPr algn="just"/>
            <a:r>
              <a:rPr lang="en-US">
                <a:ea typeface="+mn-lt"/>
                <a:cs typeface="+mn-lt"/>
              </a:rPr>
              <a:t>Goal = Beautiful intimate apparel + high quality + innovation.</a:t>
            </a:r>
          </a:p>
          <a:p>
            <a:pPr algn="just"/>
            <a:r>
              <a:rPr lang="en-US">
                <a:ea typeface="+mn-lt"/>
                <a:cs typeface="+mn-lt"/>
              </a:rPr>
              <a:t>Wacoal launched the brand in the US in 1985 that showcased high quality intimate apparel that was comfortable and fit different types of bodies. </a:t>
            </a:r>
          </a:p>
          <a:p>
            <a:pPr algn="just"/>
            <a:r>
              <a:rPr lang="en-US">
                <a:ea typeface="+mn-lt"/>
                <a:cs typeface="+mn-lt"/>
              </a:rPr>
              <a:t>A company that supports breast cancer awareness worldwide, they launched in 2001 “Fit for cure” an initiative offering complementary bra fittings at more than 1000 stores in the US and Canada. This initiative’s goal is to raise money to fight breast cancer.  Today, the company has donated more than $4.7 million dollars. </a:t>
            </a:r>
          </a:p>
          <a:p>
            <a:pPr algn="just"/>
            <a:r>
              <a:rPr lang="en-US">
                <a:ea typeface="+mn-lt"/>
                <a:cs typeface="+mn-lt"/>
              </a:rPr>
              <a:t>This brand is committed to helping women find the perfect bras, those that fit and feel comfortable. Therefore, they have trained a group of consultants in order to help women find the perfect bra. These consultants are available at all times in their website. </a:t>
            </a:r>
          </a:p>
          <a:p>
            <a:pPr algn="just"/>
            <a:r>
              <a:rPr lang="en-US">
                <a:ea typeface="+mn-lt"/>
                <a:cs typeface="+mn-lt"/>
              </a:rPr>
              <a:t>Because this brand focuses on all body types, they have a wide range of styles and sizes, ranging from A – I cup. Without compromising quality and comfort. </a:t>
            </a:r>
          </a:p>
          <a:p>
            <a:endParaRPr lang="en-US" altLang="zh-CN">
              <a:ea typeface="+mn-lt"/>
              <a:cs typeface="+mn-lt"/>
            </a:endParaRPr>
          </a:p>
          <a:p>
            <a:pPr lvl="1"/>
            <a:endParaRPr lang="zh-CN" altLang="en-US">
              <a:ea typeface="+mn-lt"/>
              <a:cs typeface="+mn-lt"/>
            </a:endParaRPr>
          </a:p>
        </p:txBody>
      </p:sp>
      <p:sp>
        <p:nvSpPr>
          <p:cNvPr id="3" name="TextBox 2">
            <a:extLst>
              <a:ext uri="{FF2B5EF4-FFF2-40B4-BE49-F238E27FC236}">
                <a16:creationId xmlns:a16="http://schemas.microsoft.com/office/drawing/2014/main" id="{6E7A1EF6-1B48-2F49-9ACE-4440802749F0}"/>
              </a:ext>
            </a:extLst>
          </p:cNvPr>
          <p:cNvSpPr txBox="1"/>
          <p:nvPr/>
        </p:nvSpPr>
        <p:spPr>
          <a:xfrm>
            <a:off x="1066800" y="5846074"/>
            <a:ext cx="4413837" cy="369332"/>
          </a:xfrm>
          <a:prstGeom prst="rect">
            <a:avLst/>
          </a:prstGeom>
          <a:noFill/>
        </p:spPr>
        <p:txBody>
          <a:bodyPr wrap="none" rtlCol="0">
            <a:spAutoFit/>
          </a:bodyPr>
          <a:lstStyle/>
          <a:p>
            <a:r>
              <a:rPr lang="en-US"/>
              <a:t>References</a:t>
            </a:r>
            <a:r>
              <a:rPr lang="en-US" b="1"/>
              <a:t>: </a:t>
            </a:r>
            <a:r>
              <a:rPr lang="en-US">
                <a:hlinkClick r:id="rId2"/>
              </a:rPr>
              <a:t>https://www.wacoal-america.com</a:t>
            </a:r>
            <a:endParaRPr lang="en-US"/>
          </a:p>
        </p:txBody>
      </p:sp>
    </p:spTree>
    <p:extLst>
      <p:ext uri="{BB962C8B-B14F-4D97-AF65-F5344CB8AC3E}">
        <p14:creationId xmlns:p14="http://schemas.microsoft.com/office/powerpoint/2010/main" val="56208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1107-D7B7-5644-8522-4C1CCE5BD214}"/>
              </a:ext>
            </a:extLst>
          </p:cNvPr>
          <p:cNvSpPr>
            <a:spLocks noGrp="1"/>
          </p:cNvSpPr>
          <p:nvPr>
            <p:ph type="title"/>
          </p:nvPr>
        </p:nvSpPr>
        <p:spPr/>
        <p:txBody>
          <a:bodyPr/>
          <a:lstStyle/>
          <a:p>
            <a:r>
              <a:rPr lang="en-US" b="1" err="1"/>
              <a:t>B.tempt’d</a:t>
            </a:r>
            <a:endParaRPr lang="en-US" b="1"/>
          </a:p>
        </p:txBody>
      </p:sp>
      <p:sp>
        <p:nvSpPr>
          <p:cNvPr id="3" name="Content Placeholder 2">
            <a:extLst>
              <a:ext uri="{FF2B5EF4-FFF2-40B4-BE49-F238E27FC236}">
                <a16:creationId xmlns:a16="http://schemas.microsoft.com/office/drawing/2014/main" id="{CD835445-17E4-2741-864B-99C4DC3BFF61}"/>
              </a:ext>
            </a:extLst>
          </p:cNvPr>
          <p:cNvSpPr>
            <a:spLocks noGrp="1"/>
          </p:cNvSpPr>
          <p:nvPr>
            <p:ph idx="1"/>
          </p:nvPr>
        </p:nvSpPr>
        <p:spPr>
          <a:xfrm>
            <a:off x="1066800" y="1999563"/>
            <a:ext cx="10058400" cy="3931920"/>
          </a:xfrm>
        </p:spPr>
        <p:txBody>
          <a:bodyPr>
            <a:normAutofit/>
          </a:bodyPr>
          <a:lstStyle/>
          <a:p>
            <a:pPr algn="just"/>
            <a:r>
              <a:rPr lang="en-US" sz="1900"/>
              <a:t>This brand is also part of Wacoal family. However, they have a smaller range of sizes than Wacoal.</a:t>
            </a:r>
          </a:p>
          <a:p>
            <a:pPr algn="just"/>
            <a:r>
              <a:rPr lang="en-US" sz="1900"/>
              <a:t>Every bra and panties are fitted on real women; Hence the fit is the most important goal of this brand.</a:t>
            </a:r>
          </a:p>
          <a:p>
            <a:pPr algn="just"/>
            <a:r>
              <a:rPr lang="en-US" sz="1900"/>
              <a:t> Sizes range from A-DDD.</a:t>
            </a:r>
          </a:p>
          <a:p>
            <a:pPr algn="just"/>
            <a:r>
              <a:rPr lang="en-US" sz="1900" err="1"/>
              <a:t>B.tempt’d</a:t>
            </a:r>
            <a:r>
              <a:rPr lang="en-US" sz="1900"/>
              <a:t> focuses on empowering women through modern, comfortable, and creative pieces to make women feel beautiful.</a:t>
            </a:r>
          </a:p>
          <a:p>
            <a:pPr algn="just"/>
            <a:r>
              <a:rPr lang="en-US" sz="1900"/>
              <a:t>They have been referred to as the “Best Selling Bra Brand in US Department Stores” since 2005. </a:t>
            </a:r>
          </a:p>
          <a:p>
            <a:pPr algn="just"/>
            <a:r>
              <a:rPr lang="en-US" sz="1900"/>
              <a:t>All exclusive collections are designed in NYC with a group of 38 women constantly working to create innovative and interesting intimates. </a:t>
            </a:r>
          </a:p>
          <a:p>
            <a:pPr algn="just"/>
            <a:endParaRPr lang="en-US"/>
          </a:p>
          <a:p>
            <a:pPr marL="0" indent="0">
              <a:buNone/>
            </a:pPr>
            <a:r>
              <a:rPr lang="en-US"/>
              <a:t>References</a:t>
            </a:r>
            <a:r>
              <a:rPr lang="en-US" b="1"/>
              <a:t>: </a:t>
            </a:r>
            <a:r>
              <a:rPr lang="en-US">
                <a:hlinkClick r:id="rId2"/>
              </a:rPr>
              <a:t>https://btemptd.wacoal-america.com/</a:t>
            </a:r>
            <a:endParaRPr lang="en-US"/>
          </a:p>
        </p:txBody>
      </p:sp>
    </p:spTree>
    <p:extLst>
      <p:ext uri="{BB962C8B-B14F-4D97-AF65-F5344CB8AC3E}">
        <p14:creationId xmlns:p14="http://schemas.microsoft.com/office/powerpoint/2010/main" val="75375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2853-3EA6-C741-B27B-BC7E32543E23}"/>
              </a:ext>
            </a:extLst>
          </p:cNvPr>
          <p:cNvSpPr>
            <a:spLocks noGrp="1"/>
          </p:cNvSpPr>
          <p:nvPr>
            <p:ph type="title"/>
          </p:nvPr>
        </p:nvSpPr>
        <p:spPr/>
        <p:txBody>
          <a:bodyPr/>
          <a:lstStyle/>
          <a:p>
            <a:r>
              <a:rPr lang="en-US" b="1"/>
              <a:t>Victoria’s Secret</a:t>
            </a:r>
          </a:p>
        </p:txBody>
      </p:sp>
      <p:sp>
        <p:nvSpPr>
          <p:cNvPr id="3" name="Content Placeholder 2">
            <a:extLst>
              <a:ext uri="{FF2B5EF4-FFF2-40B4-BE49-F238E27FC236}">
                <a16:creationId xmlns:a16="http://schemas.microsoft.com/office/drawing/2014/main" id="{04C7E264-FE7D-0240-86D2-D03913CB867A}"/>
              </a:ext>
            </a:extLst>
          </p:cNvPr>
          <p:cNvSpPr>
            <a:spLocks noGrp="1"/>
          </p:cNvSpPr>
          <p:nvPr>
            <p:ph idx="1"/>
          </p:nvPr>
        </p:nvSpPr>
        <p:spPr>
          <a:xfrm>
            <a:off x="1066800" y="2010787"/>
            <a:ext cx="10058400" cy="3931920"/>
          </a:xfrm>
        </p:spPr>
        <p:txBody>
          <a:bodyPr/>
          <a:lstStyle/>
          <a:p>
            <a:pPr algn="just"/>
            <a:r>
              <a:rPr lang="en-US"/>
              <a:t>Founded in Palo Alto, California in 1977 by Roy and Gaye Raymond.</a:t>
            </a:r>
          </a:p>
          <a:p>
            <a:pPr algn="just"/>
            <a:r>
              <a:rPr lang="en-US"/>
              <a:t>A company that sells underwear, women’s clothing, lingerie, swimwear, footwear, fragrances, beauty products and make up. </a:t>
            </a:r>
          </a:p>
          <a:p>
            <a:pPr algn="just"/>
            <a:r>
              <a:rPr lang="en-US"/>
              <a:t>Les Wexner purchased VS in 1982 and expanded into shopping malls across US and other countries. </a:t>
            </a:r>
          </a:p>
          <a:p>
            <a:pPr algn="just"/>
            <a:r>
              <a:rPr lang="en-US"/>
              <a:t>The company has been widely known for their marketing strategies and annual fashion show featuring VS “Angels” that run up until 2018.</a:t>
            </a:r>
          </a:p>
          <a:p>
            <a:pPr algn="just"/>
            <a:r>
              <a:rPr lang="en-US"/>
              <a:t>In 2012 VS launched the “VS Designer Collection” described by Vogue as their first high end lingerie line. </a:t>
            </a:r>
          </a:p>
          <a:p>
            <a:pPr algn="just"/>
            <a:r>
              <a:rPr lang="en-US"/>
              <a:t>VS owns 1017 stores and 18 independently owned stores. </a:t>
            </a:r>
          </a:p>
          <a:p>
            <a:pPr algn="just"/>
            <a:r>
              <a:rPr lang="en-US"/>
              <a:t>Products are manufactured in India, Sri Lanka, Jordan and the Pacific island of Saipan.</a:t>
            </a:r>
          </a:p>
        </p:txBody>
      </p:sp>
      <p:sp>
        <p:nvSpPr>
          <p:cNvPr id="4" name="TextBox 3">
            <a:extLst>
              <a:ext uri="{FF2B5EF4-FFF2-40B4-BE49-F238E27FC236}">
                <a16:creationId xmlns:a16="http://schemas.microsoft.com/office/drawing/2014/main" id="{F2D01C7B-CD7D-B546-99A9-CB317DFE0812}"/>
              </a:ext>
            </a:extLst>
          </p:cNvPr>
          <p:cNvSpPr txBox="1"/>
          <p:nvPr/>
        </p:nvSpPr>
        <p:spPr>
          <a:xfrm>
            <a:off x="1066800" y="5660387"/>
            <a:ext cx="5674951" cy="369332"/>
          </a:xfrm>
          <a:prstGeom prst="rect">
            <a:avLst/>
          </a:prstGeom>
          <a:noFill/>
        </p:spPr>
        <p:txBody>
          <a:bodyPr wrap="none" rtlCol="0">
            <a:spAutoFit/>
          </a:bodyPr>
          <a:lstStyle/>
          <a:p>
            <a:r>
              <a:rPr lang="en-US"/>
              <a:t>References</a:t>
            </a:r>
            <a:r>
              <a:rPr lang="en-US" b="1"/>
              <a:t>: </a:t>
            </a:r>
            <a:r>
              <a:rPr lang="en-US">
                <a:hlinkClick r:id="rId2">
                  <a:extLst>
                    <a:ext uri="{A12FA001-AC4F-418D-AE19-62706E023703}">
                      <ahyp:hlinkClr xmlns:ahyp="http://schemas.microsoft.com/office/drawing/2018/hyperlinkcolor" val="tx"/>
                    </a:ext>
                  </a:extLst>
                </a:hlinkClick>
              </a:rPr>
              <a:t>https://en.wikipedia.org/wiki/Victoria's_Secret</a:t>
            </a:r>
            <a:endParaRPr lang="en-US"/>
          </a:p>
        </p:txBody>
      </p:sp>
    </p:spTree>
    <p:extLst>
      <p:ext uri="{BB962C8B-B14F-4D97-AF65-F5344CB8AC3E}">
        <p14:creationId xmlns:p14="http://schemas.microsoft.com/office/powerpoint/2010/main" val="204231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C264-6448-4149-82F0-2409AEBD2E4E}"/>
              </a:ext>
            </a:extLst>
          </p:cNvPr>
          <p:cNvSpPr>
            <a:spLocks noGrp="1"/>
          </p:cNvSpPr>
          <p:nvPr>
            <p:ph type="title"/>
          </p:nvPr>
        </p:nvSpPr>
        <p:spPr>
          <a:xfrm>
            <a:off x="1066800" y="395778"/>
            <a:ext cx="10058400" cy="1371600"/>
          </a:xfrm>
        </p:spPr>
        <p:txBody>
          <a:bodyPr/>
          <a:lstStyle/>
          <a:p>
            <a:r>
              <a:rPr lang="en-US" b="1"/>
              <a:t>Calvin Klein</a:t>
            </a:r>
          </a:p>
        </p:txBody>
      </p:sp>
      <p:sp>
        <p:nvSpPr>
          <p:cNvPr id="3" name="Content Placeholder 2">
            <a:extLst>
              <a:ext uri="{FF2B5EF4-FFF2-40B4-BE49-F238E27FC236}">
                <a16:creationId xmlns:a16="http://schemas.microsoft.com/office/drawing/2014/main" id="{1B5E6A80-943C-F04E-89E6-9A25082A84D4}"/>
              </a:ext>
            </a:extLst>
          </p:cNvPr>
          <p:cNvSpPr>
            <a:spLocks noGrp="1"/>
          </p:cNvSpPr>
          <p:nvPr>
            <p:ph idx="1"/>
          </p:nvPr>
        </p:nvSpPr>
        <p:spPr>
          <a:xfrm>
            <a:off x="1066800" y="1463040"/>
            <a:ext cx="10058400" cy="3931920"/>
          </a:xfrm>
        </p:spPr>
        <p:txBody>
          <a:bodyPr>
            <a:noAutofit/>
          </a:bodyPr>
          <a:lstStyle/>
          <a:p>
            <a:pPr algn="just"/>
            <a:r>
              <a:rPr lang="en-US"/>
              <a:t>American company founded in 1968 by Calvin Klein and Barry K. Schwartz in NYC.</a:t>
            </a:r>
          </a:p>
          <a:p>
            <a:pPr algn="just"/>
            <a:r>
              <a:rPr lang="en-US"/>
              <a:t>This company specializes in leather, lifestyle accessories, home furnishings, perfumery, jewelry, underwear and ready-to-wear. </a:t>
            </a:r>
          </a:p>
          <a:p>
            <a:pPr algn="just"/>
            <a:r>
              <a:rPr lang="en-US"/>
              <a:t>Although the company almost went bankruptcy in 1992, CK managed to overcome this bump in the road with the success of highly popular underwear and fragrance lines.</a:t>
            </a:r>
          </a:p>
          <a:p>
            <a:pPr algn="just"/>
            <a:r>
              <a:rPr lang="en-US"/>
              <a:t>During 1990-1995 former CK designer John </a:t>
            </a:r>
            <a:r>
              <a:rPr lang="en-US" err="1"/>
              <a:t>Varvatos</a:t>
            </a:r>
            <a:r>
              <a:rPr lang="en-US"/>
              <a:t> pioneer a men's underwear called ”Boxer brief” a hybrid of boxer shorts and briefs that were made famous by being featured on Mark Wahlberg.</a:t>
            </a:r>
          </a:p>
          <a:p>
            <a:pPr algn="just"/>
            <a:r>
              <a:rPr lang="en-US"/>
              <a:t>CK was acquired by PVH Corp. in 2003.</a:t>
            </a:r>
          </a:p>
          <a:p>
            <a:pPr algn="just"/>
            <a:r>
              <a:rPr lang="en-US"/>
              <a:t>Signature CK Underwear boutiques can be found in Ljubljana, Buenos Aires, Mexico City, among other international locations. </a:t>
            </a:r>
          </a:p>
          <a:p>
            <a:pPr algn="just"/>
            <a:r>
              <a:rPr lang="en-US"/>
              <a:t>CK bra sizes range from A-DD and their panties from XS-3XL. </a:t>
            </a:r>
          </a:p>
          <a:p>
            <a:pPr algn="just"/>
            <a:r>
              <a:rPr lang="en-US"/>
              <a:t>CK underwear’s goal is to provide clients with comfortable and sporty designs made from a blend of cotton and spandex. </a:t>
            </a:r>
          </a:p>
        </p:txBody>
      </p:sp>
      <p:sp>
        <p:nvSpPr>
          <p:cNvPr id="4" name="TextBox 3">
            <a:extLst>
              <a:ext uri="{FF2B5EF4-FFF2-40B4-BE49-F238E27FC236}">
                <a16:creationId xmlns:a16="http://schemas.microsoft.com/office/drawing/2014/main" id="{DC20BDE4-F2F8-6540-B882-18483FD1E14A}"/>
              </a:ext>
            </a:extLst>
          </p:cNvPr>
          <p:cNvSpPr txBox="1"/>
          <p:nvPr/>
        </p:nvSpPr>
        <p:spPr>
          <a:xfrm>
            <a:off x="1066800" y="5975005"/>
            <a:ext cx="9512156" cy="369332"/>
          </a:xfrm>
          <a:prstGeom prst="rect">
            <a:avLst/>
          </a:prstGeom>
          <a:noFill/>
        </p:spPr>
        <p:txBody>
          <a:bodyPr wrap="none" rtlCol="0">
            <a:spAutoFit/>
          </a:bodyPr>
          <a:lstStyle/>
          <a:p>
            <a:r>
              <a:rPr lang="en-US"/>
              <a:t>References</a:t>
            </a:r>
            <a:r>
              <a:rPr lang="en-US" b="1"/>
              <a:t>: </a:t>
            </a:r>
            <a:r>
              <a:rPr lang="en-US">
                <a:hlinkClick r:id="rId2"/>
              </a:rPr>
              <a:t>https://www.calvinklein.us/en</a:t>
            </a:r>
            <a:r>
              <a:rPr lang="en-US"/>
              <a:t> &amp; </a:t>
            </a:r>
            <a:r>
              <a:rPr lang="en-US">
                <a:hlinkClick r:id="rId3"/>
              </a:rPr>
              <a:t>https://en.wikipedia.org/wiki/Calvin_Klein_(company)</a:t>
            </a:r>
            <a:r>
              <a:rPr lang="en-US"/>
              <a:t> </a:t>
            </a:r>
          </a:p>
        </p:txBody>
      </p:sp>
    </p:spTree>
    <p:extLst>
      <p:ext uri="{BB962C8B-B14F-4D97-AF65-F5344CB8AC3E}">
        <p14:creationId xmlns:p14="http://schemas.microsoft.com/office/powerpoint/2010/main" val="360327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E44D-29ED-D64A-A941-CD2BD413FDD6}"/>
              </a:ext>
            </a:extLst>
          </p:cNvPr>
          <p:cNvSpPr>
            <a:spLocks noGrp="1"/>
          </p:cNvSpPr>
          <p:nvPr>
            <p:ph type="title"/>
          </p:nvPr>
        </p:nvSpPr>
        <p:spPr/>
        <p:txBody>
          <a:bodyPr/>
          <a:lstStyle/>
          <a:p>
            <a:r>
              <a:rPr lang="en-US" b="1"/>
              <a:t>Hanky Panky</a:t>
            </a:r>
          </a:p>
        </p:txBody>
      </p:sp>
      <p:sp>
        <p:nvSpPr>
          <p:cNvPr id="3" name="Content Placeholder 2">
            <a:extLst>
              <a:ext uri="{FF2B5EF4-FFF2-40B4-BE49-F238E27FC236}">
                <a16:creationId xmlns:a16="http://schemas.microsoft.com/office/drawing/2014/main" id="{4ED991B7-3B41-5B4C-97D7-F61D733372C3}"/>
              </a:ext>
            </a:extLst>
          </p:cNvPr>
          <p:cNvSpPr>
            <a:spLocks noGrp="1"/>
          </p:cNvSpPr>
          <p:nvPr>
            <p:ph idx="1"/>
          </p:nvPr>
        </p:nvSpPr>
        <p:spPr>
          <a:xfrm>
            <a:off x="1066800" y="1891665"/>
            <a:ext cx="10058400" cy="3931920"/>
          </a:xfrm>
        </p:spPr>
        <p:txBody>
          <a:bodyPr>
            <a:normAutofit lnSpcReduction="10000"/>
          </a:bodyPr>
          <a:lstStyle/>
          <a:p>
            <a:pPr algn="just"/>
            <a:r>
              <a:rPr lang="en-US"/>
              <a:t>American brand founded in 1977 by designer Gale Epstein.</a:t>
            </a:r>
          </a:p>
          <a:p>
            <a:pPr algn="just"/>
            <a:r>
              <a:rPr lang="en-US"/>
              <a:t>Brand’s name came from the idea of handmade lingerie crafted out of embroidered handkerchiefs.</a:t>
            </a:r>
          </a:p>
          <a:p>
            <a:pPr algn="just"/>
            <a:r>
              <a:rPr lang="en-US"/>
              <a:t>HP mainly focus is in underwear but also has a sleepwear line. </a:t>
            </a:r>
          </a:p>
          <a:p>
            <a:pPr algn="just"/>
            <a:r>
              <a:rPr lang="en-US"/>
              <a:t>The brand’s goal is to provide products with a good fit, design, quality, comfort, and most importantly made in the US. </a:t>
            </a:r>
          </a:p>
          <a:p>
            <a:pPr algn="just"/>
            <a:r>
              <a:rPr lang="en-US"/>
              <a:t>In 1986 HP set a new standard for thongs and in 2004 the Wall Street Journal described their thongs as “Lace Butter” which created an immediate success among fashion magazines and celebrities. </a:t>
            </a:r>
          </a:p>
          <a:p>
            <a:pPr algn="just"/>
            <a:r>
              <a:rPr lang="en-US"/>
              <a:t>They are known for using top quality materials and responsible  labor in order to create durable and high-quality products. </a:t>
            </a:r>
          </a:p>
          <a:p>
            <a:pPr algn="just"/>
            <a:r>
              <a:rPr lang="en-US"/>
              <a:t>HP signature lace styles are knitted in the US, with </a:t>
            </a:r>
            <a:r>
              <a:rPr lang="en-US" err="1"/>
              <a:t>Supima</a:t>
            </a:r>
            <a:r>
              <a:rPr lang="en-US"/>
              <a:t> Cotton fibers use to make crotch linings. All materials sourced in the US. </a:t>
            </a:r>
          </a:p>
          <a:p>
            <a:pPr algn="just"/>
            <a:r>
              <a:rPr lang="en-US"/>
              <a:t>Bra sizes range from XS-3X and panties from XS-XL.</a:t>
            </a:r>
          </a:p>
          <a:p>
            <a:endParaRPr lang="en-US"/>
          </a:p>
          <a:p>
            <a:endParaRPr lang="en-US"/>
          </a:p>
        </p:txBody>
      </p:sp>
      <p:sp>
        <p:nvSpPr>
          <p:cNvPr id="4" name="TextBox 3">
            <a:extLst>
              <a:ext uri="{FF2B5EF4-FFF2-40B4-BE49-F238E27FC236}">
                <a16:creationId xmlns:a16="http://schemas.microsoft.com/office/drawing/2014/main" id="{62E51594-3BFD-394F-ACD5-BF97FECCD4AD}"/>
              </a:ext>
            </a:extLst>
          </p:cNvPr>
          <p:cNvSpPr txBox="1"/>
          <p:nvPr/>
        </p:nvSpPr>
        <p:spPr>
          <a:xfrm>
            <a:off x="1066800" y="5924207"/>
            <a:ext cx="4015651" cy="369332"/>
          </a:xfrm>
          <a:prstGeom prst="rect">
            <a:avLst/>
          </a:prstGeom>
          <a:noFill/>
        </p:spPr>
        <p:txBody>
          <a:bodyPr wrap="none" rtlCol="0">
            <a:spAutoFit/>
          </a:bodyPr>
          <a:lstStyle/>
          <a:p>
            <a:r>
              <a:rPr lang="en-US"/>
              <a:t>Reference</a:t>
            </a:r>
            <a:r>
              <a:rPr lang="en-US" b="1"/>
              <a:t>: </a:t>
            </a:r>
            <a:r>
              <a:rPr lang="en-US">
                <a:hlinkClick r:id="rId2"/>
              </a:rPr>
              <a:t>https://www.hankypanky.com</a:t>
            </a:r>
            <a:endParaRPr lang="en-US"/>
          </a:p>
        </p:txBody>
      </p:sp>
    </p:spTree>
    <p:extLst>
      <p:ext uri="{BB962C8B-B14F-4D97-AF65-F5344CB8AC3E}">
        <p14:creationId xmlns:p14="http://schemas.microsoft.com/office/powerpoint/2010/main" val="468791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4081</Words>
  <Application>Microsoft Macintosh PowerPoint</Application>
  <PresentationFormat>Widescreen</PresentationFormat>
  <Paragraphs>256</Paragraphs>
  <Slides>42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等线</vt:lpstr>
      <vt:lpstr>Arial</vt:lpstr>
      <vt:lpstr>Courier New</vt:lpstr>
      <vt:lpstr>Garamond</vt:lpstr>
      <vt:lpstr>Savon</vt:lpstr>
      <vt:lpstr> Fashion Trend for Innerwear</vt:lpstr>
      <vt:lpstr>Agenda </vt:lpstr>
      <vt:lpstr>Fashion Brands</vt:lpstr>
      <vt:lpstr>Brands </vt:lpstr>
      <vt:lpstr>Wacoal </vt:lpstr>
      <vt:lpstr>B.tempt’d</vt:lpstr>
      <vt:lpstr>Victoria’s Secret</vt:lpstr>
      <vt:lpstr>Calvin Klein</vt:lpstr>
      <vt:lpstr>Hanky Panky</vt:lpstr>
      <vt:lpstr>Business problems</vt:lpstr>
      <vt:lpstr>Business   Problems</vt:lpstr>
      <vt:lpstr>Our Dataset</vt:lpstr>
      <vt:lpstr>Data Characteristics </vt:lpstr>
      <vt:lpstr>Data Cleaning/Preparation </vt:lpstr>
      <vt:lpstr>Mean, Medium and Mode</vt:lpstr>
      <vt:lpstr>Data Visualization (1)</vt:lpstr>
      <vt:lpstr>Data Visualization (2)</vt:lpstr>
      <vt:lpstr>PowerPoint Presentation</vt:lpstr>
      <vt:lpstr>PowerPoint Presentation</vt:lpstr>
      <vt:lpstr>Product classifications</vt:lpstr>
      <vt:lpstr>K Means Clustering</vt:lpstr>
      <vt:lpstr>K Means Clustering</vt:lpstr>
      <vt:lpstr>K Means Clustering</vt:lpstr>
      <vt:lpstr>K Means Clustering</vt:lpstr>
      <vt:lpstr>Prediction Models</vt:lpstr>
      <vt:lpstr>Five Models</vt:lpstr>
      <vt:lpstr>Linear Regression Model</vt:lpstr>
      <vt:lpstr>PowerPoint Presentation</vt:lpstr>
      <vt:lpstr>Variable Combinations Selection</vt:lpstr>
      <vt:lpstr>Logistic Regression Model (1)</vt:lpstr>
      <vt:lpstr>Logistic Regression Model (2)</vt:lpstr>
      <vt:lpstr>Decision Tree Model (1)</vt:lpstr>
      <vt:lpstr>Decision Tree Model (2)</vt:lpstr>
      <vt:lpstr>Random Forest Model (1) </vt:lpstr>
      <vt:lpstr>Random Forest Model (2)</vt:lpstr>
      <vt:lpstr>K-NN Model</vt:lpstr>
      <vt:lpstr>Performance &amp; Conclusion</vt:lpstr>
      <vt:lpstr>Performance Indicators | Final Results </vt:lpstr>
      <vt:lpstr>Business Problems Conclusion</vt:lpstr>
      <vt:lpstr>LIMITATIONS</vt:lpstr>
      <vt:lpstr>Limitations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Fashion Trend for Innerwear</dc:title>
  <dc:creator>Pareja,Camila</dc:creator>
  <cp:lastModifiedBy>Fu,Yue</cp:lastModifiedBy>
  <cp:revision>2</cp:revision>
  <dcterms:created xsi:type="dcterms:W3CDTF">2020-03-19T14:24:39Z</dcterms:created>
  <dcterms:modified xsi:type="dcterms:W3CDTF">2020-03-21T01:25:54Z</dcterms:modified>
</cp:coreProperties>
</file>