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handoutMasterIdLst>
    <p:handoutMasterId r:id="rId67"/>
  </p:handoutMasterIdLst>
  <p:sldIdLst>
    <p:sldId id="256" r:id="rId2"/>
    <p:sldId id="323" r:id="rId3"/>
    <p:sldId id="326" r:id="rId4"/>
    <p:sldId id="328" r:id="rId5"/>
    <p:sldId id="327" r:id="rId6"/>
    <p:sldId id="329" r:id="rId7"/>
    <p:sldId id="330" r:id="rId8"/>
    <p:sldId id="331" r:id="rId9"/>
    <p:sldId id="332" r:id="rId10"/>
    <p:sldId id="333" r:id="rId11"/>
    <p:sldId id="295" r:id="rId12"/>
    <p:sldId id="297" r:id="rId13"/>
    <p:sldId id="298" r:id="rId14"/>
    <p:sldId id="299" r:id="rId15"/>
    <p:sldId id="301" r:id="rId16"/>
    <p:sldId id="354" r:id="rId17"/>
    <p:sldId id="355" r:id="rId18"/>
    <p:sldId id="356" r:id="rId19"/>
    <p:sldId id="357" r:id="rId20"/>
    <p:sldId id="358" r:id="rId21"/>
    <p:sldId id="359" r:id="rId22"/>
    <p:sldId id="360" r:id="rId23"/>
    <p:sldId id="302" r:id="rId24"/>
    <p:sldId id="303" r:id="rId25"/>
    <p:sldId id="304" r:id="rId26"/>
    <p:sldId id="305" r:id="rId27"/>
    <p:sldId id="306" r:id="rId28"/>
    <p:sldId id="374" r:id="rId29"/>
    <p:sldId id="375" r:id="rId30"/>
    <p:sldId id="377" r:id="rId31"/>
    <p:sldId id="376" r:id="rId32"/>
    <p:sldId id="378" r:id="rId33"/>
    <p:sldId id="361" r:id="rId34"/>
    <p:sldId id="362" r:id="rId35"/>
    <p:sldId id="363" r:id="rId36"/>
    <p:sldId id="364" r:id="rId37"/>
    <p:sldId id="366" r:id="rId38"/>
    <p:sldId id="367" r:id="rId39"/>
    <p:sldId id="368" r:id="rId40"/>
    <p:sldId id="369" r:id="rId41"/>
    <p:sldId id="341" r:id="rId42"/>
    <p:sldId id="370" r:id="rId43"/>
    <p:sldId id="371" r:id="rId44"/>
    <p:sldId id="372" r:id="rId45"/>
    <p:sldId id="343" r:id="rId46"/>
    <p:sldId id="373" r:id="rId47"/>
    <p:sldId id="309" r:id="rId48"/>
    <p:sldId id="310" r:id="rId49"/>
    <p:sldId id="315" r:id="rId50"/>
    <p:sldId id="318" r:id="rId51"/>
    <p:sldId id="319" r:id="rId52"/>
    <p:sldId id="320" r:id="rId53"/>
    <p:sldId id="379" r:id="rId54"/>
    <p:sldId id="380" r:id="rId55"/>
    <p:sldId id="381" r:id="rId56"/>
    <p:sldId id="382" r:id="rId57"/>
    <p:sldId id="383" r:id="rId58"/>
    <p:sldId id="384" r:id="rId59"/>
    <p:sldId id="385" r:id="rId60"/>
    <p:sldId id="386" r:id="rId61"/>
    <p:sldId id="387" r:id="rId62"/>
    <p:sldId id="389" r:id="rId63"/>
    <p:sldId id="388" r:id="rId64"/>
    <p:sldId id="322"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138" y="192"/>
      </p:cViewPr>
      <p:guideLst/>
    </p:cSldViewPr>
  </p:slideViewPr>
  <p:notesTextViewPr>
    <p:cViewPr>
      <p:scale>
        <a:sx n="1" d="1"/>
        <a:sy n="1" d="1"/>
      </p:scale>
      <p:origin x="0" y="0"/>
    </p:cViewPr>
  </p:notesTextViewPr>
  <p:notesViewPr>
    <p:cSldViewPr snapToGrid="0">
      <p:cViewPr varScale="1">
        <p:scale>
          <a:sx n="56" d="100"/>
          <a:sy n="56" d="100"/>
        </p:scale>
        <p:origin x="2838"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en-US" altLang="zh-CN" dirty="0" smtClean="0">
              <a:latin typeface="微软雅黑" panose="020B0503020204020204" pitchFamily="34" charset="-122"/>
              <a:ea typeface="微软雅黑" panose="020B0503020204020204" pitchFamily="34" charset="-122"/>
            </a:rPr>
            <a:t>Windows</a:t>
          </a:r>
          <a:r>
            <a:rPr lang="zh-CN" altLang="en-US" dirty="0" smtClean="0">
              <a:latin typeface="微软雅黑" panose="020B0503020204020204" pitchFamily="34" charset="-122"/>
              <a:ea typeface="微软雅黑" panose="020B0503020204020204" pitchFamily="34" charset="-122"/>
            </a:rPr>
            <a:t>窗体程序特点</a:t>
          </a:r>
          <a:endParaRPr lang="zh-CN" altLang="en-US" dirty="0">
            <a:latin typeface="微软雅黑" panose="020B0503020204020204" pitchFamily="34" charset="-122"/>
            <a:ea typeface="微软雅黑" panose="020B0503020204020204" pitchFamily="34" charset="-122"/>
          </a:endParaRPr>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zh-CN" altLang="en-US" dirty="0" smtClean="0">
              <a:latin typeface="微软雅黑" panose="020B0503020204020204" pitchFamily="34" charset="-122"/>
              <a:ea typeface="微软雅黑" panose="020B0503020204020204" pitchFamily="34" charset="-122"/>
            </a:rPr>
            <a:t>窗体程序与消息机制 </a:t>
          </a:r>
          <a:endParaRPr lang="zh-CN" altLang="en-US" dirty="0">
            <a:latin typeface="微软雅黑" panose="020B0503020204020204" pitchFamily="34" charset="-122"/>
            <a:ea typeface="微软雅黑" panose="020B0503020204020204" pitchFamily="34" charset="-122"/>
          </a:endParaRPr>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B39E45CA-4B90-4BA5-AC4B-EBDCA7F79487}">
      <dgm:prSet phldrT="[文本]"/>
      <dgm:spPr/>
      <dgm:t>
        <a:bodyPr/>
        <a:lstStyle/>
        <a:p>
          <a:pPr algn="l"/>
          <a:r>
            <a:rPr lang="zh-CN" altLang="en-US" dirty="0" smtClean="0">
              <a:latin typeface="微软雅黑" panose="020B0503020204020204" pitchFamily="34" charset="-122"/>
              <a:ea typeface="微软雅黑" panose="020B0503020204020204" pitchFamily="34" charset="-122"/>
            </a:rPr>
            <a:t>窗体线程与工作线程</a:t>
          </a:r>
          <a:endParaRPr lang="zh-CN" altLang="en-US"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zh-CN" altLang="en-US" dirty="0" smtClean="0">
              <a:latin typeface="微软雅黑" panose="020B0503020204020204" pitchFamily="34" charset="-122"/>
              <a:ea typeface="微软雅黑" panose="020B0503020204020204" pitchFamily="34" charset="-122"/>
            </a:rPr>
            <a:t>窗体事件机制</a:t>
          </a:r>
          <a:endParaRPr lang="zh-CN" altLang="en-US"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0BC73F6A-2FD6-4CAF-87EE-502D071D40A3}">
      <dgm:prSet phldrT="[文本]"/>
      <dgm:spPr/>
      <dgm:t>
        <a:bodyPr/>
        <a:lstStyle/>
        <a:p>
          <a:pPr algn="l"/>
          <a:r>
            <a:rPr lang="zh-CN" altLang="en-US" dirty="0" smtClean="0">
              <a:latin typeface="微软雅黑" panose="020B0503020204020204" pitchFamily="34" charset="-122"/>
              <a:ea typeface="微软雅黑" panose="020B0503020204020204" pitchFamily="34" charset="-122"/>
            </a:rPr>
            <a:t>窗体自定义消息处理</a:t>
          </a:r>
          <a:endParaRPr lang="zh-CN" altLang="en-US" dirty="0">
            <a:latin typeface="微软雅黑" panose="020B0503020204020204" pitchFamily="34" charset="-122"/>
            <a:ea typeface="微软雅黑" panose="020B0503020204020204" pitchFamily="34" charset="-122"/>
          </a:endParaRPr>
        </a:p>
      </dgm:t>
    </dgm:pt>
    <dgm:pt modelId="{DEB30D19-DA71-4E1E-BE8D-15D84B76C4AF}" type="parTrans" cxnId="{3E8033B2-2CB9-41EC-BD4A-57CC15FBA39B}">
      <dgm:prSet/>
      <dgm:spPr/>
      <dgm:t>
        <a:bodyPr/>
        <a:lstStyle/>
        <a:p>
          <a:endParaRPr lang="zh-CN" altLang="en-US"/>
        </a:p>
      </dgm:t>
    </dgm:pt>
    <dgm:pt modelId="{5AB041DA-8E73-480E-8431-D7046C4E0CBF}" type="sibTrans" cxnId="{3E8033B2-2CB9-41EC-BD4A-57CC15FBA39B}">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5" custLinFactX="-642" custLinFactNeighborX="-100000" custLinFactNeighborY="13724"/>
      <dgm:spPr/>
    </dgm:pt>
    <dgm:pt modelId="{5BD8D945-0727-4AEE-910D-850B92E65FD4}" type="pres">
      <dgm:prSet presAssocID="{FCE9FD83-274E-4FE1-BF58-FAB216BAFAD7}" presName="txShp" presStyleLbl="node1" presStyleIdx="0" presStyleCnt="5" custLinFactNeighborX="-14794" custLinFactNeighborY="13724">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5" custLinFactX="-5217" custLinFactNeighborX="-100000" custLinFactNeighborY="4575"/>
      <dgm:spPr/>
    </dgm:pt>
    <dgm:pt modelId="{972E2A53-3A6A-4B79-B52E-D3360EE0419E}" type="pres">
      <dgm:prSet presAssocID="{89F8C6A7-2A30-4740-AE99-B481F068F472}" presName="txShp" presStyleLbl="node1" presStyleIdx="1" presStyleCnt="5" custLinFactNeighborX="-15330" custLinFactNeighborY="6082">
        <dgm:presLayoutVars>
          <dgm:bulletEnabled val="1"/>
        </dgm:presLayoutVars>
      </dgm:prSet>
      <dgm:spPr/>
      <dgm:t>
        <a:bodyPr/>
        <a:lstStyle/>
        <a:p>
          <a:endParaRPr lang="zh-CN" altLang="en-US"/>
        </a:p>
      </dgm:t>
    </dgm:pt>
    <dgm:pt modelId="{72D7FA7A-9AAC-4652-BF9F-9F4608217DE2}" type="pres">
      <dgm:prSet presAssocID="{FCE3D4EB-3EFC-4AE8-B9D9-6362566DE33C}"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2" presStyleCnt="5" custLinFactX="-9792" custLinFactNeighborX="-100000" custLinFactNeighborY="13724"/>
      <dgm:spPr/>
    </dgm:pt>
    <dgm:pt modelId="{F907B27B-B246-4928-AC93-8A19B8E86AA6}" type="pres">
      <dgm:prSet presAssocID="{B39E45CA-4B90-4BA5-AC4B-EBDCA7F79487}" presName="txShp" presStyleLbl="node1" presStyleIdx="2" presStyleCnt="5" custLinFactNeighborX="-15495" custLinFactNeighborY="13724">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CF1D8D57-DEA7-418C-8A5A-7B2D5D23C613}" type="pres">
      <dgm:prSet presAssocID="{0BC73F6A-2FD6-4CAF-87EE-502D071D40A3}" presName="composite" presStyleCnt="0"/>
      <dgm:spPr/>
    </dgm:pt>
    <dgm:pt modelId="{89FF380D-445B-4DCC-8056-067592E05073}" type="pres">
      <dgm:prSet presAssocID="{0BC73F6A-2FD6-4CAF-87EE-502D071D40A3}" presName="imgShp" presStyleLbl="fgImgPlace1" presStyleIdx="3" presStyleCnt="5" custLinFactX="-8345" custLinFactNeighborX="-100000"/>
      <dgm:spPr/>
    </dgm:pt>
    <dgm:pt modelId="{490D417E-9F4E-41E6-B983-86C59CB50C8E}" type="pres">
      <dgm:prSet presAssocID="{0BC73F6A-2FD6-4CAF-87EE-502D071D40A3}" presName="txShp" presStyleLbl="node1" presStyleIdx="3" presStyleCnt="5" custLinFactNeighborX="-14263" custLinFactNeighborY="13724">
        <dgm:presLayoutVars>
          <dgm:bulletEnabled val="1"/>
        </dgm:presLayoutVars>
      </dgm:prSet>
      <dgm:spPr/>
      <dgm:t>
        <a:bodyPr/>
        <a:lstStyle/>
        <a:p>
          <a:endParaRPr lang="zh-CN" altLang="en-US"/>
        </a:p>
      </dgm:t>
    </dgm:pt>
    <dgm:pt modelId="{7D29FCFE-68D2-46AD-80A9-7F097E6FFAB7}" type="pres">
      <dgm:prSet presAssocID="{5AB041DA-8E73-480E-8431-D7046C4E0CBF}"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4" presStyleCnt="5" custLinFactX="-9792" custLinFactNeighborX="-100000" custLinFactNeighborY="-4575"/>
      <dgm:spPr/>
    </dgm:pt>
    <dgm:pt modelId="{34905F94-283E-4E2E-B949-4A5102C3F22E}" type="pres">
      <dgm:prSet presAssocID="{130D3908-710E-4E1A-B7D8-47B8EA36ED4A}" presName="txShp" presStyleLbl="node1" presStyleIdx="4" presStyleCnt="5" custLinFactNeighborX="-14570" custLinFactNeighborY="-4575">
        <dgm:presLayoutVars>
          <dgm:bulletEnabled val="1"/>
        </dgm:presLayoutVars>
      </dgm:prSet>
      <dgm:spPr/>
      <dgm:t>
        <a:bodyPr/>
        <a:lstStyle/>
        <a:p>
          <a:endParaRPr lang="zh-CN" altLang="en-US"/>
        </a:p>
      </dgm:t>
    </dgm:pt>
  </dgm:ptLst>
  <dgm:cxnLst>
    <dgm:cxn modelId="{F1A0BFFC-BACE-4C28-AA57-1FD0FF1F4BFF}" srcId="{C0DAA090-DC2F-4A5B-84CF-FE23997C0F8D}" destId="{89F8C6A7-2A30-4740-AE99-B481F068F472}" srcOrd="1" destOrd="0" parTransId="{C2BF8A48-B373-4C22-AAA9-FD4B0629511C}" sibTransId="{FCE3D4EB-3EFC-4AE8-B9D9-6362566DE33C}"/>
    <dgm:cxn modelId="{3E8033B2-2CB9-41EC-BD4A-57CC15FBA39B}" srcId="{C0DAA090-DC2F-4A5B-84CF-FE23997C0F8D}" destId="{0BC73F6A-2FD6-4CAF-87EE-502D071D40A3}" srcOrd="3" destOrd="0" parTransId="{DEB30D19-DA71-4E1E-BE8D-15D84B76C4AF}" sibTransId="{5AB041DA-8E73-480E-8431-D7046C4E0CBF}"/>
    <dgm:cxn modelId="{4B7C2973-CB4D-4EFF-9535-683B96D1E50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2" destOrd="0" parTransId="{AF02B0CB-D4D3-4689-AF3F-63B0CF0E9DB7}" sibTransId="{E62A0279-F5C6-468D-A5C5-4AC2E078B623}"/>
    <dgm:cxn modelId="{268816D3-2A9E-4C86-9A08-BD322768B5F5}" type="presOf" srcId="{0BC73F6A-2FD6-4CAF-87EE-502D071D40A3}" destId="{490D417E-9F4E-41E6-B983-86C59CB50C8E}" srcOrd="0" destOrd="0" presId="urn:microsoft.com/office/officeart/2005/8/layout/vList3"/>
    <dgm:cxn modelId="{851E7807-5DCB-450F-91CB-BC7CE976400B}" srcId="{C0DAA090-DC2F-4A5B-84CF-FE23997C0F8D}" destId="{130D3908-710E-4E1A-B7D8-47B8EA36ED4A}" srcOrd="4" destOrd="0" parTransId="{42EC6CF3-FF18-437E-8D44-AA882D54CEE0}" sibTransId="{9007DD70-9C54-4477-9E19-C04AF4AA79E1}"/>
    <dgm:cxn modelId="{C7D2E521-9955-4C75-B1C7-758B73CC14A5}" srcId="{C0DAA090-DC2F-4A5B-84CF-FE23997C0F8D}" destId="{FCE9FD83-274E-4FE1-BF58-FAB216BAFAD7}" srcOrd="0" destOrd="0" parTransId="{F9449AD9-D99C-4A49-90FE-2D501A18088C}" sibTransId="{D1687F4D-3C19-402B-BE60-771AAEC1BCD5}"/>
    <dgm:cxn modelId="{73F5F013-9568-42B5-86A0-7EF0695F9ECA}" type="presOf" srcId="{FCE9FD83-274E-4FE1-BF58-FAB216BAFAD7}" destId="{5BD8D945-0727-4AEE-910D-850B92E65FD4}" srcOrd="0" destOrd="0" presId="urn:microsoft.com/office/officeart/2005/8/layout/vList3"/>
    <dgm:cxn modelId="{13BAC382-67A2-4D47-8B01-ADDBCEDB1959}" type="presOf" srcId="{89F8C6A7-2A30-4740-AE99-B481F068F472}" destId="{972E2A53-3A6A-4B79-B52E-D3360EE0419E}" srcOrd="0" destOrd="0" presId="urn:microsoft.com/office/officeart/2005/8/layout/vList3"/>
    <dgm:cxn modelId="{0B2C2E25-D8FE-42DE-97D6-1846E1F531EE}" type="presOf" srcId="{130D3908-710E-4E1A-B7D8-47B8EA36ED4A}" destId="{34905F94-283E-4E2E-B949-4A5102C3F22E}" srcOrd="0" destOrd="0" presId="urn:microsoft.com/office/officeart/2005/8/layout/vList3"/>
    <dgm:cxn modelId="{72AFA494-B1E8-4804-BDCA-593D0B7424FB}" type="presOf" srcId="{B39E45CA-4B90-4BA5-AC4B-EBDCA7F79487}" destId="{F907B27B-B246-4928-AC93-8A19B8E86AA6}" srcOrd="0" destOrd="0" presId="urn:microsoft.com/office/officeart/2005/8/layout/vList3"/>
    <dgm:cxn modelId="{D9940066-488E-4E4F-B65C-CE39C7A46138}" type="presParOf" srcId="{DDE2EFAC-FD0A-43B9-9885-8F584F8B2687}" destId="{04035673-F57E-4B09-9D23-B9C1E0ED0AD0}" srcOrd="0" destOrd="0" presId="urn:microsoft.com/office/officeart/2005/8/layout/vList3"/>
    <dgm:cxn modelId="{F014D35A-E58A-47A9-964B-73031C093A36}" type="presParOf" srcId="{04035673-F57E-4B09-9D23-B9C1E0ED0AD0}" destId="{2B887BC6-55C2-4279-8C72-93BBB484D70B}" srcOrd="0" destOrd="0" presId="urn:microsoft.com/office/officeart/2005/8/layout/vList3"/>
    <dgm:cxn modelId="{7F5888C7-CEA6-46D3-A668-D02169F54755}" type="presParOf" srcId="{04035673-F57E-4B09-9D23-B9C1E0ED0AD0}" destId="{5BD8D945-0727-4AEE-910D-850B92E65FD4}" srcOrd="1" destOrd="0" presId="urn:microsoft.com/office/officeart/2005/8/layout/vList3"/>
    <dgm:cxn modelId="{D2EAD6A2-7B83-4698-BFC0-4CF299A1E819}" type="presParOf" srcId="{DDE2EFAC-FD0A-43B9-9885-8F584F8B2687}" destId="{CBB756D1-7B5D-46C5-B557-6BFF75EAD8BF}" srcOrd="1" destOrd="0" presId="urn:microsoft.com/office/officeart/2005/8/layout/vList3"/>
    <dgm:cxn modelId="{E34D69ED-5540-4E70-91CE-7134D649D5F1}" type="presParOf" srcId="{DDE2EFAC-FD0A-43B9-9885-8F584F8B2687}" destId="{B76BEF27-5A1E-4F12-8517-0F52D241BD2A}" srcOrd="2" destOrd="0" presId="urn:microsoft.com/office/officeart/2005/8/layout/vList3"/>
    <dgm:cxn modelId="{E39B1178-124A-4ABC-9C74-089988FB5A4B}" type="presParOf" srcId="{B76BEF27-5A1E-4F12-8517-0F52D241BD2A}" destId="{EF82252F-DAC4-41BC-90B7-F66D33A0071B}" srcOrd="0" destOrd="0" presId="urn:microsoft.com/office/officeart/2005/8/layout/vList3"/>
    <dgm:cxn modelId="{3485F055-30C0-49B6-AE05-0607BBCE7BC1}" type="presParOf" srcId="{B76BEF27-5A1E-4F12-8517-0F52D241BD2A}" destId="{972E2A53-3A6A-4B79-B52E-D3360EE0419E}" srcOrd="1" destOrd="0" presId="urn:microsoft.com/office/officeart/2005/8/layout/vList3"/>
    <dgm:cxn modelId="{5ACAD68D-188E-4994-84F5-41698A1AB82A}" type="presParOf" srcId="{DDE2EFAC-FD0A-43B9-9885-8F584F8B2687}" destId="{72D7FA7A-9AAC-4652-BF9F-9F4608217DE2}" srcOrd="3" destOrd="0" presId="urn:microsoft.com/office/officeart/2005/8/layout/vList3"/>
    <dgm:cxn modelId="{AB642B01-B277-429D-8F41-374ADF5588F4}" type="presParOf" srcId="{DDE2EFAC-FD0A-43B9-9885-8F584F8B2687}" destId="{F86355EA-7315-4404-8DB2-95216AEB3B8A}" srcOrd="4" destOrd="0" presId="urn:microsoft.com/office/officeart/2005/8/layout/vList3"/>
    <dgm:cxn modelId="{EB9F331A-0D0B-48AD-AA75-9012BE4EDBE2}" type="presParOf" srcId="{F86355EA-7315-4404-8DB2-95216AEB3B8A}" destId="{BDA2664F-D760-4676-988D-9DECE8C71CCC}" srcOrd="0" destOrd="0" presId="urn:microsoft.com/office/officeart/2005/8/layout/vList3"/>
    <dgm:cxn modelId="{B2DF0D5E-3DB5-4CC2-A759-D50BB0B09F65}" type="presParOf" srcId="{F86355EA-7315-4404-8DB2-95216AEB3B8A}" destId="{F907B27B-B246-4928-AC93-8A19B8E86AA6}" srcOrd="1" destOrd="0" presId="urn:microsoft.com/office/officeart/2005/8/layout/vList3"/>
    <dgm:cxn modelId="{D36F66BB-9F17-493E-A08B-676DB21BC602}" type="presParOf" srcId="{DDE2EFAC-FD0A-43B9-9885-8F584F8B2687}" destId="{11472BDA-002C-4AC8-8CC0-396DCF3ABB3B}" srcOrd="5" destOrd="0" presId="urn:microsoft.com/office/officeart/2005/8/layout/vList3"/>
    <dgm:cxn modelId="{D237590D-A086-4049-89AD-544DE9F75A89}" type="presParOf" srcId="{DDE2EFAC-FD0A-43B9-9885-8F584F8B2687}" destId="{CF1D8D57-DEA7-418C-8A5A-7B2D5D23C613}" srcOrd="6" destOrd="0" presId="urn:microsoft.com/office/officeart/2005/8/layout/vList3"/>
    <dgm:cxn modelId="{1EDD5BB5-C9FE-400E-952F-6C75AF342EE3}" type="presParOf" srcId="{CF1D8D57-DEA7-418C-8A5A-7B2D5D23C613}" destId="{89FF380D-445B-4DCC-8056-067592E05073}" srcOrd="0" destOrd="0" presId="urn:microsoft.com/office/officeart/2005/8/layout/vList3"/>
    <dgm:cxn modelId="{ACC6099B-46CA-440D-B47C-9AA3C8C212B5}" type="presParOf" srcId="{CF1D8D57-DEA7-418C-8A5A-7B2D5D23C613}" destId="{490D417E-9F4E-41E6-B983-86C59CB50C8E}" srcOrd="1" destOrd="0" presId="urn:microsoft.com/office/officeart/2005/8/layout/vList3"/>
    <dgm:cxn modelId="{2DCCD621-FCBE-4702-8F12-4A0D3C4B423A}" type="presParOf" srcId="{DDE2EFAC-FD0A-43B9-9885-8F584F8B2687}" destId="{7D29FCFE-68D2-46AD-80A9-7F097E6FFAB7}" srcOrd="7" destOrd="0" presId="urn:microsoft.com/office/officeart/2005/8/layout/vList3"/>
    <dgm:cxn modelId="{322DDE92-3515-4F79-9AF4-693659F9B7EC}" type="presParOf" srcId="{DDE2EFAC-FD0A-43B9-9885-8F584F8B2687}" destId="{586EC0CC-8B1E-4061-BBE3-BE2792702B83}" srcOrd="8" destOrd="0" presId="urn:microsoft.com/office/officeart/2005/8/layout/vList3"/>
    <dgm:cxn modelId="{3306E733-A17D-4DDA-A334-FE9682B8630C}" type="presParOf" srcId="{586EC0CC-8B1E-4061-BBE3-BE2792702B83}" destId="{7FE62E54-E85F-4DBB-997F-689B5CDFD62D}" srcOrd="0" destOrd="0" presId="urn:microsoft.com/office/officeart/2005/8/layout/vList3"/>
    <dgm:cxn modelId="{976D8DA9-CE51-4D87-B42D-7B566C48AED0}" type="presParOf" srcId="{586EC0CC-8B1E-4061-BBE3-BE2792702B83}" destId="{34905F94-283E-4E2E-B949-4A5102C3F22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8D945-0727-4AEE-910D-850B92E65FD4}">
      <dsp:nvSpPr>
        <dsp:cNvPr id="0" name=""/>
        <dsp:cNvSpPr/>
      </dsp:nvSpPr>
      <dsp:spPr>
        <a:xfrm rot="10800000">
          <a:off x="590583" y="81901"/>
          <a:ext cx="4247190" cy="59652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052" tIns="80010" rIns="149352"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Windows</a:t>
          </a:r>
          <a:r>
            <a:rPr lang="zh-CN" altLang="en-US" sz="2100" kern="1200" dirty="0" smtClean="0">
              <a:latin typeface="微软雅黑" panose="020B0503020204020204" pitchFamily="34" charset="-122"/>
              <a:ea typeface="微软雅黑" panose="020B0503020204020204" pitchFamily="34" charset="-122"/>
            </a:rPr>
            <a:t>窗体程序特点</a:t>
          </a:r>
          <a:endParaRPr lang="zh-CN" altLang="en-US" sz="2100" kern="1200" dirty="0">
            <a:latin typeface="微软雅黑" panose="020B0503020204020204" pitchFamily="34" charset="-122"/>
            <a:ea typeface="微软雅黑" panose="020B0503020204020204" pitchFamily="34" charset="-122"/>
          </a:endParaRPr>
        </a:p>
      </dsp:txBody>
      <dsp:txXfrm rot="10800000">
        <a:off x="739715" y="81901"/>
        <a:ext cx="4098058" cy="596528"/>
      </dsp:txXfrm>
    </dsp:sp>
    <dsp:sp modelId="{2B887BC6-55C2-4279-8C72-93BBB484D70B}">
      <dsp:nvSpPr>
        <dsp:cNvPr id="0" name=""/>
        <dsp:cNvSpPr/>
      </dsp:nvSpPr>
      <dsp:spPr>
        <a:xfrm>
          <a:off x="320290" y="81901"/>
          <a:ext cx="596528" cy="59652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2E2A53-3A6A-4B79-B52E-D3360EE0419E}">
      <dsp:nvSpPr>
        <dsp:cNvPr id="0" name=""/>
        <dsp:cNvSpPr/>
      </dsp:nvSpPr>
      <dsp:spPr>
        <a:xfrm rot="10800000">
          <a:off x="567818" y="810910"/>
          <a:ext cx="4247190" cy="59652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052"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窗体程序与消息机制 </a:t>
          </a:r>
          <a:endParaRPr lang="zh-CN" altLang="en-US" sz="2100" kern="1200" dirty="0">
            <a:latin typeface="微软雅黑" panose="020B0503020204020204" pitchFamily="34" charset="-122"/>
            <a:ea typeface="微软雅黑" panose="020B0503020204020204" pitchFamily="34" charset="-122"/>
          </a:endParaRPr>
        </a:p>
      </dsp:txBody>
      <dsp:txXfrm rot="10800000">
        <a:off x="716950" y="810910"/>
        <a:ext cx="4098058" cy="596528"/>
      </dsp:txXfrm>
    </dsp:sp>
    <dsp:sp modelId="{EF82252F-DAC4-41BC-90B7-F66D33A0071B}">
      <dsp:nvSpPr>
        <dsp:cNvPr id="0" name=""/>
        <dsp:cNvSpPr/>
      </dsp:nvSpPr>
      <dsp:spPr>
        <a:xfrm>
          <a:off x="292999" y="801921"/>
          <a:ext cx="596528" cy="59652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560810" y="1631093"/>
          <a:ext cx="4247190" cy="59652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052"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窗体线程与工作线程</a:t>
          </a:r>
          <a:endParaRPr lang="zh-CN" altLang="en-US" sz="2100" kern="1200" dirty="0">
            <a:latin typeface="微软雅黑" panose="020B0503020204020204" pitchFamily="34" charset="-122"/>
            <a:ea typeface="微软雅黑" panose="020B0503020204020204" pitchFamily="34" charset="-122"/>
          </a:endParaRPr>
        </a:p>
      </dsp:txBody>
      <dsp:txXfrm rot="10800000">
        <a:off x="709942" y="1631093"/>
        <a:ext cx="4098058" cy="596528"/>
      </dsp:txXfrm>
    </dsp:sp>
    <dsp:sp modelId="{BDA2664F-D760-4676-988D-9DECE8C71CCC}">
      <dsp:nvSpPr>
        <dsp:cNvPr id="0" name=""/>
        <dsp:cNvSpPr/>
      </dsp:nvSpPr>
      <dsp:spPr>
        <a:xfrm>
          <a:off x="265708" y="1631093"/>
          <a:ext cx="596528" cy="59652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0D417E-9F4E-41E6-B983-86C59CB50C8E}">
      <dsp:nvSpPr>
        <dsp:cNvPr id="0" name=""/>
        <dsp:cNvSpPr/>
      </dsp:nvSpPr>
      <dsp:spPr>
        <a:xfrm rot="10800000">
          <a:off x="613136" y="2405690"/>
          <a:ext cx="4247190" cy="59652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052"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窗体自定义消息处理</a:t>
          </a:r>
          <a:endParaRPr lang="zh-CN" altLang="en-US" sz="2100" kern="1200" dirty="0">
            <a:latin typeface="微软雅黑" panose="020B0503020204020204" pitchFamily="34" charset="-122"/>
            <a:ea typeface="微软雅黑" panose="020B0503020204020204" pitchFamily="34" charset="-122"/>
          </a:endParaRPr>
        </a:p>
      </dsp:txBody>
      <dsp:txXfrm rot="10800000">
        <a:off x="762268" y="2405690"/>
        <a:ext cx="4098058" cy="596528"/>
      </dsp:txXfrm>
    </dsp:sp>
    <dsp:sp modelId="{89FF380D-445B-4DCC-8056-067592E05073}">
      <dsp:nvSpPr>
        <dsp:cNvPr id="0" name=""/>
        <dsp:cNvSpPr/>
      </dsp:nvSpPr>
      <dsp:spPr>
        <a:xfrm>
          <a:off x="274340" y="2323822"/>
          <a:ext cx="596528" cy="59652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600097" y="3071127"/>
          <a:ext cx="4247190" cy="59652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052"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窗体事件机制</a:t>
          </a:r>
          <a:endParaRPr lang="zh-CN" altLang="en-US" sz="2100" kern="1200" dirty="0">
            <a:latin typeface="微软雅黑" panose="020B0503020204020204" pitchFamily="34" charset="-122"/>
            <a:ea typeface="微软雅黑" panose="020B0503020204020204" pitchFamily="34" charset="-122"/>
          </a:endParaRPr>
        </a:p>
      </dsp:txBody>
      <dsp:txXfrm rot="10800000">
        <a:off x="749229" y="3071127"/>
        <a:ext cx="4098058" cy="596528"/>
      </dsp:txXfrm>
    </dsp:sp>
    <dsp:sp modelId="{7FE62E54-E85F-4DBB-997F-689B5CDFD62D}">
      <dsp:nvSpPr>
        <dsp:cNvPr id="0" name=""/>
        <dsp:cNvSpPr/>
      </dsp:nvSpPr>
      <dsp:spPr>
        <a:xfrm>
          <a:off x="265708" y="3071127"/>
          <a:ext cx="596528" cy="59652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E0BAC-7526-458F-A6EF-30E1A3BABFD2}" type="datetimeFigureOut">
              <a:rPr lang="zh-CN" altLang="en-US" smtClean="0"/>
              <a:t>2020-08-20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460355-5723-4788-8819-B4540C34E867}" type="slidenum">
              <a:rPr lang="zh-CN" altLang="en-US" smtClean="0"/>
              <a:t>‹#›</a:t>
            </a:fld>
            <a:endParaRPr lang="zh-CN" altLang="en-US"/>
          </a:p>
        </p:txBody>
      </p:sp>
    </p:spTree>
    <p:extLst>
      <p:ext uri="{BB962C8B-B14F-4D97-AF65-F5344CB8AC3E}">
        <p14:creationId xmlns:p14="http://schemas.microsoft.com/office/powerpoint/2010/main" val="4039437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2020-08-20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1867989" y="3252651"/>
            <a:ext cx="6962499" cy="769441"/>
          </a:xfrm>
          <a:prstGeom prst="rect">
            <a:avLst/>
          </a:prstGeom>
          <a:noFill/>
        </p:spPr>
        <p:txBody>
          <a:bodyPr wrap="square" rtlCol="0">
            <a:spAutoFit/>
          </a:bodyPr>
          <a:lstStyle/>
          <a:p>
            <a:r>
              <a:rPr lang="en-US" altLang="zh-CN" sz="4400" dirty="0" smtClean="0">
                <a:solidFill>
                  <a:schemeClr val="accent1">
                    <a:lumMod val="75000"/>
                  </a:schemeClr>
                </a:solidFill>
              </a:rPr>
              <a:t>8.Windows</a:t>
            </a:r>
            <a:r>
              <a:rPr lang="zh-CN" altLang="en-US" sz="4400" dirty="0" smtClean="0">
                <a:solidFill>
                  <a:schemeClr val="accent1">
                    <a:lumMod val="75000"/>
                  </a:schemeClr>
                </a:solidFill>
              </a:rPr>
              <a:t>消息与事件机制</a:t>
            </a:r>
            <a:endParaRPr lang="zh-CN" altLang="en-US" sz="4400" dirty="0"/>
          </a:p>
        </p:txBody>
      </p:sp>
      <p:sp>
        <p:nvSpPr>
          <p:cNvPr id="10" name="标题 1"/>
          <p:cNvSpPr>
            <a:spLocks noGrp="1"/>
          </p:cNvSpPr>
          <p:nvPr>
            <p:ph type="ctrTitle"/>
          </p:nvPr>
        </p:nvSpPr>
        <p:spPr>
          <a:xfrm>
            <a:off x="844591" y="1094972"/>
            <a:ext cx="9357244" cy="1543726"/>
          </a:xfrm>
          <a:effectLst>
            <a:outerShdw blurRad="50800" dist="38100" dir="2700000" algn="tl" rotWithShape="0">
              <a:prstClr val="black">
                <a:alpha val="40000"/>
              </a:prstClr>
            </a:outerShdw>
          </a:effectLst>
        </p:spPr>
        <p:txBody>
          <a:body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sp>
        <p:nvSpPr>
          <p:cNvPr id="11" name="副标题 2"/>
          <p:cNvSpPr>
            <a:spLocks noGrp="1"/>
          </p:cNvSpPr>
          <p:nvPr>
            <p:ph type="subTitle" idx="1"/>
          </p:nvPr>
        </p:nvSpPr>
        <p:spPr>
          <a:xfrm>
            <a:off x="4620620" y="4391997"/>
            <a:ext cx="5150397" cy="1716657"/>
          </a:xfrm>
        </p:spPr>
        <p:txBody>
          <a:bodyPr>
            <a:noAutofit/>
          </a:bodyPr>
          <a:lstStyle/>
          <a:p>
            <a:r>
              <a:rPr lang="zh-CN" altLang="en-US" sz="2800" dirty="0" smtClean="0">
                <a:solidFill>
                  <a:schemeClr val="tx1"/>
                </a:solidFill>
              </a:rPr>
              <a:t>计算机学院</a:t>
            </a:r>
            <a:endParaRPr lang="en-US" altLang="zh-CN" sz="2800" dirty="0" smtClean="0">
              <a:solidFill>
                <a:schemeClr val="tx1"/>
              </a:solidFill>
            </a:endParaRPr>
          </a:p>
          <a:p>
            <a:r>
              <a:rPr lang="en-US" altLang="zh-CN" sz="2800" dirty="0" smtClean="0">
                <a:solidFill>
                  <a:schemeClr val="tx1"/>
                </a:solidFill>
              </a:rPr>
              <a:t>《Windows</a:t>
            </a:r>
            <a:r>
              <a:rPr lang="zh-CN" altLang="en-US" sz="2800" dirty="0" smtClean="0">
                <a:solidFill>
                  <a:schemeClr val="tx1"/>
                </a:solidFill>
              </a:rPr>
              <a:t>原理与</a:t>
            </a:r>
            <a:r>
              <a:rPr lang="zh-CN" altLang="en-US" sz="2800" dirty="0" smtClean="0">
                <a:solidFill>
                  <a:schemeClr val="tx1"/>
                </a:solidFill>
              </a:rPr>
              <a:t>应用</a:t>
            </a:r>
            <a:r>
              <a:rPr lang="en-US" altLang="zh-CN" sz="2800" dirty="0">
                <a:solidFill>
                  <a:schemeClr val="tx1"/>
                </a:solidFill>
              </a:rPr>
              <a:t>》</a:t>
            </a:r>
            <a:r>
              <a:rPr lang="zh-CN" altLang="en-US" sz="2800" dirty="0" smtClean="0">
                <a:solidFill>
                  <a:schemeClr val="tx1"/>
                </a:solidFill>
              </a:rPr>
              <a:t>课程</a:t>
            </a:r>
            <a:r>
              <a:rPr lang="zh-CN" altLang="en-US" sz="2800" dirty="0" smtClean="0">
                <a:solidFill>
                  <a:schemeClr val="tx1"/>
                </a:solidFill>
              </a:rPr>
              <a:t>组</a:t>
            </a:r>
            <a:endParaRPr lang="en-US" altLang="zh-CN" sz="2800" dirty="0" smtClean="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smtClean="0"/>
              <a:t>MSG</a:t>
            </a:r>
            <a:r>
              <a:rPr lang="zh-CN" altLang="en-US" smtClean="0"/>
              <a:t>消息结构</a:t>
            </a:r>
          </a:p>
        </p:txBody>
      </p:sp>
      <p:sp>
        <p:nvSpPr>
          <p:cNvPr id="14340" name="Text Box 3"/>
          <p:cNvSpPr txBox="1">
            <a:spLocks noChangeArrowheads="1"/>
          </p:cNvSpPr>
          <p:nvPr/>
        </p:nvSpPr>
        <p:spPr bwMode="auto">
          <a:xfrm>
            <a:off x="803388" y="1532517"/>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a:t>窗体程序解析消息</a:t>
            </a:r>
            <a:endParaRPr lang="en-US" altLang="zh-CN" sz="3600"/>
          </a:p>
          <a:p>
            <a:pPr eaLnBrk="1" hangingPunct="1">
              <a:spcBef>
                <a:spcPct val="0"/>
              </a:spcBef>
              <a:buClrTx/>
              <a:buSzTx/>
              <a:buFontTx/>
              <a:buNone/>
            </a:pPr>
            <a:r>
              <a:rPr lang="en-US" altLang="zh-CN" sz="3600"/>
              <a:t>1.</a:t>
            </a:r>
            <a:r>
              <a:rPr lang="zh-CN" altLang="en-US" sz="3600" smtClean="0"/>
              <a:t>它不区分</a:t>
            </a:r>
            <a:r>
              <a:rPr lang="zh-CN" altLang="en-US" sz="3600"/>
              <a:t>是驱动生成或软件构造。</a:t>
            </a:r>
            <a:endParaRPr lang="en-US" altLang="zh-CN" sz="3600"/>
          </a:p>
          <a:p>
            <a:pPr eaLnBrk="1" hangingPunct="1">
              <a:spcBef>
                <a:spcPct val="0"/>
              </a:spcBef>
              <a:buClrTx/>
              <a:buSzTx/>
              <a:buFontTx/>
              <a:buNone/>
            </a:pPr>
            <a:r>
              <a:rPr lang="en-US" altLang="zh-CN" sz="3600"/>
              <a:t>2.</a:t>
            </a:r>
            <a:r>
              <a:rPr lang="zh-CN" altLang="en-US" sz="3600"/>
              <a:t>其它程序还可复制或修改消息结构。</a:t>
            </a:r>
            <a:endParaRPr lang="en-US" altLang="zh-CN" sz="3600"/>
          </a:p>
          <a:p>
            <a:pPr eaLnBrk="1" hangingPunct="1">
              <a:spcBef>
                <a:spcPct val="0"/>
              </a:spcBef>
              <a:buClrTx/>
              <a:buSzTx/>
              <a:buFontTx/>
              <a:buNone/>
            </a:pPr>
            <a:endParaRPr lang="en-US" altLang="zh-CN" sz="3600"/>
          </a:p>
          <a:p>
            <a:pPr eaLnBrk="1" hangingPunct="1">
              <a:spcBef>
                <a:spcPct val="0"/>
              </a:spcBef>
              <a:buClrTx/>
              <a:buSzTx/>
              <a:buFontTx/>
              <a:buNone/>
            </a:pPr>
            <a:endParaRPr lang="en-US" altLang="zh-CN" sz="3600"/>
          </a:p>
          <a:p>
            <a:pPr eaLnBrk="1" hangingPunct="1">
              <a:spcBef>
                <a:spcPct val="0"/>
              </a:spcBef>
              <a:buClrTx/>
              <a:buSzTx/>
              <a:buFontTx/>
              <a:buNone/>
            </a:pPr>
            <a:endParaRPr lang="en-US" altLang="zh-CN" sz="3600"/>
          </a:p>
        </p:txBody>
      </p:sp>
    </p:spTree>
    <p:extLst>
      <p:ext uri="{BB962C8B-B14F-4D97-AF65-F5344CB8AC3E}">
        <p14:creationId xmlns:p14="http://schemas.microsoft.com/office/powerpoint/2010/main" val="1163402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33870" y="126521"/>
            <a:ext cx="4438130" cy="660400"/>
          </a:xfrm>
        </p:spPr>
        <p:txBody>
          <a:bodyPr/>
          <a:lstStyle/>
          <a:p>
            <a:r>
              <a:rPr lang="zh-CN" altLang="en-US" smtClean="0"/>
              <a:t>消息机制与窗体资源</a:t>
            </a:r>
          </a:p>
        </p:txBody>
      </p:sp>
      <p:pic>
        <p:nvPicPr>
          <p:cNvPr id="22531"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57020" y="844604"/>
            <a:ext cx="7733421" cy="5561883"/>
          </a:xfrm>
        </p:spPr>
      </p:pic>
    </p:spTree>
    <p:extLst>
      <p:ext uri="{BB962C8B-B14F-4D97-AF65-F5344CB8AC3E}">
        <p14:creationId xmlns:p14="http://schemas.microsoft.com/office/powerpoint/2010/main" val="2472299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78280" y="151160"/>
            <a:ext cx="5797550" cy="839788"/>
          </a:xfrm>
        </p:spPr>
        <p:txBody>
          <a:bodyPr/>
          <a:lstStyle/>
          <a:p>
            <a:pPr eaLnBrk="1" hangingPunct="1"/>
            <a:r>
              <a:rPr lang="en-US" altLang="zh-CN" dirty="0" smtClean="0"/>
              <a:t>8.2.1 </a:t>
            </a:r>
            <a:r>
              <a:rPr lang="en-US" altLang="zh-CN" dirty="0" smtClean="0"/>
              <a:t>C++</a:t>
            </a:r>
            <a:r>
              <a:rPr lang="zh-CN" altLang="en-US" dirty="0" smtClean="0"/>
              <a:t>窗体程序</a:t>
            </a:r>
          </a:p>
        </p:txBody>
      </p:sp>
      <p:sp>
        <p:nvSpPr>
          <p:cNvPr id="24580" name="Rectangle 3"/>
          <p:cNvSpPr>
            <a:spLocks noGrp="1" noChangeArrowheads="1"/>
          </p:cNvSpPr>
          <p:nvPr>
            <p:ph type="body" idx="1"/>
          </p:nvPr>
        </p:nvSpPr>
        <p:spPr>
          <a:xfrm>
            <a:off x="453277" y="1260506"/>
            <a:ext cx="3457575" cy="649287"/>
          </a:xfrm>
        </p:spPr>
        <p:txBody>
          <a:bodyPr/>
          <a:lstStyle/>
          <a:p>
            <a:pPr eaLnBrk="1" hangingPunct="1"/>
            <a:r>
              <a:rPr lang="en-US" altLang="zh-CN" smtClean="0"/>
              <a:t>samplewin</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893" y="1827137"/>
            <a:ext cx="7567316" cy="4214225"/>
          </a:xfrm>
          <a:prstGeom prst="rect">
            <a:avLst/>
          </a:prstGeom>
        </p:spPr>
      </p:pic>
    </p:spTree>
    <p:extLst>
      <p:ext uri="{BB962C8B-B14F-4D97-AF65-F5344CB8AC3E}">
        <p14:creationId xmlns:p14="http://schemas.microsoft.com/office/powerpoint/2010/main" val="456918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524000" y="0"/>
            <a:ext cx="5797550" cy="839788"/>
          </a:xfrm>
        </p:spPr>
        <p:txBody>
          <a:bodyPr/>
          <a:lstStyle/>
          <a:p>
            <a:pPr eaLnBrk="1" hangingPunct="1"/>
            <a:r>
              <a:rPr lang="zh-CN" altLang="en-US" smtClean="0"/>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196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8468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43773" y="131253"/>
            <a:ext cx="2530415" cy="750498"/>
          </a:xfrm>
        </p:spPr>
        <p:txBody>
          <a:bodyPr/>
          <a:lstStyle/>
          <a:p>
            <a:pPr eaLnBrk="1" hangingPunct="1"/>
            <a:r>
              <a:rPr lang="zh-CN" altLang="en-US" smtClean="0"/>
              <a:t>入口函数</a:t>
            </a:r>
          </a:p>
        </p:txBody>
      </p:sp>
      <p:pic>
        <p:nvPicPr>
          <p:cNvPr id="266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9696" y="25717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33483" y="776377"/>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a:solidFill>
                  <a:schemeClr val="tx2"/>
                </a:solidFill>
              </a:rPr>
              <a:t>_tWinMain</a:t>
            </a:r>
            <a:endParaRPr lang="zh-CN" altLang="en-US" sz="4400">
              <a:solidFill>
                <a:schemeClr val="tx2"/>
              </a:solidFill>
            </a:endParaRPr>
          </a:p>
        </p:txBody>
      </p:sp>
    </p:spTree>
    <p:extLst>
      <p:ext uri="{BB962C8B-B14F-4D97-AF65-F5344CB8AC3E}">
        <p14:creationId xmlns:p14="http://schemas.microsoft.com/office/powerpoint/2010/main" val="734059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78279" y="276045"/>
            <a:ext cx="2771955" cy="839789"/>
          </a:xfrm>
        </p:spPr>
        <p:txBody>
          <a:bodyPr/>
          <a:lstStyle/>
          <a:p>
            <a:pPr eaLnBrk="1" hangingPunct="1"/>
            <a:r>
              <a:rPr lang="en-US" altLang="zh-CN" smtClean="0"/>
              <a:t>GetMessage</a:t>
            </a:r>
            <a:endParaRPr lang="zh-CN" altLang="en-US" smtClean="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2463" y="2466286"/>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49383" y="874294"/>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a:solidFill>
                  <a:schemeClr val="tx2"/>
                </a:solidFill>
              </a:rPr>
              <a:t>它不是死循环</a:t>
            </a:r>
          </a:p>
        </p:txBody>
      </p:sp>
    </p:spTree>
    <p:extLst>
      <p:ext uri="{BB962C8B-B14F-4D97-AF65-F5344CB8AC3E}">
        <p14:creationId xmlns:p14="http://schemas.microsoft.com/office/powerpoint/2010/main" val="175694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524000" y="0"/>
            <a:ext cx="2916238" cy="984250"/>
          </a:xfrm>
        </p:spPr>
        <p:txBody>
          <a:bodyPr/>
          <a:lstStyle/>
          <a:p>
            <a:pPr eaLnBrk="1" hangingPunct="1"/>
            <a:r>
              <a:rPr lang="zh-CN" altLang="en-US" smtClean="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50356"/>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31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mtClean="0"/>
              <a:t>系统消息分配</a:t>
            </a:r>
          </a:p>
        </p:txBody>
      </p:sp>
      <p:sp>
        <p:nvSpPr>
          <p:cNvPr id="16388" name="Rectangle 3"/>
          <p:cNvSpPr>
            <a:spLocks noGrp="1" noChangeArrowheads="1"/>
          </p:cNvSpPr>
          <p:nvPr>
            <p:ph type="body" idx="1"/>
          </p:nvPr>
        </p:nvSpPr>
        <p:spPr>
          <a:xfrm>
            <a:off x="677334" y="1280449"/>
            <a:ext cx="6629400" cy="690562"/>
          </a:xfrm>
        </p:spPr>
        <p:txBody>
          <a:bodyPr>
            <a:normAutofit/>
          </a:bodyPr>
          <a:lstStyle/>
          <a:p>
            <a:pPr eaLnBrk="1" hangingPunct="1"/>
            <a:r>
              <a:rPr lang="zh-CN" altLang="en-US" sz="2800" smtClean="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496" y="2204648"/>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753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57413" y="189875"/>
            <a:ext cx="2635492" cy="979358"/>
          </a:xfrm>
        </p:spPr>
        <p:txBody>
          <a:bodyPr/>
          <a:lstStyle/>
          <a:p>
            <a:pPr eaLnBrk="1" hangingPunct="1"/>
            <a:r>
              <a:rPr lang="zh-CN" altLang="en-US" smtClean="0"/>
              <a:t>窗体的输出</a:t>
            </a:r>
          </a:p>
        </p:txBody>
      </p:sp>
      <p:sp>
        <p:nvSpPr>
          <p:cNvPr id="17412" name="Rectangle 3"/>
          <p:cNvSpPr>
            <a:spLocks noGrp="1" noChangeArrowheads="1"/>
          </p:cNvSpPr>
          <p:nvPr>
            <p:ph type="body" idx="1"/>
          </p:nvPr>
        </p:nvSpPr>
        <p:spPr>
          <a:xfrm>
            <a:off x="857216" y="961376"/>
            <a:ext cx="3594863" cy="1287149"/>
          </a:xfrm>
        </p:spPr>
        <p:txBody>
          <a:bodyPr>
            <a:normAutofit/>
          </a:bodyPr>
          <a:lstStyle/>
          <a:p>
            <a:pPr eaLnBrk="1" hangingPunct="1"/>
            <a:r>
              <a:rPr lang="zh-CN" altLang="en-US" sz="2800" smtClean="0"/>
              <a:t>客户区域</a:t>
            </a:r>
          </a:p>
          <a:p>
            <a:pPr eaLnBrk="1" hangingPunct="1"/>
            <a:r>
              <a:rPr lang="en-US" altLang="zh-CN" sz="2800" smtClean="0"/>
              <a:t>OnDraw</a:t>
            </a:r>
            <a:r>
              <a:rPr lang="zh-CN" altLang="en-US" sz="2800" smtClean="0"/>
              <a:t>函数</a:t>
            </a:r>
          </a:p>
        </p:txBody>
      </p:sp>
    </p:spTree>
    <p:extLst>
      <p:ext uri="{BB962C8B-B14F-4D97-AF65-F5344CB8AC3E}">
        <p14:creationId xmlns:p14="http://schemas.microsoft.com/office/powerpoint/2010/main" val="3211770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863553" y="16197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2315990" y="21086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2315990" y="32611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1595266" y="48455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1595265" y="24690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1595265" y="36929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2315990" y="44137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4836940" y="18927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p:nvPr>
        </p:nvSpPr>
        <p:spPr>
          <a:xfrm>
            <a:off x="197649" y="249238"/>
            <a:ext cx="3870681" cy="706907"/>
          </a:xfrm>
        </p:spPr>
        <p:txBody>
          <a:bodyPr/>
          <a:lstStyle/>
          <a:p>
            <a:pPr eaLnBrk="1" hangingPunct="1"/>
            <a:r>
              <a:rPr lang="en-US" altLang="zh-CN" smtClean="0"/>
              <a:t>WinMain</a:t>
            </a:r>
            <a:r>
              <a:rPr lang="zh-CN" altLang="en-US" smtClean="0"/>
              <a:t>函数结构</a:t>
            </a:r>
          </a:p>
        </p:txBody>
      </p:sp>
      <p:sp>
        <p:nvSpPr>
          <p:cNvPr id="18444" name="Text Box 11"/>
          <p:cNvSpPr txBox="1">
            <a:spLocks noChangeArrowheads="1"/>
          </p:cNvSpPr>
          <p:nvPr/>
        </p:nvSpPr>
        <p:spPr bwMode="auto">
          <a:xfrm>
            <a:off x="4979815" y="35501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CreateWindow();</a:t>
            </a:r>
          </a:p>
          <a:p>
            <a:pPr eaLnBrk="1" hangingPunct="1">
              <a:spcBef>
                <a:spcPct val="0"/>
              </a:spcBef>
              <a:buClrTx/>
              <a:buSzTx/>
              <a:buFontTx/>
              <a:buNone/>
            </a:pPr>
            <a:r>
              <a:rPr lang="en-US" altLang="zh-CN" sz="1800"/>
              <a:t>MoveWindows();</a:t>
            </a:r>
          </a:p>
          <a:p>
            <a:pPr eaLnBrk="1" hangingPunct="1">
              <a:spcBef>
                <a:spcPct val="0"/>
              </a:spcBef>
              <a:buClrTx/>
              <a:buSzTx/>
              <a:buFontTx/>
              <a:buNone/>
            </a:pPr>
            <a:r>
              <a:rPr lang="en-US" altLang="zh-CN" sz="1800"/>
              <a:t>ShowWindows();</a:t>
            </a:r>
          </a:p>
          <a:p>
            <a:pPr eaLnBrk="1" hangingPunct="1">
              <a:spcBef>
                <a:spcPct val="0"/>
              </a:spcBef>
              <a:buClrTx/>
              <a:buSzTx/>
              <a:buFontTx/>
              <a:buNone/>
            </a:pPr>
            <a:r>
              <a:rPr lang="en-US" altLang="zh-CN" sz="1800"/>
              <a:t>UpdateWindow();</a:t>
            </a:r>
          </a:p>
          <a:p>
            <a:pPr eaLnBrk="1" hangingPunct="1">
              <a:spcBef>
                <a:spcPct val="0"/>
              </a:spcBef>
              <a:buClrTx/>
              <a:buSzTx/>
              <a:buFontTx/>
              <a:buNone/>
            </a:pPr>
            <a:r>
              <a:rPr lang="en-US" altLang="zh-CN" sz="1800"/>
              <a:t>...</a:t>
            </a:r>
          </a:p>
        </p:txBody>
      </p:sp>
      <p:sp>
        <p:nvSpPr>
          <p:cNvPr id="18445" name="AutoShape 12"/>
          <p:cNvSpPr>
            <a:spLocks noChangeArrowheads="1"/>
          </p:cNvSpPr>
          <p:nvPr/>
        </p:nvSpPr>
        <p:spPr bwMode="auto">
          <a:xfrm>
            <a:off x="3612977" y="39819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3612977" y="26134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505223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91647217"/>
              </p:ext>
            </p:extLst>
          </p:nvPr>
        </p:nvGraphicFramePr>
        <p:xfrm>
          <a:off x="1006085" y="1214208"/>
          <a:ext cx="6386752" cy="3694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5590468" cy="716783"/>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3193526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3231" y="65014"/>
            <a:ext cx="2875335" cy="799475"/>
          </a:xfrm>
        </p:spPr>
        <p:txBody>
          <a:bodyPr/>
          <a:lstStyle/>
          <a:p>
            <a:pPr eaLnBrk="1" hangingPunct="1"/>
            <a:r>
              <a:rPr lang="en-US" altLang="zh-CN" smtClean="0">
                <a:solidFill>
                  <a:schemeClr val="tx1"/>
                </a:solidFill>
              </a:rPr>
              <a:t>WndProc</a:t>
            </a:r>
            <a:r>
              <a:rPr lang="zh-CN" altLang="en-US" smtClean="0">
                <a:solidFill>
                  <a:schemeClr val="tx1"/>
                </a:solidFill>
              </a:rPr>
              <a:t>函数</a:t>
            </a:r>
          </a:p>
        </p:txBody>
      </p:sp>
      <p:sp>
        <p:nvSpPr>
          <p:cNvPr id="19460" name="Text Box 3"/>
          <p:cNvSpPr txBox="1">
            <a:spLocks noChangeArrowheads="1"/>
          </p:cNvSpPr>
          <p:nvPr/>
        </p:nvSpPr>
        <p:spPr bwMode="auto">
          <a:xfrm>
            <a:off x="2978566" y="220178"/>
            <a:ext cx="644695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a:t>
            </a:r>
          </a:p>
          <a:p>
            <a:pPr eaLnBrk="1" hangingPunct="1">
              <a:spcBef>
                <a:spcPct val="0"/>
              </a:spcBef>
              <a:buClrTx/>
              <a:buSzTx/>
              <a:buFontTx/>
              <a:buNone/>
            </a:pPr>
            <a:r>
              <a:rPr lang="en-US" altLang="zh-CN" sz="2400"/>
              <a:t>switch (message)</a:t>
            </a:r>
          </a:p>
          <a:p>
            <a:pPr eaLnBrk="1" hangingPunct="1">
              <a:spcBef>
                <a:spcPct val="0"/>
              </a:spcBef>
              <a:buClrTx/>
              <a:buSzTx/>
              <a:buFontTx/>
              <a:buNone/>
            </a:pPr>
            <a:r>
              <a:rPr lang="en-US" altLang="zh-CN" sz="2400"/>
              <a:t>{</a:t>
            </a:r>
          </a:p>
          <a:p>
            <a:pPr eaLnBrk="1" hangingPunct="1">
              <a:spcBef>
                <a:spcPct val="0"/>
              </a:spcBef>
              <a:buClrTx/>
              <a:buSzTx/>
              <a:buFontTx/>
              <a:buNone/>
            </a:pPr>
            <a:r>
              <a:rPr lang="en-US" altLang="zh-CN" sz="2400" smtClean="0"/>
              <a:t>  case </a:t>
            </a:r>
            <a:r>
              <a:rPr lang="en-US" altLang="zh-CN" sz="2400"/>
              <a:t>WM_LBUTTONDOWN:</a:t>
            </a:r>
          </a:p>
          <a:p>
            <a:pPr eaLnBrk="1" hangingPunct="1">
              <a:spcBef>
                <a:spcPct val="0"/>
              </a:spcBef>
              <a:buClrTx/>
              <a:buSzTx/>
              <a:buFontTx/>
              <a:buNone/>
            </a:pPr>
            <a:r>
              <a:rPr lang="en-US" altLang="zh-CN" sz="2400" smtClean="0"/>
              <a:t>  MessageBox(NULL,szLMouseMsg,szTitleMsg,</a:t>
            </a:r>
          </a:p>
          <a:p>
            <a:pPr eaLnBrk="1" hangingPunct="1">
              <a:spcBef>
                <a:spcPct val="0"/>
              </a:spcBef>
              <a:buClrTx/>
              <a:buSzTx/>
              <a:buFontTx/>
              <a:buNone/>
            </a:pPr>
            <a:r>
              <a:rPr lang="en-US" altLang="zh-CN" sz="2400"/>
              <a:t> </a:t>
            </a:r>
            <a:r>
              <a:rPr lang="en-US" altLang="zh-CN" sz="2400" smtClean="0"/>
              <a:t>         MB_OK|MB_ICONINFORMATION</a:t>
            </a:r>
            <a:r>
              <a:rPr lang="en-US" altLang="zh-CN" sz="2400"/>
              <a:t>);</a:t>
            </a:r>
          </a:p>
          <a:p>
            <a:pPr eaLnBrk="1" hangingPunct="1">
              <a:spcBef>
                <a:spcPct val="0"/>
              </a:spcBef>
              <a:buClrTx/>
              <a:buSzTx/>
              <a:buFontTx/>
              <a:buNone/>
            </a:pPr>
            <a:r>
              <a:rPr lang="en-US" altLang="zh-CN" sz="2400"/>
              <a:t>	break;</a:t>
            </a:r>
          </a:p>
          <a:p>
            <a:pPr eaLnBrk="1" hangingPunct="1">
              <a:spcBef>
                <a:spcPct val="0"/>
              </a:spcBef>
              <a:buClrTx/>
              <a:buSzTx/>
              <a:buFontTx/>
              <a:buNone/>
            </a:pPr>
            <a:r>
              <a:rPr lang="en-US" altLang="zh-CN" sz="2400" smtClean="0"/>
              <a:t>  case </a:t>
            </a:r>
            <a:r>
              <a:rPr lang="en-US" altLang="zh-CN" sz="2400"/>
              <a:t>WM_RBUTTONDOWN:</a:t>
            </a:r>
          </a:p>
          <a:p>
            <a:pPr eaLnBrk="1" hangingPunct="1">
              <a:spcBef>
                <a:spcPct val="0"/>
              </a:spcBef>
              <a:buClrTx/>
              <a:buSzTx/>
              <a:buFontTx/>
              <a:buNone/>
            </a:pPr>
            <a:r>
              <a:rPr lang="en-US" altLang="zh-CN" sz="2400" smtClean="0"/>
              <a:t>  MessageBox(NULL,szRMouseMsg,szTitleMsg,</a:t>
            </a:r>
          </a:p>
          <a:p>
            <a:pPr eaLnBrk="1" hangingPunct="1">
              <a:spcBef>
                <a:spcPct val="0"/>
              </a:spcBef>
              <a:buClrTx/>
              <a:buSzTx/>
              <a:buFontTx/>
              <a:buNone/>
            </a:pPr>
            <a:r>
              <a:rPr lang="en-US" altLang="zh-CN" sz="2400"/>
              <a:t> </a:t>
            </a:r>
            <a:r>
              <a:rPr lang="en-US" altLang="zh-CN" sz="2400" smtClean="0"/>
              <a:t>         MB_OK|MB_ICONINFORMATION</a:t>
            </a:r>
            <a:r>
              <a:rPr lang="en-US" altLang="zh-CN" sz="2400"/>
              <a:t>);</a:t>
            </a:r>
          </a:p>
          <a:p>
            <a:pPr eaLnBrk="1" hangingPunct="1">
              <a:spcBef>
                <a:spcPct val="0"/>
              </a:spcBef>
              <a:buClrTx/>
              <a:buSzTx/>
              <a:buFontTx/>
              <a:buNone/>
            </a:pPr>
            <a:r>
              <a:rPr lang="en-US" altLang="zh-CN" sz="2400" smtClean="0"/>
              <a:t>          break</a:t>
            </a:r>
            <a:r>
              <a:rPr lang="en-US" altLang="zh-CN" sz="2400"/>
              <a:t>;</a:t>
            </a:r>
          </a:p>
          <a:p>
            <a:pPr eaLnBrk="1" hangingPunct="1">
              <a:spcBef>
                <a:spcPct val="0"/>
              </a:spcBef>
              <a:buClrTx/>
              <a:buSzTx/>
              <a:buFontTx/>
              <a:buNone/>
            </a:pPr>
            <a:r>
              <a:rPr lang="en-US" altLang="zh-CN" sz="2400" smtClean="0"/>
              <a:t>  case </a:t>
            </a:r>
            <a:r>
              <a:rPr lang="en-US" altLang="zh-CN" sz="2400"/>
              <a:t>WM_KEYDOWN:</a:t>
            </a:r>
          </a:p>
          <a:p>
            <a:pPr eaLnBrk="1" hangingPunct="1">
              <a:spcBef>
                <a:spcPct val="0"/>
              </a:spcBef>
              <a:buClrTx/>
              <a:buSzTx/>
              <a:buFontTx/>
              <a:buNone/>
            </a:pPr>
            <a:r>
              <a:rPr lang="en-US" altLang="zh-CN" sz="2400" smtClean="0"/>
              <a:t>  if(wParam</a:t>
            </a:r>
            <a:r>
              <a:rPr lang="en-US" altLang="zh-CN" sz="2400"/>
              <a:t>==VK_LEFT){</a:t>
            </a:r>
          </a:p>
          <a:p>
            <a:pPr eaLnBrk="1" hangingPunct="1">
              <a:spcBef>
                <a:spcPct val="0"/>
              </a:spcBef>
              <a:buClrTx/>
              <a:buSzTx/>
              <a:buFontTx/>
              <a:buNone/>
            </a:pPr>
            <a:r>
              <a:rPr lang="en-US" altLang="zh-CN" sz="2400" smtClean="0"/>
              <a:t>  MessageBox(NULL,szLeftKeyMsg,szTitleMsg,</a:t>
            </a:r>
          </a:p>
          <a:p>
            <a:pPr eaLnBrk="1" hangingPunct="1">
              <a:spcBef>
                <a:spcPct val="0"/>
              </a:spcBef>
              <a:buClrTx/>
              <a:buSzTx/>
              <a:buFontTx/>
              <a:buNone/>
            </a:pPr>
            <a:r>
              <a:rPr lang="en-US" altLang="zh-CN" sz="2400"/>
              <a:t> </a:t>
            </a:r>
            <a:r>
              <a:rPr lang="en-US" altLang="zh-CN" sz="2400" smtClean="0"/>
              <a:t> MB_OK|MB_ICONINFORMATION);</a:t>
            </a:r>
          </a:p>
          <a:p>
            <a:pPr eaLnBrk="1" hangingPunct="1">
              <a:spcBef>
                <a:spcPct val="0"/>
              </a:spcBef>
              <a:buClrTx/>
              <a:buSzTx/>
              <a:buFontTx/>
              <a:buNone/>
            </a:pPr>
            <a:r>
              <a:rPr lang="en-US" altLang="zh-CN" sz="2400" smtClean="0"/>
              <a:t>}</a:t>
            </a:r>
            <a:endParaRPr lang="en-US" altLang="zh-CN" sz="2400"/>
          </a:p>
          <a:p>
            <a:pPr eaLnBrk="1" hangingPunct="1">
              <a:spcBef>
                <a:spcPct val="0"/>
              </a:spcBef>
              <a:buClrTx/>
              <a:buSzTx/>
              <a:buFontTx/>
              <a:buNone/>
            </a:pPr>
            <a:r>
              <a:rPr lang="en-US" altLang="zh-CN" sz="1800"/>
              <a:t>...</a:t>
            </a:r>
          </a:p>
        </p:txBody>
      </p:sp>
    </p:spTree>
    <p:extLst>
      <p:ext uri="{BB962C8B-B14F-4D97-AF65-F5344CB8AC3E}">
        <p14:creationId xmlns:p14="http://schemas.microsoft.com/office/powerpoint/2010/main" val="1976766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77334" y="609600"/>
            <a:ext cx="2575532" cy="739515"/>
          </a:xfrm>
        </p:spPr>
        <p:txBody>
          <a:bodyPr/>
          <a:lstStyle/>
          <a:p>
            <a:pPr eaLnBrk="1" hangingPunct="1"/>
            <a:r>
              <a:rPr lang="zh-CN" altLang="en-US" smtClean="0"/>
              <a:t>注册窗口类</a:t>
            </a:r>
          </a:p>
        </p:txBody>
      </p:sp>
      <p:sp>
        <p:nvSpPr>
          <p:cNvPr id="20484" name="Rectangle 3"/>
          <p:cNvSpPr>
            <a:spLocks noGrp="1" noChangeArrowheads="1"/>
          </p:cNvSpPr>
          <p:nvPr>
            <p:ph type="body" idx="1"/>
          </p:nvPr>
        </p:nvSpPr>
        <p:spPr>
          <a:xfrm>
            <a:off x="1033190" y="1657949"/>
            <a:ext cx="3604171" cy="470654"/>
          </a:xfrm>
        </p:spPr>
        <p:txBody>
          <a:bodyPr>
            <a:normAutofit/>
          </a:bodyPr>
          <a:lstStyle/>
          <a:p>
            <a:pPr eaLnBrk="1" hangingPunct="1"/>
            <a:r>
              <a:rPr lang="en-US" altLang="zh-CN" sz="2400" smtClean="0">
                <a:latin typeface="微软雅黑" panose="020B0503020204020204" pitchFamily="34" charset="-122"/>
                <a:ea typeface="微软雅黑" panose="020B0503020204020204" pitchFamily="34" charset="-122"/>
              </a:rPr>
              <a:t>RegWndClass</a:t>
            </a:r>
          </a:p>
        </p:txBody>
      </p:sp>
      <p:sp>
        <p:nvSpPr>
          <p:cNvPr id="20485" name="Text Box 4"/>
          <p:cNvSpPr txBox="1">
            <a:spLocks noChangeArrowheads="1"/>
          </p:cNvSpPr>
          <p:nvPr/>
        </p:nvSpPr>
        <p:spPr bwMode="auto">
          <a:xfrm>
            <a:off x="1175053" y="22390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if (hPrevInstance)</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   RegWndClass(hInstance);</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06835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56222" y="208661"/>
            <a:ext cx="5033918" cy="862960"/>
          </a:xfrm>
        </p:spPr>
        <p:txBody>
          <a:bodyPr/>
          <a:lstStyle/>
          <a:p>
            <a:pPr eaLnBrk="1" hangingPunct="1"/>
            <a:r>
              <a:rPr lang="zh-CN" altLang="en-US" smtClean="0"/>
              <a:t>创建应用程序窗口实例</a:t>
            </a:r>
          </a:p>
        </p:txBody>
      </p:sp>
      <p:sp>
        <p:nvSpPr>
          <p:cNvPr id="21508" name="Rectangle 3"/>
          <p:cNvSpPr>
            <a:spLocks noGrp="1" noChangeArrowheads="1"/>
          </p:cNvSpPr>
          <p:nvPr>
            <p:ph type="body" idx="1"/>
          </p:nvPr>
        </p:nvSpPr>
        <p:spPr>
          <a:xfrm>
            <a:off x="557413" y="1640737"/>
            <a:ext cx="2215768" cy="387739"/>
          </a:xfrm>
        </p:spPr>
        <p:txBody>
          <a:bodyPr>
            <a:noAutofit/>
          </a:bodyPr>
          <a:lstStyle/>
          <a:p>
            <a:pPr eaLnBrk="1" hangingPunct="1"/>
            <a:r>
              <a:rPr lang="en-US" altLang="zh-CN" sz="2400" smtClean="0">
                <a:latin typeface="微软雅黑" panose="020B0503020204020204" pitchFamily="34" charset="-122"/>
                <a:ea typeface="微软雅黑" panose="020B0503020204020204" pitchFamily="34" charset="-122"/>
              </a:rPr>
              <a:t>InitWnd</a:t>
            </a:r>
          </a:p>
        </p:txBody>
      </p:sp>
      <p:sp>
        <p:nvSpPr>
          <p:cNvPr id="21509" name="Text Box 4"/>
          <p:cNvSpPr txBox="1">
            <a:spLocks noChangeArrowheads="1"/>
          </p:cNvSpPr>
          <p:nvPr/>
        </p:nvSpPr>
        <p:spPr bwMode="auto">
          <a:xfrm>
            <a:off x="1082257" y="2385535"/>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if (!InitWnd(&amp;msg,NULL,0,0))</a:t>
            </a:r>
          </a:p>
          <a:p>
            <a:pPr eaLnBrk="1" hangingPunct="1">
              <a:spcBef>
                <a:spcPct val="0"/>
              </a:spcBef>
              <a:buClrTx/>
              <a:buSzTx/>
              <a:buFontTx/>
              <a:buNone/>
            </a:pPr>
            <a:r>
              <a:rPr lang="en-US" altLang="zh-CN" sz="2400"/>
              <a:t>{</a:t>
            </a:r>
          </a:p>
          <a:p>
            <a:pPr eaLnBrk="1" hangingPunct="1">
              <a:spcBef>
                <a:spcPct val="0"/>
              </a:spcBef>
              <a:buClrTx/>
              <a:buSzTx/>
              <a:buFontTx/>
              <a:buNone/>
            </a:pPr>
            <a:r>
              <a:rPr lang="en-US" altLang="zh-CN" sz="2400"/>
              <a:t>   return false;</a:t>
            </a:r>
          </a:p>
          <a:p>
            <a:pPr eaLnBrk="1" hangingPunct="1">
              <a:spcBef>
                <a:spcPct val="0"/>
              </a:spcBef>
              <a:buClrTx/>
              <a:buSzTx/>
              <a:buFontTx/>
              <a:buNone/>
            </a:pPr>
            <a:r>
              <a:rPr lang="en-US" altLang="zh-CN" sz="2400"/>
              <a:t>}</a:t>
            </a:r>
          </a:p>
        </p:txBody>
      </p:sp>
    </p:spTree>
    <p:extLst>
      <p:ext uri="{BB962C8B-B14F-4D97-AF65-F5344CB8AC3E}">
        <p14:creationId xmlns:p14="http://schemas.microsoft.com/office/powerpoint/2010/main" val="631317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90738" y="169653"/>
            <a:ext cx="5033353" cy="642013"/>
          </a:xfrm>
        </p:spPr>
        <p:txBody>
          <a:bodyPr/>
          <a:lstStyle/>
          <a:p>
            <a:pPr eaLnBrk="1" hangingPunct="1"/>
            <a:r>
              <a:rPr lang="en-US" altLang="zh-CN" smtClean="0"/>
              <a:t>windows</a:t>
            </a:r>
            <a:r>
              <a:rPr lang="zh-CN" altLang="en-US" smtClean="0"/>
              <a:t>消息循环原理</a:t>
            </a:r>
          </a:p>
        </p:txBody>
      </p:sp>
      <p:sp>
        <p:nvSpPr>
          <p:cNvPr id="29700" name="Rectangle 3"/>
          <p:cNvSpPr>
            <a:spLocks noGrp="1" noChangeArrowheads="1"/>
          </p:cNvSpPr>
          <p:nvPr>
            <p:ph type="body" idx="1"/>
          </p:nvPr>
        </p:nvSpPr>
        <p:spPr>
          <a:xfrm>
            <a:off x="1005606" y="976702"/>
            <a:ext cx="7345362" cy="4752975"/>
          </a:xfrm>
        </p:spPr>
        <p:txBody>
          <a:bodyPr>
            <a:normAutofit lnSpcReduction="10000"/>
          </a:bodyPr>
          <a:lstStyle/>
          <a:p>
            <a:pPr eaLnBrk="1" hangingPunct="1">
              <a:lnSpc>
                <a:spcPct val="90000"/>
              </a:lnSpc>
            </a:pPr>
            <a:r>
              <a:rPr lang="en-US" altLang="zh-CN" sz="2800"/>
              <a:t>_tWinMain</a:t>
            </a:r>
          </a:p>
          <a:p>
            <a:pPr eaLnBrk="1" hangingPunct="1">
              <a:lnSpc>
                <a:spcPct val="90000"/>
              </a:lnSpc>
            </a:pPr>
            <a:r>
              <a:rPr lang="en-US" altLang="zh-CN" sz="2800"/>
              <a:t>while (GetMessage(&amp;msg, NULL, 0, 0))</a:t>
            </a:r>
          </a:p>
          <a:p>
            <a:pPr eaLnBrk="1" hangingPunct="1">
              <a:lnSpc>
                <a:spcPct val="90000"/>
              </a:lnSpc>
            </a:pPr>
            <a:r>
              <a:rPr lang="en-US" altLang="zh-CN" sz="2800"/>
              <a:t>{</a:t>
            </a:r>
          </a:p>
          <a:p>
            <a:pPr eaLnBrk="1" hangingPunct="1">
              <a:lnSpc>
                <a:spcPct val="90000"/>
              </a:lnSpc>
            </a:pPr>
            <a:r>
              <a:rPr lang="en-US" altLang="zh-CN" sz="2800"/>
              <a:t>    if (!TranslateAccelerator(msg.hwnd,</a:t>
            </a:r>
            <a:br>
              <a:rPr lang="en-US" altLang="zh-CN" sz="2800"/>
            </a:br>
            <a:r>
              <a:rPr lang="en-US" altLang="zh-CN" sz="2800"/>
              <a:t>          hAccelTable, &amp;msg))</a:t>
            </a:r>
          </a:p>
          <a:p>
            <a:pPr eaLnBrk="1" hangingPunct="1">
              <a:lnSpc>
                <a:spcPct val="90000"/>
              </a:lnSpc>
            </a:pPr>
            <a:r>
              <a:rPr lang="en-US" altLang="zh-CN" sz="2800"/>
              <a:t>   {</a:t>
            </a:r>
          </a:p>
          <a:p>
            <a:pPr eaLnBrk="1" hangingPunct="1">
              <a:lnSpc>
                <a:spcPct val="90000"/>
              </a:lnSpc>
            </a:pPr>
            <a:r>
              <a:rPr lang="en-US" altLang="zh-CN" sz="2800"/>
              <a:t>       TranslateMessage(&amp;msg);</a:t>
            </a:r>
          </a:p>
          <a:p>
            <a:pPr eaLnBrk="1" hangingPunct="1">
              <a:lnSpc>
                <a:spcPct val="90000"/>
              </a:lnSpc>
            </a:pPr>
            <a:r>
              <a:rPr lang="en-US" altLang="zh-CN" sz="2800"/>
              <a:t>       DispatchMessage(&amp;msg);</a:t>
            </a:r>
          </a:p>
          <a:p>
            <a:pPr eaLnBrk="1" hangingPunct="1">
              <a:lnSpc>
                <a:spcPct val="90000"/>
              </a:lnSpc>
            </a:pPr>
            <a:r>
              <a:rPr lang="en-US" altLang="zh-CN" sz="2800"/>
              <a:t>   }</a:t>
            </a:r>
          </a:p>
          <a:p>
            <a:pPr eaLnBrk="1" hangingPunct="1">
              <a:lnSpc>
                <a:spcPct val="90000"/>
              </a:lnSpc>
            </a:pPr>
            <a:r>
              <a:rPr lang="en-US" altLang="zh-CN" sz="2800"/>
              <a:t>}</a:t>
            </a:r>
          </a:p>
        </p:txBody>
      </p:sp>
    </p:spTree>
    <p:extLst>
      <p:ext uri="{BB962C8B-B14F-4D97-AF65-F5344CB8AC3E}">
        <p14:creationId xmlns:p14="http://schemas.microsoft.com/office/powerpoint/2010/main" val="3140644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smtClean="0"/>
              <a:t>windows</a:t>
            </a:r>
            <a:r>
              <a:rPr lang="zh-CN" altLang="en-US" smtClean="0"/>
              <a:t>消息循环原理</a:t>
            </a:r>
          </a:p>
        </p:txBody>
      </p:sp>
      <p:sp>
        <p:nvSpPr>
          <p:cNvPr id="30724" name="Rectangle 3"/>
          <p:cNvSpPr>
            <a:spLocks noGrp="1" noChangeArrowheads="1"/>
          </p:cNvSpPr>
          <p:nvPr>
            <p:ph type="body" idx="1"/>
          </p:nvPr>
        </p:nvSpPr>
        <p:spPr>
          <a:xfrm>
            <a:off x="910247" y="1270000"/>
            <a:ext cx="8596668" cy="3880773"/>
          </a:xfrm>
        </p:spPr>
        <p:txBody>
          <a:bodyPr>
            <a:normAutofit/>
          </a:bodyPr>
          <a:lstStyle/>
          <a:p>
            <a:pPr eaLnBrk="1" hangingPunct="1"/>
            <a:r>
              <a:rPr lang="en-US" altLang="en-US" sz="2800" smtClean="0"/>
              <a:t>CALLBACK WndProc(HWND hWnd, UINT message, WPARAM wParam, LPARAM lParam)</a:t>
            </a:r>
          </a:p>
          <a:p>
            <a:pPr eaLnBrk="1" hangingPunct="1"/>
            <a:r>
              <a:rPr lang="en-US" altLang="en-US" sz="2800" smtClean="0"/>
              <a:t>switch (message)</a:t>
            </a:r>
          </a:p>
          <a:p>
            <a:pPr eaLnBrk="1" hangingPunct="1"/>
            <a:r>
              <a:rPr lang="en-US" altLang="en-US" sz="2800" smtClean="0"/>
              <a:t>{</a:t>
            </a:r>
          </a:p>
          <a:p>
            <a:pPr eaLnBrk="1" hangingPunct="1"/>
            <a:r>
              <a:rPr lang="en-US" altLang="en-US" sz="2800" smtClean="0"/>
              <a:t>	case WM_COMMAND:</a:t>
            </a:r>
          </a:p>
          <a:p>
            <a:pPr eaLnBrk="1" hangingPunct="1"/>
            <a:r>
              <a:rPr lang="en-US" altLang="zh-CN" sz="2800" smtClean="0"/>
              <a:t>} </a:t>
            </a:r>
          </a:p>
        </p:txBody>
      </p:sp>
      <p:sp>
        <p:nvSpPr>
          <p:cNvPr id="30725" name="Text Box 4"/>
          <p:cNvSpPr txBox="1">
            <a:spLocks noChangeArrowheads="1"/>
          </p:cNvSpPr>
          <p:nvPr/>
        </p:nvSpPr>
        <p:spPr bwMode="auto">
          <a:xfrm>
            <a:off x="1900238" y="203201"/>
            <a:ext cx="1198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Winuser.h</a:t>
            </a:r>
          </a:p>
        </p:txBody>
      </p:sp>
    </p:spTree>
    <p:extLst>
      <p:ext uri="{BB962C8B-B14F-4D97-AF65-F5344CB8AC3E}">
        <p14:creationId xmlns:p14="http://schemas.microsoft.com/office/powerpoint/2010/main" val="1008910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smtClean="0"/>
              <a:t>windows</a:t>
            </a:r>
            <a:r>
              <a:rPr lang="zh-CN" altLang="en-US" smtClean="0"/>
              <a:t>窗体扩展</a:t>
            </a:r>
          </a:p>
        </p:txBody>
      </p:sp>
      <p:sp>
        <p:nvSpPr>
          <p:cNvPr id="31748" name="Rectangle 3"/>
          <p:cNvSpPr>
            <a:spLocks noGrp="1" noChangeArrowheads="1"/>
          </p:cNvSpPr>
          <p:nvPr>
            <p:ph type="body" idx="1"/>
          </p:nvPr>
        </p:nvSpPr>
        <p:spPr>
          <a:xfrm>
            <a:off x="608323" y="1504982"/>
            <a:ext cx="4817692" cy="660249"/>
          </a:xfrm>
        </p:spPr>
        <p:txBody>
          <a:bodyPr>
            <a:normAutofit/>
          </a:bodyPr>
          <a:lstStyle/>
          <a:p>
            <a:pPr eaLnBrk="1" hangingPunct="1"/>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2569443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smtClean="0"/>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a:p>
            <a:pPr eaLnBrk="1" hangingPunct="1">
              <a:spcBef>
                <a:spcPct val="0"/>
              </a:spcBef>
              <a:buClrTx/>
              <a:buSzTx/>
              <a:buFontTx/>
              <a:buNone/>
            </a:pPr>
            <a:r>
              <a:rPr lang="en-US" altLang="zh-CN" sz="1800"/>
              <a:t>{</a:t>
            </a:r>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r>
              <a:rPr lang="en-US" altLang="zh-CN" sz="1800"/>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主事件循环</a:t>
            </a:r>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en-US" altLang="zh-CN" sz="1800"/>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Game_Init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Game_main()</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Game_shutdown</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3" name="Rectangle 14"/>
          <p:cNvSpPr>
            <a:spLocks noChangeArrowheads="1"/>
          </p:cNvSpPr>
          <p:nvPr/>
        </p:nvSpPr>
        <p:spPr bwMode="auto">
          <a:xfrm>
            <a:off x="9480551" y="3429001"/>
            <a:ext cx="1008063" cy="360363"/>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输入</a:t>
            </a:r>
          </a:p>
        </p:txBody>
      </p:sp>
      <p:sp>
        <p:nvSpPr>
          <p:cNvPr id="32784" name="Rectangle 15"/>
          <p:cNvSpPr>
            <a:spLocks noChangeArrowheads="1"/>
          </p:cNvSpPr>
          <p:nvPr/>
        </p:nvSpPr>
        <p:spPr bwMode="auto">
          <a:xfrm>
            <a:off x="9480551" y="3933826"/>
            <a:ext cx="1008063" cy="360363"/>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61554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77334" y="609600"/>
            <a:ext cx="8596668" cy="847994"/>
          </a:xfrm>
        </p:spPr>
        <p:txBody>
          <a:bodyPr/>
          <a:lstStyle/>
          <a:p>
            <a:pPr eaLnBrk="1" hangingPunct="1"/>
            <a:r>
              <a:rPr lang="en-US" altLang="zh-CN" dirty="0" smtClean="0"/>
              <a:t>8.2.2 </a:t>
            </a:r>
            <a:r>
              <a:rPr lang="en-US" altLang="zh-CN" dirty="0" smtClean="0"/>
              <a:t>C#</a:t>
            </a:r>
            <a:r>
              <a:rPr lang="zh-CN" altLang="en-US" dirty="0" smtClean="0"/>
              <a:t>窗体程序</a:t>
            </a:r>
          </a:p>
        </p:txBody>
      </p:sp>
      <p:sp>
        <p:nvSpPr>
          <p:cNvPr id="33796" name="Rectangle 3"/>
          <p:cNvSpPr>
            <a:spLocks noGrp="1" noChangeArrowheads="1"/>
          </p:cNvSpPr>
          <p:nvPr>
            <p:ph type="body" idx="1"/>
          </p:nvPr>
        </p:nvSpPr>
        <p:spPr>
          <a:xfrm>
            <a:off x="374755" y="1457594"/>
            <a:ext cx="9916558" cy="4434248"/>
          </a:xfrm>
        </p:spPr>
        <p:txBody>
          <a:bodyPr>
            <a:noAutofit/>
          </a:bodyPr>
          <a:lstStyle/>
          <a:p>
            <a:pPr eaLnBrk="1" hangingPunct="1"/>
            <a:r>
              <a:rPr lang="zh-CN" altLang="en-US" sz="3200" smtClean="0">
                <a:latin typeface="微软雅黑" panose="020B0503020204020204" pitchFamily="34" charset="-122"/>
                <a:ea typeface="微软雅黑" panose="020B0503020204020204" pitchFamily="34" charset="-122"/>
              </a:rPr>
              <a:t>窗体是对基础窗体的继承，具有消息机制的一切特征</a:t>
            </a:r>
          </a:p>
          <a:p>
            <a:pPr eaLnBrk="1" hangingPunct="1"/>
            <a:r>
              <a:rPr lang="zh-CN" altLang="en-US" sz="3200" smtClean="0">
                <a:latin typeface="微软雅黑" panose="020B0503020204020204" pitchFamily="34" charset="-122"/>
                <a:ea typeface="微软雅黑" panose="020B0503020204020204" pitchFamily="34" charset="-122"/>
              </a:rPr>
              <a:t>控件事件添加方式是对用户消息的映射</a:t>
            </a:r>
          </a:p>
          <a:p>
            <a:pPr eaLnBrk="1" hangingPunct="1"/>
            <a:r>
              <a:rPr lang="zh-CN" altLang="en-US" sz="3200" smtClean="0">
                <a:latin typeface="微软雅黑" panose="020B0503020204020204" pitchFamily="34" charset="-122"/>
                <a:ea typeface="微软雅黑" panose="020B0503020204020204" pitchFamily="34" charset="-122"/>
              </a:rPr>
              <a:t>可以对窗体消息处理函数重载，添加新消息值处理</a:t>
            </a:r>
          </a:p>
          <a:p>
            <a:pPr eaLnBrk="1" hangingPunct="1"/>
            <a:r>
              <a:rPr lang="zh-CN" altLang="en-US" sz="3200" smtClean="0">
                <a:latin typeface="微软雅黑" panose="020B0503020204020204" pitchFamily="34" charset="-122"/>
                <a:ea typeface="微软雅黑" panose="020B0503020204020204" pitchFamily="34" charset="-122"/>
              </a:rPr>
              <a:t>代理与回调是消息机制在</a:t>
            </a:r>
            <a:r>
              <a:rPr lang="en-US" altLang="zh-CN" sz="3200" smtClean="0">
                <a:latin typeface="微软雅黑" panose="020B0503020204020204" pitchFamily="34" charset="-122"/>
                <a:ea typeface="微软雅黑" panose="020B0503020204020204" pitchFamily="34" charset="-122"/>
              </a:rPr>
              <a:t>C#</a:t>
            </a:r>
            <a:r>
              <a:rPr lang="zh-CN" altLang="en-US" sz="3200" smtClean="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1931561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窗体消息处理过程</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983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59561" y="371776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MFC</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57624" y="302284"/>
            <a:ext cx="3895725" cy="3009900"/>
          </a:xfrm>
          <a:prstGeom prst="rect">
            <a:avLst/>
          </a:prstGeom>
        </p:spPr>
      </p:pic>
      <p:pic>
        <p:nvPicPr>
          <p:cNvPr id="6" name="图片 5"/>
          <p:cNvPicPr>
            <a:picLocks noChangeAspect="1"/>
          </p:cNvPicPr>
          <p:nvPr/>
        </p:nvPicPr>
        <p:blipFill>
          <a:blip r:embed="rId3"/>
          <a:stretch>
            <a:fillRect/>
          </a:stretch>
        </p:blipFill>
        <p:spPr>
          <a:xfrm>
            <a:off x="4512334" y="302284"/>
            <a:ext cx="6324600" cy="4829175"/>
          </a:xfrm>
          <a:prstGeom prst="rect">
            <a:avLst/>
          </a:prstGeom>
        </p:spPr>
      </p:pic>
      <p:pic>
        <p:nvPicPr>
          <p:cNvPr id="7" name="图片 6"/>
          <p:cNvPicPr>
            <a:picLocks noChangeAspect="1"/>
          </p:cNvPicPr>
          <p:nvPr/>
        </p:nvPicPr>
        <p:blipFill>
          <a:blip r:embed="rId4"/>
          <a:stretch>
            <a:fillRect/>
          </a:stretch>
        </p:blipFill>
        <p:spPr>
          <a:xfrm>
            <a:off x="1136350" y="5292845"/>
            <a:ext cx="4981575" cy="1085850"/>
          </a:xfrm>
          <a:prstGeom prst="rect">
            <a:avLst/>
          </a:prstGeom>
        </p:spPr>
      </p:pic>
    </p:spTree>
    <p:extLst>
      <p:ext uri="{BB962C8B-B14F-4D97-AF65-F5344CB8AC3E}">
        <p14:creationId xmlns:p14="http://schemas.microsoft.com/office/powerpoint/2010/main" val="1859206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77333" y="609600"/>
            <a:ext cx="5445561" cy="727494"/>
          </a:xfrm>
        </p:spPr>
        <p:txBody>
          <a:bodyPr>
            <a:normAutofit/>
          </a:bodyPr>
          <a:lstStyle/>
          <a:p>
            <a:r>
              <a:rPr lang="en-US" altLang="zh-CN" dirty="0" smtClean="0"/>
              <a:t>8.1Windows</a:t>
            </a:r>
            <a:r>
              <a:rPr lang="zh-CN" altLang="en-US" dirty="0"/>
              <a:t>窗体程序特点</a:t>
            </a:r>
          </a:p>
        </p:txBody>
      </p:sp>
      <p:sp>
        <p:nvSpPr>
          <p:cNvPr id="7172" name="Rectangle 3"/>
          <p:cNvSpPr>
            <a:spLocks noGrp="1" noChangeArrowheads="1"/>
          </p:cNvSpPr>
          <p:nvPr>
            <p:ph type="body" idx="1"/>
          </p:nvPr>
        </p:nvSpPr>
        <p:spPr>
          <a:xfrm>
            <a:off x="677334" y="1337094"/>
            <a:ext cx="8316764" cy="2650290"/>
          </a:xfrm>
        </p:spPr>
        <p:txBody>
          <a:bodyPr>
            <a:normAutofit/>
          </a:bodyPr>
          <a:lstStyle/>
          <a:p>
            <a:pPr lvl="1"/>
            <a:r>
              <a:rPr lang="zh-CN" altLang="en-US" sz="3400" dirty="0" smtClean="0"/>
              <a:t>消息</a:t>
            </a:r>
            <a:r>
              <a:rPr lang="zh-CN" altLang="en-US" sz="3400" dirty="0" smtClean="0"/>
              <a:t>驱动的可视化界面，支持鼠标键盘，实时响应。</a:t>
            </a:r>
          </a:p>
          <a:p>
            <a:pPr lvl="1"/>
            <a:r>
              <a:rPr lang="zh-CN" altLang="en-US" sz="3400" dirty="0" smtClean="0"/>
              <a:t>如何实现？</a:t>
            </a:r>
          </a:p>
        </p:txBody>
      </p:sp>
    </p:spTree>
    <p:extLst>
      <p:ext uri="{BB962C8B-B14F-4D97-AF65-F5344CB8AC3E}">
        <p14:creationId xmlns:p14="http://schemas.microsoft.com/office/powerpoint/2010/main" val="3052076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598713" y="164050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982685" y="1262685"/>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smtClean="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45176" y="290482"/>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204355" y="1788298"/>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522486" y="3956932"/>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125719" y="5805360"/>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MFC</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8948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.NET</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09447" y="411013"/>
            <a:ext cx="4933950" cy="3448050"/>
          </a:xfrm>
          <a:prstGeom prst="rect">
            <a:avLst/>
          </a:prstGeom>
        </p:spPr>
      </p:pic>
      <p:sp>
        <p:nvSpPr>
          <p:cNvPr id="28" name="对角圆角矩形 27"/>
          <p:cNvSpPr/>
          <p:nvPr/>
        </p:nvSpPr>
        <p:spPr>
          <a:xfrm>
            <a:off x="682044" y="4315999"/>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endParaRPr lang="en-US" altLang="zh-CN" sz="2400" smtClean="0">
              <a:solidFill>
                <a:schemeClr val="tx1"/>
              </a:solidFill>
            </a:endParaRPr>
          </a:p>
          <a:p>
            <a:r>
              <a:rPr lang="en-US" altLang="zh-CN" sz="2400" smtClean="0">
                <a:solidFill>
                  <a:schemeClr val="tx1"/>
                </a:solidFill>
              </a:rPr>
              <a:t>new </a:t>
            </a:r>
            <a:r>
              <a:rPr lang="en-US" altLang="zh-CN" sz="2400">
                <a:solidFill>
                  <a:schemeClr val="tx1"/>
                </a:solidFill>
              </a:rPr>
              <a:t>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135038"/>
            <a:ext cx="5305425" cy="1104900"/>
          </a:xfrm>
          <a:prstGeom prst="rect">
            <a:avLst/>
          </a:prstGeom>
        </p:spPr>
      </p:pic>
    </p:spTree>
    <p:extLst>
      <p:ext uri="{BB962C8B-B14F-4D97-AF65-F5344CB8AC3E}">
        <p14:creationId xmlns:p14="http://schemas.microsoft.com/office/powerpoint/2010/main" val="1844305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598713" y="164050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982685" y="1262685"/>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smtClean="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45176" y="290482"/>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204355" y="1788298"/>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522486" y="3956932"/>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125719" y="5805360"/>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.NET</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154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77334" y="609600"/>
            <a:ext cx="4619285" cy="753374"/>
          </a:xfrm>
        </p:spPr>
        <p:txBody>
          <a:bodyPr>
            <a:normAutofit fontScale="90000"/>
          </a:bodyPr>
          <a:lstStyle/>
          <a:p>
            <a:pPr lvl="0"/>
            <a:r>
              <a:rPr lang="en-US" altLang="zh-CN" dirty="0" smtClean="0">
                <a:latin typeface="微软雅黑" panose="020B0503020204020204" pitchFamily="34" charset="-122"/>
                <a:ea typeface="微软雅黑" panose="020B0503020204020204" pitchFamily="34" charset="-122"/>
              </a:rPr>
              <a:t>8.3 </a:t>
            </a:r>
            <a:r>
              <a:rPr lang="zh-CN" altLang="en-US" dirty="0" smtClean="0">
                <a:latin typeface="微软雅黑" panose="020B0503020204020204" pitchFamily="34" charset="-122"/>
                <a:ea typeface="微软雅黑" panose="020B0503020204020204" pitchFamily="34" charset="-122"/>
              </a:rPr>
              <a:t>窗体</a:t>
            </a:r>
            <a:r>
              <a:rPr lang="zh-CN" altLang="en-US" dirty="0">
                <a:latin typeface="微软雅黑" panose="020B0503020204020204" pitchFamily="34" charset="-122"/>
                <a:ea typeface="微软雅黑" panose="020B0503020204020204" pitchFamily="34" charset="-122"/>
              </a:rPr>
              <a:t>线程与工作线程</a:t>
            </a:r>
          </a:p>
        </p:txBody>
      </p:sp>
      <p:sp>
        <p:nvSpPr>
          <p:cNvPr id="23556" name="Rectangle 3"/>
          <p:cNvSpPr>
            <a:spLocks noGrp="1" noChangeArrowheads="1"/>
          </p:cNvSpPr>
          <p:nvPr>
            <p:ph type="body" idx="1"/>
          </p:nvPr>
        </p:nvSpPr>
        <p:spPr>
          <a:xfrm>
            <a:off x="1037098" y="1560982"/>
            <a:ext cx="8596668" cy="3880773"/>
          </a:xfrm>
        </p:spPr>
        <p:txBody>
          <a:bodyPr>
            <a:normAutofit/>
          </a:bodyPr>
          <a:lstStyle/>
          <a:p>
            <a:pPr eaLnBrk="1" hangingPunct="1"/>
            <a:r>
              <a:rPr lang="zh-CN" altLang="en-US" sz="3200" smtClean="0">
                <a:latin typeface="微软雅黑" panose="020B0503020204020204" pitchFamily="34" charset="-122"/>
                <a:ea typeface="微软雅黑" panose="020B0503020204020204" pitchFamily="34" charset="-122"/>
              </a:rPr>
              <a:t>窗体程序</a:t>
            </a:r>
          </a:p>
          <a:p>
            <a:pPr lvl="1" eaLnBrk="1" hangingPunct="1"/>
            <a:r>
              <a:rPr lang="zh-CN" altLang="en-US" sz="3200" smtClean="0">
                <a:latin typeface="微软雅黑" panose="020B0503020204020204" pitchFamily="34" charset="-122"/>
                <a:ea typeface="微软雅黑" panose="020B0503020204020204" pitchFamily="34" charset="-122"/>
              </a:rPr>
              <a:t>一个主线程，也叫界面线程，所的控件属于这个线程</a:t>
            </a:r>
          </a:p>
          <a:p>
            <a:pPr lvl="1" eaLnBrk="1" hangingPunct="1"/>
            <a:r>
              <a:rPr lang="zh-CN" altLang="en-US" sz="3200" smtClean="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137305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228760" y="325082"/>
            <a:ext cx="5861489" cy="822385"/>
          </a:xfrm>
        </p:spPr>
        <p:txBody>
          <a:bodyPr/>
          <a:lstStyle/>
          <a:p>
            <a:r>
              <a:rPr lang="zh-CN" altLang="en-US">
                <a:latin typeface="微软雅黑" panose="020B0503020204020204" pitchFamily="34" charset="-122"/>
                <a:ea typeface="微软雅黑" panose="020B0503020204020204" pitchFamily="34" charset="-122"/>
              </a:rPr>
              <a:t>窗体线程与工作线程</a:t>
            </a:r>
            <a:endParaRPr lang="zh-CN" altLang="en-US" smtClean="0"/>
          </a:p>
        </p:txBody>
      </p:sp>
      <p:sp>
        <p:nvSpPr>
          <p:cNvPr id="45060" name="Rectangle 3"/>
          <p:cNvSpPr>
            <a:spLocks noGrp="1" noChangeArrowheads="1"/>
          </p:cNvSpPr>
          <p:nvPr>
            <p:ph type="body" idx="1"/>
          </p:nvPr>
        </p:nvSpPr>
        <p:spPr>
          <a:xfrm>
            <a:off x="677334" y="1342069"/>
            <a:ext cx="6652856" cy="1266220"/>
          </a:xfrm>
        </p:spPr>
        <p:txBody>
          <a:bodyPr>
            <a:normAutofit/>
          </a:bodyPr>
          <a:lstStyle/>
          <a:p>
            <a:pPr eaLnBrk="1" hangingPunct="1"/>
            <a:r>
              <a:rPr lang="zh-CN" altLang="en-US" sz="2800" smtClean="0"/>
              <a:t>线程</a:t>
            </a:r>
            <a:r>
              <a:rPr lang="en-US" altLang="zh-CN" sz="2800" smtClean="0"/>
              <a:t>---</a:t>
            </a:r>
            <a:r>
              <a:rPr lang="zh-CN" altLang="en-US" sz="2800" smtClean="0"/>
              <a:t>任务时间长，实质性要求</a:t>
            </a:r>
          </a:p>
          <a:p>
            <a:pPr eaLnBrk="1" hangingPunct="1"/>
            <a:r>
              <a:rPr lang="zh-CN" altLang="en-US" sz="2800" smtClean="0"/>
              <a:t>窗体</a:t>
            </a:r>
            <a:r>
              <a:rPr lang="en-US" altLang="zh-CN" sz="2800" smtClean="0"/>
              <a:t>---</a:t>
            </a:r>
            <a:r>
              <a:rPr lang="zh-CN" altLang="en-US" sz="2800" smtClean="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7776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59749" y="126521"/>
            <a:ext cx="5481926" cy="796506"/>
          </a:xfrm>
        </p:spPr>
        <p:txBody>
          <a:bodyPr>
            <a:normAutofit fontScale="90000"/>
          </a:bodyPr>
          <a:lstStyle/>
          <a:p>
            <a:pPr eaLnBrk="1" hangingPunct="1"/>
            <a:r>
              <a:rPr lang="zh-CN" altLang="en-US" smtClean="0"/>
              <a:t>窗体线程与工作线程任务分工</a:t>
            </a:r>
          </a:p>
        </p:txBody>
      </p:sp>
      <p:sp>
        <p:nvSpPr>
          <p:cNvPr id="22532" name="Rectangle 3"/>
          <p:cNvSpPr>
            <a:spLocks noGrp="1" noChangeArrowheads="1"/>
          </p:cNvSpPr>
          <p:nvPr>
            <p:ph type="body" idx="1"/>
          </p:nvPr>
        </p:nvSpPr>
        <p:spPr>
          <a:xfrm>
            <a:off x="315024" y="940280"/>
            <a:ext cx="8621941" cy="445123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机器执行工作任务的同时，窗体以异步方式响应用户的输入，也可异步对结果显示，程序的响应性可用性较高。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9803206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28761" y="92016"/>
            <a:ext cx="2997519" cy="762000"/>
          </a:xfrm>
        </p:spPr>
        <p:txBody>
          <a:bodyPr/>
          <a:lstStyle/>
          <a:p>
            <a:pPr eaLnBrk="1" hangingPunct="1"/>
            <a:r>
              <a:rPr lang="zh-CN" altLang="en-US" smtClean="0"/>
              <a:t>工作线程概述</a:t>
            </a:r>
          </a:p>
        </p:txBody>
      </p:sp>
      <p:sp>
        <p:nvSpPr>
          <p:cNvPr id="23556" name="Rectangle 3"/>
          <p:cNvSpPr>
            <a:spLocks noGrp="1" noChangeArrowheads="1"/>
          </p:cNvSpPr>
          <p:nvPr>
            <p:ph type="body" idx="1"/>
          </p:nvPr>
        </p:nvSpPr>
        <p:spPr>
          <a:xfrm>
            <a:off x="579809" y="854016"/>
            <a:ext cx="8415536" cy="1820173"/>
          </a:xfrm>
        </p:spPr>
        <p:txBody>
          <a:bodyPr>
            <a:normAutofit/>
          </a:bodyPr>
          <a:lstStyle/>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工作</a:t>
            </a:r>
            <a:r>
              <a:rPr lang="zh-CN" altLang="en-US" sz="2800" dirty="0" smtClean="0">
                <a:latin typeface="微软雅黑" panose="020B0503020204020204" pitchFamily="34" charset="-122"/>
                <a:ea typeface="微软雅黑" panose="020B0503020204020204" pitchFamily="34" charset="-122"/>
              </a:rPr>
              <a:t>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2589845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8760" y="230038"/>
            <a:ext cx="1272236" cy="727494"/>
          </a:xfrm>
        </p:spPr>
        <p:txBody>
          <a:bodyPr/>
          <a:lstStyle/>
          <a:p>
            <a:pPr eaLnBrk="1" hangingPunct="1"/>
            <a:r>
              <a:rPr lang="zh-CN" altLang="en-US" smtClean="0"/>
              <a:t>问题</a:t>
            </a:r>
          </a:p>
        </p:txBody>
      </p:sp>
      <p:sp>
        <p:nvSpPr>
          <p:cNvPr id="27652" name="Rectangle 3"/>
          <p:cNvSpPr>
            <a:spLocks noGrp="1" noChangeArrowheads="1"/>
          </p:cNvSpPr>
          <p:nvPr>
            <p:ph type="body" idx="1"/>
          </p:nvPr>
        </p:nvSpPr>
        <p:spPr>
          <a:xfrm>
            <a:off x="523875" y="1120566"/>
            <a:ext cx="7372350" cy="768619"/>
          </a:xfrm>
        </p:spPr>
        <p:txBody>
          <a:bodyPr>
            <a:normAutofit/>
          </a:bodyPr>
          <a:lstStyle/>
          <a:p>
            <a:pPr eaLnBrk="1" hangingPunct="1"/>
            <a:r>
              <a:rPr lang="zh-CN" altLang="en-US" sz="320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647" y="1813674"/>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778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61071" y="294489"/>
            <a:ext cx="5930229" cy="814015"/>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1"/>
          </p:nvPr>
        </p:nvSpPr>
        <p:spPr>
          <a:xfrm>
            <a:off x="677334" y="1108504"/>
            <a:ext cx="8775576" cy="3049428"/>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所有的窗体控件是属于窗体线程的，窗体线程负责接收用户输入，更新</a:t>
            </a:r>
            <a:r>
              <a:rPr lang="zh-CN" altLang="en-US" sz="2800" dirty="0">
                <a:latin typeface="微软雅黑" panose="020B0503020204020204" pitchFamily="34" charset="-122"/>
                <a:ea typeface="微软雅黑" panose="020B0503020204020204" pitchFamily="34" charset="-122"/>
              </a:rPr>
              <a:t>显示信息到</a:t>
            </a:r>
            <a:r>
              <a:rPr lang="zh-CN" altLang="en-US" sz="2800" dirty="0" smtClean="0">
                <a:latin typeface="微软雅黑" panose="020B0503020204020204" pitchFamily="34" charset="-122"/>
                <a:ea typeface="微软雅黑" panose="020B0503020204020204" pitchFamily="34" charset="-122"/>
              </a:rPr>
              <a:t>窗体上。</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工作线程不</a:t>
            </a:r>
            <a:r>
              <a:rPr lang="zh-CN" altLang="en-US" sz="2800" dirty="0">
                <a:latin typeface="微软雅黑" panose="020B0503020204020204" pitchFamily="34" charset="-122"/>
                <a:ea typeface="微软雅黑" panose="020B0503020204020204" pitchFamily="34" charset="-122"/>
              </a:rPr>
              <a:t>允许使用</a:t>
            </a:r>
            <a:r>
              <a:rPr lang="zh-CN" altLang="en-US" sz="2800" dirty="0" smtClean="0">
                <a:latin typeface="微软雅黑" panose="020B0503020204020204" pitchFamily="34" charset="-122"/>
                <a:ea typeface="微软雅黑" panose="020B0503020204020204" pitchFamily="34" charset="-122"/>
              </a:rPr>
              <a:t>窗体控件其属性和方法。</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实现数据的线程安全，避免访问</a:t>
            </a:r>
            <a:r>
              <a:rPr lang="zh-CN" altLang="en-US" sz="2800" smtClean="0">
                <a:latin typeface="微软雅黑" panose="020B0503020204020204" pitchFamily="34" charset="-122"/>
                <a:ea typeface="微软雅黑" panose="020B0503020204020204" pitchFamily="34" charset="-122"/>
              </a:rPr>
              <a:t>冲突。</a:t>
            </a:r>
            <a:endParaRPr lang="en-US" altLang="zh-CN" sz="280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26042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59749" y="126521"/>
            <a:ext cx="4308734" cy="796506"/>
          </a:xfrm>
        </p:spPr>
        <p:txBody>
          <a:bodyPr/>
          <a:lstStyle/>
          <a:p>
            <a:pPr eaLnBrk="1" hangingPunct="1"/>
            <a:r>
              <a:rPr lang="zh-CN" altLang="en-US" smtClean="0"/>
              <a:t>窗体自定义消息处理</a:t>
            </a:r>
          </a:p>
        </p:txBody>
      </p:sp>
      <p:sp>
        <p:nvSpPr>
          <p:cNvPr id="22532" name="Rectangle 3"/>
          <p:cNvSpPr>
            <a:spLocks noGrp="1" noChangeArrowheads="1"/>
          </p:cNvSpPr>
          <p:nvPr>
            <p:ph type="body" idx="1"/>
          </p:nvPr>
        </p:nvSpPr>
        <p:spPr>
          <a:xfrm>
            <a:off x="677334" y="923027"/>
            <a:ext cx="8621941" cy="445123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机器</a:t>
            </a:r>
            <a:r>
              <a:rPr lang="zh-CN" altLang="en-US" sz="2800" dirty="0">
                <a:latin typeface="微软雅黑" panose="020B0503020204020204" pitchFamily="34" charset="-122"/>
                <a:ea typeface="微软雅黑" panose="020B0503020204020204" pitchFamily="34" charset="-122"/>
              </a:rPr>
              <a:t>执行工作任务的同时，窗体以异步方式响应用户的输入，也可异步对结果显示，程序的响应性可用性较高</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应用程序</a:t>
            </a:r>
            <a:r>
              <a:rPr lang="zh-CN" altLang="en-US" sz="2800" dirty="0">
                <a:latin typeface="微软雅黑" panose="020B0503020204020204" pitchFamily="34" charset="-122"/>
                <a:ea typeface="微软雅黑" panose="020B0503020204020204" pitchFamily="34" charset="-122"/>
              </a:rPr>
              <a:t>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950180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3300"/>
                </a:solidFill>
                <a:latin typeface="Arial" panose="020B0604020202020204" pitchFamily="34" charset="0"/>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FF99"/>
                </a:solidFill>
                <a:latin typeface="Arial" panose="020B0604020202020204" pitchFamily="34" charset="0"/>
              </a:rPr>
              <a:t>状态切换</a:t>
            </a:r>
          </a:p>
        </p:txBody>
      </p:sp>
      <p:sp>
        <p:nvSpPr>
          <p:cNvPr id="9222" name="AutoShape 5"/>
          <p:cNvSpPr>
            <a:spLocks noChangeArrowheads="1"/>
          </p:cNvSpPr>
          <p:nvPr/>
        </p:nvSpPr>
        <p:spPr bwMode="auto">
          <a:xfrm rot="-3541326">
            <a:off x="7068345" y="26011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3" name="Oval 5"/>
          <p:cNvSpPr>
            <a:spLocks noChangeArrowheads="1"/>
          </p:cNvSpPr>
          <p:nvPr/>
        </p:nvSpPr>
        <p:spPr bwMode="auto">
          <a:xfrm>
            <a:off x="1992314" y="4941888"/>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3300"/>
                </a:solidFill>
                <a:latin typeface="Arial" panose="020B0604020202020204" pitchFamily="34" charset="0"/>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ea typeface="华文新魏" panose="02010800040101010101" pitchFamily="2" charset="-122"/>
              </a:rPr>
              <a:t>窗体程序运行特点</a:t>
            </a:r>
          </a:p>
        </p:txBody>
      </p:sp>
      <p:sp>
        <p:nvSpPr>
          <p:cNvPr id="9226" name="AutoShape 5"/>
          <p:cNvSpPr>
            <a:spLocks noChangeArrowheads="1"/>
          </p:cNvSpPr>
          <p:nvPr/>
        </p:nvSpPr>
        <p:spPr bwMode="auto">
          <a:xfrm rot="2653978">
            <a:off x="7248526" y="422116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FF99"/>
                </a:solidFill>
                <a:latin typeface="Arial" panose="020B0604020202020204" pitchFamily="34" charset="0"/>
              </a:rPr>
              <a:t>通信</a:t>
            </a:r>
          </a:p>
        </p:txBody>
      </p:sp>
      <p:sp>
        <p:nvSpPr>
          <p:cNvPr id="16" name="Rectangle 2"/>
          <p:cNvSpPr txBox="1">
            <a:spLocks noChangeArrowheads="1"/>
          </p:cNvSpPr>
          <p:nvPr/>
        </p:nvSpPr>
        <p:spPr>
          <a:xfrm>
            <a:off x="451910" y="454027"/>
            <a:ext cx="2980266" cy="727494"/>
          </a:xfrm>
          <a:prstGeom prst="rect">
            <a:avLst/>
          </a:prstGeom>
          <a:solidFill>
            <a:schemeClr val="accent2">
              <a:lumMod val="75000"/>
            </a:schemeClr>
          </a:solidFill>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500"/>
              <a:t>窗体程序</a:t>
            </a:r>
            <a:r>
              <a:rPr lang="zh-CN" altLang="en-US" sz="2500" smtClean="0"/>
              <a:t>特点简介</a:t>
            </a:r>
            <a:endParaRPr lang="zh-CN" altLang="en-US" sz="2500"/>
          </a:p>
        </p:txBody>
      </p:sp>
    </p:spTree>
    <p:extLst>
      <p:ext uri="{BB962C8B-B14F-4D97-AF65-F5344CB8AC3E}">
        <p14:creationId xmlns:p14="http://schemas.microsoft.com/office/powerpoint/2010/main" val="321015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 calcmode="lin" valueType="num">
                                      <p:cBhvr additive="base">
                                        <p:cTn id="7" dur="1250" fill="hold"/>
                                        <p:tgtEl>
                                          <p:spTgt spid="9230"/>
                                        </p:tgtEl>
                                        <p:attrNameLst>
                                          <p:attrName>ppt_x</p:attrName>
                                        </p:attrNameLst>
                                      </p:cBhvr>
                                      <p:tavLst>
                                        <p:tav tm="0">
                                          <p:val>
                                            <p:strVal val="#ppt_x"/>
                                          </p:val>
                                        </p:tav>
                                        <p:tav tm="100000">
                                          <p:val>
                                            <p:strVal val="#ppt_x"/>
                                          </p:val>
                                        </p:tav>
                                      </p:tavLst>
                                    </p:anim>
                                    <p:anim calcmode="lin" valueType="num">
                                      <p:cBhvr additive="base">
                                        <p:cTn id="8" dur="1250" fill="hold"/>
                                        <p:tgtEl>
                                          <p:spTgt spid="92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ppt_x"/>
                                          </p:val>
                                        </p:tav>
                                        <p:tav tm="100000">
                                          <p:val>
                                            <p:strVal val="#ppt_x"/>
                                          </p:val>
                                        </p:tav>
                                      </p:tavLst>
                                    </p:anim>
                                    <p:anim calcmode="lin" valueType="num">
                                      <p:cBhvr additive="base">
                                        <p:cTn id="14"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94255" y="161026"/>
            <a:ext cx="3998183" cy="753374"/>
          </a:xfrm>
        </p:spPr>
        <p:txBody>
          <a:bodyPr/>
          <a:lstStyle/>
          <a:p>
            <a:pPr eaLnBrk="1" hangingPunct="1"/>
            <a:r>
              <a:rPr lang="zh-CN" altLang="en-US" smtClean="0"/>
              <a:t>线程间同步与通信</a:t>
            </a:r>
          </a:p>
        </p:txBody>
      </p:sp>
      <p:sp>
        <p:nvSpPr>
          <p:cNvPr id="49156" name="Rectangle 3"/>
          <p:cNvSpPr>
            <a:spLocks noGrp="1" noChangeArrowheads="1"/>
          </p:cNvSpPr>
          <p:nvPr>
            <p:ph type="body" idx="1"/>
          </p:nvPr>
        </p:nvSpPr>
        <p:spPr>
          <a:xfrm>
            <a:off x="539310" y="987396"/>
            <a:ext cx="7781729" cy="2919586"/>
          </a:xfrm>
        </p:spPr>
        <p:txBody>
          <a:bodyPr>
            <a:noAutofit/>
          </a:bodyPr>
          <a:lstStyle/>
          <a:p>
            <a:pPr eaLnBrk="1" hangingPunct="1"/>
            <a:r>
              <a:rPr lang="zh-CN" altLang="en-US" sz="2800" dirty="0" smtClean="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smtClean="0">
                <a:latin typeface="微软雅黑" panose="020B0503020204020204" pitchFamily="34" charset="-122"/>
                <a:ea typeface="微软雅黑" panose="020B0503020204020204" pitchFamily="34" charset="-122"/>
              </a:rPr>
              <a:t>SendMessage</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窗体接收消息</a:t>
            </a:r>
          </a:p>
          <a:p>
            <a:pPr lvl="1"/>
            <a:r>
              <a:rPr lang="zh-CN" altLang="en-US" sz="2800" dirty="0" smtClean="0">
                <a:latin typeface="微软雅黑" panose="020B0503020204020204" pitchFamily="34" charset="-122"/>
                <a:ea typeface="微软雅黑" panose="020B0503020204020204" pitchFamily="34" charset="-122"/>
              </a:rPr>
              <a:t>对消息处理重载</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noProof="1" smtClean="0"/>
              <a:t>protected </a:t>
            </a:r>
            <a:r>
              <a:rPr lang="en-US" altLang="zh-CN" sz="2800" noProof="1"/>
              <a:t>override void DefWndProc</a:t>
            </a:r>
            <a:endParaRPr lang="en-US" altLang="zh-CN" sz="2800" dirty="0"/>
          </a:p>
          <a:p>
            <a:pPr lvl="1" eaLnBrk="1" hangingPunct="1"/>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37862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68" y="136107"/>
            <a:ext cx="2548945" cy="831011"/>
          </a:xfrm>
        </p:spPr>
        <p:txBody>
          <a:bodyPr/>
          <a:lstStyle/>
          <a:p>
            <a:r>
              <a:rPr lang="zh-CN" altLang="en-US" dirty="0" smtClean="0"/>
              <a:t>线程间通信</a:t>
            </a:r>
            <a:endParaRPr lang="zh-CN" altLang="en-US" dirty="0"/>
          </a:p>
        </p:txBody>
      </p:sp>
      <p:sp>
        <p:nvSpPr>
          <p:cNvPr id="5" name="圆角矩形 4"/>
          <p:cNvSpPr/>
          <p:nvPr/>
        </p:nvSpPr>
        <p:spPr bwMode="auto">
          <a:xfrm>
            <a:off x="597744" y="978554"/>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3827255" y="967118"/>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1461840" y="1626625"/>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1445992" y="1164962"/>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1484050" y="2562730"/>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2317222" y="2125474"/>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7019470" y="903130"/>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4773842" y="2562730"/>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5584793" y="2125474"/>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4713561" y="1597451"/>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5576869" y="1041852"/>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4713561" y="3625235"/>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4824864" y="3725445"/>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latin typeface="微软雅黑" panose="020B0503020204020204" pitchFamily="34" charset="-122"/>
                <a:ea typeface="微软雅黑" panose="020B0503020204020204" pitchFamily="34" charset="-122"/>
              </a:rPr>
              <a:t>发</a:t>
            </a:r>
            <a:endParaRPr lang="zh-CN" altLang="en-US" sz="2800">
              <a:latin typeface="微软雅黑" panose="020B0503020204020204" pitchFamily="34" charset="-122"/>
              <a:ea typeface="微软雅黑" panose="020B0503020204020204" pitchFamily="34" charset="-122"/>
            </a:endParaRPr>
          </a:p>
        </p:txBody>
      </p:sp>
      <p:sp>
        <p:nvSpPr>
          <p:cNvPr id="20" name="燕尾形箭头 19"/>
          <p:cNvSpPr/>
          <p:nvPr/>
        </p:nvSpPr>
        <p:spPr>
          <a:xfrm rot="3119833">
            <a:off x="5210368" y="4674051"/>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6220838" y="5391488"/>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smtClean="0">
                <a:latin typeface="微软雅黑" panose="020B0503020204020204" pitchFamily="34" charset="-122"/>
                <a:ea typeface="微软雅黑" panose="020B0503020204020204" pitchFamily="34" charset="-122"/>
              </a:rPr>
              <a:t>收</a:t>
            </a:r>
            <a:endParaRPr lang="zh-CN" altLang="en-US" sz="3200">
              <a:latin typeface="微软雅黑" panose="020B0503020204020204" pitchFamily="34" charset="-122"/>
              <a:ea typeface="微软雅黑" panose="020B0503020204020204" pitchFamily="34" charset="-122"/>
            </a:endParaRPr>
          </a:p>
        </p:txBody>
      </p:sp>
      <p:sp>
        <p:nvSpPr>
          <p:cNvPr id="23" name="圆角矩形 22"/>
          <p:cNvSpPr/>
          <p:nvPr/>
        </p:nvSpPr>
        <p:spPr>
          <a:xfrm>
            <a:off x="5907658" y="4342636"/>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信息</a:t>
            </a:r>
            <a:endParaRPr lang="zh-CN" altLang="en-US" sz="2000">
              <a:latin typeface="微软雅黑" panose="020B0503020204020204" pitchFamily="34" charset="-122"/>
              <a:ea typeface="微软雅黑" panose="020B0503020204020204" pitchFamily="34" charset="-122"/>
            </a:endParaRPr>
          </a:p>
        </p:txBody>
      </p:sp>
      <p:sp>
        <p:nvSpPr>
          <p:cNvPr id="24" name="文本框 23"/>
          <p:cNvSpPr txBox="1"/>
          <p:nvPr/>
        </p:nvSpPr>
        <p:spPr>
          <a:xfrm>
            <a:off x="446280" y="3723103"/>
            <a:ext cx="3863073" cy="1077218"/>
          </a:xfrm>
          <a:prstGeom prst="rect">
            <a:avLst/>
          </a:prstGeom>
          <a:noFill/>
        </p:spPr>
        <p:txBody>
          <a:bodyPr wrap="square" rtlCol="0">
            <a:spAutoFit/>
          </a:bodyPr>
          <a:lstStyle/>
          <a:p>
            <a:r>
              <a:rPr lang="zh-CN" altLang="en-US" sz="3200" smtClean="0">
                <a:latin typeface="微软雅黑" panose="020B0503020204020204" pitchFamily="34" charset="-122"/>
                <a:ea typeface="微软雅黑" panose="020B0503020204020204" pitchFamily="34" charset="-122"/>
              </a:rPr>
              <a:t>一次成功的通信包括：发送，接收，信息</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11389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228760" y="161027"/>
            <a:ext cx="3066530" cy="684362"/>
          </a:xfrm>
        </p:spPr>
        <p:txBody>
          <a:bodyPr/>
          <a:lstStyle/>
          <a:p>
            <a:pPr eaLnBrk="1" hangingPunct="1"/>
            <a:r>
              <a:rPr lang="en-US" altLang="zh-CN" smtClean="0"/>
              <a:t>SendMessage</a:t>
            </a:r>
          </a:p>
        </p:txBody>
      </p:sp>
      <p:sp>
        <p:nvSpPr>
          <p:cNvPr id="50180" name="Rectangle 3"/>
          <p:cNvSpPr>
            <a:spLocks noGrp="1" noChangeArrowheads="1"/>
          </p:cNvSpPr>
          <p:nvPr>
            <p:ph type="body" idx="1"/>
          </p:nvPr>
        </p:nvSpPr>
        <p:spPr>
          <a:xfrm>
            <a:off x="394809" y="981163"/>
            <a:ext cx="4970821" cy="2279622"/>
          </a:xfrm>
        </p:spPr>
        <p:txBody>
          <a:bodyPr>
            <a:normAutofit/>
          </a:bodyPr>
          <a:lstStyle/>
          <a:p>
            <a:pPr eaLnBrk="1" hangingPunct="1">
              <a:lnSpc>
                <a:spcPct val="125000"/>
              </a:lnSpc>
              <a:spcBef>
                <a:spcPts val="600"/>
              </a:spcBef>
            </a:pPr>
            <a:r>
              <a:rPr lang="en-US" altLang="zh-CN" sz="2000" noProof="1" smtClean="0">
                <a:latin typeface="微软雅黑" panose="020B0503020204020204" pitchFamily="34" charset="-122"/>
                <a:ea typeface="微软雅黑" panose="020B0503020204020204" pitchFamily="34" charset="-122"/>
              </a:rPr>
              <a:t>SendMessage(</a:t>
            </a:r>
            <a:r>
              <a:rPr lang="en-US" altLang="zh-CN" sz="2000" smtClean="0">
                <a:latin typeface="微软雅黑" panose="020B0503020204020204" pitchFamily="34" charset="-122"/>
                <a:ea typeface="微软雅黑" panose="020B0503020204020204" pitchFamily="34" charset="-122"/>
              </a:rPr>
              <a:t/>
            </a:r>
            <a:br>
              <a:rPr lang="en-US" altLang="zh-CN" sz="2000" smtClean="0">
                <a:latin typeface="微软雅黑" panose="020B0503020204020204" pitchFamily="34" charset="-122"/>
                <a:ea typeface="微软雅黑" panose="020B0503020204020204" pitchFamily="34" charset="-122"/>
              </a:rPr>
            </a:br>
            <a:r>
              <a:rPr lang="en-US" altLang="zh-CN" sz="2000" noProof="1" smtClean="0">
                <a:latin typeface="微软雅黑" panose="020B0503020204020204" pitchFamily="34" charset="-122"/>
                <a:ea typeface="微软雅黑" panose="020B0503020204020204" pitchFamily="34" charset="-122"/>
              </a:rPr>
              <a:t>main_wnd_handle,</a:t>
            </a:r>
            <a:r>
              <a:rPr lang="en-US" altLang="zh-CN" sz="2000" smtClean="0">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目标</a:t>
            </a:r>
            <a:r>
              <a:rPr lang="zh-CN"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
            </a:r>
            <a:br>
              <a:rPr lang="zh-CN" altLang="en-US" sz="2000" smtClean="0">
                <a:latin typeface="微软雅黑" panose="020B0503020204020204" pitchFamily="34" charset="-122"/>
                <a:ea typeface="微软雅黑" panose="020B0503020204020204" pitchFamily="34" charset="-122"/>
              </a:rPr>
            </a:br>
            <a:r>
              <a:rPr lang="en-US" altLang="zh-CN" sz="2000" noProof="1" smtClean="0">
                <a:latin typeface="微软雅黑" panose="020B0503020204020204" pitchFamily="34" charset="-122"/>
                <a:ea typeface="微软雅黑" panose="020B0503020204020204" pitchFamily="34" charset="-122"/>
              </a:rPr>
              <a:t>BEGIN_LISTEN,</a:t>
            </a:r>
            <a:r>
              <a:rPr lang="en-US" altLang="zh-CN" sz="2000" smtClean="0">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消息值，自定义常量</a:t>
            </a:r>
            <a:r>
              <a:rPr lang="zh-CN"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
            </a:r>
            <a:br>
              <a:rPr lang="zh-CN" altLang="en-US" sz="2000" smtClean="0">
                <a:latin typeface="微软雅黑" panose="020B0503020204020204" pitchFamily="34" charset="-122"/>
                <a:ea typeface="微软雅黑" panose="020B0503020204020204" pitchFamily="34" charset="-122"/>
              </a:rPr>
            </a:br>
            <a:r>
              <a:rPr lang="zh-CN" altLang="zh-CN" sz="2000" noProof="1" smtClean="0">
                <a:latin typeface="微软雅黑" panose="020B0503020204020204" pitchFamily="34" charset="-122"/>
                <a:ea typeface="微软雅黑" panose="020B0503020204020204" pitchFamily="34" charset="-122"/>
              </a:rPr>
              <a:t>100,</a:t>
            </a: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消息参数</a:t>
            </a:r>
            <a:r>
              <a:rPr lang="en-US" altLang="zh-CN" sz="2000" smtClean="0">
                <a:latin typeface="微软雅黑" panose="020B0503020204020204" pitchFamily="34" charset="-122"/>
                <a:ea typeface="微软雅黑" panose="020B0503020204020204" pitchFamily="34" charset="-122"/>
              </a:rPr>
              <a:t>1</a:t>
            </a:r>
            <a:r>
              <a:rPr lang="en-US" altLang="zh-CN" sz="2000" noProof="1" smtClean="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
            </a:r>
            <a:br>
              <a:rPr lang="en-US" altLang="zh-CN" sz="2000" smtClean="0">
                <a:latin typeface="微软雅黑" panose="020B0503020204020204" pitchFamily="34" charset="-122"/>
                <a:ea typeface="微软雅黑" panose="020B0503020204020204" pitchFamily="34" charset="-122"/>
              </a:rPr>
            </a:br>
            <a:r>
              <a:rPr lang="en-US" altLang="zh-CN" sz="2000" smtClean="0">
                <a:latin typeface="微软雅黑" panose="020B0503020204020204" pitchFamily="34" charset="-122"/>
                <a:ea typeface="微软雅黑" panose="020B0503020204020204" pitchFamily="34" charset="-122"/>
              </a:rPr>
              <a:t> </a:t>
            </a:r>
            <a:r>
              <a:rPr lang="en-US" altLang="zh-CN" sz="2000" noProof="1" smtClean="0">
                <a:latin typeface="微软雅黑" panose="020B0503020204020204" pitchFamily="34" charset="-122"/>
                <a:ea typeface="微软雅黑" panose="020B0503020204020204" pitchFamily="34" charset="-122"/>
              </a:rPr>
              <a:t>200); </a:t>
            </a:r>
            <a:r>
              <a:rPr lang="en-US" altLang="zh-CN" sz="2000" smtClean="0">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消息参数</a:t>
            </a:r>
            <a:r>
              <a:rPr lang="en-US" altLang="zh-CN" sz="2000" smtClean="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582432" y="3396558"/>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4596059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194255" y="161027"/>
            <a:ext cx="3101036" cy="727494"/>
          </a:xfrm>
        </p:spPr>
        <p:txBody>
          <a:bodyPr/>
          <a:lstStyle/>
          <a:p>
            <a:pPr eaLnBrk="1" hangingPunct="1"/>
            <a:r>
              <a:rPr lang="zh-CN" altLang="en-US" smtClean="0"/>
              <a:t>消息常量定义</a:t>
            </a:r>
          </a:p>
        </p:txBody>
      </p:sp>
      <p:sp>
        <p:nvSpPr>
          <p:cNvPr id="51204" name="Rectangle 3"/>
          <p:cNvSpPr>
            <a:spLocks noGrp="1" noChangeArrowheads="1"/>
          </p:cNvSpPr>
          <p:nvPr>
            <p:ph type="body" idx="1"/>
          </p:nvPr>
        </p:nvSpPr>
        <p:spPr>
          <a:xfrm>
            <a:off x="442822" y="888521"/>
            <a:ext cx="5509404" cy="1104181"/>
          </a:xfrm>
        </p:spPr>
        <p:txBody>
          <a:bodyPr>
            <a:normAutofit/>
          </a:bodyPr>
          <a:lstStyle/>
          <a:p>
            <a:pPr eaLnBrk="1" hangingPunct="1"/>
            <a:r>
              <a:rPr lang="en-US" altLang="zh-CN" sz="2000" noProof="1" smtClean="0">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smtClean="0">
                <a:latin typeface="微软雅黑" panose="020B0503020204020204" pitchFamily="34" charset="-122"/>
                <a:ea typeface="微软雅黑" panose="020B0503020204020204" pitchFamily="34" charset="-122"/>
              </a:rPr>
              <a:t>public const int END_LISTEN = 0x501;</a:t>
            </a:r>
            <a:endParaRPr lang="en-US" altLang="zh-CN" sz="2000" smtClean="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580845" y="1992702"/>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自定义常量可以在窗体和线程间共享，根据</a:t>
            </a:r>
            <a:r>
              <a:rPr lang="en-US" altLang="zh-CN" sz="240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3836739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131433" y="180288"/>
            <a:ext cx="3025835" cy="665101"/>
          </a:xfrm>
        </p:spPr>
        <p:txBody>
          <a:bodyPr/>
          <a:lstStyle/>
          <a:p>
            <a:pPr eaLnBrk="1" hangingPunct="1"/>
            <a:r>
              <a:rPr lang="zh-CN" altLang="en-US" smtClean="0"/>
              <a:t>窗体接收消息</a:t>
            </a:r>
          </a:p>
        </p:txBody>
      </p:sp>
      <p:sp>
        <p:nvSpPr>
          <p:cNvPr id="52228" name="Rectangle 3"/>
          <p:cNvSpPr>
            <a:spLocks noGrp="1" noChangeArrowheads="1"/>
          </p:cNvSpPr>
          <p:nvPr>
            <p:ph type="body" idx="1"/>
          </p:nvPr>
        </p:nvSpPr>
        <p:spPr>
          <a:xfrm>
            <a:off x="789467" y="779551"/>
            <a:ext cx="8064500" cy="5327650"/>
          </a:xfrm>
        </p:spPr>
        <p:txBody>
          <a:bodyPr>
            <a:normAutofit fontScale="92500" lnSpcReduction="10000"/>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0129215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3829533" y="3553125"/>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1873902" y="1698372"/>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2389517" y="2403879"/>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86513" y="1671357"/>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3174312" y="905774"/>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3843903" y="1865710"/>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21352" y="104088"/>
            <a:ext cx="3422551" cy="675736"/>
          </a:xfrm>
        </p:spPr>
        <p:txBody>
          <a:bodyPr>
            <a:normAutofit/>
          </a:bodyPr>
          <a:lstStyle/>
          <a:p>
            <a:r>
              <a:rPr lang="zh-CN" altLang="en-US" smtClean="0"/>
              <a:t>线程间同步模式</a:t>
            </a:r>
            <a:endParaRPr lang="zh-CN" altLang="en-US" dirty="0"/>
          </a:p>
        </p:txBody>
      </p:sp>
      <p:sp>
        <p:nvSpPr>
          <p:cNvPr id="21" name="圆角矩形 20"/>
          <p:cNvSpPr/>
          <p:nvPr/>
        </p:nvSpPr>
        <p:spPr>
          <a:xfrm>
            <a:off x="4955463" y="1342489"/>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6911045" y="191245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5275899" y="4464548"/>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1490667" y="1555190"/>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6142197" y="1799032"/>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4944197" y="366033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3295395" y="183912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5275829" y="3130469"/>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142197" y="2522512"/>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3" name="圆角矩形 32"/>
          <p:cNvSpPr/>
          <p:nvPr/>
        </p:nvSpPr>
        <p:spPr>
          <a:xfrm>
            <a:off x="3295395" y="2441001"/>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4" name="燕尾形箭头 33"/>
          <p:cNvSpPr/>
          <p:nvPr/>
        </p:nvSpPr>
        <p:spPr>
          <a:xfrm rot="3119833">
            <a:off x="3579557" y="3114335"/>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4272445" y="3660337"/>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3295395" y="134248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DefWndProc</a:t>
            </a:r>
            <a:endParaRPr lang="zh-CN" altLang="en-US"/>
          </a:p>
        </p:txBody>
      </p:sp>
      <p:sp>
        <p:nvSpPr>
          <p:cNvPr id="38" name="文本框 37"/>
          <p:cNvSpPr txBox="1"/>
          <p:nvPr/>
        </p:nvSpPr>
        <p:spPr>
          <a:xfrm>
            <a:off x="3791141" y="932247"/>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1" name="圆角矩形 40"/>
          <p:cNvSpPr/>
          <p:nvPr/>
        </p:nvSpPr>
        <p:spPr>
          <a:xfrm>
            <a:off x="2872595" y="2929393"/>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a:t>
            </a:r>
            <a:endParaRPr lang="zh-CN" altLang="en-US"/>
          </a:p>
        </p:txBody>
      </p:sp>
      <p:sp>
        <p:nvSpPr>
          <p:cNvPr id="42" name="圆角矩形 41"/>
          <p:cNvSpPr/>
          <p:nvPr/>
        </p:nvSpPr>
        <p:spPr>
          <a:xfrm>
            <a:off x="3605859" y="4115104"/>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a:t>
            </a:r>
            <a:endParaRPr lang="zh-CN" altLang="en-US"/>
          </a:p>
        </p:txBody>
      </p:sp>
      <p:sp>
        <p:nvSpPr>
          <p:cNvPr id="40" name="文本框 39"/>
          <p:cNvSpPr txBox="1"/>
          <p:nvPr/>
        </p:nvSpPr>
        <p:spPr>
          <a:xfrm>
            <a:off x="2579215" y="3606964"/>
            <a:ext cx="15813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这个怎么做？</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34180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59749" y="92015"/>
            <a:ext cx="5619949" cy="787879"/>
          </a:xfrm>
        </p:spPr>
        <p:txBody>
          <a:bodyPr/>
          <a:lstStyle/>
          <a:p>
            <a:pPr eaLnBrk="1" hangingPunct="1"/>
            <a:r>
              <a:rPr lang="zh-CN" altLang="en-US" smtClean="0"/>
              <a:t>重载的窗体消息处理函数</a:t>
            </a:r>
          </a:p>
        </p:txBody>
      </p:sp>
      <p:sp>
        <p:nvSpPr>
          <p:cNvPr id="28676" name="Rectangle 3"/>
          <p:cNvSpPr>
            <a:spLocks noGrp="1" noChangeArrowheads="1"/>
          </p:cNvSpPr>
          <p:nvPr>
            <p:ph type="body" idx="1"/>
          </p:nvPr>
        </p:nvSpPr>
        <p:spPr>
          <a:xfrm>
            <a:off x="539312" y="780362"/>
            <a:ext cx="8596668" cy="3880773"/>
          </a:xfrm>
        </p:spPr>
        <p:txBody>
          <a:bodyPr>
            <a:normAutofit/>
          </a:bodyPr>
          <a:lstStyle/>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线程要显示信息到窗体界面上</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线程不能直接引用窗体控件名方式</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线程发送自定义消息到窗体</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窗体必须对自定义消息进行匹配</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重载的窗体消息处理函数</a:t>
            </a:r>
          </a:p>
        </p:txBody>
      </p:sp>
    </p:spTree>
    <p:extLst>
      <p:ext uri="{BB962C8B-B14F-4D97-AF65-F5344CB8AC3E}">
        <p14:creationId xmlns:p14="http://schemas.microsoft.com/office/powerpoint/2010/main" val="2017750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smtClean="0"/>
              <a:t>8.4 </a:t>
            </a:r>
            <a:r>
              <a:rPr lang="zh-CN" altLang="en-US" dirty="0" smtClean="0"/>
              <a:t>窗体自定义消息处理</a:t>
            </a:r>
          </a:p>
        </p:txBody>
      </p:sp>
      <p:sp>
        <p:nvSpPr>
          <p:cNvPr id="36868" name="Rectangle 3"/>
          <p:cNvSpPr>
            <a:spLocks noGrp="1" noChangeArrowheads="1"/>
          </p:cNvSpPr>
          <p:nvPr>
            <p:ph type="body" idx="1"/>
          </p:nvPr>
        </p:nvSpPr>
        <p:spPr>
          <a:xfrm>
            <a:off x="409904" y="1236453"/>
            <a:ext cx="9264407" cy="2565109"/>
          </a:xfrm>
        </p:spPr>
        <p:txBody>
          <a:bodyPr>
            <a:normAutofit/>
          </a:bodyPr>
          <a:lstStyle/>
          <a:p>
            <a:pPr eaLnBrk="1" hangingPunct="1">
              <a:lnSpc>
                <a:spcPct val="125000"/>
              </a:lnSpc>
            </a:pPr>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smtClean="0">
                <a:latin typeface="微软雅黑" panose="020B0503020204020204" pitchFamily="34" charset="-122"/>
                <a:ea typeface="微软雅黑" panose="020B0503020204020204" pitchFamily="34" charset="-122"/>
              </a:rPr>
              <a:t>线程需要安全地与窗体界面及时有效交互</a:t>
            </a:r>
          </a:p>
          <a:p>
            <a:pPr eaLnBrk="1" hangingPunct="1">
              <a:lnSpc>
                <a:spcPct val="125000"/>
              </a:lnSpc>
            </a:pPr>
            <a:r>
              <a:rPr lang="zh-CN" altLang="en-US" sz="2800" smtClean="0">
                <a:latin typeface="微软雅黑" panose="020B0503020204020204" pitchFamily="34" charset="-122"/>
                <a:ea typeface="微软雅黑" panose="020B0503020204020204" pitchFamily="34" charset="-122"/>
              </a:rPr>
              <a:t>工作线程不能直接访问窗体控件</a:t>
            </a:r>
          </a:p>
          <a:p>
            <a:pPr eaLnBrk="1" hangingPunct="1"/>
            <a:endParaRPr lang="en-US" altLang="zh-CN" smtClean="0"/>
          </a:p>
        </p:txBody>
      </p:sp>
    </p:spTree>
    <p:extLst>
      <p:ext uri="{BB962C8B-B14F-4D97-AF65-F5344CB8AC3E}">
        <p14:creationId xmlns:p14="http://schemas.microsoft.com/office/powerpoint/2010/main" val="3211825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17570" y="309797"/>
            <a:ext cx="4494273" cy="722854"/>
          </a:xfrm>
        </p:spPr>
        <p:txBody>
          <a:bodyPr/>
          <a:lstStyle/>
          <a:p>
            <a:pPr eaLnBrk="1" hangingPunct="1"/>
            <a:r>
              <a:rPr lang="zh-CN" altLang="en-US" smtClean="0"/>
              <a:t>自定义消息应用流程</a:t>
            </a:r>
          </a:p>
        </p:txBody>
      </p:sp>
      <p:sp>
        <p:nvSpPr>
          <p:cNvPr id="37892" name="Rectangle 3"/>
          <p:cNvSpPr>
            <a:spLocks noGrp="1" noChangeArrowheads="1"/>
          </p:cNvSpPr>
          <p:nvPr>
            <p:ph type="body" idx="1"/>
          </p:nvPr>
        </p:nvSpPr>
        <p:spPr>
          <a:xfrm>
            <a:off x="953380" y="1332454"/>
            <a:ext cx="5240386" cy="2385532"/>
          </a:xfrm>
        </p:spPr>
        <p:txBody>
          <a:bodyPr>
            <a:normAutofit/>
          </a:bodyPr>
          <a:lstStyle/>
          <a:p>
            <a:pPr eaLnBrk="1" hangingPunct="1"/>
            <a:r>
              <a:rPr lang="zh-CN" altLang="en-US" sz="2800" smtClean="0">
                <a:latin typeface="微软雅黑" panose="020B0503020204020204" pitchFamily="34" charset="-122"/>
                <a:ea typeface="微软雅黑" panose="020B0503020204020204" pitchFamily="34" charset="-122"/>
              </a:rPr>
              <a:t>系统定义消息值常量</a:t>
            </a:r>
          </a:p>
          <a:p>
            <a:pPr eaLnBrk="1" hangingPunct="1"/>
            <a:r>
              <a:rPr lang="zh-CN" altLang="en-US" sz="2800" smtClean="0">
                <a:latin typeface="微软雅黑" panose="020B0503020204020204" pitchFamily="34" charset="-122"/>
                <a:ea typeface="微软雅黑" panose="020B0503020204020204" pitchFamily="34" charset="-122"/>
              </a:rPr>
              <a:t>线程发送消息值到窗体对象</a:t>
            </a:r>
          </a:p>
          <a:p>
            <a:pPr eaLnBrk="1" hangingPunct="1"/>
            <a:r>
              <a:rPr lang="zh-CN" altLang="en-US" sz="2800" smtClean="0">
                <a:latin typeface="微软雅黑" panose="020B0503020204020204" pitchFamily="34" charset="-122"/>
                <a:ea typeface="微软雅黑" panose="020B0503020204020204" pitchFamily="34" charset="-122"/>
              </a:rPr>
              <a:t>窗体消息匹配</a:t>
            </a:r>
          </a:p>
          <a:p>
            <a:pPr eaLnBrk="1" hangingPunct="1"/>
            <a:r>
              <a:rPr lang="zh-CN" altLang="en-US" sz="2800" smtClean="0">
                <a:latin typeface="微软雅黑" panose="020B0503020204020204" pitchFamily="34" charset="-122"/>
                <a:ea typeface="微软雅黑" panose="020B0503020204020204" pitchFamily="34" charset="-122"/>
              </a:rPr>
              <a:t>执行相应任务，刷新显示等</a:t>
            </a:r>
          </a:p>
        </p:txBody>
      </p:sp>
    </p:spTree>
    <p:extLst>
      <p:ext uri="{BB962C8B-B14F-4D97-AF65-F5344CB8AC3E}">
        <p14:creationId xmlns:p14="http://schemas.microsoft.com/office/powerpoint/2010/main" val="1006417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59749" y="230038"/>
            <a:ext cx="4515768" cy="753374"/>
          </a:xfrm>
        </p:spPr>
        <p:txBody>
          <a:bodyPr/>
          <a:lstStyle/>
          <a:p>
            <a:pPr eaLnBrk="1" hangingPunct="1"/>
            <a:r>
              <a:rPr lang="en-US" altLang="zh-CN" smtClean="0"/>
              <a:t>C#</a:t>
            </a:r>
            <a:r>
              <a:rPr lang="zh-CN" altLang="en-US" smtClean="0"/>
              <a:t>调用</a:t>
            </a:r>
            <a:r>
              <a:rPr lang="en-US" altLang="zh-CN" smtClean="0"/>
              <a:t>SendMessage</a:t>
            </a:r>
          </a:p>
        </p:txBody>
      </p:sp>
      <p:sp>
        <p:nvSpPr>
          <p:cNvPr id="43012" name="Rectangle 3"/>
          <p:cNvSpPr>
            <a:spLocks noGrp="1" noChangeArrowheads="1"/>
          </p:cNvSpPr>
          <p:nvPr>
            <p:ph type="body" idx="1"/>
          </p:nvPr>
        </p:nvSpPr>
        <p:spPr>
          <a:xfrm>
            <a:off x="338468" y="1099237"/>
            <a:ext cx="8153400" cy="3457575"/>
          </a:xfrm>
        </p:spPr>
        <p:txBody>
          <a:bodyPr/>
          <a:lstStyle/>
          <a:p>
            <a:pPr eaLnBrk="1" hangingPunct="1"/>
            <a:r>
              <a:rPr lang="en-US" altLang="zh-CN" sz="2400"/>
              <a:t>[DllImport("User32.dll", EntryPoint = "SendMessage")]</a:t>
            </a:r>
          </a:p>
          <a:p>
            <a:pPr eaLnBrk="1" hangingPunct="1"/>
            <a:r>
              <a:rPr lang="en-US" altLang="zh-CN" sz="2400"/>
              <a:t>        private static extern int SendMessage(</a:t>
            </a:r>
          </a:p>
          <a:p>
            <a:pPr eaLnBrk="1" hangingPunct="1"/>
            <a:r>
              <a:rPr lang="en-US" altLang="zh-CN" sz="2400"/>
              <a:t>        IntPtr hWnd, // handle to destination window </a:t>
            </a:r>
          </a:p>
          <a:p>
            <a:pPr eaLnBrk="1" hangingPunct="1"/>
            <a:r>
              <a:rPr lang="en-US" altLang="zh-CN" sz="2400"/>
              <a:t>        int Msg, // message </a:t>
            </a:r>
          </a:p>
          <a:p>
            <a:pPr eaLnBrk="1" hangingPunct="1"/>
            <a:r>
              <a:rPr lang="en-US" altLang="zh-CN" sz="2400"/>
              <a:t>        int wParam, // first message parameter </a:t>
            </a:r>
          </a:p>
          <a:p>
            <a:pPr eaLnBrk="1" hangingPunct="1"/>
            <a:r>
              <a:rPr lang="en-US" altLang="zh-CN" sz="2400"/>
              <a:t>        int lParam // second message parameter </a:t>
            </a:r>
          </a:p>
          <a:p>
            <a:pPr eaLnBrk="1" hangingPunct="1"/>
            <a:r>
              <a:rPr lang="en-US" altLang="zh-CN" sz="2400"/>
              <a:t>        );</a:t>
            </a:r>
          </a:p>
        </p:txBody>
      </p:sp>
      <p:sp>
        <p:nvSpPr>
          <p:cNvPr id="43013" name="Text Box 4"/>
          <p:cNvSpPr txBox="1">
            <a:spLocks noChangeArrowheads="1"/>
          </p:cNvSpPr>
          <p:nvPr/>
        </p:nvSpPr>
        <p:spPr bwMode="auto">
          <a:xfrm>
            <a:off x="4999158" y="521747"/>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调用示例</a:t>
            </a:r>
          </a:p>
        </p:txBody>
      </p:sp>
    </p:spTree>
    <p:extLst>
      <p:ext uri="{BB962C8B-B14F-4D97-AF65-F5344CB8AC3E}">
        <p14:creationId xmlns:p14="http://schemas.microsoft.com/office/powerpoint/2010/main" val="2058182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smtClean="0">
                <a:latin typeface="微软雅黑" panose="020B0503020204020204" pitchFamily="34" charset="-122"/>
                <a:ea typeface="微软雅黑" panose="020B0503020204020204" pitchFamily="34" charset="-122"/>
              </a:rPr>
              <a:t>8.2 </a:t>
            </a:r>
            <a:r>
              <a:rPr lang="zh-CN" altLang="en-US" dirty="0" smtClean="0">
                <a:latin typeface="微软雅黑" panose="020B0503020204020204" pitchFamily="34" charset="-122"/>
                <a:ea typeface="微软雅黑" panose="020B0503020204020204" pitchFamily="34" charset="-122"/>
              </a:rPr>
              <a:t>窗体</a:t>
            </a:r>
            <a:r>
              <a:rPr lang="zh-CN" altLang="en-US" dirty="0">
                <a:latin typeface="微软雅黑" panose="020B0503020204020204" pitchFamily="34" charset="-122"/>
                <a:ea typeface="微软雅黑" panose="020B0503020204020204" pitchFamily="34" charset="-122"/>
              </a:rPr>
              <a:t>程序与消息机制 </a:t>
            </a:r>
          </a:p>
        </p:txBody>
      </p:sp>
      <p:sp>
        <p:nvSpPr>
          <p:cNvPr id="8196" name="Rectangle 3"/>
          <p:cNvSpPr>
            <a:spLocks noGrp="1" noChangeArrowheads="1"/>
          </p:cNvSpPr>
          <p:nvPr>
            <p:ph type="body" idx="1"/>
          </p:nvPr>
        </p:nvSpPr>
        <p:spPr>
          <a:xfrm>
            <a:off x="798334" y="1350041"/>
            <a:ext cx="7416800" cy="3355975"/>
          </a:xfrm>
        </p:spPr>
        <p:txBody>
          <a:bodyPr>
            <a:normAutofit fontScale="62500" lnSpcReduction="20000"/>
          </a:bodyPr>
          <a:lstStyle/>
          <a:p>
            <a:pPr eaLnBrk="1" hangingPunct="1"/>
            <a:r>
              <a:rPr lang="en-US" altLang="zh-CN" sz="3600" dirty="0" smtClean="0"/>
              <a:t>VS</a:t>
            </a:r>
            <a:r>
              <a:rPr lang="zh-CN" altLang="en-US" sz="3600" dirty="0" smtClean="0"/>
              <a:t>使用</a:t>
            </a:r>
            <a:r>
              <a:rPr lang="en-US" altLang="zh-CN" sz="3600" dirty="0" smtClean="0"/>
              <a:t>C++</a:t>
            </a:r>
            <a:r>
              <a:rPr lang="zh-CN" altLang="en-US" sz="3600" dirty="0" smtClean="0"/>
              <a:t>语言建立</a:t>
            </a:r>
            <a:r>
              <a:rPr lang="en-US" altLang="zh-CN" sz="3600" dirty="0" smtClean="0"/>
              <a:t>MFC</a:t>
            </a:r>
            <a:r>
              <a:rPr lang="zh-CN" altLang="en-US" sz="3600" dirty="0" smtClean="0"/>
              <a:t>窗体程序</a:t>
            </a:r>
            <a:endParaRPr lang="en-US" altLang="zh-CN" sz="3600" dirty="0" smtClean="0"/>
          </a:p>
          <a:p>
            <a:pPr eaLnBrk="1" hangingPunct="1"/>
            <a:r>
              <a:rPr lang="en-US" altLang="zh-CN" sz="3600" dirty="0" smtClean="0"/>
              <a:t>VS</a:t>
            </a:r>
            <a:r>
              <a:rPr lang="zh-CN" altLang="en-US" sz="3600" dirty="0" smtClean="0"/>
              <a:t>使用</a:t>
            </a:r>
            <a:r>
              <a:rPr lang="en-US" altLang="zh-CN" sz="3600" dirty="0"/>
              <a:t>C</a:t>
            </a:r>
            <a:r>
              <a:rPr lang="en-US" altLang="zh-CN" sz="3600" dirty="0" smtClean="0"/>
              <a:t>#</a:t>
            </a:r>
            <a:r>
              <a:rPr lang="zh-CN" altLang="en-US" sz="3600" dirty="0" smtClean="0"/>
              <a:t>语言建立</a:t>
            </a:r>
            <a:r>
              <a:rPr lang="en-US" altLang="zh-CN" sz="3600" dirty="0" err="1" smtClean="0"/>
              <a:t>WinForm</a:t>
            </a:r>
            <a:r>
              <a:rPr lang="zh-CN" altLang="en-US" sz="3600" dirty="0" smtClean="0"/>
              <a:t>窗体程序</a:t>
            </a:r>
            <a:endParaRPr lang="en-US" altLang="zh-CN" sz="3600" dirty="0" smtClean="0"/>
          </a:p>
          <a:p>
            <a:r>
              <a:rPr lang="en-US" altLang="zh-CN" sz="3600" dirty="0"/>
              <a:t>VB/Delphi</a:t>
            </a:r>
            <a:r>
              <a:rPr lang="zh-CN" altLang="en-US" sz="3600" dirty="0"/>
              <a:t>可以</a:t>
            </a:r>
            <a:r>
              <a:rPr lang="zh-CN" altLang="en-US" sz="3600" dirty="0" smtClean="0"/>
              <a:t>建立自己的窗体程序</a:t>
            </a:r>
            <a:endParaRPr lang="en-US" altLang="zh-CN" sz="3600" dirty="0"/>
          </a:p>
          <a:p>
            <a:pPr eaLnBrk="1" hangingPunct="1"/>
            <a:endParaRPr lang="zh-CN" altLang="en-US" sz="3600" dirty="0" smtClean="0"/>
          </a:p>
          <a:p>
            <a:pPr eaLnBrk="1" hangingPunct="1"/>
            <a:r>
              <a:rPr lang="zh-CN" altLang="en-US" sz="3600" dirty="0" smtClean="0"/>
              <a:t>窗体程序的输入与输出</a:t>
            </a:r>
          </a:p>
          <a:p>
            <a:pPr lvl="1" eaLnBrk="1" hangingPunct="1"/>
            <a:r>
              <a:rPr lang="zh-CN" altLang="en-US" sz="3600" dirty="0" smtClean="0"/>
              <a:t>输入：消息队列</a:t>
            </a:r>
          </a:p>
          <a:p>
            <a:pPr lvl="1" eaLnBrk="1" hangingPunct="1"/>
            <a:r>
              <a:rPr lang="zh-CN" altLang="en-US" sz="3600" dirty="0" smtClean="0"/>
              <a:t>输出：刷新显示</a:t>
            </a:r>
          </a:p>
          <a:p>
            <a:pPr eaLnBrk="1" hangingPunct="1"/>
            <a:r>
              <a:rPr lang="zh-CN" altLang="en-US" sz="3600" dirty="0" smtClean="0"/>
              <a:t>窗体中的线程与资源</a:t>
            </a:r>
          </a:p>
        </p:txBody>
      </p:sp>
    </p:spTree>
    <p:extLst>
      <p:ext uri="{BB962C8B-B14F-4D97-AF65-F5344CB8AC3E}">
        <p14:creationId xmlns:p14="http://schemas.microsoft.com/office/powerpoint/2010/main" val="4226696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mtClean="0"/>
              <a:t>应用过程</a:t>
            </a:r>
          </a:p>
        </p:txBody>
      </p:sp>
      <p:sp>
        <p:nvSpPr>
          <p:cNvPr id="46084" name="Rectangle 3"/>
          <p:cNvSpPr>
            <a:spLocks noGrp="1" noChangeArrowheads="1"/>
          </p:cNvSpPr>
          <p:nvPr>
            <p:ph type="body" idx="1"/>
          </p:nvPr>
        </p:nvSpPr>
        <p:spPr>
          <a:xfrm>
            <a:off x="1119428" y="1508755"/>
            <a:ext cx="6411432" cy="2683683"/>
          </a:xfrm>
        </p:spPr>
        <p:txBody>
          <a:bodyPr>
            <a:noAutofit/>
          </a:bodyPr>
          <a:lstStyle/>
          <a:p>
            <a:pPr eaLnBrk="1" hangingPunct="1"/>
            <a:r>
              <a:rPr lang="zh-CN" altLang="en-US" sz="3200" smtClean="0"/>
              <a:t>线程与窗体约定消息常量</a:t>
            </a:r>
          </a:p>
          <a:p>
            <a:pPr eaLnBrk="1" hangingPunct="1"/>
            <a:r>
              <a:rPr lang="zh-CN" altLang="en-US" sz="3200" smtClean="0"/>
              <a:t>线程发送消息</a:t>
            </a:r>
          </a:p>
          <a:p>
            <a:pPr eaLnBrk="1" hangingPunct="1"/>
            <a:r>
              <a:rPr lang="zh-CN" altLang="en-US" sz="3200" smtClean="0"/>
              <a:t>窗体消息匹配</a:t>
            </a:r>
          </a:p>
          <a:p>
            <a:pPr eaLnBrk="1" hangingPunct="1"/>
            <a:r>
              <a:rPr lang="zh-CN" altLang="en-US" sz="3200" smtClean="0"/>
              <a:t>窗体控件属性修改</a:t>
            </a:r>
          </a:p>
        </p:txBody>
      </p:sp>
    </p:spTree>
    <p:extLst>
      <p:ext uri="{BB962C8B-B14F-4D97-AF65-F5344CB8AC3E}">
        <p14:creationId xmlns:p14="http://schemas.microsoft.com/office/powerpoint/2010/main" val="14617106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677334" y="609600"/>
            <a:ext cx="8596668" cy="851647"/>
          </a:xfrm>
        </p:spPr>
        <p:txBody>
          <a:bodyPr/>
          <a:lstStyle/>
          <a:p>
            <a:pPr eaLnBrk="1" hangingPunct="1"/>
            <a:r>
              <a:rPr lang="en-US" altLang="zh-CN" dirty="0" err="1" smtClean="0"/>
              <a:t>WinForm</a:t>
            </a:r>
            <a:r>
              <a:rPr lang="zh-CN" altLang="en-US" dirty="0" smtClean="0"/>
              <a:t>窗体代码示例</a:t>
            </a:r>
          </a:p>
        </p:txBody>
      </p:sp>
      <p:sp>
        <p:nvSpPr>
          <p:cNvPr id="47108" name="Rectangle 3"/>
          <p:cNvSpPr>
            <a:spLocks noGrp="1" noChangeArrowheads="1"/>
          </p:cNvSpPr>
          <p:nvPr>
            <p:ph type="body" idx="1"/>
          </p:nvPr>
        </p:nvSpPr>
        <p:spPr>
          <a:xfrm>
            <a:off x="677334" y="1539487"/>
            <a:ext cx="8596668" cy="3880773"/>
          </a:xfrm>
        </p:spPr>
        <p:txBody>
          <a:bodyPr>
            <a:normAutofit/>
          </a:bodyPr>
          <a:lstStyle/>
          <a:p>
            <a:pPr eaLnBrk="1" hangingPunct="1"/>
            <a:r>
              <a:rPr lang="zh-CN" altLang="en-US" sz="2800" dirty="0" smtClean="0"/>
              <a:t>消息常量定义</a:t>
            </a:r>
            <a:endParaRPr lang="en-US" altLang="zh-CN" sz="2800" dirty="0" smtClean="0"/>
          </a:p>
          <a:p>
            <a:r>
              <a:rPr lang="zh-CN" altLang="en-US" sz="2800" dirty="0" smtClean="0"/>
              <a:t>发送线程查找</a:t>
            </a:r>
            <a:r>
              <a:rPr lang="zh-CN" altLang="en-US" sz="2800" dirty="0"/>
              <a:t>窗体</a:t>
            </a:r>
          </a:p>
          <a:p>
            <a:pPr eaLnBrk="1" hangingPunct="1"/>
            <a:endParaRPr lang="zh-CN" altLang="en-US" sz="2800" dirty="0" smtClean="0"/>
          </a:p>
          <a:p>
            <a:pPr eaLnBrk="1" hangingPunct="1"/>
            <a:r>
              <a:rPr lang="zh-CN" altLang="en-US" sz="2800" dirty="0" smtClean="0"/>
              <a:t>线程发送消息给窗体</a:t>
            </a:r>
          </a:p>
          <a:p>
            <a:pPr eaLnBrk="1" hangingPunct="1"/>
            <a:r>
              <a:rPr lang="zh-CN" altLang="en-US" sz="2800" dirty="0" smtClean="0"/>
              <a:t>窗体接收消息</a:t>
            </a:r>
          </a:p>
          <a:p>
            <a:pPr eaLnBrk="1" hangingPunct="1"/>
            <a:r>
              <a:rPr lang="zh-CN" altLang="en-US" sz="2800" dirty="0" smtClean="0"/>
              <a:t>修改控件属性</a:t>
            </a:r>
          </a:p>
        </p:txBody>
      </p:sp>
      <p:sp>
        <p:nvSpPr>
          <p:cNvPr id="2" name="文本框 1"/>
          <p:cNvSpPr txBox="1"/>
          <p:nvPr/>
        </p:nvSpPr>
        <p:spPr>
          <a:xfrm>
            <a:off x="1353671" y="5531224"/>
            <a:ext cx="6510115" cy="369332"/>
          </a:xfrm>
          <a:prstGeom prst="rect">
            <a:avLst/>
          </a:prstGeom>
          <a:noFill/>
        </p:spPr>
        <p:txBody>
          <a:bodyPr wrap="none" rtlCol="0">
            <a:spAutoFit/>
          </a:bodyPr>
          <a:lstStyle/>
          <a:p>
            <a:r>
              <a:rPr lang="zh-CN" altLang="en-US" dirty="0" smtClean="0"/>
              <a:t>参考</a:t>
            </a:r>
            <a:r>
              <a:rPr lang="en-US" altLang="zh-CN" dirty="0" smtClean="0"/>
              <a:t>https</a:t>
            </a:r>
            <a:r>
              <a:rPr lang="en-US" altLang="zh-CN" dirty="0"/>
              <a:t>://blog.csdn.net/yl2isoft/article/details/20222679</a:t>
            </a:r>
            <a:endParaRPr lang="zh-CN" altLang="en-US" dirty="0"/>
          </a:p>
        </p:txBody>
      </p:sp>
    </p:spTree>
    <p:extLst>
      <p:ext uri="{BB962C8B-B14F-4D97-AF65-F5344CB8AC3E}">
        <p14:creationId xmlns:p14="http://schemas.microsoft.com/office/powerpoint/2010/main" val="22290458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zh-CN" dirty="0" smtClean="0"/>
              <a:t>WPF</a:t>
            </a:r>
            <a:r>
              <a:rPr lang="zh-CN" altLang="en-US" dirty="0" smtClean="0"/>
              <a:t>窗体</a:t>
            </a:r>
            <a:r>
              <a:rPr lang="zh-CN" altLang="en-US" dirty="0"/>
              <a:t>代码</a:t>
            </a:r>
            <a:r>
              <a:rPr lang="zh-CN" altLang="en-US" dirty="0" smtClean="0"/>
              <a:t>示例</a:t>
            </a:r>
            <a:r>
              <a:rPr lang="en-US" altLang="zh-CN" dirty="0" smtClean="0"/>
              <a:t>-</a:t>
            </a:r>
            <a:r>
              <a:rPr lang="zh-CN" altLang="en-US" dirty="0" smtClean="0"/>
              <a:t>实验</a:t>
            </a:r>
            <a:r>
              <a:rPr lang="en-US" altLang="zh-CN" dirty="0"/>
              <a:t>1</a:t>
            </a:r>
            <a:endParaRPr lang="zh-CN" altLang="en-US" dirty="0" smtClean="0"/>
          </a:p>
        </p:txBody>
      </p:sp>
      <p:sp>
        <p:nvSpPr>
          <p:cNvPr id="48132" name="Rectangle 3"/>
          <p:cNvSpPr>
            <a:spLocks noGrp="1" noChangeArrowheads="1"/>
          </p:cNvSpPr>
          <p:nvPr>
            <p:ph type="body" idx="1"/>
          </p:nvPr>
        </p:nvSpPr>
        <p:spPr>
          <a:xfrm>
            <a:off x="470300" y="1573993"/>
            <a:ext cx="4121769" cy="3880773"/>
          </a:xfrm>
        </p:spPr>
        <p:txBody>
          <a:bodyPr>
            <a:normAutofit fontScale="92500" lnSpcReduction="10000"/>
          </a:bodyPr>
          <a:lstStyle/>
          <a:p>
            <a:r>
              <a:rPr lang="zh-CN" altLang="en-US" sz="3200" dirty="0"/>
              <a:t>消息常量定义</a:t>
            </a:r>
            <a:endParaRPr lang="en-US" altLang="zh-CN" sz="3200" dirty="0"/>
          </a:p>
          <a:p>
            <a:r>
              <a:rPr lang="zh-CN" altLang="en-US" sz="3200" dirty="0"/>
              <a:t>发送线程查找窗体</a:t>
            </a:r>
          </a:p>
          <a:p>
            <a:endParaRPr lang="zh-CN" altLang="en-US" sz="3200" dirty="0"/>
          </a:p>
          <a:p>
            <a:r>
              <a:rPr lang="zh-CN" altLang="en-US" sz="3200" dirty="0"/>
              <a:t>线程发送消息给窗体</a:t>
            </a:r>
          </a:p>
          <a:p>
            <a:r>
              <a:rPr lang="zh-CN" altLang="en-US" sz="3200" dirty="0" smtClean="0"/>
              <a:t>窗体定义钩子接收</a:t>
            </a:r>
            <a:endParaRPr lang="en-US" altLang="zh-CN" sz="3200" dirty="0" smtClean="0"/>
          </a:p>
          <a:p>
            <a:pPr marL="0" indent="0">
              <a:buNone/>
            </a:pPr>
            <a:r>
              <a:rPr lang="en-US" altLang="zh-CN" sz="3200" dirty="0"/>
              <a:t> </a:t>
            </a:r>
            <a:r>
              <a:rPr lang="en-US" altLang="zh-CN" sz="3200" dirty="0" smtClean="0"/>
              <a:t>   </a:t>
            </a:r>
            <a:r>
              <a:rPr lang="zh-CN" altLang="en-US" sz="3200" dirty="0" smtClean="0"/>
              <a:t>，并处理消息</a:t>
            </a:r>
            <a:endParaRPr lang="zh-CN" altLang="en-US" sz="3200" dirty="0"/>
          </a:p>
          <a:p>
            <a:r>
              <a:rPr lang="zh-CN" altLang="en-US" sz="3200" dirty="0"/>
              <a:t>修改控件属性</a:t>
            </a:r>
          </a:p>
          <a:p>
            <a:pPr eaLnBrk="1" hangingPunct="1"/>
            <a:endParaRPr lang="zh-CN" altLang="en-US" sz="32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439522"/>
            <a:ext cx="7555364" cy="4725101"/>
          </a:xfrm>
          <a:prstGeom prst="rect">
            <a:avLst/>
          </a:prstGeom>
        </p:spPr>
      </p:pic>
    </p:spTree>
    <p:extLst>
      <p:ext uri="{BB962C8B-B14F-4D97-AF65-F5344CB8AC3E}">
        <p14:creationId xmlns:p14="http://schemas.microsoft.com/office/powerpoint/2010/main" val="36964746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77334" y="609600"/>
            <a:ext cx="8596668" cy="899155"/>
          </a:xfrm>
        </p:spPr>
        <p:txBody>
          <a:bodyPr/>
          <a:lstStyle/>
          <a:p>
            <a:pPr eaLnBrk="1" hangingPunct="1"/>
            <a:r>
              <a:rPr lang="en-US" altLang="zh-CN" dirty="0" smtClean="0"/>
              <a:t>8.5</a:t>
            </a:r>
            <a:r>
              <a:rPr lang="zh-CN" altLang="en-US" dirty="0" smtClean="0"/>
              <a:t>事件机制</a:t>
            </a:r>
          </a:p>
        </p:txBody>
      </p:sp>
      <p:sp>
        <p:nvSpPr>
          <p:cNvPr id="46084" name="Rectangle 3"/>
          <p:cNvSpPr>
            <a:spLocks noGrp="1" noChangeArrowheads="1"/>
          </p:cNvSpPr>
          <p:nvPr>
            <p:ph type="body" idx="1"/>
          </p:nvPr>
        </p:nvSpPr>
        <p:spPr>
          <a:xfrm>
            <a:off x="1119428" y="1508755"/>
            <a:ext cx="6411432" cy="2683683"/>
          </a:xfrm>
        </p:spPr>
        <p:txBody>
          <a:bodyPr>
            <a:noAutofit/>
          </a:bodyPr>
          <a:lstStyle/>
          <a:p>
            <a:pPr eaLnBrk="1" hangingPunct="1"/>
            <a:r>
              <a:rPr lang="zh-CN" altLang="en-US" sz="3200" dirty="0" smtClean="0"/>
              <a:t>事件介绍</a:t>
            </a:r>
            <a:endParaRPr lang="en-US" altLang="zh-CN" sz="3200" dirty="0" smtClean="0"/>
          </a:p>
          <a:p>
            <a:pPr eaLnBrk="1" hangingPunct="1"/>
            <a:r>
              <a:rPr lang="zh-CN" altLang="en-US" sz="3200" dirty="0" smtClean="0"/>
              <a:t>函数指针</a:t>
            </a:r>
            <a:endParaRPr lang="en-US" altLang="zh-CN" sz="3200" dirty="0" smtClean="0"/>
          </a:p>
          <a:p>
            <a:pPr eaLnBrk="1" hangingPunct="1"/>
            <a:r>
              <a:rPr lang="zh-CN" altLang="en-US" sz="3200" dirty="0" smtClean="0"/>
              <a:t>委托</a:t>
            </a:r>
            <a:endParaRPr lang="en-US" altLang="zh-CN" sz="3200" dirty="0" smtClean="0"/>
          </a:p>
          <a:p>
            <a:pPr eaLnBrk="1" hangingPunct="1"/>
            <a:r>
              <a:rPr lang="zh-CN" altLang="en-US" sz="3200" dirty="0" smtClean="0"/>
              <a:t>事件的实现步骤</a:t>
            </a:r>
            <a:endParaRPr lang="en-US" altLang="zh-CN" sz="3200" dirty="0" smtClean="0"/>
          </a:p>
          <a:p>
            <a:pPr eaLnBrk="1" hangingPunct="1"/>
            <a:r>
              <a:rPr lang="zh-CN" altLang="en-US" sz="3200" dirty="0" smtClean="0"/>
              <a:t>事件机制程序示例</a:t>
            </a:r>
          </a:p>
        </p:txBody>
      </p:sp>
    </p:spTree>
    <p:extLst>
      <p:ext uri="{BB962C8B-B14F-4D97-AF65-F5344CB8AC3E}">
        <p14:creationId xmlns:p14="http://schemas.microsoft.com/office/powerpoint/2010/main" val="35236060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01290" y="230038"/>
            <a:ext cx="2264274" cy="649857"/>
          </a:xfrm>
        </p:spPr>
        <p:txBody>
          <a:bodyPr/>
          <a:lstStyle/>
          <a:p>
            <a:pPr eaLnBrk="1" hangingPunct="1"/>
            <a:r>
              <a:rPr lang="zh-CN" altLang="en-US" smtClean="0"/>
              <a:t>事件介绍</a:t>
            </a:r>
          </a:p>
        </p:txBody>
      </p:sp>
      <p:sp>
        <p:nvSpPr>
          <p:cNvPr id="6148" name="Rectangle 3"/>
          <p:cNvSpPr>
            <a:spLocks noGrp="1" noChangeArrowheads="1"/>
          </p:cNvSpPr>
          <p:nvPr>
            <p:ph type="body" idx="1"/>
          </p:nvPr>
        </p:nvSpPr>
        <p:spPr>
          <a:xfrm>
            <a:off x="821546" y="1178240"/>
            <a:ext cx="8986688" cy="1849632"/>
          </a:xfrm>
        </p:spPr>
        <p:txBody>
          <a:bodyPr>
            <a:noAutofit/>
          </a:bodyPr>
          <a:lstStyle/>
          <a:p>
            <a:pPr eaLnBrk="1" hangingPunct="1"/>
            <a:r>
              <a:rPr lang="zh-CN" altLang="en-US" sz="2800" dirty="0" smtClean="0">
                <a:latin typeface="微软雅黑" panose="020B0503020204020204" pitchFamily="34" charset="-122"/>
                <a:ea typeface="微软雅黑" panose="020B0503020204020204" pitchFamily="34" charset="-122"/>
              </a:rPr>
              <a:t>对象调用方法，可由其它对象方法来实现</a:t>
            </a:r>
          </a:p>
          <a:p>
            <a:pPr eaLnBrk="1" hangingPunct="1"/>
            <a:r>
              <a:rPr lang="zh-CN" altLang="en-US" sz="2800" dirty="0" smtClean="0">
                <a:latin typeface="微软雅黑" panose="020B0503020204020204" pitchFamily="34" charset="-122"/>
                <a:ea typeface="微软雅黑" panose="020B0503020204020204" pitchFamily="34" charset="-122"/>
              </a:rPr>
              <a:t>允许一个对象的某个行为可以有多个独立的方法执行</a:t>
            </a:r>
          </a:p>
          <a:p>
            <a:pPr eaLnBrk="1" hangingPunct="1"/>
            <a:r>
              <a:rPr lang="zh-CN" altLang="en-US" sz="2800" dirty="0" smtClean="0">
                <a:latin typeface="微软雅黑" panose="020B0503020204020204" pitchFamily="34" charset="-122"/>
                <a:ea typeface="微软雅黑" panose="020B0503020204020204" pitchFamily="34" charset="-122"/>
              </a:rPr>
              <a:t>多路广播委托实现事件机制</a:t>
            </a:r>
          </a:p>
        </p:txBody>
      </p:sp>
    </p:spTree>
    <p:extLst>
      <p:ext uri="{BB962C8B-B14F-4D97-AF65-F5344CB8AC3E}">
        <p14:creationId xmlns:p14="http://schemas.microsoft.com/office/powerpoint/2010/main" val="9034775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66783" y="333554"/>
            <a:ext cx="2126251" cy="731883"/>
          </a:xfrm>
        </p:spPr>
        <p:txBody>
          <a:bodyPr/>
          <a:lstStyle/>
          <a:p>
            <a:pPr eaLnBrk="1" hangingPunct="1"/>
            <a:r>
              <a:rPr lang="zh-CN" altLang="en-US" smtClean="0"/>
              <a:t>函数指针</a:t>
            </a:r>
          </a:p>
        </p:txBody>
      </p:sp>
      <p:sp>
        <p:nvSpPr>
          <p:cNvPr id="7172" name="Rectangle 3"/>
          <p:cNvSpPr>
            <a:spLocks noGrp="1" noChangeArrowheads="1"/>
          </p:cNvSpPr>
          <p:nvPr>
            <p:ph type="body" idx="1"/>
          </p:nvPr>
        </p:nvSpPr>
        <p:spPr>
          <a:xfrm>
            <a:off x="918874" y="1341483"/>
            <a:ext cx="7923202" cy="1177834"/>
          </a:xfrm>
        </p:spPr>
        <p:txBody>
          <a:bodyPr>
            <a:normAutofit lnSpcReduction="10000"/>
          </a:bodyPr>
          <a:lstStyle/>
          <a:p>
            <a:pPr eaLnBrk="1" hangingPunct="1"/>
            <a:r>
              <a:rPr lang="zh-CN" altLang="en-US" sz="3200" smtClean="0">
                <a:latin typeface="微软雅黑" panose="020B0503020204020204" pitchFamily="34" charset="-122"/>
                <a:ea typeface="微软雅黑" panose="020B0503020204020204" pitchFamily="34" charset="-122"/>
              </a:rPr>
              <a:t>代码段的入口地址</a:t>
            </a:r>
          </a:p>
          <a:p>
            <a:pPr eaLnBrk="1" hangingPunct="1"/>
            <a:r>
              <a:rPr lang="zh-CN" altLang="en-US" sz="3200" smtClean="0">
                <a:latin typeface="微软雅黑" panose="020B0503020204020204" pitchFamily="34" charset="-122"/>
                <a:ea typeface="微软雅黑" panose="020B0503020204020204" pitchFamily="34" charset="-122"/>
              </a:rPr>
              <a:t>将函数作为参数或变量使用</a:t>
            </a:r>
          </a:p>
        </p:txBody>
      </p:sp>
    </p:spTree>
    <p:extLst>
      <p:ext uri="{BB962C8B-B14F-4D97-AF65-F5344CB8AC3E}">
        <p14:creationId xmlns:p14="http://schemas.microsoft.com/office/powerpoint/2010/main" val="26365155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GB" smtClean="0"/>
              <a:t>委托</a:t>
            </a:r>
            <a:r>
              <a:rPr lang="en-GB" altLang="zh-CN" smtClean="0"/>
              <a:t>(delegate)</a:t>
            </a:r>
            <a:endParaRPr lang="en-US" altLang="zh-CN" smtClean="0"/>
          </a:p>
        </p:txBody>
      </p:sp>
      <p:sp>
        <p:nvSpPr>
          <p:cNvPr id="8196" name="Rectangle 3"/>
          <p:cNvSpPr>
            <a:spLocks noGrp="1" noChangeArrowheads="1"/>
          </p:cNvSpPr>
          <p:nvPr>
            <p:ph type="body" idx="1"/>
          </p:nvPr>
        </p:nvSpPr>
        <p:spPr>
          <a:xfrm>
            <a:off x="746345" y="1470476"/>
            <a:ext cx="9475957" cy="2420037"/>
          </a:xfrm>
        </p:spPr>
        <p:txBody>
          <a:bodyPr>
            <a:normAutofit/>
          </a:bodyPr>
          <a:lstStyle/>
          <a:p>
            <a:pPr eaLnBrk="1" hangingPunct="1"/>
            <a:r>
              <a:rPr lang="zh-CN" altLang="en-US" sz="2800" smtClean="0">
                <a:latin typeface="微软雅黑" panose="020B0503020204020204" pitchFamily="34" charset="-122"/>
                <a:ea typeface="微软雅黑" panose="020B0503020204020204" pitchFamily="34" charset="-122"/>
              </a:rPr>
              <a:t>它是一个引用类型，内容是方法名称，规定了参数列表</a:t>
            </a:r>
          </a:p>
          <a:p>
            <a:pPr eaLnBrk="1" hangingPunct="1"/>
            <a:r>
              <a:rPr lang="zh-CN" altLang="en-US" sz="2800" smtClean="0">
                <a:latin typeface="微软雅黑" panose="020B0503020204020204" pitchFamily="34" charset="-122"/>
                <a:ea typeface="微软雅黑" panose="020B0503020204020204" pitchFamily="34" charset="-122"/>
              </a:rPr>
              <a:t>参照</a:t>
            </a:r>
            <a:r>
              <a:rPr lang="en-US" altLang="zh-CN" sz="2800" smtClean="0">
                <a:latin typeface="微软雅黑" panose="020B0503020204020204" pitchFamily="34" charset="-122"/>
                <a:ea typeface="微软雅黑" panose="020B0503020204020204" pitchFamily="34" charset="-122"/>
              </a:rPr>
              <a:t>C\C++</a:t>
            </a:r>
            <a:r>
              <a:rPr lang="zh-CN" altLang="en-US" sz="2800" smtClean="0">
                <a:latin typeface="微软雅黑" panose="020B0503020204020204" pitchFamily="34" charset="-122"/>
                <a:ea typeface="微软雅黑" panose="020B0503020204020204" pitchFamily="34" charset="-122"/>
              </a:rPr>
              <a:t>语言的函数指针</a:t>
            </a:r>
          </a:p>
          <a:p>
            <a:pPr eaLnBrk="1" hangingPunct="1"/>
            <a:r>
              <a:rPr lang="zh-CN" altLang="en-US" sz="2800" smtClean="0">
                <a:latin typeface="微软雅黑" panose="020B0503020204020204" pitchFamily="34" charset="-122"/>
                <a:ea typeface="微软雅黑" panose="020B0503020204020204" pitchFamily="34" charset="-122"/>
              </a:rPr>
              <a:t>委托保证安全，避免越界与地址无效</a:t>
            </a:r>
          </a:p>
          <a:p>
            <a:pPr eaLnBrk="1" hangingPunct="1"/>
            <a:r>
              <a:rPr lang="zh-CN" altLang="en-US" sz="2800" smtClean="0">
                <a:latin typeface="微软雅黑" panose="020B0503020204020204" pitchFamily="34" charset="-122"/>
                <a:ea typeface="微软雅黑" panose="020B0503020204020204" pitchFamily="34" charset="-122"/>
              </a:rPr>
              <a:t>委托的基类是</a:t>
            </a:r>
            <a:r>
              <a:rPr lang="en-US" altLang="zh-CN" sz="2800" smtClean="0">
                <a:latin typeface="微软雅黑" panose="020B0503020204020204" pitchFamily="34" charset="-122"/>
                <a:ea typeface="微软雅黑" panose="020B0503020204020204" pitchFamily="34" charset="-122"/>
              </a:rPr>
              <a:t>System.Delegate</a:t>
            </a:r>
          </a:p>
        </p:txBody>
      </p:sp>
    </p:spTree>
    <p:extLst>
      <p:ext uri="{BB962C8B-B14F-4D97-AF65-F5344CB8AC3E}">
        <p14:creationId xmlns:p14="http://schemas.microsoft.com/office/powerpoint/2010/main" val="27703396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GB" smtClean="0"/>
              <a:t>委托</a:t>
            </a:r>
            <a:r>
              <a:rPr lang="en-GB" altLang="zh-CN" smtClean="0"/>
              <a:t>(delegate)</a:t>
            </a:r>
            <a:endParaRPr lang="en-US" altLang="zh-CN" smtClean="0"/>
          </a:p>
        </p:txBody>
      </p:sp>
      <p:sp>
        <p:nvSpPr>
          <p:cNvPr id="9220" name="Text Box 4"/>
          <p:cNvSpPr txBox="1">
            <a:spLocks noChangeArrowheads="1"/>
          </p:cNvSpPr>
          <p:nvPr/>
        </p:nvSpPr>
        <p:spPr bwMode="auto">
          <a:xfrm>
            <a:off x="677334" y="1512499"/>
            <a:ext cx="830276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t>System.Delegate</a:t>
            </a:r>
            <a:r>
              <a:rPr lang="zh-CN" altLang="en-US" sz="2800" dirty="0"/>
              <a:t>类是抽象类，不能直接</a:t>
            </a:r>
            <a:r>
              <a:rPr lang="zh-CN" altLang="en-US" sz="2800" dirty="0" smtClean="0"/>
              <a:t>实例化</a:t>
            </a:r>
            <a:endParaRPr lang="en-US" altLang="zh-CN" sz="2800" dirty="0" smtClean="0"/>
          </a:p>
          <a:p>
            <a:pPr eaLnBrk="1" hangingPunct="1">
              <a:spcBef>
                <a:spcPct val="0"/>
              </a:spcBef>
              <a:buClrTx/>
              <a:buSzTx/>
              <a:buFontTx/>
              <a:buNone/>
            </a:pPr>
            <a:endParaRPr lang="zh-CN" altLang="en-US" sz="2800" dirty="0"/>
          </a:p>
          <a:p>
            <a:pPr eaLnBrk="1" hangingPunct="1">
              <a:spcBef>
                <a:spcPct val="0"/>
              </a:spcBef>
              <a:buClrTx/>
              <a:buSzTx/>
              <a:buFontTx/>
              <a:buNone/>
            </a:pPr>
            <a:r>
              <a:rPr lang="zh-CN" altLang="en-US" sz="2800" dirty="0"/>
              <a:t>系统和编译器可以显式地从 </a:t>
            </a:r>
            <a:r>
              <a:rPr lang="en-US" altLang="zh-CN" sz="2800" dirty="0"/>
              <a:t>Delegate </a:t>
            </a:r>
            <a:r>
              <a:rPr lang="zh-CN" altLang="en-US" sz="2800" dirty="0"/>
              <a:t>类或 </a:t>
            </a:r>
          </a:p>
          <a:p>
            <a:pPr eaLnBrk="1" hangingPunct="1">
              <a:spcBef>
                <a:spcPct val="0"/>
              </a:spcBef>
              <a:buClrTx/>
              <a:buSzTx/>
              <a:buFontTx/>
              <a:buNone/>
            </a:pPr>
            <a:r>
              <a:rPr lang="en-US" altLang="zh-CN" sz="2800" dirty="0" err="1"/>
              <a:t>MulticastDelegate</a:t>
            </a:r>
            <a:r>
              <a:rPr lang="en-US" altLang="zh-CN" sz="2800" dirty="0"/>
              <a:t> </a:t>
            </a:r>
            <a:r>
              <a:rPr lang="zh-CN" altLang="en-US" sz="2800" dirty="0"/>
              <a:t>类派生，用户是不允许由委托类</a:t>
            </a:r>
          </a:p>
          <a:p>
            <a:pPr eaLnBrk="1" hangingPunct="1">
              <a:spcBef>
                <a:spcPct val="0"/>
              </a:spcBef>
              <a:buClrTx/>
              <a:buSzTx/>
              <a:buFontTx/>
              <a:buNone/>
            </a:pPr>
            <a:r>
              <a:rPr lang="zh-CN" altLang="en-US" sz="2800" dirty="0"/>
              <a:t>进行派生新类的。</a:t>
            </a:r>
          </a:p>
        </p:txBody>
      </p:sp>
    </p:spTree>
    <p:extLst>
      <p:ext uri="{BB962C8B-B14F-4D97-AF65-F5344CB8AC3E}">
        <p14:creationId xmlns:p14="http://schemas.microsoft.com/office/powerpoint/2010/main" val="14952766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GB" smtClean="0"/>
              <a:t>委托</a:t>
            </a:r>
            <a:r>
              <a:rPr lang="en-GB" altLang="zh-CN" smtClean="0"/>
              <a:t>(delegate)</a:t>
            </a:r>
            <a:endParaRPr lang="en-US" altLang="zh-CN" smtClean="0"/>
          </a:p>
        </p:txBody>
      </p:sp>
      <p:sp>
        <p:nvSpPr>
          <p:cNvPr id="10244" name="Text Box 3"/>
          <p:cNvSpPr txBox="1">
            <a:spLocks noChangeArrowheads="1"/>
          </p:cNvSpPr>
          <p:nvPr/>
        </p:nvSpPr>
        <p:spPr bwMode="auto">
          <a:xfrm>
            <a:off x="789468" y="1568810"/>
            <a:ext cx="7651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t>委托是异步（回调）操作和事件处理的重要环节</a:t>
            </a:r>
          </a:p>
        </p:txBody>
      </p:sp>
    </p:spTree>
    <p:extLst>
      <p:ext uri="{BB962C8B-B14F-4D97-AF65-F5344CB8AC3E}">
        <p14:creationId xmlns:p14="http://schemas.microsoft.com/office/powerpoint/2010/main" val="18591651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dirty="0" smtClean="0"/>
              <a:t>事件的实现步骤</a:t>
            </a:r>
          </a:p>
        </p:txBody>
      </p:sp>
      <p:sp>
        <p:nvSpPr>
          <p:cNvPr id="11268" name="Rectangle 3"/>
          <p:cNvSpPr>
            <a:spLocks noGrp="1" noChangeArrowheads="1"/>
          </p:cNvSpPr>
          <p:nvPr>
            <p:ph type="body" idx="1"/>
          </p:nvPr>
        </p:nvSpPr>
        <p:spPr>
          <a:xfrm>
            <a:off x="504804" y="1270000"/>
            <a:ext cx="11149314" cy="3957608"/>
          </a:xfrm>
        </p:spPr>
        <p:txBody>
          <a:bodyPr>
            <a:normAutofit fontScale="92500" lnSpcReduction="10000"/>
          </a:bodyPr>
          <a:lstStyle/>
          <a:p>
            <a:pPr>
              <a:lnSpc>
                <a:spcPct val="125000"/>
              </a:lnSpc>
            </a:pPr>
            <a:r>
              <a:rPr lang="zh-CN" altLang="en-US" sz="2600" dirty="0">
                <a:latin typeface="微软雅黑" panose="020B0503020204020204" pitchFamily="34" charset="-122"/>
                <a:ea typeface="微软雅黑" panose="020B0503020204020204" pitchFamily="34" charset="-122"/>
              </a:rPr>
              <a:t>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a:t>
            </a:r>
            <a:r>
              <a:rPr lang="zh-CN" altLang="en-US" sz="2600" dirty="0" smtClean="0">
                <a:latin typeface="微软雅黑" panose="020B0503020204020204" pitchFamily="34" charset="-122"/>
                <a:ea typeface="微软雅黑" panose="020B0503020204020204" pitchFamily="34" charset="-122"/>
              </a:rPr>
              <a:t>派生</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r>
              <a:rPr lang="en-US" altLang="zh-CN" sz="2100" dirty="0" smtClean="0">
                <a:latin typeface="微软雅黑" panose="020B0503020204020204" pitchFamily="34" charset="-122"/>
                <a:ea typeface="微软雅黑" panose="020B0503020204020204" pitchFamily="34" charset="-122"/>
              </a:rPr>
              <a:t>Public </a:t>
            </a:r>
            <a:r>
              <a:rPr lang="en-US" altLang="zh-CN" sz="2100" dirty="0" err="1" smtClean="0"/>
              <a:t>FireEventArgs</a:t>
            </a:r>
            <a:r>
              <a:rPr lang="zh-CN" altLang="en-US" sz="2100" dirty="0" smtClean="0"/>
              <a:t>：</a:t>
            </a:r>
            <a:r>
              <a:rPr lang="en-US" altLang="zh-CN" sz="2100" dirty="0" err="1" smtClean="0"/>
              <a:t>EventArgs</a:t>
            </a:r>
            <a:endParaRPr lang="zh-CN" altLang="en-US" sz="21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600" dirty="0" smtClean="0">
                <a:latin typeface="微软雅黑" panose="020B0503020204020204" pitchFamily="34" charset="-122"/>
                <a:ea typeface="微软雅黑" panose="020B0503020204020204" pitchFamily="34" charset="-122"/>
              </a:rPr>
              <a:t>用</a:t>
            </a:r>
            <a:r>
              <a:rPr lang="en-US" altLang="zh-CN" sz="2600" dirty="0" smtClean="0">
                <a:latin typeface="微软雅黑" panose="020B0503020204020204" pitchFamily="34" charset="-122"/>
                <a:ea typeface="微软雅黑" panose="020B0503020204020204" pitchFamily="34" charset="-122"/>
              </a:rPr>
              <a:t>delegate </a:t>
            </a:r>
            <a:r>
              <a:rPr lang="zh-CN" altLang="en-US" sz="2600" dirty="0" smtClean="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r>
              <a:rPr lang="en-US" altLang="zh-CN" sz="2600" dirty="0" smtClean="0">
                <a:latin typeface="微软雅黑" panose="020B0503020204020204" pitchFamily="34" charset="-122"/>
                <a:ea typeface="微软雅黑" panose="020B0503020204020204" pitchFamily="34" charset="-122"/>
              </a:rPr>
              <a:t>Public delegate void </a:t>
            </a:r>
            <a:r>
              <a:rPr lang="en-US" altLang="zh-CN" sz="2600" dirty="0" err="1" smtClean="0">
                <a:latin typeface="微软雅黑" panose="020B0503020204020204" pitchFamily="34" charset="-122"/>
                <a:ea typeface="微软雅黑" panose="020B0503020204020204" pitchFamily="34" charset="-122"/>
              </a:rPr>
              <a:t>FireEventHandler</a:t>
            </a:r>
            <a:r>
              <a:rPr lang="en-US" altLang="zh-CN" sz="2600" dirty="0" smtClean="0">
                <a:latin typeface="微软雅黑" panose="020B0503020204020204" pitchFamily="34" charset="-122"/>
                <a:ea typeface="微软雅黑" panose="020B0503020204020204" pitchFamily="34" charset="-122"/>
              </a:rPr>
              <a:t>(object </a:t>
            </a:r>
            <a:r>
              <a:rPr lang="en-US" altLang="zh-CN" sz="2600" dirty="0" err="1" smtClean="0">
                <a:latin typeface="微软雅黑" panose="020B0503020204020204" pitchFamily="34" charset="-122"/>
                <a:ea typeface="微软雅黑" panose="020B0503020204020204" pitchFamily="34" charset="-122"/>
              </a:rPr>
              <a:t>sender,FireEventArgs</a:t>
            </a:r>
            <a:r>
              <a:rPr lang="en-US" altLang="zh-CN" sz="2600" dirty="0" smtClean="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fe</a:t>
            </a:r>
            <a:r>
              <a:rPr lang="en-US" altLang="zh-CN" sz="2600" dirty="0" smtClean="0">
                <a:latin typeface="微软雅黑" panose="020B0503020204020204" pitchFamily="34" charset="-122"/>
                <a:ea typeface="微软雅黑" panose="020B0503020204020204" pitchFamily="34" charset="-122"/>
              </a:rPr>
              <a:t>);</a:t>
            </a:r>
          </a:p>
          <a:p>
            <a:pPr>
              <a:lnSpc>
                <a:spcPct val="125000"/>
              </a:lnSpc>
            </a:pPr>
            <a:r>
              <a:rPr lang="zh-CN" altLang="en-US" sz="2600" dirty="0">
                <a:latin typeface="微软雅黑" panose="020B0503020204020204" pitchFamily="34" charset="-122"/>
                <a:ea typeface="微软雅黑" panose="020B0503020204020204" pitchFamily="34" charset="-122"/>
              </a:rPr>
              <a:t>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smtClean="0">
                <a:latin typeface="微软雅黑" panose="020B0503020204020204" pitchFamily="34" charset="-122"/>
                <a:ea typeface="微软雅黑" panose="020B0503020204020204" pitchFamily="34" charset="-122"/>
              </a:rPr>
              <a:t>对象（引用）</a:t>
            </a:r>
            <a:endParaRPr lang="zh-CN" altLang="en-US" sz="2600" dirty="0">
              <a:latin typeface="微软雅黑" panose="020B0503020204020204" pitchFamily="34" charset="-122"/>
              <a:ea typeface="微软雅黑" panose="020B0503020204020204" pitchFamily="34" charset="-122"/>
            </a:endParaRPr>
          </a:p>
          <a:p>
            <a:pPr lvl="1">
              <a:lnSpc>
                <a:spcPct val="125000"/>
              </a:lnSpc>
            </a:pPr>
            <a:r>
              <a:rPr lang="en-US" altLang="zh-CN" sz="2600" dirty="0" smtClean="0">
                <a:latin typeface="微软雅黑" panose="020B0503020204020204" pitchFamily="34" charset="-122"/>
                <a:ea typeface="微软雅黑" panose="020B0503020204020204" pitchFamily="34" charset="-122"/>
              </a:rPr>
              <a:t>Public </a:t>
            </a:r>
            <a:r>
              <a:rPr lang="en-US" altLang="zh-CN" sz="2600" dirty="0">
                <a:latin typeface="微软雅黑" panose="020B0503020204020204" pitchFamily="34" charset="-122"/>
                <a:ea typeface="微软雅黑" panose="020B0503020204020204" pitchFamily="34" charset="-122"/>
              </a:rPr>
              <a:t>event </a:t>
            </a:r>
            <a:r>
              <a:rPr lang="en-US" altLang="zh-CN" sz="2600" dirty="0" err="1" smtClean="0">
                <a:latin typeface="微软雅黑" panose="020B0503020204020204" pitchFamily="34" charset="-122"/>
                <a:ea typeface="微软雅黑" panose="020B0503020204020204" pitchFamily="34" charset="-122"/>
              </a:rPr>
              <a:t>FireEventHandler</a:t>
            </a:r>
            <a:r>
              <a:rPr lang="en-US" altLang="zh-CN" sz="2600" dirty="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FireEvent</a:t>
            </a:r>
            <a:r>
              <a:rPr lang="zh-CN" altLang="en-US"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pPr>
              <a:lnSpc>
                <a:spcPct val="125000"/>
              </a:lnSpc>
            </a:pPr>
            <a:r>
              <a:rPr lang="zh-CN" altLang="en-US" sz="2600" dirty="0" smtClean="0">
                <a:latin typeface="微软雅黑" panose="020B0503020204020204" pitchFamily="34" charset="-122"/>
                <a:ea typeface="微软雅黑" panose="020B0503020204020204" pitchFamily="34" charset="-122"/>
              </a:rPr>
              <a:t>定义事件发起者类</a:t>
            </a:r>
            <a:endParaRPr lang="en-US" altLang="zh-CN" sz="2600" dirty="0" smtClean="0">
              <a:latin typeface="微软雅黑" panose="020B0503020204020204" pitchFamily="34" charset="-122"/>
              <a:ea typeface="微软雅黑" panose="020B0503020204020204" pitchFamily="34" charset="-122"/>
            </a:endParaRPr>
          </a:p>
          <a:p>
            <a:pPr>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541058" y="4549676"/>
            <a:ext cx="7386918" cy="2308324"/>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public</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class</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smtClean="0">
                <a:solidFill>
                  <a:srgbClr val="2B91AF"/>
                </a:solidFill>
                <a:latin typeface="新宋体" panose="02010609030101010101" pitchFamily="49" charset="-122"/>
                <a:ea typeface="新宋体" panose="02010609030101010101" pitchFamily="49" charset="-122"/>
              </a:rPr>
              <a:t>FireAlarm</a:t>
            </a:r>
            <a:r>
              <a:rPr lang="en-US" altLang="zh-CN" sz="1200" dirty="0" smtClean="0">
                <a:solidFill>
                  <a:srgbClr val="000000"/>
                </a:solidFill>
                <a:latin typeface="新宋体" panose="02010609030101010101" pitchFamily="49" charset="-122"/>
                <a:ea typeface="新宋体" panose="02010609030101010101" pitchFamily="49" charset="-122"/>
              </a:rPr>
              <a:t>  {</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8000"/>
                </a:solidFill>
                <a:latin typeface="新宋体" panose="02010609030101010101" pitchFamily="49" charset="-122"/>
                <a:ea typeface="新宋体" panose="02010609030101010101" pitchFamily="49" charset="-122"/>
              </a:rPr>
              <a:t>//</a:t>
            </a:r>
            <a:r>
              <a:rPr lang="zh-CN" altLang="en-US" sz="1200" dirty="0">
                <a:solidFill>
                  <a:srgbClr val="008000"/>
                </a:solidFill>
                <a:latin typeface="新宋体" panose="02010609030101010101" pitchFamily="49" charset="-122"/>
                <a:ea typeface="新宋体" panose="02010609030101010101" pitchFamily="49" charset="-122"/>
              </a:rPr>
              <a:t>将火情处理定义为</a:t>
            </a:r>
            <a:r>
              <a:rPr lang="en-US" altLang="zh-CN" sz="1200" dirty="0" err="1">
                <a:solidFill>
                  <a:srgbClr val="008000"/>
                </a:solidFill>
                <a:latin typeface="新宋体" panose="02010609030101010101" pitchFamily="49" charset="-122"/>
                <a:ea typeface="新宋体" panose="02010609030101010101" pitchFamily="49" charset="-122"/>
              </a:rPr>
              <a:t>FireEventHandler</a:t>
            </a:r>
            <a:r>
              <a:rPr lang="en-US" altLang="zh-CN" sz="1200" dirty="0">
                <a:solidFill>
                  <a:srgbClr val="008000"/>
                </a:solidFill>
                <a:latin typeface="新宋体" panose="02010609030101010101" pitchFamily="49" charset="-122"/>
                <a:ea typeface="新宋体" panose="02010609030101010101" pitchFamily="49" charset="-122"/>
              </a:rPr>
              <a:t> </a:t>
            </a:r>
            <a:r>
              <a:rPr lang="zh-CN" altLang="en-US" sz="1200" dirty="0">
                <a:solidFill>
                  <a:srgbClr val="008000"/>
                </a:solidFill>
                <a:latin typeface="新宋体" panose="02010609030101010101" pitchFamily="49" charset="-122"/>
                <a:ea typeface="新宋体" panose="02010609030101010101" pitchFamily="49" charset="-122"/>
              </a:rPr>
              <a:t>代理</a:t>
            </a:r>
            <a:r>
              <a:rPr lang="en-US" altLang="zh-CN" sz="1200" dirty="0">
                <a:solidFill>
                  <a:srgbClr val="008000"/>
                </a:solidFill>
                <a:latin typeface="新宋体" panose="02010609030101010101" pitchFamily="49" charset="-122"/>
                <a:ea typeface="新宋体" panose="02010609030101010101" pitchFamily="49" charset="-122"/>
              </a:rPr>
              <a:t>(delegate) </a:t>
            </a:r>
            <a:r>
              <a:rPr lang="zh-CN" altLang="en-US" sz="1200" dirty="0">
                <a:solidFill>
                  <a:srgbClr val="008000"/>
                </a:solidFill>
                <a:latin typeface="新宋体" panose="02010609030101010101" pitchFamily="49" charset="-122"/>
                <a:ea typeface="新宋体" panose="02010609030101010101" pitchFamily="49" charset="-122"/>
              </a:rPr>
              <a:t>类型，这个代理声明的事件的参数列表</a:t>
            </a:r>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00FF"/>
                </a:solidFill>
                <a:latin typeface="新宋体" panose="02010609030101010101" pitchFamily="49" charset="-122"/>
                <a:ea typeface="新宋体" panose="02010609030101010101" pitchFamily="49" charset="-122"/>
              </a:rPr>
              <a:t>    public</a:t>
            </a:r>
            <a:r>
              <a:rPr lang="en-US" altLang="zh-CN" sz="1200" dirty="0" smtClean="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delegate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void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FireEventHandler</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FF"/>
                </a:solidFill>
                <a:latin typeface="新宋体" panose="02010609030101010101" pitchFamily="49" charset="-122"/>
                <a:ea typeface="新宋体" panose="02010609030101010101" pitchFamily="49" charset="-122"/>
              </a:rPr>
              <a:t>object</a:t>
            </a:r>
            <a:r>
              <a:rPr lang="en-US" altLang="zh-CN" sz="1200" dirty="0">
                <a:solidFill>
                  <a:srgbClr val="000000"/>
                </a:solidFill>
                <a:latin typeface="新宋体" panose="02010609030101010101" pitchFamily="49" charset="-122"/>
                <a:ea typeface="新宋体" panose="02010609030101010101" pitchFamily="49" charset="-122"/>
              </a:rPr>
              <a:t> sender, </a:t>
            </a:r>
            <a:r>
              <a:rPr lang="en-US" altLang="zh-CN" sz="1200" dirty="0" err="1">
                <a:solidFill>
                  <a:srgbClr val="2B91AF"/>
                </a:solidFill>
                <a:latin typeface="新宋体" panose="02010609030101010101" pitchFamily="49" charset="-122"/>
                <a:ea typeface="新宋体" panose="02010609030101010101" pitchFamily="49" charset="-122"/>
              </a:rPr>
              <a:t>FireEventArgs</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fe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smtClean="0">
                <a:solidFill>
                  <a:srgbClr val="008000"/>
                </a:solidFill>
                <a:latin typeface="新宋体" panose="02010609030101010101" pitchFamily="49" charset="-122"/>
                <a:ea typeface="新宋体" panose="02010609030101010101" pitchFamily="49" charset="-122"/>
              </a:rPr>
              <a:t>//</a:t>
            </a:r>
            <a:r>
              <a:rPr lang="zh-CN" altLang="en-US" sz="1200" dirty="0">
                <a:solidFill>
                  <a:srgbClr val="008000"/>
                </a:solidFill>
                <a:latin typeface="新宋体" panose="02010609030101010101" pitchFamily="49" charset="-122"/>
                <a:ea typeface="新宋体" panose="02010609030101010101" pitchFamily="49" charset="-122"/>
              </a:rPr>
              <a:t>定义</a:t>
            </a:r>
            <a:r>
              <a:rPr lang="en-US" altLang="zh-CN" sz="1200" dirty="0" err="1">
                <a:solidFill>
                  <a:srgbClr val="008000"/>
                </a:solidFill>
                <a:latin typeface="新宋体" panose="02010609030101010101" pitchFamily="49" charset="-122"/>
                <a:ea typeface="新宋体" panose="02010609030101010101" pitchFamily="49" charset="-122"/>
              </a:rPr>
              <a:t>FireEvent</a:t>
            </a:r>
            <a:r>
              <a:rPr lang="en-US" altLang="zh-CN" sz="1200" dirty="0">
                <a:solidFill>
                  <a:srgbClr val="008000"/>
                </a:solidFill>
                <a:latin typeface="新宋体" panose="02010609030101010101" pitchFamily="49" charset="-122"/>
                <a:ea typeface="新宋体" panose="02010609030101010101" pitchFamily="49" charset="-122"/>
              </a:rPr>
              <a:t> </a:t>
            </a:r>
            <a:r>
              <a:rPr lang="zh-CN" altLang="en-US" sz="1200" dirty="0">
                <a:solidFill>
                  <a:srgbClr val="008000"/>
                </a:solidFill>
                <a:latin typeface="新宋体" panose="02010609030101010101" pitchFamily="49" charset="-122"/>
                <a:ea typeface="新宋体" panose="02010609030101010101" pitchFamily="49" charset="-122"/>
              </a:rPr>
              <a:t>为</a:t>
            </a:r>
            <a:r>
              <a:rPr lang="en-US" altLang="zh-CN" sz="1200" dirty="0" err="1">
                <a:solidFill>
                  <a:srgbClr val="008000"/>
                </a:solidFill>
                <a:latin typeface="新宋体" panose="02010609030101010101" pitchFamily="49" charset="-122"/>
                <a:ea typeface="新宋体" panose="02010609030101010101" pitchFamily="49" charset="-122"/>
              </a:rPr>
              <a:t>FireEventHandler</a:t>
            </a:r>
            <a:r>
              <a:rPr lang="en-US" altLang="zh-CN" sz="1200" dirty="0">
                <a:solidFill>
                  <a:srgbClr val="008000"/>
                </a:solidFill>
                <a:latin typeface="新宋体" panose="02010609030101010101" pitchFamily="49" charset="-122"/>
                <a:ea typeface="新宋体" panose="02010609030101010101" pitchFamily="49" charset="-122"/>
              </a:rPr>
              <a:t> delegate </a:t>
            </a:r>
            <a:r>
              <a:rPr lang="zh-CN" altLang="en-US" sz="1200" dirty="0">
                <a:solidFill>
                  <a:srgbClr val="008000"/>
                </a:solidFill>
                <a:latin typeface="新宋体" panose="02010609030101010101" pitchFamily="49" charset="-122"/>
                <a:ea typeface="新宋体" panose="02010609030101010101" pitchFamily="49" charset="-122"/>
              </a:rPr>
              <a:t>事件</a:t>
            </a:r>
            <a:r>
              <a:rPr lang="en-US" altLang="zh-CN" sz="1200" dirty="0">
                <a:solidFill>
                  <a:srgbClr val="008000"/>
                </a:solidFill>
                <a:latin typeface="新宋体" panose="02010609030101010101" pitchFamily="49" charset="-122"/>
                <a:ea typeface="新宋体" panose="02010609030101010101" pitchFamily="49" charset="-122"/>
              </a:rPr>
              <a:t>(event) </a:t>
            </a:r>
            <a:r>
              <a:rPr lang="zh-CN" altLang="en-US" sz="1200" dirty="0">
                <a:solidFill>
                  <a:srgbClr val="008000"/>
                </a:solidFill>
                <a:latin typeface="新宋体" panose="02010609030101010101" pitchFamily="49" charset="-122"/>
                <a:ea typeface="新宋体" panose="02010609030101010101" pitchFamily="49" charset="-122"/>
              </a:rPr>
              <a:t>类型</a:t>
            </a:r>
            <a:r>
              <a:rPr lang="en-US" altLang="zh-CN" sz="1200" dirty="0">
                <a:solidFill>
                  <a:srgbClr val="008000"/>
                </a:solidFill>
                <a:latin typeface="新宋体" panose="02010609030101010101" pitchFamily="49" charset="-122"/>
                <a:ea typeface="新宋体" panose="02010609030101010101" pitchFamily="49" charset="-122"/>
              </a:rPr>
              <a:t>.</a:t>
            </a:r>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00FF"/>
                </a:solidFill>
                <a:latin typeface="新宋体" panose="02010609030101010101" pitchFamily="49" charset="-122"/>
                <a:ea typeface="新宋体" panose="02010609030101010101" pitchFamily="49" charset="-122"/>
              </a:rPr>
              <a:t>    public</a:t>
            </a:r>
            <a:r>
              <a:rPr lang="en-US" altLang="zh-CN" sz="1200" dirty="0" smtClean="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event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FireEventHandler</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FireEvent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smtClean="0">
                <a:solidFill>
                  <a:srgbClr val="008000"/>
                </a:solidFill>
                <a:latin typeface="新宋体" panose="02010609030101010101" pitchFamily="49" charset="-122"/>
                <a:ea typeface="新宋体" panose="02010609030101010101" pitchFamily="49" charset="-122"/>
              </a:rPr>
              <a:t>  //</a:t>
            </a:r>
            <a:r>
              <a:rPr lang="zh-CN" altLang="en-US" sz="1200" dirty="0">
                <a:solidFill>
                  <a:srgbClr val="008000"/>
                </a:solidFill>
                <a:latin typeface="新宋体" panose="02010609030101010101" pitchFamily="49" charset="-122"/>
                <a:ea typeface="新宋体" panose="02010609030101010101" pitchFamily="49" charset="-122"/>
              </a:rPr>
              <a:t>激活事件的方法，创建了</a:t>
            </a:r>
            <a:r>
              <a:rPr lang="en-US" altLang="zh-CN" sz="1200" dirty="0" err="1">
                <a:solidFill>
                  <a:srgbClr val="008000"/>
                </a:solidFill>
                <a:latin typeface="新宋体" panose="02010609030101010101" pitchFamily="49" charset="-122"/>
                <a:ea typeface="新宋体" panose="02010609030101010101" pitchFamily="49" charset="-122"/>
              </a:rPr>
              <a:t>FireEventArgs</a:t>
            </a:r>
            <a:r>
              <a:rPr lang="en-US" altLang="zh-CN" sz="1200" dirty="0">
                <a:solidFill>
                  <a:srgbClr val="008000"/>
                </a:solidFill>
                <a:latin typeface="新宋体" panose="02010609030101010101" pitchFamily="49" charset="-122"/>
                <a:ea typeface="新宋体" panose="02010609030101010101" pitchFamily="49" charset="-122"/>
              </a:rPr>
              <a:t> </a:t>
            </a:r>
            <a:r>
              <a:rPr lang="zh-CN" altLang="en-US" sz="1200" dirty="0">
                <a:solidFill>
                  <a:srgbClr val="008000"/>
                </a:solidFill>
                <a:latin typeface="新宋体" panose="02010609030101010101" pitchFamily="49" charset="-122"/>
                <a:ea typeface="新宋体" panose="02010609030101010101" pitchFamily="49" charset="-122"/>
              </a:rPr>
              <a:t>对象，发起事件，并将事件参数对象传递过去</a:t>
            </a:r>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00FF"/>
                </a:solidFill>
                <a:latin typeface="新宋体" panose="02010609030101010101" pitchFamily="49" charset="-122"/>
                <a:ea typeface="新宋体" panose="02010609030101010101" pitchFamily="49" charset="-122"/>
              </a:rPr>
              <a:t>   public</a:t>
            </a:r>
            <a:r>
              <a:rPr lang="en-US" altLang="zh-CN" sz="1200" dirty="0" smtClean="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void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ActivateFireAlarm</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FF"/>
                </a:solidFill>
                <a:latin typeface="新宋体" panose="02010609030101010101" pitchFamily="49" charset="-122"/>
                <a:ea typeface="新宋体" panose="02010609030101010101" pitchFamily="49" charset="-122"/>
              </a:rPr>
              <a:t>string</a:t>
            </a:r>
            <a:r>
              <a:rPr lang="en-US" altLang="zh-CN" sz="1200" dirty="0">
                <a:solidFill>
                  <a:srgbClr val="000000"/>
                </a:solidFill>
                <a:latin typeface="新宋体" panose="02010609030101010101" pitchFamily="49" charset="-122"/>
                <a:ea typeface="新宋体" panose="02010609030101010101" pitchFamily="49" charset="-122"/>
              </a:rPr>
              <a:t> room,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ferocity</a:t>
            </a:r>
            <a:r>
              <a:rPr lang="en-US" altLang="zh-CN" sz="1200" dirty="0" smtClean="0">
                <a:solidFill>
                  <a:srgbClr val="000000"/>
                </a:solidFill>
                <a:latin typeface="新宋体" panose="02010609030101010101" pitchFamily="49" charset="-122"/>
                <a:ea typeface="新宋体" panose="02010609030101010101" pitchFamily="49" charset="-122"/>
              </a:rPr>
              <a:t>)</a:t>
            </a:r>
            <a:r>
              <a:rPr lang="zh-CN" altLang="en-US" sz="1200" dirty="0" smtClean="0">
                <a:solidFill>
                  <a:srgbClr val="000000"/>
                </a:solidFill>
                <a:latin typeface="新宋体" panose="02010609030101010101" pitchFamily="49" charset="-122"/>
                <a:ea typeface="新宋体" panose="02010609030101010101" pitchFamily="49" charset="-122"/>
              </a:rPr>
              <a:t>   </a:t>
            </a:r>
            <a:r>
              <a:rPr lang="en-US" altLang="zh-CN" sz="1200" dirty="0" smtClean="0">
                <a:solidFill>
                  <a:srgbClr val="000000"/>
                </a:solidFill>
                <a:latin typeface="新宋体" panose="02010609030101010101" pitchFamily="49" charset="-122"/>
                <a:ea typeface="新宋体" panose="02010609030101010101" pitchFamily="49" charset="-122"/>
              </a:rPr>
              <a:t>{</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2B91AF"/>
                </a:solidFill>
                <a:latin typeface="新宋体" panose="02010609030101010101" pitchFamily="49" charset="-122"/>
                <a:ea typeface="新宋体" panose="02010609030101010101" pitchFamily="49" charset="-122"/>
              </a:rPr>
              <a:t>        </a:t>
            </a:r>
            <a:r>
              <a:rPr lang="en-US" altLang="zh-CN" sz="1200" dirty="0" err="1" smtClean="0">
                <a:solidFill>
                  <a:srgbClr val="2B91AF"/>
                </a:solidFill>
                <a:latin typeface="新宋体" panose="02010609030101010101" pitchFamily="49" charset="-122"/>
                <a:ea typeface="新宋体" panose="02010609030101010101" pitchFamily="49" charset="-122"/>
              </a:rPr>
              <a:t>FireEventArgs</a:t>
            </a:r>
            <a:r>
              <a:rPr lang="en-US" altLang="zh-CN" sz="1200" dirty="0" smtClean="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fireArgs</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FireEventArgs</a:t>
            </a:r>
            <a:r>
              <a:rPr lang="en-US" altLang="zh-CN" sz="1200" dirty="0">
                <a:solidFill>
                  <a:srgbClr val="000000"/>
                </a:solidFill>
                <a:latin typeface="新宋体" panose="02010609030101010101" pitchFamily="49" charset="-122"/>
                <a:ea typeface="新宋体" panose="02010609030101010101" pitchFamily="49" charset="-122"/>
              </a:rPr>
              <a:t>(room, ferocity);</a:t>
            </a:r>
          </a:p>
          <a:p>
            <a:r>
              <a:rPr lang="en-US" altLang="zh-CN" sz="1200" dirty="0" smtClean="0">
                <a:solidFill>
                  <a:srgbClr val="008000"/>
                </a:solidFill>
                <a:latin typeface="新宋体" panose="02010609030101010101" pitchFamily="49" charset="-122"/>
                <a:ea typeface="新宋体" panose="02010609030101010101" pitchFamily="49" charset="-122"/>
              </a:rPr>
              <a:t>       //</a:t>
            </a:r>
            <a:r>
              <a:rPr lang="zh-CN" altLang="en-US" sz="1200" dirty="0">
                <a:solidFill>
                  <a:srgbClr val="008000"/>
                </a:solidFill>
                <a:latin typeface="新宋体" panose="02010609030101010101" pitchFamily="49" charset="-122"/>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0000"/>
                </a:solidFill>
                <a:latin typeface="新宋体" panose="02010609030101010101" pitchFamily="49" charset="-122"/>
                <a:ea typeface="新宋体" panose="02010609030101010101" pitchFamily="49" charset="-122"/>
              </a:rPr>
              <a:t>       </a:t>
            </a:r>
            <a:r>
              <a:rPr lang="en-US" altLang="zh-CN" sz="1200" dirty="0" err="1" smtClean="0">
                <a:solidFill>
                  <a:srgbClr val="000000"/>
                </a:solidFill>
                <a:latin typeface="新宋体" panose="02010609030101010101" pitchFamily="49" charset="-122"/>
                <a:ea typeface="新宋体" panose="02010609030101010101" pitchFamily="49" charset="-122"/>
              </a:rPr>
              <a:t>FireEvent</a:t>
            </a:r>
            <a:r>
              <a:rPr lang="en-US" altLang="zh-CN" sz="1200" dirty="0" smtClean="0">
                <a:solidFill>
                  <a:srgbClr val="000000"/>
                </a:solidFill>
                <a:latin typeface="新宋体" panose="02010609030101010101" pitchFamily="49" charset="-122"/>
                <a:ea typeface="新宋体" panose="02010609030101010101" pitchFamily="49" charset="-122"/>
              </a:rPr>
              <a:t>(</a:t>
            </a:r>
            <a:r>
              <a:rPr lang="en-US" altLang="zh-CN" sz="1200" dirty="0" smtClean="0">
                <a:solidFill>
                  <a:srgbClr val="0000FF"/>
                </a:solidFill>
                <a:latin typeface="新宋体" panose="02010609030101010101" pitchFamily="49" charset="-122"/>
                <a:ea typeface="新宋体" panose="02010609030101010101" pitchFamily="49" charset="-122"/>
              </a:rPr>
              <a:t>this</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fireArgs</a:t>
            </a:r>
            <a:r>
              <a:rPr lang="en-US" altLang="zh-CN" sz="1200" dirty="0" smtClean="0">
                <a:solidFill>
                  <a:srgbClr val="000000"/>
                </a:solidFill>
                <a:latin typeface="新宋体" panose="02010609030101010101" pitchFamily="49" charset="-122"/>
                <a:ea typeface="新宋体" panose="02010609030101010101" pitchFamily="49" charset="-122"/>
              </a:rPr>
              <a:t>);</a:t>
            </a:r>
          </a:p>
          <a:p>
            <a:r>
              <a:rPr lang="en-US" altLang="zh-CN" sz="1200" dirty="0" smtClean="0">
                <a:solidFill>
                  <a:srgbClr val="000000"/>
                </a:solidFill>
                <a:latin typeface="新宋体" panose="02010609030101010101" pitchFamily="49" charset="-122"/>
                <a:ea typeface="新宋体" panose="02010609030101010101" pitchFamily="49" charset="-122"/>
              </a:rPr>
              <a:t>   }</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228374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mtClean="0"/>
              <a:t>窗体的输入</a:t>
            </a:r>
          </a:p>
        </p:txBody>
      </p:sp>
      <p:sp>
        <p:nvSpPr>
          <p:cNvPr id="10244" name="Rectangle 3"/>
          <p:cNvSpPr>
            <a:spLocks noGrp="1" noChangeArrowheads="1"/>
          </p:cNvSpPr>
          <p:nvPr>
            <p:ph type="body" idx="1"/>
          </p:nvPr>
        </p:nvSpPr>
        <p:spPr>
          <a:xfrm>
            <a:off x="1022391" y="1608500"/>
            <a:ext cx="3515103" cy="1453878"/>
          </a:xfrm>
        </p:spPr>
        <p:txBody>
          <a:bodyPr>
            <a:normAutofit/>
          </a:bodyPr>
          <a:lstStyle/>
          <a:p>
            <a:pPr eaLnBrk="1" hangingPunct="1"/>
            <a:r>
              <a:rPr lang="zh-CN" altLang="en-US" sz="3600" smtClean="0"/>
              <a:t>消息队列</a:t>
            </a:r>
          </a:p>
          <a:p>
            <a:pPr eaLnBrk="1" hangingPunct="1"/>
            <a:r>
              <a:rPr lang="zh-CN" altLang="en-US" sz="3600" smtClean="0"/>
              <a:t>消息循环</a:t>
            </a:r>
          </a:p>
        </p:txBody>
      </p:sp>
    </p:spTree>
    <p:extLst>
      <p:ext uri="{BB962C8B-B14F-4D97-AF65-F5344CB8AC3E}">
        <p14:creationId xmlns:p14="http://schemas.microsoft.com/office/powerpoint/2010/main" val="41481653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smtClean="0"/>
              <a:t>事件的实现步骤</a:t>
            </a:r>
          </a:p>
        </p:txBody>
      </p:sp>
      <p:sp>
        <p:nvSpPr>
          <p:cNvPr id="12292" name="Rectangle 3"/>
          <p:cNvSpPr>
            <a:spLocks noGrp="1" noChangeArrowheads="1"/>
          </p:cNvSpPr>
          <p:nvPr>
            <p:ph type="body" idx="1"/>
          </p:nvPr>
        </p:nvSpPr>
        <p:spPr>
          <a:xfrm>
            <a:off x="536634" y="1477991"/>
            <a:ext cx="10552707" cy="4366997"/>
          </a:xfrm>
        </p:spPr>
        <p:txBody>
          <a:bodyPr>
            <a:noAutofit/>
          </a:bodyPr>
          <a:lstStyle/>
          <a:p>
            <a:r>
              <a:rPr lang="zh-CN" altLang="en-US" sz="2400" dirty="0">
                <a:latin typeface="微软雅黑" panose="020B0503020204020204" pitchFamily="34" charset="-122"/>
                <a:ea typeface="微软雅黑" panose="020B0503020204020204" pitchFamily="34" charset="-122"/>
              </a:rPr>
              <a:t>定义事件处理方法，也就是普通的</a:t>
            </a:r>
            <a:r>
              <a:rPr lang="zh-CN" altLang="en-US" sz="2400" dirty="0" smtClean="0">
                <a:latin typeface="微软雅黑" panose="020B0503020204020204" pitchFamily="34" charset="-122"/>
                <a:ea typeface="微软雅黑" panose="020B0503020204020204" pitchFamily="34" charset="-122"/>
              </a:rPr>
              <a:t>类</a:t>
            </a: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a:t>void </a:t>
            </a:r>
            <a:r>
              <a:rPr lang="en-US" altLang="zh-CN" dirty="0" err="1"/>
              <a:t>ExtinguishFire</a:t>
            </a:r>
            <a:r>
              <a:rPr lang="en-US" altLang="zh-CN" dirty="0"/>
              <a:t>(object sender, </a:t>
            </a:r>
            <a:r>
              <a:rPr lang="en-US" altLang="zh-CN" dirty="0" err="1"/>
              <a:t>FireEventArgs</a:t>
            </a:r>
            <a:r>
              <a:rPr lang="en-US" altLang="zh-CN" dirty="0"/>
              <a:t> </a:t>
            </a:r>
            <a:r>
              <a:rPr lang="en-US" altLang="zh-CN" dirty="0" err="1"/>
              <a:t>fe</a:t>
            </a:r>
            <a:r>
              <a:rPr lang="en-US" altLang="zh-CN" dirty="0"/>
              <a:t>)</a:t>
            </a:r>
            <a:endParaRPr lang="zh-CN" altLang="en-US" sz="3400" dirty="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用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操作符添加事件到事件队列中，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操作符能够将事件从队列中删除。</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a:t>fireAlarm.FireEvent</a:t>
            </a:r>
            <a:r>
              <a:rPr lang="en-US" altLang="zh-CN" dirty="0"/>
              <a:t> += new </a:t>
            </a:r>
            <a:r>
              <a:rPr lang="en-US" altLang="zh-CN" dirty="0" err="1"/>
              <a:t>FireAlarm.FireEventHandler</a:t>
            </a:r>
            <a:r>
              <a:rPr lang="en-US" altLang="zh-CN" dirty="0"/>
              <a:t>(</a:t>
            </a:r>
            <a:r>
              <a:rPr lang="en-US" altLang="zh-CN" dirty="0" err="1"/>
              <a:t>ExtinguishFire</a:t>
            </a:r>
            <a:r>
              <a:rPr lang="en-US" altLang="zh-CN" dirty="0"/>
              <a:t>);</a:t>
            </a:r>
            <a:endParaRPr lang="en-US" altLang="zh-CN" sz="3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触发事件的地方用调用 </a:t>
            </a:r>
            <a:r>
              <a:rPr lang="en-US" altLang="zh-CN" sz="2400" dirty="0" smtClean="0">
                <a:latin typeface="微软雅黑" panose="020B0503020204020204" pitchFamily="34" charset="-122"/>
                <a:ea typeface="微软雅黑" panose="020B0503020204020204" pitchFamily="34" charset="-122"/>
              </a:rPr>
              <a:t>delegate </a:t>
            </a:r>
            <a:r>
              <a:rPr lang="zh-CN" altLang="en-US" sz="2400" dirty="0" smtClean="0">
                <a:latin typeface="微软雅黑" panose="020B0503020204020204" pitchFamily="34" charset="-122"/>
                <a:ea typeface="微软雅黑" panose="020B0503020204020204" pitchFamily="34" charset="-122"/>
              </a:rPr>
              <a:t>的方式写事件触发方法。</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a:t>fireAlarm.</a:t>
            </a:r>
            <a:r>
              <a:rPr lang="en-US" altLang="zh-CN" dirty="0" err="1" smtClean="0">
                <a:solidFill>
                  <a:srgbClr val="000000"/>
                </a:solidFill>
                <a:latin typeface="新宋体" panose="02010609030101010101" pitchFamily="49" charset="-122"/>
                <a:ea typeface="新宋体" panose="02010609030101010101" pitchFamily="49" charset="-122"/>
              </a:rPr>
              <a:t>FireEvent</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0000FF"/>
                </a:solidFill>
                <a:latin typeface="新宋体" panose="02010609030101010101" pitchFamily="49" charset="-122"/>
                <a:ea typeface="新宋体" panose="02010609030101010101" pitchFamily="49" charset="-122"/>
              </a:rPr>
              <a:t>this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fireArgs</a:t>
            </a:r>
            <a:r>
              <a:rPr lang="en-US" altLang="zh-CN" dirty="0" smtClean="0">
                <a:solidFill>
                  <a:srgbClr val="000000"/>
                </a:solidFill>
                <a:latin typeface="新宋体" panose="02010609030101010101" pitchFamily="49" charset="-122"/>
                <a:ea typeface="新宋体" panose="02010609030101010101" pitchFamily="49" charset="-122"/>
              </a:rPr>
              <a:t>);</a:t>
            </a:r>
          </a:p>
          <a:p>
            <a:pPr lvl="1"/>
            <a:endParaRPr lang="zh-CN" altLang="en-US" sz="22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调用事件方法触发事件。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smtClean="0"/>
              <a:t>fireAlarm</a:t>
            </a:r>
            <a:r>
              <a:rPr lang="en-US" altLang="zh-CN" dirty="0" err="1"/>
              <a:t>.</a:t>
            </a:r>
            <a:r>
              <a:rPr lang="en-US" altLang="zh-CN" dirty="0" err="1" smtClean="0">
                <a:solidFill>
                  <a:srgbClr val="000000"/>
                </a:solidFill>
                <a:latin typeface="新宋体" panose="02010609030101010101" pitchFamily="49" charset="-122"/>
                <a:ea typeface="新宋体" panose="02010609030101010101" pitchFamily="49" charset="-122"/>
              </a:rPr>
              <a:t>ActivateFireAlarm</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0000FF"/>
                </a:solidFill>
                <a:latin typeface="新宋体" panose="02010609030101010101" pitchFamily="49" charset="-122"/>
                <a:ea typeface="新宋体" panose="02010609030101010101" pitchFamily="49" charset="-122"/>
              </a:rPr>
              <a:t>string</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room,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ferocity)</a:t>
            </a:r>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3930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smtClean="0"/>
              <a:t>事件机制程序示例</a:t>
            </a:r>
            <a:r>
              <a:rPr lang="en-US" altLang="zh-CN" dirty="0" smtClean="0"/>
              <a:t>1-</a:t>
            </a:r>
            <a:r>
              <a:rPr lang="zh-CN" altLang="en-US" dirty="0" smtClean="0"/>
              <a:t>实验</a:t>
            </a:r>
            <a:r>
              <a:rPr lang="en-US" altLang="zh-CN" dirty="0" smtClean="0"/>
              <a:t>2</a:t>
            </a:r>
            <a:endParaRPr lang="zh-CN" altLang="en-US"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335180"/>
            <a:ext cx="9001125" cy="5657850"/>
          </a:xfrm>
          <a:prstGeom prst="rect">
            <a:avLst/>
          </a:prstGeom>
        </p:spPr>
      </p:pic>
    </p:spTree>
    <p:extLst>
      <p:ext uri="{BB962C8B-B14F-4D97-AF65-F5344CB8AC3E}">
        <p14:creationId xmlns:p14="http://schemas.microsoft.com/office/powerpoint/2010/main" val="17713402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85663" y="101603"/>
            <a:ext cx="5463490" cy="821762"/>
          </a:xfrm>
        </p:spPr>
        <p:txBody>
          <a:bodyPr>
            <a:normAutofit fontScale="90000"/>
          </a:bodyPr>
          <a:lstStyle/>
          <a:p>
            <a:pPr eaLnBrk="1" hangingPunct="1"/>
            <a:r>
              <a:rPr lang="zh-CN" altLang="en-US" dirty="0" smtClean="0"/>
              <a:t>事件机制程序示例</a:t>
            </a:r>
            <a:r>
              <a:rPr lang="en-US" altLang="zh-CN" dirty="0" smtClean="0"/>
              <a:t>2-</a:t>
            </a:r>
            <a:r>
              <a:rPr lang="zh-CN" altLang="en-US" dirty="0"/>
              <a:t>程序</a:t>
            </a:r>
            <a:r>
              <a:rPr lang="zh-CN" altLang="en-US" dirty="0" smtClean="0"/>
              <a:t>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15" y="9233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5" y="234464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137774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677334" y="609600"/>
            <a:ext cx="5828397" cy="724525"/>
          </a:xfrm>
        </p:spPr>
        <p:txBody>
          <a:bodyPr>
            <a:normAutofit/>
          </a:bodyPr>
          <a:lstStyle/>
          <a:p>
            <a:r>
              <a:rPr lang="zh-CN" altLang="en-US" smtClean="0"/>
              <a:t>回调是</a:t>
            </a:r>
            <a:r>
              <a:rPr lang="zh-CN" altLang="en-US"/>
              <a:t>由</a:t>
            </a:r>
            <a:r>
              <a:rPr lang="zh-CN" altLang="en-US" smtClean="0"/>
              <a:t>系统执行循环函数</a:t>
            </a:r>
          </a:p>
        </p:txBody>
      </p:sp>
      <p:sp>
        <p:nvSpPr>
          <p:cNvPr id="4" name="标题 1"/>
          <p:cNvSpPr txBox="1">
            <a:spLocks/>
          </p:cNvSpPr>
          <p:nvPr/>
        </p:nvSpPr>
        <p:spPr>
          <a:xfrm>
            <a:off x="677334" y="1481528"/>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t>事件</a:t>
            </a:r>
            <a:r>
              <a:rPr lang="zh-CN" altLang="en-US"/>
              <a:t>被系统</a:t>
            </a:r>
            <a:r>
              <a:rPr lang="zh-CN" altLang="en-US" smtClean="0"/>
              <a:t>封装的函数指针</a:t>
            </a:r>
          </a:p>
        </p:txBody>
      </p:sp>
    </p:spTree>
    <p:extLst>
      <p:ext uri="{BB962C8B-B14F-4D97-AF65-F5344CB8AC3E}">
        <p14:creationId xmlns:p14="http://schemas.microsoft.com/office/powerpoint/2010/main" val="2768878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smtClean="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smtClean="0">
                <a:latin typeface="微软雅黑" panose="020B0503020204020204" pitchFamily="34" charset="-122"/>
                <a:ea typeface="微软雅黑" panose="020B0503020204020204" pitchFamily="34" charset="-122"/>
              </a:rPr>
              <a:t>WinForm</a:t>
            </a:r>
            <a:r>
              <a:rPr lang="zh-CN" altLang="en-US" sz="3200" noProof="1" smtClean="0">
                <a:latin typeface="微软雅黑" panose="020B0503020204020204" pitchFamily="34" charset="-122"/>
                <a:ea typeface="微软雅黑" panose="020B0503020204020204" pitchFamily="34" charset="-122"/>
              </a:rPr>
              <a:t>实现两个窗体应用程序的消息传递</a:t>
            </a:r>
            <a:endParaRPr lang="en-US" altLang="zh-CN" sz="3200" noProof="1" smtClean="0">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WinForm</a:t>
            </a:r>
            <a:r>
              <a:rPr lang="zh-CN" altLang="en-US" sz="3200" noProof="1" smtClean="0">
                <a:latin typeface="微软雅黑" panose="020B0503020204020204" pitchFamily="34" charset="-122"/>
                <a:ea typeface="微软雅黑" panose="020B0503020204020204" pitchFamily="34" charset="-122"/>
              </a:rPr>
              <a:t>窗体实现事件的定义、触发与处理</a:t>
            </a:r>
            <a:endParaRPr lang="en-US" altLang="zh-CN" sz="3200" noProof="1" smtClean="0">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WPF</a:t>
            </a:r>
            <a:r>
              <a:rPr lang="zh-CN" altLang="en-US" sz="3200" noProof="1" smtClean="0">
                <a:latin typeface="微软雅黑" panose="020B0503020204020204" pitchFamily="34" charset="-122"/>
                <a:ea typeface="微软雅黑" panose="020B0503020204020204" pitchFamily="34" charset="-122"/>
              </a:rPr>
              <a:t>实现两个窗体应用程序的消息传递</a:t>
            </a:r>
            <a:endParaRPr lang="en-US" altLang="zh-CN" sz="3200" noProof="1" smtClean="0">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WPF</a:t>
            </a:r>
            <a:r>
              <a:rPr lang="zh-CN" altLang="en-US" sz="3200" noProof="1" smtClean="0">
                <a:latin typeface="微软雅黑" panose="020B0503020204020204" pitchFamily="34" charset="-122"/>
                <a:ea typeface="微软雅黑" panose="020B0503020204020204" pitchFamily="34" charset="-122"/>
              </a:rPr>
              <a:t>窗体实现事件的定义、触发与处理</a:t>
            </a:r>
            <a:endParaRPr lang="zh-CN" altLang="en-US" sz="3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9835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smtClean="0"/>
              <a:t>消息队列</a:t>
            </a:r>
          </a:p>
        </p:txBody>
      </p:sp>
      <p:sp>
        <p:nvSpPr>
          <p:cNvPr id="11268" name="Rectangle 3"/>
          <p:cNvSpPr>
            <a:spLocks noGrp="1" noChangeArrowheads="1"/>
          </p:cNvSpPr>
          <p:nvPr>
            <p:ph type="body" idx="1"/>
          </p:nvPr>
        </p:nvSpPr>
        <p:spPr>
          <a:xfrm>
            <a:off x="677334" y="1643005"/>
            <a:ext cx="8596668" cy="2464300"/>
          </a:xfrm>
        </p:spPr>
        <p:txBody>
          <a:bodyPr>
            <a:normAutofit/>
          </a:bodyPr>
          <a:lstStyle/>
          <a:p>
            <a:pPr eaLnBrk="1" hangingPunct="1">
              <a:lnSpc>
                <a:spcPct val="125000"/>
              </a:lnSpc>
            </a:pPr>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能够为每个窗体应用程序维护一个消息队列。应用程序必须从消息队列中获取消息，然后分派给某个窗口。 </a:t>
            </a:r>
          </a:p>
        </p:txBody>
      </p:sp>
    </p:spTree>
    <p:extLst>
      <p:ext uri="{BB962C8B-B14F-4D97-AF65-F5344CB8AC3E}">
        <p14:creationId xmlns:p14="http://schemas.microsoft.com/office/powerpoint/2010/main" val="635708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50808" y="207034"/>
            <a:ext cx="2150852" cy="810883"/>
          </a:xfrm>
        </p:spPr>
        <p:txBody>
          <a:bodyPr/>
          <a:lstStyle/>
          <a:p>
            <a:pPr eaLnBrk="1" hangingPunct="1"/>
            <a:r>
              <a:rPr lang="zh-CN" altLang="en-US" smtClean="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6" y="908051"/>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820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27952" y="217715"/>
            <a:ext cx="4191549" cy="756062"/>
          </a:xfrm>
        </p:spPr>
        <p:txBody>
          <a:bodyPr/>
          <a:lstStyle/>
          <a:p>
            <a:pPr eaLnBrk="1" hangingPunct="1"/>
            <a:r>
              <a:rPr lang="en-US" altLang="zh-CN" smtClean="0"/>
              <a:t>MSG</a:t>
            </a:r>
            <a:r>
              <a:rPr lang="zh-CN" altLang="en-US" smtClean="0"/>
              <a:t>消息结构</a:t>
            </a:r>
          </a:p>
        </p:txBody>
      </p:sp>
      <p:sp>
        <p:nvSpPr>
          <p:cNvPr id="13316" name="Text Box 3"/>
          <p:cNvSpPr txBox="1">
            <a:spLocks noChangeArrowheads="1"/>
          </p:cNvSpPr>
          <p:nvPr/>
        </p:nvSpPr>
        <p:spPr bwMode="auto">
          <a:xfrm>
            <a:off x="1634547" y="1084028"/>
            <a:ext cx="56372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t>typedef struct tagMSG { </a:t>
            </a:r>
          </a:p>
          <a:p>
            <a:pPr eaLnBrk="1" hangingPunct="1">
              <a:spcBef>
                <a:spcPct val="0"/>
              </a:spcBef>
              <a:buClrTx/>
              <a:buSzTx/>
              <a:buFontTx/>
              <a:buNone/>
            </a:pPr>
            <a:r>
              <a:rPr lang="en-US" altLang="zh-CN" sz="3600" smtClean="0"/>
              <a:t> HWND </a:t>
            </a:r>
            <a:r>
              <a:rPr lang="en-US" altLang="zh-CN" sz="3600"/>
              <a:t>hwnd; </a:t>
            </a:r>
          </a:p>
          <a:p>
            <a:pPr eaLnBrk="1" hangingPunct="1">
              <a:spcBef>
                <a:spcPct val="0"/>
              </a:spcBef>
              <a:buClrTx/>
              <a:buSzTx/>
              <a:buFontTx/>
              <a:buNone/>
            </a:pPr>
            <a:r>
              <a:rPr lang="en-US" altLang="zh-CN" sz="3600" smtClean="0"/>
              <a:t> UINT </a:t>
            </a:r>
            <a:r>
              <a:rPr lang="en-US" altLang="zh-CN" sz="3600"/>
              <a:t>message; </a:t>
            </a:r>
          </a:p>
          <a:p>
            <a:pPr eaLnBrk="1" hangingPunct="1">
              <a:spcBef>
                <a:spcPct val="0"/>
              </a:spcBef>
              <a:buClrTx/>
              <a:buSzTx/>
              <a:buFontTx/>
              <a:buNone/>
            </a:pPr>
            <a:r>
              <a:rPr lang="en-US" altLang="zh-CN" sz="3600" smtClean="0"/>
              <a:t> WPARAM </a:t>
            </a:r>
            <a:r>
              <a:rPr lang="en-US" altLang="zh-CN" sz="3600"/>
              <a:t>wParam; </a:t>
            </a:r>
          </a:p>
          <a:p>
            <a:pPr eaLnBrk="1" hangingPunct="1">
              <a:spcBef>
                <a:spcPct val="0"/>
              </a:spcBef>
              <a:buClrTx/>
              <a:buSzTx/>
              <a:buFontTx/>
              <a:buNone/>
            </a:pPr>
            <a:r>
              <a:rPr lang="en-US" altLang="zh-CN" sz="3600" smtClean="0"/>
              <a:t> LPARAM </a:t>
            </a:r>
            <a:r>
              <a:rPr lang="en-US" altLang="zh-CN" sz="3600"/>
              <a:t>lParam; </a:t>
            </a:r>
          </a:p>
          <a:p>
            <a:pPr eaLnBrk="1" hangingPunct="1">
              <a:spcBef>
                <a:spcPct val="0"/>
              </a:spcBef>
              <a:buClrTx/>
              <a:buSzTx/>
              <a:buFontTx/>
              <a:buNone/>
            </a:pPr>
            <a:r>
              <a:rPr lang="en-US" altLang="zh-CN" sz="3600" smtClean="0"/>
              <a:t> DWORD </a:t>
            </a:r>
            <a:r>
              <a:rPr lang="en-US" altLang="zh-CN" sz="3600"/>
              <a:t>time; </a:t>
            </a:r>
          </a:p>
          <a:p>
            <a:pPr eaLnBrk="1" hangingPunct="1">
              <a:spcBef>
                <a:spcPct val="0"/>
              </a:spcBef>
              <a:buClrTx/>
              <a:buSzTx/>
              <a:buFontTx/>
              <a:buNone/>
            </a:pPr>
            <a:r>
              <a:rPr lang="en-US" altLang="zh-CN" sz="3600" smtClean="0"/>
              <a:t> POINT </a:t>
            </a:r>
            <a:r>
              <a:rPr lang="en-US" altLang="zh-CN" sz="3600"/>
              <a:t>pt; </a:t>
            </a:r>
            <a:endParaRPr lang="en-US" altLang="zh-CN" sz="3600" smtClean="0"/>
          </a:p>
          <a:p>
            <a:pPr eaLnBrk="1" hangingPunct="1">
              <a:spcBef>
                <a:spcPct val="0"/>
              </a:spcBef>
              <a:buClrTx/>
              <a:buSzTx/>
              <a:buFontTx/>
              <a:buNone/>
            </a:pPr>
            <a:r>
              <a:rPr lang="en-US" altLang="zh-CN" sz="3600" smtClean="0"/>
              <a:t>} </a:t>
            </a:r>
            <a:r>
              <a:rPr lang="en-US" altLang="zh-CN" sz="3600"/>
              <a:t>MSG, *PMSG; </a:t>
            </a:r>
          </a:p>
        </p:txBody>
      </p:sp>
    </p:spTree>
    <p:extLst>
      <p:ext uri="{BB962C8B-B14F-4D97-AF65-F5344CB8AC3E}">
        <p14:creationId xmlns:p14="http://schemas.microsoft.com/office/powerpoint/2010/main" val="1942451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2938</TotalTime>
  <Words>1990</Words>
  <Application>Microsoft Office PowerPoint</Application>
  <PresentationFormat>宽屏</PresentationFormat>
  <Paragraphs>408</Paragraphs>
  <Slides>64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64</vt:i4>
      </vt:variant>
    </vt:vector>
  </HeadingPairs>
  <TitlesOfParts>
    <vt:vector size="76" baseType="lpstr">
      <vt:lpstr>等线</vt:lpstr>
      <vt:lpstr>方正姚体</vt:lpstr>
      <vt:lpstr>华文新魏</vt:lpstr>
      <vt:lpstr>宋体</vt:lpstr>
      <vt:lpstr>微软雅黑</vt:lpstr>
      <vt:lpstr>新宋体</vt:lpstr>
      <vt:lpstr>Arial</vt:lpstr>
      <vt:lpstr>Calibri</vt:lpstr>
      <vt:lpstr>Tahoma</vt:lpstr>
      <vt:lpstr>Trebuchet MS</vt:lpstr>
      <vt:lpstr>Wingdings 3</vt:lpstr>
      <vt:lpstr>平面</vt:lpstr>
      <vt:lpstr>Windows原理与应用</vt:lpstr>
      <vt:lpstr>内容提要</vt:lpstr>
      <vt:lpstr>8.1Windows窗体程序特点</vt:lpstr>
      <vt:lpstr>PowerPoint 演示文稿</vt:lpstr>
      <vt:lpstr>8.2 窗体程序与消息机制 </vt:lpstr>
      <vt:lpstr>窗体的输入</vt:lpstr>
      <vt:lpstr>消息队列</vt:lpstr>
      <vt:lpstr>消息队列</vt:lpstr>
      <vt:lpstr>MSG消息结构</vt:lpstr>
      <vt:lpstr>MSG消息结构</vt:lpstr>
      <vt:lpstr>消息机制与窗体资源</vt:lpstr>
      <vt:lpstr>8.2.1 C++窗体程序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重载的窗体消息处理函数</vt:lpstr>
      <vt:lpstr>8.4 窗体自定义消息处理</vt:lpstr>
      <vt:lpstr>自定义消息应用流程</vt:lpstr>
      <vt:lpstr>C#调用SendMessage</vt:lpstr>
      <vt:lpstr>应用过程</vt:lpstr>
      <vt:lpstr>WinForm窗体代码示例</vt:lpstr>
      <vt:lpstr>WPF窗体代码示例-实验1</vt:lpstr>
      <vt:lpstr>8.5事件机制</vt:lpstr>
      <vt:lpstr>事件介绍</vt:lpstr>
      <vt:lpstr>函数指针</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hwenliu</cp:lastModifiedBy>
  <cp:revision>189</cp:revision>
  <dcterms:created xsi:type="dcterms:W3CDTF">2014-12-05T07:09:50Z</dcterms:created>
  <dcterms:modified xsi:type="dcterms:W3CDTF">2020-08-20T10:08:32Z</dcterms:modified>
</cp:coreProperties>
</file>