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4" r:id="rId3"/>
    <p:sldId id="265" r:id="rId4"/>
    <p:sldId id="276" r:id="rId5"/>
    <p:sldId id="277" r:id="rId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40" autoAdjust="0"/>
    <p:restoredTop sz="91212" autoAdjust="0"/>
  </p:normalViewPr>
  <p:slideViewPr>
    <p:cSldViewPr showGuides="1">
      <p:cViewPr varScale="1">
        <p:scale>
          <a:sx n="92" d="100"/>
          <a:sy n="92" d="100"/>
        </p:scale>
        <p:origin x="-822" y="-102"/>
      </p:cViewPr>
      <p:guideLst>
        <p:guide orient="horz" pos="2176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image" Target="../media/image13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8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  <a:endParaRPr lang="de-DE"/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800"/>
              <a:t>KIT – University of the State of Baden-Wuerttemberg and </a:t>
            </a:r>
            <a:br>
              <a:rPr lang="en-US" sz="800"/>
            </a:br>
            <a:r>
              <a:rPr lang="en-US" sz="800"/>
              <a:t>National Laboratory of the Helmholtz Association</a:t>
            </a:r>
            <a:endParaRPr lang="en-US" sz="800"/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 noProof="0" smtClean="0"/>
              <a:t>Textmasterformate durch Klicken bearbeiten</a:t>
            </a:r>
            <a:endParaRPr lang="de-DE" noProof="0" smtClean="0"/>
          </a:p>
          <a:p>
            <a:pPr lvl="1"/>
            <a:r>
              <a:rPr lang="de-DE" noProof="0" smtClean="0"/>
              <a:t>Zweite Ebene</a:t>
            </a:r>
            <a:endParaRPr lang="de-DE" noProof="0" smtClean="0"/>
          </a:p>
          <a:p>
            <a:pPr lvl="2"/>
            <a:r>
              <a:rPr lang="de-DE" noProof="0" smtClean="0"/>
              <a:t>Dritte Ebene</a:t>
            </a:r>
            <a:endParaRPr lang="de-DE" noProof="0" smtClean="0"/>
          </a:p>
          <a:p>
            <a:pPr lvl="3"/>
            <a:r>
              <a:rPr lang="de-DE" noProof="0" smtClean="0"/>
              <a:t>Vierte Ebene</a:t>
            </a:r>
            <a:endParaRPr lang="de-DE" noProof="0" smtClean="0"/>
          </a:p>
          <a:p>
            <a:pPr lvl="4"/>
            <a:r>
              <a:rPr lang="de-DE" noProof="0" smtClean="0"/>
              <a:t>Fünfte Ebene</a:t>
            </a:r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6AB5DBA3-DFF6-4CFC-93DE-3F08A0E43ADF}" type="slidenum">
              <a:rPr lang="de-DE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 userDrawn="1"/>
        </p:nvGrpSpPr>
        <p:grpSpPr>
          <a:xfrm>
            <a:off x="71438" y="2285992"/>
            <a:ext cx="9358346" cy="4500570"/>
            <a:chOff x="0" y="2357430"/>
            <a:chExt cx="9358346" cy="4500570"/>
          </a:xfrm>
        </p:grpSpPr>
        <p:sp>
          <p:nvSpPr>
            <p:cNvPr id="15" name="Rechteck 14"/>
            <p:cNvSpPr/>
            <p:nvPr userDrawn="1"/>
          </p:nvSpPr>
          <p:spPr>
            <a:xfrm>
              <a:off x="0" y="2357430"/>
              <a:ext cx="9358346" cy="4500570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1160486" y="4348172"/>
              <a:ext cx="6769100" cy="3667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dirty="0" err="1"/>
                <a:t>Please</a:t>
              </a:r>
              <a:r>
                <a:rPr lang="de-DE" dirty="0"/>
                <a:t> </a:t>
              </a:r>
              <a:r>
                <a:rPr lang="de-DE" dirty="0" err="1"/>
                <a:t>insert</a:t>
              </a:r>
              <a:r>
                <a:rPr lang="de-DE" dirty="0"/>
                <a:t> </a:t>
              </a:r>
              <a:r>
                <a:rPr lang="de-DE" dirty="0" smtClean="0"/>
                <a:t>a</a:t>
              </a:r>
              <a:r>
                <a:rPr lang="de-DE" baseline="0" dirty="0" smtClean="0"/>
                <a:t> </a:t>
              </a:r>
              <a:r>
                <a:rPr lang="de-DE" baseline="0" dirty="0" err="1" smtClean="0"/>
                <a:t>figure</a:t>
              </a:r>
              <a:r>
                <a:rPr lang="de-DE" baseline="0" dirty="0" smtClean="0"/>
                <a:t> in </a:t>
              </a:r>
              <a:r>
                <a:rPr lang="de-DE" baseline="0" dirty="0" err="1" smtClean="0"/>
                <a:t>the</a:t>
              </a:r>
              <a:r>
                <a:rPr lang="de-DE" baseline="0" dirty="0" smtClean="0"/>
                <a:t> </a:t>
              </a:r>
              <a:r>
                <a:rPr lang="de-DE" baseline="0" dirty="0" err="1" smtClean="0"/>
                <a:t>master</a:t>
              </a:r>
              <a:r>
                <a:rPr lang="de-DE" baseline="0" dirty="0" smtClean="0"/>
                <a:t> </a:t>
              </a:r>
              <a:r>
                <a:rPr lang="de-DE" baseline="0" dirty="0" err="1" smtClean="0"/>
                <a:t>transparency</a:t>
              </a:r>
              <a:r>
                <a:rPr lang="de-DE" dirty="0" smtClean="0"/>
                <a:t>.</a:t>
              </a:r>
              <a:endParaRPr lang="de-DE" dirty="0"/>
            </a:p>
          </p:txBody>
        </p:sp>
      </p:grpSp>
      <p:pic>
        <p:nvPicPr>
          <p:cNvPr id="26635" name="Picture 9" descr="II_rahmen_neu_tit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70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96875" y="6475413"/>
            <a:ext cx="3670300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800" dirty="0"/>
              <a:t>KIT – University of the State of Baden-Wuerttemberg and </a:t>
            </a:r>
            <a:br>
              <a:rPr lang="en-US" sz="800" dirty="0" smtClean="0"/>
            </a:br>
            <a:r>
              <a:rPr lang="en-US" sz="800" dirty="0" smtClean="0"/>
              <a:t>National Research Center of the Helmholtz Association</a:t>
            </a:r>
            <a:endParaRPr lang="en-US" sz="800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6080" y="3289618"/>
            <a:ext cx="5603240" cy="3073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0" tIns="0" rIns="0" bIns="0" anchor="ctr">
            <a:spAutoFit/>
          </a:bodyPr>
          <a:lstStyle/>
          <a:p>
            <a:r>
              <a:rPr lang="en-US" altLang="de-DE" sz="1000" dirty="0">
                <a:solidFill>
                  <a:schemeClr val="bg1"/>
                </a:solidFill>
              </a:rPr>
              <a:t>Lehrstuhl für Interaktive Echtzeitsysteme(IES), Prof. Dr.-Ing. J. Beyerer, Dr.-Ing T. Zander</a:t>
            </a:r>
            <a:endParaRPr lang="en-US" altLang="de-DE" sz="1000" dirty="0">
              <a:solidFill>
                <a:schemeClr val="bg1"/>
              </a:solidFill>
            </a:endParaRPr>
          </a:p>
          <a:p>
            <a:r>
              <a:rPr lang="en-US" altLang="de-DE" sz="1000" dirty="0">
                <a:solidFill>
                  <a:schemeClr val="bg1"/>
                </a:solidFill>
              </a:rPr>
              <a:t>Data Science Labs, NEC, </a:t>
            </a:r>
            <a:r>
              <a:rPr lang="en-US" altLang="de-DE" sz="1000" dirty="0">
                <a:solidFill>
                  <a:schemeClr val="bg1"/>
                </a:solidFill>
                <a:sym typeface="+mn-ea"/>
              </a:rPr>
              <a:t>Principal Researcher </a:t>
            </a:r>
            <a:r>
              <a:rPr lang="en-US" altLang="de-DE" sz="1000" dirty="0">
                <a:solidFill>
                  <a:schemeClr val="bg1"/>
                </a:solidFill>
              </a:rPr>
              <a:t>Dr.-Ing Y. Mohammad</a:t>
            </a:r>
            <a:endParaRPr lang="en-US" altLang="de-DE" sz="1000" dirty="0">
              <a:solidFill>
                <a:schemeClr val="bg1"/>
              </a:solidFill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  <a:endParaRPr lang="de-DE" sz="1600" b="1">
              <a:solidFill>
                <a:schemeClr val="bg1"/>
              </a:solidFill>
            </a:endParaRPr>
          </a:p>
        </p:txBody>
      </p:sp>
      <p:pic>
        <p:nvPicPr>
          <p:cNvPr id="26640" name="Picture 13" descr="KIT-Logo-rgb_e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17" descr="shutterstock_1030443202_eps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66260" y="3666490"/>
            <a:ext cx="4679315" cy="2663825"/>
          </a:xfrm>
          <a:prstGeom prst="rect">
            <a:avLst/>
          </a:prstGeom>
        </p:spPr>
      </p:pic>
      <p:pic>
        <p:nvPicPr>
          <p:cNvPr id="19" name="图片 18" descr="shutterstock_1030443202_eps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950" y="3666490"/>
            <a:ext cx="4415155" cy="26631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Max Mustermann - Title</a:t>
            </a:r>
            <a:endParaRPr lang="en-US"/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E3550-0739-42B7-9A45-B15E57BCDFD5}" type="datetime1">
              <a:rPr lang="de-DE" smtClean="0"/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Max Mustermann - Title</a:t>
            </a:r>
            <a:endParaRPr lang="en-US"/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69397-55EF-4172-AAC6-91AAA4285C4B}" type="datetime1">
              <a:rPr lang="de-DE" smtClean="0"/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ym typeface="+mn-ea"/>
              </a:rPr>
              <a:t>Prof. Dr.-Ing. J. Beyerer, Principal Researcher Dr.-Ing Y. Mohammad</a:t>
            </a:r>
            <a:endParaRPr lang="en-US"/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65972-A674-42BB-A6D3-497C66CECC7B}" type="datetime1">
              <a:rPr lang="de-DE" smtClean="0"/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Max Mustermann - Title</a:t>
            </a:r>
            <a:endParaRPr lang="en-US"/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A8543-D51A-47F9-8B8C-F345AB63733A}" type="datetime1">
              <a:rPr lang="de-DE" smtClean="0"/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Max Mustermann - Title</a:t>
            </a:r>
            <a:endParaRPr lang="en-US"/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AE0CA-F49A-4A73-B57F-22997294E071}" type="datetime1">
              <a:rPr lang="de-DE" smtClean="0"/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Max Mustermann - Title</a:t>
            </a:r>
            <a:endParaRPr lang="en-US"/>
          </a:p>
        </p:txBody>
      </p:sp>
      <p:sp>
        <p:nvSpPr>
          <p:cNvPr id="8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A860C-D31C-4FE4-87E8-BBD43D289E2E}" type="datetime1">
              <a:rPr lang="de-DE" smtClean="0"/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Max Mustermann - Title</a:t>
            </a:r>
            <a:endParaRPr lang="en-US"/>
          </a:p>
        </p:txBody>
      </p:sp>
      <p:sp>
        <p:nvSpPr>
          <p:cNvPr id="4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B3696-7C53-41B7-B728-05BA33284096}" type="datetime1">
              <a:rPr lang="de-DE" smtClean="0"/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Max Mustermann - Title</a:t>
            </a:r>
            <a:endParaRPr lang="en-US"/>
          </a:p>
        </p:txBody>
      </p:sp>
      <p:sp>
        <p:nvSpPr>
          <p:cNvPr id="3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13EAA-0E19-4292-8C88-DF7DBF40B533}" type="datetime1">
              <a:rPr lang="de-DE" smtClean="0"/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Max Mustermann - Title</a:t>
            </a:r>
            <a:endParaRPr lang="en-US"/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63304-4CBF-499B-B5D7-6025FB62C3E4}" type="datetime1">
              <a:rPr lang="de-DE" smtClean="0"/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Prof. Max Mustermann - Title</a:t>
            </a:r>
            <a:endParaRPr lang="en-US"/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A16D7-93DC-4B03-AF4B-43CA872DBDE7}" type="datetime1">
              <a:rPr lang="de-DE" smtClean="0"/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9.png"/><Relationship Id="rId16" Type="http://schemas.openxmlformats.org/officeDocument/2006/relationships/image" Target="../media/image8.png"/><Relationship Id="rId15" Type="http://schemas.openxmlformats.org/officeDocument/2006/relationships/image" Target="../media/image7.png"/><Relationship Id="rId14" Type="http://schemas.openxmlformats.org/officeDocument/2006/relationships/image" Target="../media/image6.png"/><Relationship Id="rId13" Type="http://schemas.openxmlformats.org/officeDocument/2006/relationships/image" Target="../media/image5.png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/>
          <a:lstStyle/>
          <a:p>
            <a:pPr lvl="0"/>
            <a:r>
              <a:rPr lang="en-US" smtClean="0"/>
              <a:t>Click to add title</a:t>
            </a:r>
            <a:endParaRPr lang="en-US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smtClean="0"/>
              <a:t>Click to add 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</a:pPr>
            <a:r>
              <a:rPr lang="en-US" sz="900"/>
              <a:t>Lehrstuhl für Interaktive Echtzeitsysteme(IES)</a:t>
            </a:r>
            <a:endParaRPr lang="en-US" sz="900"/>
          </a:p>
          <a:p>
            <a:pPr algn="r">
              <a:spcBef>
                <a:spcPct val="50000"/>
              </a:spcBef>
            </a:pPr>
            <a:r>
              <a:rPr lang="en-US" sz="900"/>
              <a:t>Data Science Labs, NEC </a:t>
            </a:r>
            <a:endParaRPr lang="en-US" sz="900"/>
          </a:p>
          <a:p>
            <a:pPr algn="r">
              <a:spcBef>
                <a:spcPct val="50000"/>
              </a:spcBef>
            </a:pPr>
            <a:endParaRPr lang="en-US" sz="90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1667C520-F49C-4D12-A1AD-7CEE7577070E}" type="slidenum">
              <a:rPr lang="de-DE" sz="900" b="1"/>
            </a:fld>
            <a:endParaRPr lang="de-DE" sz="900" b="1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900"/>
            </a:lvl1pPr>
          </a:lstStyle>
          <a:p>
            <a:r>
              <a:rPr lang="en-US"/>
              <a:t>Prof. Dr.-Ing. J. Beyerer, Principal Researcher Dr.-Ing Y. Mohammad</a:t>
            </a:r>
            <a:endParaRPr lang="en-US"/>
          </a:p>
        </p:txBody>
      </p:sp>
      <p:pic>
        <p:nvPicPr>
          <p:cNvPr id="1037" name="Picture 9" descr="KITlogo_4c_frutiger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711E6-56E3-4D02-B403-66B465DEBB30}" type="datetime1">
              <a:rPr lang="de-DE" smtClean="0"/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2600" b="1" dirty="0" smtClean="0">
                <a:solidFill>
                  <a:schemeClr val="tx2"/>
                </a:solidFill>
              </a:rPr>
              <a:t>Collect Result</a:t>
            </a:r>
            <a:endParaRPr lang="en-US" sz="2200" b="1" dirty="0">
              <a:solidFill>
                <a:schemeClr val="tx2"/>
              </a:solidFill>
            </a:endParaRP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Bilateral, Mulit-agents’ negotiations, Thesis plan</a:t>
            </a:r>
            <a:endParaRPr lang="en-US" sz="1600" b="1" dirty="0" smtClean="0">
              <a:solidFill>
                <a:srgbClr val="000000"/>
              </a:solidFill>
            </a:endParaRPr>
          </a:p>
          <a:p>
            <a:r>
              <a:rPr lang="en-US" sz="1600" b="1" dirty="0">
                <a:solidFill>
                  <a:srgbClr val="000000"/>
                </a:solidFill>
              </a:rPr>
              <a:t>Yue Ning: 2137291</a:t>
            </a:r>
            <a:endParaRPr lang="en-US" sz="1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701800" y="6445250"/>
            <a:ext cx="4688840" cy="360680"/>
          </a:xfrm>
        </p:spPr>
        <p:txBody>
          <a:bodyPr/>
          <a:lstStyle/>
          <a:p>
            <a:r>
              <a:rPr lang="en-US">
                <a:sym typeface="+mn-ea"/>
              </a:rPr>
              <a:t>Prof. Dr.-Ing. J. Beyerer, Dr.-Ing T. Zander, Principal Researcher Dr.-Ing Y. Mohammad</a:t>
            </a:r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Two agents’ negotiation (Bilateral Negotiation) </a:t>
            </a:r>
            <a:endParaRPr lang="de-DE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Learned Strategies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Strategy of Response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Strategy of Propose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Learning Environments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single issue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multi issues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Algorithms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DQN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PPO1</a:t>
            </a:r>
            <a:endParaRPr lang="en-US" altLang="zh-CN"/>
          </a:p>
          <a:p>
            <a:endParaRPr lang="de-DE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046514-D64E-4E11-9A4F-93F7342547CA}" type="datetime1">
              <a:rPr lang="de-DE" smtClean="0"/>
            </a:fld>
            <a:endParaRPr lang="de-DE" dirty="0"/>
          </a:p>
        </p:txBody>
      </p:sp>
      <p:pic>
        <p:nvPicPr>
          <p:cNvPr id="3" name="内容占位符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17963" b="27997"/>
          <a:stretch>
            <a:fillRect/>
          </a:stretch>
        </p:blipFill>
        <p:spPr>
          <a:xfrm>
            <a:off x="4442460" y="1268730"/>
            <a:ext cx="4207510" cy="4373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Multi-agents’ negotiations (ongoing)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 sz="2000"/>
              <a:t>Algorithm</a:t>
            </a:r>
            <a:endParaRPr lang="en-US" altLang="zh-CN" sz="2000"/>
          </a:p>
          <a:p>
            <a:pPr lvl="1"/>
            <a:r>
              <a:rPr lang="en-US" altLang="zh-CN" sz="1800"/>
              <a:t>Multi-Agent Deep Deterministic Policy Gradient (MADDPG) </a:t>
            </a:r>
            <a:endParaRPr lang="en-US" altLang="zh-CN" sz="180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altLang="zh-CN" sz="2000">
                <a:sym typeface="+mn-ea"/>
              </a:rPr>
              <a:t>Learning Environment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SCML2020World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 sz="2000">
                <a:sym typeface="+mn-ea"/>
              </a:rPr>
              <a:t>Learned Strategies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Determine the scope of negotiation issues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Strategy of Response</a:t>
            </a:r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1701800" y="6445250"/>
            <a:ext cx="4736465" cy="360680"/>
          </a:xfrm>
        </p:spPr>
        <p:txBody>
          <a:bodyPr/>
          <a:p>
            <a:r>
              <a:rPr lang="en-US">
                <a:sym typeface="+mn-ea"/>
              </a:rPr>
              <a:t>Prof. Dr.-Ing. J. Beyerer, Dr.-Ing T. Zander, Principal Researcher Dr.-Ing Y. Mohammad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fld id="{9B213EAA-0E19-4292-8C88-DF7DBF40B533}" type="datetime1">
              <a:rPr lang="de-DE" smtClean="0"/>
            </a:fld>
            <a:endParaRPr lang="de-DE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3716655"/>
            <a:ext cx="4638675" cy="2610485"/>
          </a:xfrm>
          <a:prstGeom prst="rect">
            <a:avLst/>
          </a:prstGeom>
        </p:spPr>
      </p:pic>
      <p:pic>
        <p:nvPicPr>
          <p:cNvPr id="9" name="图片 8" descr="agent_mean_reward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845" y="4004945"/>
            <a:ext cx="3055620" cy="21710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Thesis plan</a:t>
            </a:r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1701800" y="6445250"/>
            <a:ext cx="4736465" cy="360680"/>
          </a:xfrm>
        </p:spPr>
        <p:txBody>
          <a:bodyPr/>
          <a:p>
            <a:r>
              <a:rPr lang="en-US">
                <a:sym typeface="+mn-ea"/>
              </a:rPr>
              <a:t>Prof. Dr.-Ing. J. Beyerer, Dr.-Ing T. Zander, Principal Researcher Dr.-Ing Y. Mohammad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p>
            <a:fld id="{9B213EAA-0E19-4292-8C88-DF7DBF40B533}" type="datetime1">
              <a:rPr lang="de-DE" smtClean="0"/>
            </a:fld>
            <a:endParaRPr lang="de-DE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p>
            <a:r>
              <a:rPr lang="en-US" altLang="de-DE" smtClean="0"/>
              <a:t>Time</a:t>
            </a:r>
            <a:endParaRPr lang="en-US" altLang="de-DE" smtClean="0"/>
          </a:p>
          <a:p>
            <a:pPr lvl="1"/>
            <a:r>
              <a:rPr lang="en-US" altLang="zh-CN">
                <a:sym typeface="+mn-ea"/>
              </a:rPr>
              <a:t>Middle of february to the end of March</a:t>
            </a:r>
            <a:endParaRPr lang="en-US" altLang="de-DE" smtClean="0"/>
          </a:p>
          <a:p>
            <a:r>
              <a:rPr lang="en-US" altLang="zh-CN">
                <a:sym typeface="+mn-ea"/>
              </a:rPr>
              <a:t>Structure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Knowledge about </a:t>
            </a:r>
            <a:r>
              <a:rPr lang="en-US" altLang="zh-CN" b="1">
                <a:sym typeface="+mn-ea"/>
              </a:rPr>
              <a:t>Negmas </a:t>
            </a:r>
            <a:r>
              <a:rPr lang="en-US" altLang="zh-CN">
                <a:sym typeface="+mn-ea"/>
              </a:rPr>
              <a:t>and </a:t>
            </a:r>
            <a:r>
              <a:rPr lang="en-US" altLang="zh-CN" b="1">
                <a:sym typeface="+mn-ea"/>
              </a:rPr>
              <a:t>Scml</a:t>
            </a:r>
            <a:endParaRPr lang="en-US" altLang="zh-CN" b="1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Two agents, Bilateral negotiation under </a:t>
            </a:r>
            <a:r>
              <a:rPr lang="en-US" altLang="zh-CN" b="1">
                <a:sym typeface="+mn-ea"/>
              </a:rPr>
              <a:t>Negmas</a:t>
            </a:r>
            <a:endParaRPr lang="en-US" altLang="zh-CN" b="1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Multi-</a:t>
            </a:r>
            <a:r>
              <a:rPr lang="en-US" altLang="zh-CN">
                <a:sym typeface="+mn-ea"/>
              </a:rPr>
              <a:t>agents, complex environments negotiations under </a:t>
            </a:r>
            <a:r>
              <a:rPr lang="en-US" altLang="zh-CN" b="1">
                <a:sym typeface="+mn-ea"/>
              </a:rPr>
              <a:t>SCML</a:t>
            </a:r>
            <a:endParaRPr lang="en-US" altLang="zh-CN" b="1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Evaluation, RL Algorithms under the </a:t>
            </a:r>
            <a:r>
              <a:rPr lang="en-US" altLang="zh-CN" b="1">
                <a:sym typeface="+mn-ea"/>
              </a:rPr>
              <a:t>Negmas</a:t>
            </a:r>
            <a:r>
              <a:rPr lang="en-US" altLang="zh-CN">
                <a:sym typeface="+mn-ea"/>
              </a:rPr>
              <a:t> and </a:t>
            </a:r>
            <a:r>
              <a:rPr lang="en-US" altLang="zh-CN" b="1">
                <a:sym typeface="+mn-ea"/>
              </a:rPr>
              <a:t>SCML</a:t>
            </a:r>
            <a:endParaRPr lang="en-US" altLang="de-DE" smtClean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853,&quot;width&quot;:4849}"/>
</p:tagLst>
</file>

<file path=ppt/theme/theme1.xml><?xml version="1.0" encoding="utf-8"?>
<a:theme xmlns:a="http://schemas.openxmlformats.org/drawingml/2006/main" name="KIT_master_ppt2007_e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KIT_master_ppt2007_en</Template>
  <TotalTime>0</TotalTime>
  <Words>970</Words>
  <Application>WPS 演示</Application>
  <PresentationFormat>Bildschirmpräsentation (4:3)</PresentationFormat>
  <Paragraphs>52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Arial Unicode MS</vt:lpstr>
      <vt:lpstr>KIT_master_ppt2007_en</vt:lpstr>
      <vt:lpstr>PowerPoint 演示文稿</vt:lpstr>
      <vt:lpstr>Please click on to add your Title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Ding</dc:creator>
  <cp:lastModifiedBy>user</cp:lastModifiedBy>
  <cp:revision>80</cp:revision>
  <dcterms:created xsi:type="dcterms:W3CDTF">2011-06-15T05:52:00Z</dcterms:created>
  <dcterms:modified xsi:type="dcterms:W3CDTF">2021-02-09T22:03:01Z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8A0CFCE9A76649D7A4D6F25DE98841F5</vt:lpwstr>
  </property>
  <property fmtid="{D5CDD505-2E9C-101B-9397-08002B2CF9AE}" pid="3" name="KSOProductBuildVer">
    <vt:lpwstr>2052-11.1.0.10328</vt:lpwstr>
  </property>
</Properties>
</file>