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
  </p:handoutMasterIdLst>
  <p:sldIdLst>
    <p:sldId id="256" r:id="rId3"/>
    <p:sldId id="277" r:id="rId4"/>
    <p:sldId id="268" r:id="rId5"/>
    <p:sldId id="278" r:id="rId7"/>
    <p:sldId id="279" r:id="rId8"/>
    <p:sldId id="260"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17"/>
        <p:guide pos="380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7" name="图片 6"/>
          <p:cNvPicPr>
            <a:picLocks noChangeAspect="true"/>
          </p:cNvPicPr>
          <p:nvPr userDrawn="true"/>
        </p:nvPicPr>
        <p:blipFill>
          <a:blip r:embed="rId11"/>
          <a:stretch>
            <a:fillRect/>
          </a:stretch>
        </p:blipFill>
        <p:spPr>
          <a:xfrm>
            <a:off x="11353800" y="6356350"/>
            <a:ext cx="750570" cy="3759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524000" y="1629667"/>
            <a:ext cx="9144000" cy="2187001"/>
          </a:xfrm>
        </p:spPr>
        <p:txBody>
          <a:bodyPr>
            <a:normAutofit/>
          </a:bodyPr>
          <a:p>
            <a:pPr algn="ctr">
              <a:lnSpc>
                <a:spcPct val="100000"/>
              </a:lnSpc>
            </a:pPr>
            <a:br>
              <a:rPr lang="en-US" altLang="zh-CN" sz="3600">
                <a:latin typeface="KacstArt" panose="02000000000000000000" charset="0"/>
                <a:cs typeface="KacstArt" panose="02000000000000000000" charset="0"/>
              </a:rPr>
            </a:br>
            <a:r>
              <a:rPr lang="en-US" altLang="zh-CN" sz="3600">
                <a:latin typeface="KacstArt" panose="02000000000000000000" charset="0"/>
                <a:cs typeface="KacstArt" panose="02000000000000000000" charset="0"/>
              </a:rPr>
              <a:t>Policy Agents with MADDPG in  SCML2020World</a:t>
            </a:r>
            <a:r>
              <a:rPr lang="en-US" altLang="zh-CN">
                <a:latin typeface="KacstArt" panose="02000000000000000000" charset="0"/>
                <a:cs typeface="KacstArt" panose="02000000000000000000" charset="0"/>
              </a:rPr>
              <a:t> </a:t>
            </a:r>
            <a:endParaRPr lang="en-US" altLang="zh-CN" sz="2800">
              <a:latin typeface="KacstArt" panose="02000000000000000000" charset="0"/>
              <a:cs typeface="KacstArt" panose="02000000000000000000" charset="0"/>
            </a:endParaRPr>
          </a:p>
        </p:txBody>
      </p:sp>
      <p:sp>
        <p:nvSpPr>
          <p:cNvPr id="3" name="文本框 2"/>
          <p:cNvSpPr txBox="true"/>
          <p:nvPr/>
        </p:nvSpPr>
        <p:spPr>
          <a:xfrm>
            <a:off x="8458200" y="5402580"/>
            <a:ext cx="3232150" cy="645160"/>
          </a:xfrm>
          <a:prstGeom prst="rect">
            <a:avLst/>
          </a:prstGeom>
          <a:noFill/>
        </p:spPr>
        <p:txBody>
          <a:bodyPr wrap="square" rtlCol="0">
            <a:spAutoFit/>
          </a:bodyPr>
          <a:p>
            <a:r>
              <a:rPr lang="en-US" altLang="zh-CN"/>
              <a:t>YUE NING, 19.12.2020, Karlsruhe, Germany</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Problems, Goal</a:t>
            </a:r>
            <a:endParaRPr lang="en-US" altLang="zh-CN"/>
          </a:p>
        </p:txBody>
      </p:sp>
      <p:sp>
        <p:nvSpPr>
          <p:cNvPr id="3" name="内容占位符 2"/>
          <p:cNvSpPr>
            <a:spLocks noGrp="true"/>
          </p:cNvSpPr>
          <p:nvPr>
            <p:ph idx="1"/>
          </p:nvPr>
        </p:nvSpPr>
        <p:spPr>
          <a:xfrm>
            <a:off x="647700" y="1825625"/>
            <a:ext cx="10515600" cy="4516120"/>
          </a:xfrm>
        </p:spPr>
        <p:txBody>
          <a:bodyPr>
            <a:normAutofit lnSpcReduction="20000"/>
          </a:bodyPr>
          <a:p>
            <a:r>
              <a:rPr lang="en-US" altLang="zh-CN"/>
              <a:t>Problem</a:t>
            </a:r>
            <a:endParaRPr lang="en-US" altLang="zh-CN"/>
          </a:p>
          <a:p>
            <a:pPr lvl="1"/>
            <a:r>
              <a:rPr lang="en-US" altLang="zh-CN" sz="2000">
                <a:sym typeface="+mn-ea"/>
              </a:rPr>
              <a:t>Dynamically decide the ranges allowed for negotiation issues based on the market conditions and the status of agents, heuristic policy agent could only consider part of the situation. Many important factors will be ignored or wrongly considered. </a:t>
            </a:r>
            <a:r>
              <a:rPr lang="en-US" altLang="zh-CN" sz="2000" b="1" i="1">
                <a:sym typeface="+mn-ea"/>
              </a:rPr>
              <a:t>How to let agents learn to decide range by themselves?</a:t>
            </a:r>
            <a:endParaRPr lang="en-US" altLang="zh-CN" sz="2000">
              <a:sym typeface="+mn-ea"/>
            </a:endParaRPr>
          </a:p>
          <a:p>
            <a:pPr lvl="1"/>
            <a:r>
              <a:rPr lang="en-US" altLang="zh-CN" sz="2000">
                <a:sym typeface="+mn-ea"/>
              </a:rPr>
              <a:t>Many problems can arise in multi-agent environments, </a:t>
            </a:r>
            <a:r>
              <a:rPr lang="en-US" altLang="zh-CN" sz="2000" b="1" i="1">
                <a:sym typeface="+mn-ea"/>
              </a:rPr>
              <a:t>One problem is that each agent’s policy is changing as training progresses, and the environment becomes non-stationary from the perspective of any individual agent. </a:t>
            </a:r>
            <a:r>
              <a:rPr lang="en-US" altLang="zh-CN" sz="2000">
                <a:sym typeface="+mn-ea"/>
              </a:rPr>
              <a:t>Traditional RL approaches such as Q-learning or policy gradient are poorly suited to multi-agent environments, and can not solve this problem.</a:t>
            </a:r>
            <a:endParaRPr lang="en-US" altLang="zh-CN" sz="2000">
              <a:sym typeface="+mn-ea"/>
            </a:endParaRPr>
          </a:p>
          <a:p>
            <a:pPr marL="457200" lvl="1" indent="0">
              <a:buNone/>
            </a:pPr>
            <a:endParaRPr lang="en-US" altLang="zh-CN"/>
          </a:p>
          <a:p>
            <a:r>
              <a:rPr lang="en-US" altLang="zh-CN"/>
              <a:t>Goal</a:t>
            </a:r>
            <a:endParaRPr lang="en-US" altLang="zh-CN"/>
          </a:p>
          <a:p>
            <a:pPr lvl="1"/>
            <a:r>
              <a:rPr lang="en-US" altLang="zh-CN"/>
              <a:t>let agents learn how to decide the range of negotiation issues by observing the market conditions and agent conditions.</a:t>
            </a:r>
            <a:endParaRPr lang="en-US" altLang="zh-CN"/>
          </a:p>
          <a:p>
            <a:endParaRPr lang="en-US" altLang="zh-CN"/>
          </a:p>
          <a:p>
            <a:pPr marL="457200" lvl="1" indent="0">
              <a:buNone/>
            </a:pPr>
            <a:endParaRPr lang="en-US" altLang="zh-CN"/>
          </a:p>
          <a:p>
            <a:pPr marL="457200" lvl="1"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647700" y="248285"/>
            <a:ext cx="10515600" cy="257810"/>
          </a:xfrm>
        </p:spPr>
        <p:txBody>
          <a:bodyPr>
            <a:normAutofit fontScale="90000"/>
          </a:bodyPr>
          <a:p>
            <a:r>
              <a:rPr lang="en-US" altLang="zh-CN"/>
              <a:t>Overview of Model (SCMLEnv + MADDPG)</a:t>
            </a:r>
            <a:endParaRPr lang="en-US" altLang="zh-CN"/>
          </a:p>
        </p:txBody>
      </p:sp>
      <p:pic>
        <p:nvPicPr>
          <p:cNvPr id="4" name="内容占位符 3" descr="mappdg3"/>
          <p:cNvPicPr>
            <a:picLocks noChangeAspect="true"/>
          </p:cNvPicPr>
          <p:nvPr>
            <p:ph idx="1"/>
          </p:nvPr>
        </p:nvPicPr>
        <p:blipFill>
          <a:blip r:embed="rId1"/>
          <a:stretch>
            <a:fillRect/>
          </a:stretch>
        </p:blipFill>
        <p:spPr>
          <a:xfrm>
            <a:off x="75565" y="895350"/>
            <a:ext cx="12040870" cy="5363845"/>
          </a:xfrm>
          <a:prstGeom prst="rect">
            <a:avLst/>
          </a:prstGeom>
        </p:spPr>
      </p:pic>
      <p:sp>
        <p:nvSpPr>
          <p:cNvPr id="7" name="文本框 6"/>
          <p:cNvSpPr txBox="true"/>
          <p:nvPr/>
        </p:nvSpPr>
        <p:spPr>
          <a:xfrm>
            <a:off x="2734310" y="6414770"/>
            <a:ext cx="7098030" cy="306705"/>
          </a:xfrm>
          <a:prstGeom prst="rect">
            <a:avLst/>
          </a:prstGeom>
          <a:noFill/>
        </p:spPr>
        <p:txBody>
          <a:bodyPr wrap="square" rtlCol="0">
            <a:spAutoFit/>
          </a:bodyPr>
          <a:p>
            <a:pPr algn="ctr"/>
            <a:r>
              <a:rPr lang="en-US" altLang="zh-CN" sz="1400" b="1"/>
              <a:t> multi-agent decentralized actor, centralized critic</a:t>
            </a:r>
            <a:endParaRPr lang="en-US" altLang="zh-CN" sz="1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environment</a:t>
            </a:r>
            <a:endParaRPr lang="en-US" altLang="zh-CN"/>
          </a:p>
        </p:txBody>
      </p:sp>
      <p:pic>
        <p:nvPicPr>
          <p:cNvPr id="4" name="内容占位符 3" descr="scmlenv"/>
          <p:cNvPicPr>
            <a:picLocks noChangeAspect="true"/>
          </p:cNvPicPr>
          <p:nvPr>
            <p:ph idx="1"/>
          </p:nvPr>
        </p:nvPicPr>
        <p:blipFill>
          <a:blip r:embed="rId1"/>
          <a:stretch>
            <a:fillRect/>
          </a:stretch>
        </p:blipFill>
        <p:spPr>
          <a:xfrm>
            <a:off x="647700" y="1764030"/>
            <a:ext cx="4694555" cy="4351655"/>
          </a:xfrm>
          <a:prstGeom prst="rect">
            <a:avLst/>
          </a:prstGeom>
        </p:spPr>
      </p:pic>
      <p:sp>
        <p:nvSpPr>
          <p:cNvPr id="5" name="文本框 4"/>
          <p:cNvSpPr txBox="true"/>
          <p:nvPr/>
        </p:nvSpPr>
        <p:spPr>
          <a:xfrm>
            <a:off x="6176645" y="1198880"/>
            <a:ext cx="5370195" cy="3969385"/>
          </a:xfrm>
          <a:prstGeom prst="rect">
            <a:avLst/>
          </a:prstGeom>
          <a:noFill/>
        </p:spPr>
        <p:txBody>
          <a:bodyPr wrap="square" rtlCol="0">
            <a:spAutoFit/>
          </a:bodyPr>
          <a:p>
            <a:r>
              <a:rPr lang="en-US" altLang="zh-CN"/>
              <a:t>Environement: SCMLEnv &lt;= Gym.env, transfer informations of reward, observation to trainer</a:t>
            </a:r>
            <a:endParaRPr lang="en-US" altLang="zh-CN"/>
          </a:p>
          <a:p>
            <a:endParaRPr lang="en-US" altLang="zh-CN"/>
          </a:p>
          <a:p>
            <a:r>
              <a:rPr lang="en-US" altLang="zh-CN"/>
              <a:t>World: TrainWorld &lt;= SCML2020World</a:t>
            </a:r>
            <a:endParaRPr lang="en-US" altLang="zh-CN"/>
          </a:p>
          <a:p>
            <a:r>
              <a:rPr lang="en-US" altLang="zh-CN"/>
              <a:t>world running logic</a:t>
            </a:r>
            <a:endParaRPr lang="en-US" altLang="zh-CN"/>
          </a:p>
          <a:p>
            <a:endParaRPr lang="en-US" altLang="zh-CN"/>
          </a:p>
          <a:p>
            <a:r>
              <a:rPr lang="en-US" altLang="zh-CN"/>
              <a:t>Agent: </a:t>
            </a:r>
            <a:r>
              <a:rPr lang="en-US" altLang="zh-CN" sz="1400"/>
              <a:t>MyComponentsBasedAgent &lt;= SCML2020Agent</a:t>
            </a:r>
            <a:endParaRPr lang="en-US" altLang="zh-CN" sz="1400"/>
          </a:p>
          <a:p>
            <a:r>
              <a:rPr lang="en-US" altLang="zh-CN"/>
              <a:t>agents with learning capabilities run in the SCML2020World</a:t>
            </a:r>
            <a:endParaRPr lang="en-US" altLang="zh-CN"/>
          </a:p>
          <a:p>
            <a:endParaRPr lang="en-US" altLang="zh-CN"/>
          </a:p>
          <a:p>
            <a:r>
              <a:rPr lang="en-US" altLang="zh-CN"/>
              <a:t>Scenario:</a:t>
            </a:r>
            <a:endParaRPr lang="en-US" altLang="zh-CN"/>
          </a:p>
          <a:p>
            <a:r>
              <a:rPr lang="en-US" altLang="zh-CN"/>
              <a:t>make environement, make world, reward callback, observation callback, done callback</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Model of Training, Execution(MADDPG)</a:t>
            </a:r>
            <a:endParaRPr lang="en-US" altLang="zh-CN"/>
          </a:p>
        </p:txBody>
      </p:sp>
      <p:pic>
        <p:nvPicPr>
          <p:cNvPr id="4" name="内容占位符 3" descr="train"/>
          <p:cNvPicPr>
            <a:picLocks noChangeAspect="true"/>
          </p:cNvPicPr>
          <p:nvPr>
            <p:ph idx="1"/>
          </p:nvPr>
        </p:nvPicPr>
        <p:blipFill>
          <a:blip r:embed="rId1"/>
          <a:stretch>
            <a:fillRect/>
          </a:stretch>
        </p:blipFill>
        <p:spPr>
          <a:xfrm>
            <a:off x="33655" y="2102485"/>
            <a:ext cx="5887085" cy="4493895"/>
          </a:xfrm>
          <a:prstGeom prst="rect">
            <a:avLst/>
          </a:prstGeom>
        </p:spPr>
      </p:pic>
      <p:sp>
        <p:nvSpPr>
          <p:cNvPr id="5" name="文本框 4"/>
          <p:cNvSpPr txBox="true"/>
          <p:nvPr/>
        </p:nvSpPr>
        <p:spPr>
          <a:xfrm>
            <a:off x="7169150" y="1584325"/>
            <a:ext cx="4869180" cy="3138170"/>
          </a:xfrm>
          <a:prstGeom prst="rect">
            <a:avLst/>
          </a:prstGeom>
          <a:noFill/>
        </p:spPr>
        <p:txBody>
          <a:bodyPr wrap="square" rtlCol="0">
            <a:spAutoFit/>
          </a:bodyPr>
          <a:p>
            <a:r>
              <a:rPr lang="en-US" altLang="zh-CN"/>
              <a:t>Training:</a:t>
            </a:r>
            <a:endParaRPr lang="en-US" altLang="zh-CN"/>
          </a:p>
          <a:p>
            <a:r>
              <a:rPr lang="en-US" altLang="zh-CN"/>
              <a:t>allowing the policies to use extra information to ease training, so long as this information is not used at test time.</a:t>
            </a:r>
            <a:endParaRPr lang="en-US" altLang="zh-CN"/>
          </a:p>
          <a:p>
            <a:endParaRPr lang="en-US" altLang="zh-CN"/>
          </a:p>
          <a:p>
            <a:r>
              <a:rPr lang="en-US" altLang="zh-CN"/>
              <a:t>Execution:</a:t>
            </a:r>
            <a:endParaRPr lang="en-US" altLang="zh-CN"/>
          </a:p>
          <a:p>
            <a:r>
              <a:rPr lang="en-US" altLang="zh-CN"/>
              <a:t>observe the local information, decide the action of next step (increase or decrease ranges allowed negotiation issues.)</a:t>
            </a:r>
            <a:endParaRPr lang="en-US" altLang="zh-CN"/>
          </a:p>
          <a:p>
            <a:endParaRPr lang="en-US" altLang="zh-CN"/>
          </a:p>
        </p:txBody>
      </p:sp>
      <p:pic>
        <p:nvPicPr>
          <p:cNvPr id="6" name="图片 5" descr="policy"/>
          <p:cNvPicPr>
            <a:picLocks noChangeAspect="true"/>
          </p:cNvPicPr>
          <p:nvPr/>
        </p:nvPicPr>
        <p:blipFill>
          <a:blip r:embed="rId2"/>
          <a:stretch>
            <a:fillRect/>
          </a:stretch>
        </p:blipFill>
        <p:spPr>
          <a:xfrm>
            <a:off x="6348730" y="4722495"/>
            <a:ext cx="5492115" cy="447040"/>
          </a:xfrm>
          <a:prstGeom prst="rect">
            <a:avLst/>
          </a:prstGeom>
        </p:spPr>
      </p:pic>
      <p:pic>
        <p:nvPicPr>
          <p:cNvPr id="7" name="图片 6" descr="q"/>
          <p:cNvPicPr>
            <a:picLocks noChangeAspect="true"/>
          </p:cNvPicPr>
          <p:nvPr/>
        </p:nvPicPr>
        <p:blipFill>
          <a:blip r:embed="rId3"/>
          <a:stretch>
            <a:fillRect/>
          </a:stretch>
        </p:blipFill>
        <p:spPr>
          <a:xfrm>
            <a:off x="6063615" y="5361305"/>
            <a:ext cx="5777230" cy="366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true"/>
          </p:cNvSpPr>
          <p:nvPr/>
        </p:nvSpPr>
        <p:spPr>
          <a:xfrm>
            <a:off x="774700" y="364490"/>
            <a:ext cx="10515600" cy="539750"/>
          </a:xfrm>
          <a:prstGeom prst="rect">
            <a:avLst/>
          </a:prstGeom>
        </p:spPr>
        <p:txBody>
          <a:bodyPr vert="horz" lIns="91440" tIns="45720" rIns="91440" bIns="45720" rtlCol="0" anchor="ctr" anchorCtr="false">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altLang="zh-CN"/>
              <a:t>Summary</a:t>
            </a:r>
            <a:endParaRPr lang="en-US" altLang="zh-CN"/>
          </a:p>
        </p:txBody>
      </p:sp>
      <p:sp>
        <p:nvSpPr>
          <p:cNvPr id="7" name="文本框 6"/>
          <p:cNvSpPr txBox="true"/>
          <p:nvPr/>
        </p:nvSpPr>
        <p:spPr>
          <a:xfrm>
            <a:off x="889635" y="1075690"/>
            <a:ext cx="10647045" cy="4799965"/>
          </a:xfrm>
          <a:prstGeom prst="rect">
            <a:avLst/>
          </a:prstGeom>
          <a:noFill/>
        </p:spPr>
        <p:txBody>
          <a:bodyPr wrap="square" rtlCol="0">
            <a:spAutoFit/>
          </a:bodyPr>
          <a:p>
            <a:pPr indent="0">
              <a:buNone/>
            </a:pPr>
            <a:r>
              <a:rPr lang="en-US" altLang="zh-CN">
                <a:sym typeface="+mn-ea"/>
              </a:rPr>
              <a:t>Solved Problems</a:t>
            </a:r>
            <a:endParaRPr lang="en-US" altLang="zh-CN"/>
          </a:p>
          <a:p>
            <a:pPr indent="0">
              <a:buNone/>
            </a:pPr>
            <a:endParaRPr lang="en-US" altLang="zh-CN">
              <a:sym typeface="+mn-ea"/>
            </a:endParaRPr>
          </a:p>
          <a:p>
            <a:pPr marL="342900" indent="-342900">
              <a:buAutoNum type="arabicPeriod"/>
            </a:pPr>
            <a:r>
              <a:rPr lang="en-US" altLang="zh-CN"/>
              <a:t> learn to decide the ranges allowed negotiation issues </a:t>
            </a:r>
            <a:endParaRPr lang="en-US" altLang="zh-CN"/>
          </a:p>
          <a:p>
            <a:pPr marL="342900" indent="-342900">
              <a:buAutoNum type="arabicPeriod"/>
            </a:pPr>
            <a:r>
              <a:rPr lang="en-US" altLang="zh-CN"/>
              <a:t> non-stationary environment</a:t>
            </a:r>
            <a:endParaRPr lang="en-US" altLang="zh-CN"/>
          </a:p>
          <a:p>
            <a:pPr indent="0">
              <a:buNone/>
            </a:pPr>
            <a:endParaRPr lang="en-US" altLang="zh-CN">
              <a:sym typeface="+mn-ea"/>
            </a:endParaRPr>
          </a:p>
          <a:p>
            <a:pPr indent="0">
              <a:buNone/>
            </a:pPr>
            <a:r>
              <a:rPr lang="en-US" altLang="zh-CN">
                <a:sym typeface="+mn-ea"/>
              </a:rPr>
              <a:t>Remaining Problems</a:t>
            </a:r>
            <a:endParaRPr lang="en-US" altLang="zh-CN">
              <a:sym typeface="+mn-ea"/>
            </a:endParaRPr>
          </a:p>
          <a:p>
            <a:pPr marL="342900" indent="-342900">
              <a:buAutoNum type="arabicPeriod"/>
            </a:pPr>
            <a:r>
              <a:rPr lang="en-US" altLang="zh-CN">
                <a:sym typeface="+mn-ea"/>
              </a:rPr>
              <a:t> SCML2020World is not fixed. </a:t>
            </a:r>
            <a:r>
              <a:rPr lang="en-US" altLang="zh-CN" b="1">
                <a:sym typeface="+mn-ea"/>
              </a:rPr>
              <a:t>Does the trained strategy performs well in other world configurations?</a:t>
            </a:r>
            <a:endParaRPr lang="en-US" altLang="zh-CN" b="1">
              <a:sym typeface="+mn-ea"/>
            </a:endParaRPr>
          </a:p>
          <a:p>
            <a:pPr indent="0">
              <a:buNone/>
            </a:pPr>
            <a:r>
              <a:rPr lang="en-US" altLang="zh-CN"/>
              <a:t>2.  At the beginning of every step in the world, new ranges allowed negotiation issues are created. But this ranges will not change within one world step.</a:t>
            </a:r>
            <a:r>
              <a:rPr lang="en-US" altLang="zh-CN" b="1"/>
              <a:t> </a:t>
            </a:r>
            <a:endParaRPr lang="en-US" altLang="zh-CN" b="1"/>
          </a:p>
          <a:p>
            <a:pPr indent="0">
              <a:buNone/>
            </a:pPr>
            <a:endParaRPr lang="en-US" altLang="zh-CN" b="1"/>
          </a:p>
          <a:p>
            <a:pPr indent="0">
              <a:buNone/>
            </a:pPr>
            <a:r>
              <a:rPr lang="en-US" altLang="zh-CN"/>
              <a:t>Possible next step</a:t>
            </a:r>
            <a:endParaRPr lang="en-US" altLang="zh-CN"/>
          </a:p>
          <a:p>
            <a:pPr indent="0">
              <a:buNone/>
            </a:pPr>
            <a:r>
              <a:rPr lang="en-US" altLang="zh-CN"/>
              <a:t>1. Train agents’ ability: Wisely decide sell negotiation issues.</a:t>
            </a:r>
            <a:endParaRPr lang="en-US" altLang="zh-CN"/>
          </a:p>
          <a:p>
            <a:pPr indent="0">
              <a:buNone/>
            </a:pPr>
            <a:r>
              <a:rPr lang="en-US" altLang="zh-CN"/>
              <a:t>2. Implement agents’ ability: Wisely decide buy negotiation issues.</a:t>
            </a:r>
            <a:endParaRPr lang="en-US" altLang="zh-CN"/>
          </a:p>
          <a:p>
            <a:pPr indent="0">
              <a:buNone/>
            </a:pPr>
            <a:r>
              <a:rPr lang="en-US" altLang="zh-CN"/>
              <a:t>3. Expand to different worlds, learning different strategies in different worlds.</a:t>
            </a:r>
            <a:endParaRPr lang="en-US" altLang="zh-CN"/>
          </a:p>
          <a:p>
            <a:pPr indent="0">
              <a:buNone/>
            </a:pPr>
            <a:r>
              <a:rPr lang="en-US" altLang="zh-CN"/>
              <a:t>4. Implements a predictor to predict the type of world, when running the agent in tournaments.</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2318</Words>
  <Application>WPS 演示</Application>
  <PresentationFormat>宽屏</PresentationFormat>
  <Paragraphs>59</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DejaVu Sans</vt:lpstr>
      <vt:lpstr>KacstArt</vt:lpstr>
      <vt:lpstr>微软雅黑</vt:lpstr>
      <vt:lpstr>Droid Sans Fallback</vt:lpstr>
      <vt:lpstr>宋体</vt:lpstr>
      <vt:lpstr>Arial Unicode MS</vt:lpstr>
      <vt:lpstr>Arial Black</vt:lpstr>
      <vt:lpstr>Abyssinica SIL</vt:lpstr>
      <vt:lpstr>OpenSymbol</vt:lpstr>
      <vt:lpstr>Office 主题​​</vt:lpstr>
      <vt:lpstr>Negotiation Agent based on deep reinforcement learning Method </vt:lpstr>
      <vt:lpstr>PowerPoint 演示文稿</vt:lpstr>
      <vt:lpstr>Model (Algorithm) and Policy network</vt:lpstr>
      <vt:lpstr>PowerPoint 演示文稿</vt:lpstr>
      <vt:lpstr>PowerPoint 演示文稿</vt:lpstr>
      <vt:lpstr>Solved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nauen</dc:creator>
  <cp:lastModifiedBy>user</cp:lastModifiedBy>
  <cp:revision>236</cp:revision>
  <dcterms:created xsi:type="dcterms:W3CDTF">2020-12-19T19:56:19Z</dcterms:created>
  <dcterms:modified xsi:type="dcterms:W3CDTF">2020-12-19T19:56:19Z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