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Proxima Nov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7.xml"/><Relationship Id="rId22" Type="http://schemas.openxmlformats.org/officeDocument/2006/relationships/font" Target="fonts/ProximaNova-boldItalic.fntdata"/><Relationship Id="rId10" Type="http://schemas.openxmlformats.org/officeDocument/2006/relationships/slide" Target="slides/slide6.xml"/><Relationship Id="rId21" Type="http://schemas.openxmlformats.org/officeDocument/2006/relationships/font" Target="fonts/ProximaNova-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roximaNova-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 are proud that we work well on the login page design and user data management.</a:t>
            </a:r>
          </a:p>
          <a:p>
            <a:pPr lvl="0">
              <a:spcBef>
                <a:spcPts val="0"/>
              </a:spcBef>
              <a:buNone/>
            </a:pPr>
            <a:r>
              <a:rPr lang="en"/>
              <a:t>We also achieve the goal of real-time screen sharing. And we integrated the two parts together, which I think is the most challenging part. You know, that there were so many documentations on those APIs and the file structures are very complicated. All of us are spoiled by IOS and we are all completely new to Android platform. We had a tough time to figure out what was going on and what dependencies should be import into the project.</a:t>
            </a:r>
          </a:p>
          <a:p>
            <a:pPr lvl="0">
              <a:spcBef>
                <a:spcPts val="0"/>
              </a:spcBef>
              <a:buNone/>
            </a:pPr>
            <a:r>
              <a:rPr lang="en"/>
              <a:t>However the whole procedure is really rewarding. We figure out most of the problems and feel more confident in android developing. Furthermore, we get the chance to try aws EC2 virtual machines and learned how to test our product and improve it.  Moreover, we learned how to split the whole projects into multiple parts and multiple stages and how to collaborate with each other using trello and github.  </a:t>
            </a:r>
          </a:p>
          <a:p>
            <a:pPr lvl="0">
              <a:spcBef>
                <a:spcPts val="0"/>
              </a:spcBef>
              <a:buNone/>
            </a:pPr>
            <a:r>
              <a:rPr lang="en"/>
              <a:t> All of those work gave us a flavor of developing a product in Engineering industry. </a:t>
            </a:r>
          </a:p>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And we have some future plans for our project.</a:t>
            </a:r>
          </a:p>
          <a:p>
            <a:pPr lvl="0">
              <a:spcBef>
                <a:spcPts val="0"/>
              </a:spcBef>
              <a:buNone/>
            </a:pPr>
            <a:r>
              <a:rPr lang="en"/>
              <a:t>Currently, we only implemented the real-time video calls and we hope to complete screen mirroring and remote control. And we plan to make it easier to use. In the current application,  If the user want to end the screen sharing, they are forced to close the application, which is kind of unreasonable. We are still working on that and trying to introduce more fancy features to our product.</a:t>
            </a:r>
          </a:p>
          <a:p>
            <a:pPr lvl="0">
              <a:spcBef>
                <a:spcPts val="0"/>
              </a:spcBef>
              <a:buNone/>
            </a:pPr>
            <a:r>
              <a:rPr lang="en"/>
              <a:t>Also , we will focus more  on stability and compatibility.</a:t>
            </a:r>
          </a:p>
          <a:p>
            <a:pPr lvl="0">
              <a:spcBef>
                <a:spcPts val="0"/>
              </a:spcBef>
              <a:buNone/>
            </a:pPr>
            <a:r>
              <a:rPr lang="en"/>
              <a:t>As we add more features, it will be less easily to handle everything at the same time. And that may cause invisible uncertainty to our product. At this time, we need to do more test and try to eliminate those errors and improve the stability and compatibility</a:t>
            </a:r>
          </a:p>
          <a:p>
            <a:pPr lvl="0">
              <a:spcBef>
                <a:spcPts val="0"/>
              </a:spcBef>
              <a:buNone/>
            </a:pPr>
            <a:r>
              <a:t/>
            </a:r>
            <a:endParaRPr/>
          </a:p>
          <a:p>
            <a:pPr lvl="0">
              <a:spcBef>
                <a:spcPts val="0"/>
              </a:spcBef>
              <a:buNone/>
            </a:pPr>
            <a:r>
              <a:t/>
            </a:r>
            <a:endParaRPr/>
          </a:p>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Our product mission is to provide real-time remote tech support for Android users.</a:t>
            </a:r>
          </a:p>
          <a:p>
            <a:pPr lvl="0">
              <a:spcBef>
                <a:spcPts val="0"/>
              </a:spcBef>
              <a:buNone/>
            </a:pPr>
            <a:r>
              <a:rPr lang="en"/>
              <a:t>This product is cross platform and based on the end to end screen sharing feature to provide the technical support.</a:t>
            </a:r>
          </a:p>
          <a:p>
            <a:pPr lvl="0">
              <a:spcBef>
                <a:spcPts val="0"/>
              </a:spcBef>
              <a:buNone/>
            </a:pPr>
            <a:r>
              <a:rPr lang="en"/>
              <a:t>The highlights of our product are the reliable Login System, the Real-time video &amp; audio stream between multiple platforms.</a:t>
            </a:r>
          </a:p>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Here’s the use cases of our product. Once the user meet a technical issue, he can simply request technical support at one button touch. Then the supporters could receive the request and start screen sharing to provide help. It is a real-time procedure so the user can get technical support immediately, which would be really helpful.</a:t>
            </a:r>
          </a:p>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200"/>
              <a:t>By utilizing WebRTC, we implemented the video call feature during the second sprint. We successfully built up the connection between PCs and Android devices. </a:t>
            </a:r>
          </a:p>
          <a:p>
            <a:pPr lvl="0">
              <a:spcBef>
                <a:spcPts val="0"/>
              </a:spcBef>
              <a:buNone/>
            </a:pPr>
            <a:r>
              <a:rPr lang="en" sz="1200"/>
              <a:t>During the Sprint 3, we spent most of our time building the log-in page and the user data management architecture. We took advantage of mongodB to store the account information and improved security performance on data storing.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Then we came to sprint 4, we focused on launching our service on AWS, which could provide us better performance on large scale computing and more space for storage. We adopted port 8080 for user information storage and port 3000 for webRTC implementation. However, as we set our server for webRTC on the EC2 instance, we failed to start the web camera when we use Chrome to open the webpage. That was because we need to acquire the permission for webcam when we start the browser. However, it seems like Chrome is very secure and tend to block most of the requirements automatically. We worked on this so hard, trying to get the permission and failed to figure that out. Fortunately, the professor noticed us to try different browsers. So we switched into Firefox, and it works really good.</a:t>
            </a:r>
          </a:p>
          <a:p>
            <a:pPr lvl="0">
              <a:spcBef>
                <a:spcPts val="0"/>
              </a:spcBef>
              <a:buNone/>
            </a:pPr>
            <a:r>
              <a:rPr lang="en"/>
              <a:t> In sprint 4, we also made the UI more fancy and user-friendly.  We also tried aws device farm and monkey test for product testing. And we made some improvements based on the result they gave.</a:t>
            </a:r>
          </a:p>
          <a:p>
            <a:pPr lvl="0">
              <a:spcBef>
                <a:spcPts val="0"/>
              </a:spcBef>
              <a:buNone/>
            </a:pPr>
            <a:r>
              <a:rPr lang="en"/>
              <a:t> </a:t>
            </a:r>
          </a:p>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2" name="Shape 12"/>
          <p:cNvSpPr txBox="1"/>
          <p:nvPr>
            <p:ph idx="1" type="subTitle"/>
          </p:nvPr>
        </p:nvSpPr>
        <p:spPr>
          <a:xfrm>
            <a:off x="510450" y="3182312"/>
            <a:ext cx="8123100" cy="6300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7" name="Shape 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200" cy="1509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YueSun233133/Sharing-Android-Screen-for-Customer-Service" TargetMode="External"/><Relationship Id="rId4" Type="http://schemas.openxmlformats.org/officeDocument/2006/relationships/hyperlink" Target="https://trello.com/b/5N1Dd8G3/sharing-android-screen-for-customer-service" TargetMode="External"/><Relationship Id="rId5" Type="http://schemas.openxmlformats.org/officeDocument/2006/relationships/image" Target="../media/image0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444025"/>
            <a:ext cx="8123100" cy="479100"/>
          </a:xfrm>
          <a:prstGeom prst="rect">
            <a:avLst/>
          </a:prstGeom>
        </p:spPr>
        <p:txBody>
          <a:bodyPr anchorCtr="0" anchor="b" bIns="91425" lIns="91425" rIns="91425" tIns="91425">
            <a:noAutofit/>
          </a:bodyPr>
          <a:lstStyle/>
          <a:p>
            <a:pPr lvl="0" algn="ctr">
              <a:spcBef>
                <a:spcPts val="0"/>
              </a:spcBef>
              <a:buNone/>
            </a:pPr>
            <a:r>
              <a:rPr lang="en" sz="2800"/>
              <a:t>Sharing Android Screen for Customer Service</a:t>
            </a:r>
          </a:p>
        </p:txBody>
      </p:sp>
      <p:sp>
        <p:nvSpPr>
          <p:cNvPr id="60" name="Shape 60"/>
          <p:cNvSpPr txBox="1"/>
          <p:nvPr>
            <p:ph idx="1" type="subTitle"/>
          </p:nvPr>
        </p:nvSpPr>
        <p:spPr>
          <a:xfrm>
            <a:off x="510450" y="3182348"/>
            <a:ext cx="8123100" cy="1323599"/>
          </a:xfrm>
          <a:prstGeom prst="rect">
            <a:avLst/>
          </a:prstGeom>
        </p:spPr>
        <p:txBody>
          <a:bodyPr anchorCtr="0" anchor="t" bIns="91425" lIns="91425" rIns="91425" tIns="91425">
            <a:noAutofit/>
          </a:bodyPr>
          <a:lstStyle/>
          <a:p>
            <a:pPr lvl="0" rtl="0" algn="ctr">
              <a:lnSpc>
                <a:spcPct val="115000"/>
              </a:lnSpc>
              <a:spcBef>
                <a:spcPts val="0"/>
              </a:spcBef>
              <a:buNone/>
            </a:pPr>
            <a:r>
              <a:rPr lang="en"/>
              <a:t>Final Presentation Dec 12, 2016</a:t>
            </a:r>
          </a:p>
          <a:p>
            <a:pPr lvl="0" algn="ctr">
              <a:lnSpc>
                <a:spcPct val="115000"/>
              </a:lnSpc>
              <a:spcBef>
                <a:spcPts val="0"/>
              </a:spcBef>
              <a:buNone/>
            </a:pPr>
            <a:r>
              <a:rPr lang="en"/>
              <a:t>Yue Sun, Wenpeng Wang, Yu Jun, Aoshuang Wang</a:t>
            </a:r>
          </a:p>
          <a:p>
            <a:pPr lvl="0" algn="ctr">
              <a:lnSpc>
                <a:spcPct val="115000"/>
              </a:lnSpc>
              <a:spcBef>
                <a:spcPts val="0"/>
              </a:spcBef>
              <a:buNone/>
            </a:pPr>
            <a:r>
              <a:rPr lang="en" u="sng">
                <a:solidFill>
                  <a:schemeClr val="lt2"/>
                </a:solidFill>
                <a:hlinkClick r:id="rId3"/>
              </a:rPr>
              <a:t>GitHub Link</a:t>
            </a:r>
            <a:r>
              <a:rPr lang="en"/>
              <a:t>		</a:t>
            </a:r>
            <a:r>
              <a:rPr lang="en" u="sng">
                <a:solidFill>
                  <a:schemeClr val="lt2"/>
                </a:solidFill>
                <a:hlinkClick r:id="rId4"/>
              </a:rPr>
              <a:t>Trello Link</a:t>
            </a:r>
          </a:p>
        </p:txBody>
      </p:sp>
      <p:pic>
        <p:nvPicPr>
          <p:cNvPr id="61" name="Shape 61"/>
          <p:cNvPicPr preferRelativeResize="0"/>
          <p:nvPr/>
        </p:nvPicPr>
        <p:blipFill>
          <a:blip r:embed="rId5">
            <a:alphaModFix/>
          </a:blip>
          <a:stretch>
            <a:fillRect/>
          </a:stretch>
        </p:blipFill>
        <p:spPr>
          <a:xfrm>
            <a:off x="2035350" y="1136900"/>
            <a:ext cx="5073282" cy="1691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Lessons Learned</a:t>
            </a:r>
          </a:p>
        </p:txBody>
      </p:sp>
      <p:sp>
        <p:nvSpPr>
          <p:cNvPr id="118" name="Shape 11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nSpc>
                <a:spcPct val="100000"/>
              </a:lnSpc>
              <a:spcBef>
                <a:spcPts val="0"/>
              </a:spcBef>
              <a:buClr>
                <a:schemeClr val="dk1"/>
              </a:buClr>
              <a:buSzPct val="61111"/>
              <a:buFont typeface="Arial"/>
              <a:buNone/>
            </a:pPr>
            <a:r>
              <a:rPr lang="en"/>
              <a:t>Things that worked well:</a:t>
            </a:r>
          </a:p>
          <a:p>
            <a:pPr indent="-228600" lvl="0" marL="457200" rtl="0">
              <a:lnSpc>
                <a:spcPct val="100000"/>
              </a:lnSpc>
              <a:spcBef>
                <a:spcPts val="0"/>
              </a:spcBef>
            </a:pPr>
            <a:r>
              <a:rPr lang="en"/>
              <a:t>Designed and developed a login UI after launch this application</a:t>
            </a:r>
          </a:p>
          <a:p>
            <a:pPr indent="-228600" lvl="0" marL="457200" rtl="0">
              <a:lnSpc>
                <a:spcPct val="100000"/>
              </a:lnSpc>
              <a:spcBef>
                <a:spcPts val="0"/>
              </a:spcBef>
            </a:pPr>
            <a:r>
              <a:rPr lang="en"/>
              <a:t>Implemented a Node.js server to back up WebRTC connection</a:t>
            </a:r>
          </a:p>
          <a:p>
            <a:pPr indent="-228600" lvl="0" marL="457200" rtl="0">
              <a:lnSpc>
                <a:spcPct val="100000"/>
              </a:lnSpc>
              <a:spcBef>
                <a:spcPts val="0"/>
              </a:spcBef>
            </a:pPr>
            <a:r>
              <a:rPr lang="en"/>
              <a:t>Developed a model to achieve the goal of real-time sharing screen with PC</a:t>
            </a:r>
          </a:p>
          <a:p>
            <a:pPr indent="-228600" lvl="0" marL="457200">
              <a:lnSpc>
                <a:spcPct val="100000"/>
              </a:lnSpc>
              <a:spcBef>
                <a:spcPts val="0"/>
              </a:spcBef>
            </a:pPr>
            <a:r>
              <a:rPr lang="en"/>
              <a:t>Integrated two different models to one thorough application</a:t>
            </a:r>
          </a:p>
          <a:p>
            <a:pPr lvl="0" rtl="0">
              <a:lnSpc>
                <a:spcPct val="100000"/>
              </a:lnSpc>
              <a:spcBef>
                <a:spcPts val="0"/>
              </a:spcBef>
              <a:buClr>
                <a:schemeClr val="dk1"/>
              </a:buClr>
              <a:buSzPct val="61111"/>
              <a:buFont typeface="Arial"/>
              <a:buNone/>
            </a:pPr>
            <a:r>
              <a:rPr lang="en"/>
              <a:t>Things that we have learned:</a:t>
            </a:r>
          </a:p>
          <a:p>
            <a:pPr indent="-228600" lvl="0" marL="457200" rtl="0">
              <a:lnSpc>
                <a:spcPct val="100000"/>
              </a:lnSpc>
              <a:spcBef>
                <a:spcPts val="0"/>
              </a:spcBef>
            </a:pPr>
            <a:r>
              <a:rPr lang="en"/>
              <a:t>How to develop and debug Android Application on Android Studio platform</a:t>
            </a:r>
          </a:p>
          <a:p>
            <a:pPr indent="-228600" lvl="0" marL="457200" rtl="0">
              <a:lnSpc>
                <a:spcPct val="100000"/>
              </a:lnSpc>
              <a:spcBef>
                <a:spcPts val="0"/>
              </a:spcBef>
            </a:pPr>
            <a:r>
              <a:rPr lang="en"/>
              <a:t>How to develop a server by using Node.js and Angularjs</a:t>
            </a:r>
          </a:p>
          <a:p>
            <a:pPr indent="-228600" lvl="0" marL="457200" rtl="0">
              <a:lnSpc>
                <a:spcPct val="100000"/>
              </a:lnSpc>
              <a:spcBef>
                <a:spcPts val="0"/>
              </a:spcBef>
            </a:pPr>
            <a:r>
              <a:rPr lang="en"/>
              <a:t>How to make use of AWS EC2 linux virtual machine as a cloud server</a:t>
            </a:r>
          </a:p>
          <a:p>
            <a:pPr indent="-228600" lvl="0" marL="457200">
              <a:lnSpc>
                <a:spcPct val="100000"/>
              </a:lnSpc>
              <a:spcBef>
                <a:spcPts val="0"/>
              </a:spcBef>
            </a:pPr>
            <a:r>
              <a:rPr lang="en"/>
              <a:t>How to use AWS Device Farm and Monkey tests to test our application and make improvements with analysis of results</a:t>
            </a:r>
          </a:p>
          <a:p>
            <a:pPr lvl="0">
              <a:lnSpc>
                <a:spcPct val="100000"/>
              </a:lnSpc>
              <a:spcBef>
                <a:spcPts val="0"/>
              </a:spcBef>
              <a:buClr>
                <a:schemeClr val="dk1"/>
              </a:buClr>
              <a:buSzPct val="61111"/>
              <a:buFont typeface="Arial"/>
              <a:buNone/>
            </a:pPr>
            <a:r>
              <a:t/>
            </a:r>
            <a:endParaRPr/>
          </a:p>
          <a:p>
            <a:pPr lvl="0">
              <a:spcBef>
                <a:spcPts val="0"/>
              </a:spcBef>
              <a:buClr>
                <a:schemeClr val="dk1"/>
              </a:buClr>
              <a:buSzPct val="61111"/>
              <a:buFont typeface="Arial"/>
              <a:buNone/>
            </a:pPr>
            <a:r>
              <a:t/>
            </a:r>
            <a:endParaRPr/>
          </a:p>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Lessons Learned</a:t>
            </a:r>
          </a:p>
        </p:txBody>
      </p:sp>
      <p:sp>
        <p:nvSpPr>
          <p:cNvPr id="124" name="Shape 12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00000"/>
              </a:lnSpc>
              <a:spcBef>
                <a:spcPts val="0"/>
              </a:spcBef>
              <a:buClr>
                <a:schemeClr val="dk1"/>
              </a:buClr>
              <a:buSzPct val="61111"/>
              <a:buFont typeface="Arial"/>
              <a:buNone/>
            </a:pPr>
            <a:r>
              <a:rPr lang="en"/>
              <a:t>Things that did not go well:</a:t>
            </a:r>
          </a:p>
          <a:p>
            <a:pPr indent="-228600" lvl="0" marL="457200">
              <a:lnSpc>
                <a:spcPct val="100000"/>
              </a:lnSpc>
              <a:spcBef>
                <a:spcPts val="0"/>
              </a:spcBef>
            </a:pPr>
            <a:r>
              <a:rPr lang="en"/>
              <a:t>Fail to implement screen mirroring and controlling</a:t>
            </a:r>
          </a:p>
          <a:p>
            <a:pPr indent="-228600" lvl="0" marL="457200" rtl="0">
              <a:lnSpc>
                <a:spcPct val="100000"/>
              </a:lnSpc>
              <a:spcBef>
                <a:spcPts val="0"/>
              </a:spcBef>
            </a:pPr>
            <a:r>
              <a:rPr lang="en"/>
              <a:t>Fail to end screen sharing service on Android Device(can only be stopped by PC-end).</a:t>
            </a:r>
          </a:p>
          <a:p>
            <a:pPr indent="-228600" lvl="0" marL="457200" rtl="0">
              <a:lnSpc>
                <a:spcPct val="100000"/>
              </a:lnSpc>
              <a:spcBef>
                <a:spcPts val="0"/>
              </a:spcBef>
            </a:pPr>
            <a:r>
              <a:rPr lang="en"/>
              <a:t>Fail to implement a feedback system.</a:t>
            </a:r>
          </a:p>
          <a:p>
            <a:pPr lvl="0" rtl="0">
              <a:lnSpc>
                <a:spcPct val="100000"/>
              </a:lnSpc>
              <a:spcBef>
                <a:spcPts val="0"/>
              </a:spcBef>
              <a:buClr>
                <a:schemeClr val="dk1"/>
              </a:buClr>
              <a:buSzPct val="61111"/>
              <a:buFont typeface="Arial"/>
              <a:buNone/>
            </a:pPr>
            <a:r>
              <a:rPr lang="en"/>
              <a:t>Future plans and changes for our project:</a:t>
            </a:r>
          </a:p>
          <a:p>
            <a:pPr indent="-228600" lvl="0" marL="457200" rtl="0">
              <a:lnSpc>
                <a:spcPct val="100000"/>
              </a:lnSpc>
              <a:spcBef>
                <a:spcPts val="0"/>
              </a:spcBef>
            </a:pPr>
            <a:r>
              <a:rPr lang="en"/>
              <a:t>Complete screen mirroring and controlling </a:t>
            </a:r>
          </a:p>
          <a:p>
            <a:pPr indent="-228600" lvl="0" marL="457200" rtl="0">
              <a:lnSpc>
                <a:spcPct val="100000"/>
              </a:lnSpc>
              <a:spcBef>
                <a:spcPts val="0"/>
              </a:spcBef>
            </a:pPr>
            <a:r>
              <a:rPr lang="en"/>
              <a:t>Add an activity to end the sharing screen service</a:t>
            </a:r>
          </a:p>
          <a:p>
            <a:pPr indent="-228600" lvl="0" marL="457200" rtl="0">
              <a:lnSpc>
                <a:spcPct val="100000"/>
              </a:lnSpc>
              <a:spcBef>
                <a:spcPts val="0"/>
              </a:spcBef>
            </a:pPr>
            <a:r>
              <a:rPr lang="en"/>
              <a:t>Expand application with more activities such as up-to-date tech news to give customers more friendly UI experience</a:t>
            </a:r>
          </a:p>
          <a:p>
            <a:pPr lvl="0" rtl="0">
              <a:lnSpc>
                <a:spcPct val="100000"/>
              </a:lnSpc>
              <a:spcBef>
                <a:spcPts val="0"/>
              </a:spcBef>
              <a:buClr>
                <a:schemeClr val="dk1"/>
              </a:buClr>
              <a:buSzPct val="61111"/>
              <a:buFont typeface="Arial"/>
              <a:buNone/>
            </a:pPr>
            <a:r>
              <a:t/>
            </a:r>
            <a:endParaRPr/>
          </a:p>
          <a:p>
            <a:pPr lvl="0" rt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Ideas for overcoming current difficulties</a:t>
            </a:r>
          </a:p>
        </p:txBody>
      </p:sp>
      <p:sp>
        <p:nvSpPr>
          <p:cNvPr id="130" name="Shape 13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0" lvl="0" marL="0" rtl="0">
              <a:spcBef>
                <a:spcPts val="0"/>
              </a:spcBef>
              <a:buNone/>
            </a:pPr>
            <a:r>
              <a:rPr lang="en"/>
              <a:t>Keep research on screen mirroring and controlling. Miracast is a handy cross-platform protocol to learn about. (more like a wireless HDMI cable )</a:t>
            </a:r>
          </a:p>
          <a:p>
            <a:pPr indent="0" lvl="0" marL="0" rtl="0">
              <a:spcBef>
                <a:spcPts val="0"/>
              </a:spcBef>
              <a:buNone/>
            </a:pPr>
            <a:r>
              <a:t/>
            </a:r>
            <a:endParaRPr/>
          </a:p>
          <a:p>
            <a:pPr indent="0" lvl="0" marL="0" rtl="0">
              <a:spcBef>
                <a:spcPts val="0"/>
              </a:spcBef>
              <a:buNone/>
            </a:pPr>
            <a:r>
              <a:rPr lang="en"/>
              <a:t>Utilize Android  API properly for stop sharing activity. Probe into the documentations about Android activity.(Such as the process life cycle, visibility of the activity, the functions like onPause(), onStop(), etc)</a:t>
            </a:r>
          </a:p>
          <a:p>
            <a:pPr indent="0" lvl="0" marL="0">
              <a:spcBef>
                <a:spcPts val="0"/>
              </a:spcBef>
              <a:buNone/>
            </a:pPr>
            <a:r>
              <a:t/>
            </a:r>
            <a:endParaRPr/>
          </a:p>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System Diagram</a:t>
            </a:r>
          </a:p>
        </p:txBody>
      </p:sp>
      <p:sp>
        <p:nvSpPr>
          <p:cNvPr id="136" name="Shape 136"/>
          <p:cNvSpPr txBox="1"/>
          <p:nvPr>
            <p:ph idx="1" type="body"/>
          </p:nvPr>
        </p:nvSpPr>
        <p:spPr>
          <a:xfrm>
            <a:off x="238300" y="1162950"/>
            <a:ext cx="8594100" cy="36132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t/>
            </a:r>
            <a:endParaRPr/>
          </a:p>
        </p:txBody>
      </p:sp>
      <p:sp>
        <p:nvSpPr>
          <p:cNvPr id="137" name="Shape 137"/>
          <p:cNvSpPr/>
          <p:nvPr/>
        </p:nvSpPr>
        <p:spPr>
          <a:xfrm>
            <a:off x="1592275" y="1372300"/>
            <a:ext cx="1676100" cy="1152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8" name="Shape 138"/>
          <p:cNvSpPr/>
          <p:nvPr/>
        </p:nvSpPr>
        <p:spPr>
          <a:xfrm>
            <a:off x="1592275" y="2955125"/>
            <a:ext cx="1676100" cy="1152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9" name="Shape 139"/>
          <p:cNvSpPr/>
          <p:nvPr/>
        </p:nvSpPr>
        <p:spPr>
          <a:xfrm>
            <a:off x="6616800" y="2955125"/>
            <a:ext cx="1676100" cy="1152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0" name="Shape 140"/>
          <p:cNvSpPr/>
          <p:nvPr/>
        </p:nvSpPr>
        <p:spPr>
          <a:xfrm>
            <a:off x="4228375" y="1372300"/>
            <a:ext cx="1676100" cy="1152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41" name="Shape 141"/>
          <p:cNvCxnSpPr/>
          <p:nvPr/>
        </p:nvCxnSpPr>
        <p:spPr>
          <a:xfrm>
            <a:off x="3278850" y="1676100"/>
            <a:ext cx="963900" cy="0"/>
          </a:xfrm>
          <a:prstGeom prst="straightConnector1">
            <a:avLst/>
          </a:prstGeom>
          <a:noFill/>
          <a:ln cap="flat" cmpd="sng" w="9525">
            <a:solidFill>
              <a:schemeClr val="dk2"/>
            </a:solidFill>
            <a:prstDash val="solid"/>
            <a:round/>
            <a:headEnd len="lg" w="lg" type="none"/>
            <a:tailEnd len="lg" w="lg" type="triangle"/>
          </a:ln>
        </p:spPr>
      </p:cxnSp>
      <p:cxnSp>
        <p:nvCxnSpPr>
          <p:cNvPr id="142" name="Shape 142"/>
          <p:cNvCxnSpPr/>
          <p:nvPr/>
        </p:nvCxnSpPr>
        <p:spPr>
          <a:xfrm rot="10800000">
            <a:off x="3278700" y="2241775"/>
            <a:ext cx="963900" cy="0"/>
          </a:xfrm>
          <a:prstGeom prst="straightConnector1">
            <a:avLst/>
          </a:prstGeom>
          <a:noFill/>
          <a:ln cap="flat" cmpd="sng" w="9525">
            <a:solidFill>
              <a:schemeClr val="dk2"/>
            </a:solidFill>
            <a:prstDash val="solid"/>
            <a:round/>
            <a:headEnd len="lg" w="lg" type="none"/>
            <a:tailEnd len="lg" w="lg" type="triangle"/>
          </a:ln>
        </p:spPr>
      </p:cxnSp>
      <p:sp>
        <p:nvSpPr>
          <p:cNvPr id="143" name="Shape 143"/>
          <p:cNvSpPr txBox="1"/>
          <p:nvPr/>
        </p:nvSpPr>
        <p:spPr>
          <a:xfrm>
            <a:off x="1668475" y="1589425"/>
            <a:ext cx="1571400" cy="645600"/>
          </a:xfrm>
          <a:prstGeom prst="rect">
            <a:avLst/>
          </a:prstGeom>
          <a:noFill/>
          <a:ln>
            <a:noFill/>
          </a:ln>
        </p:spPr>
        <p:txBody>
          <a:bodyPr anchorCtr="0" anchor="t" bIns="91425" lIns="91425" rIns="91425" tIns="91425">
            <a:noAutofit/>
          </a:bodyPr>
          <a:lstStyle/>
          <a:p>
            <a:pPr lvl="0">
              <a:spcBef>
                <a:spcPts val="0"/>
              </a:spcBef>
              <a:buNone/>
            </a:pPr>
            <a:r>
              <a:rPr lang="en"/>
              <a:t>UI:</a:t>
            </a:r>
          </a:p>
          <a:p>
            <a:pPr lvl="0">
              <a:spcBef>
                <a:spcPts val="0"/>
              </a:spcBef>
              <a:buNone/>
            </a:pPr>
            <a:r>
              <a:rPr lang="en"/>
              <a:t>Login System</a:t>
            </a:r>
          </a:p>
        </p:txBody>
      </p:sp>
      <p:sp>
        <p:nvSpPr>
          <p:cNvPr id="144" name="Shape 144"/>
          <p:cNvSpPr txBox="1"/>
          <p:nvPr/>
        </p:nvSpPr>
        <p:spPr>
          <a:xfrm>
            <a:off x="3462175" y="1924625"/>
            <a:ext cx="766200" cy="314400"/>
          </a:xfrm>
          <a:prstGeom prst="rect">
            <a:avLst/>
          </a:prstGeom>
          <a:noFill/>
          <a:ln>
            <a:noFill/>
          </a:ln>
        </p:spPr>
        <p:txBody>
          <a:bodyPr anchorCtr="0" anchor="t" bIns="91425" lIns="91425" rIns="91425" tIns="91425">
            <a:noAutofit/>
          </a:bodyPr>
          <a:lstStyle/>
          <a:p>
            <a:pPr lvl="0">
              <a:spcBef>
                <a:spcPts val="0"/>
              </a:spcBef>
              <a:buNone/>
            </a:pPr>
            <a:r>
              <a:rPr lang="en" sz="1100"/>
              <a:t>V</a:t>
            </a:r>
            <a:r>
              <a:rPr lang="en" sz="1100"/>
              <a:t>erified</a:t>
            </a:r>
          </a:p>
        </p:txBody>
      </p:sp>
      <p:sp>
        <p:nvSpPr>
          <p:cNvPr id="145" name="Shape 145"/>
          <p:cNvSpPr txBox="1"/>
          <p:nvPr/>
        </p:nvSpPr>
        <p:spPr>
          <a:xfrm>
            <a:off x="3385975" y="1391225"/>
            <a:ext cx="766200" cy="314400"/>
          </a:xfrm>
          <a:prstGeom prst="rect">
            <a:avLst/>
          </a:prstGeom>
          <a:noFill/>
          <a:ln>
            <a:noFill/>
          </a:ln>
        </p:spPr>
        <p:txBody>
          <a:bodyPr anchorCtr="0" anchor="t" bIns="91425" lIns="91425" rIns="91425" tIns="91425">
            <a:noAutofit/>
          </a:bodyPr>
          <a:lstStyle/>
          <a:p>
            <a:pPr lvl="0" rtl="0">
              <a:spcBef>
                <a:spcPts val="0"/>
              </a:spcBef>
              <a:buNone/>
            </a:pPr>
            <a:r>
              <a:rPr lang="en" sz="1100"/>
              <a:t>Request</a:t>
            </a:r>
          </a:p>
        </p:txBody>
      </p:sp>
      <p:cxnSp>
        <p:nvCxnSpPr>
          <p:cNvPr id="146" name="Shape 146"/>
          <p:cNvCxnSpPr/>
          <p:nvPr/>
        </p:nvCxnSpPr>
        <p:spPr>
          <a:xfrm>
            <a:off x="2095100" y="2514125"/>
            <a:ext cx="0" cy="440100"/>
          </a:xfrm>
          <a:prstGeom prst="straightConnector1">
            <a:avLst/>
          </a:prstGeom>
          <a:noFill/>
          <a:ln cap="flat" cmpd="sng" w="9525">
            <a:solidFill>
              <a:schemeClr val="dk2"/>
            </a:solidFill>
            <a:prstDash val="solid"/>
            <a:round/>
            <a:headEnd len="lg" w="lg" type="none"/>
            <a:tailEnd len="lg" w="lg" type="triangle"/>
          </a:ln>
        </p:spPr>
      </p:cxnSp>
      <p:sp>
        <p:nvSpPr>
          <p:cNvPr id="147" name="Shape 147"/>
          <p:cNvSpPr txBox="1"/>
          <p:nvPr/>
        </p:nvSpPr>
        <p:spPr>
          <a:xfrm>
            <a:off x="2113200" y="2542700"/>
            <a:ext cx="1089300" cy="246600"/>
          </a:xfrm>
          <a:prstGeom prst="rect">
            <a:avLst/>
          </a:prstGeom>
          <a:noFill/>
          <a:ln>
            <a:noFill/>
          </a:ln>
        </p:spPr>
        <p:txBody>
          <a:bodyPr anchorCtr="0" anchor="t" bIns="91425" lIns="91425" rIns="91425" tIns="91425">
            <a:noAutofit/>
          </a:bodyPr>
          <a:lstStyle/>
          <a:p>
            <a:pPr lvl="0">
              <a:spcBef>
                <a:spcPts val="0"/>
              </a:spcBef>
              <a:buNone/>
            </a:pPr>
            <a:r>
              <a:rPr lang="en" sz="1100"/>
              <a:t>Jump to RTC</a:t>
            </a:r>
          </a:p>
        </p:txBody>
      </p:sp>
      <p:sp>
        <p:nvSpPr>
          <p:cNvPr id="148" name="Shape 148"/>
          <p:cNvSpPr txBox="1"/>
          <p:nvPr/>
        </p:nvSpPr>
        <p:spPr>
          <a:xfrm>
            <a:off x="1780850" y="3090300"/>
            <a:ext cx="1330500" cy="837900"/>
          </a:xfrm>
          <a:prstGeom prst="rect">
            <a:avLst/>
          </a:prstGeom>
          <a:noFill/>
          <a:ln>
            <a:noFill/>
          </a:ln>
        </p:spPr>
        <p:txBody>
          <a:bodyPr anchorCtr="0" anchor="t" bIns="91425" lIns="91425" rIns="91425" tIns="91425">
            <a:noAutofit/>
          </a:bodyPr>
          <a:lstStyle/>
          <a:p>
            <a:pPr lvl="0">
              <a:spcBef>
                <a:spcPts val="0"/>
              </a:spcBef>
              <a:buNone/>
            </a:pPr>
            <a:r>
              <a:rPr lang="en"/>
              <a:t>WebRTC Android Client Side</a:t>
            </a:r>
          </a:p>
        </p:txBody>
      </p:sp>
      <p:sp>
        <p:nvSpPr>
          <p:cNvPr id="149" name="Shape 149"/>
          <p:cNvSpPr/>
          <p:nvPr/>
        </p:nvSpPr>
        <p:spPr>
          <a:xfrm>
            <a:off x="4102200" y="3793325"/>
            <a:ext cx="1676100" cy="1152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0" name="Shape 150"/>
          <p:cNvSpPr txBox="1"/>
          <p:nvPr/>
        </p:nvSpPr>
        <p:spPr>
          <a:xfrm>
            <a:off x="4422450" y="1615150"/>
            <a:ext cx="1330500" cy="645600"/>
          </a:xfrm>
          <a:prstGeom prst="rect">
            <a:avLst/>
          </a:prstGeom>
          <a:noFill/>
          <a:ln>
            <a:noFill/>
          </a:ln>
        </p:spPr>
        <p:txBody>
          <a:bodyPr anchorCtr="0" anchor="t" bIns="91425" lIns="91425" rIns="91425" tIns="91425">
            <a:noAutofit/>
          </a:bodyPr>
          <a:lstStyle/>
          <a:p>
            <a:pPr lvl="0">
              <a:spcBef>
                <a:spcPts val="0"/>
              </a:spcBef>
              <a:buNone/>
            </a:pPr>
            <a:r>
              <a:rPr lang="en"/>
              <a:t>MongoDB + Login Server</a:t>
            </a:r>
          </a:p>
        </p:txBody>
      </p:sp>
      <p:cxnSp>
        <p:nvCxnSpPr>
          <p:cNvPr id="151" name="Shape 151"/>
          <p:cNvCxnSpPr/>
          <p:nvPr/>
        </p:nvCxnSpPr>
        <p:spPr>
          <a:xfrm>
            <a:off x="3288000" y="3076475"/>
            <a:ext cx="3336000" cy="19200"/>
          </a:xfrm>
          <a:prstGeom prst="straightConnector1">
            <a:avLst/>
          </a:prstGeom>
          <a:noFill/>
          <a:ln cap="flat" cmpd="sng" w="9525">
            <a:solidFill>
              <a:schemeClr val="dk2"/>
            </a:solidFill>
            <a:prstDash val="solid"/>
            <a:round/>
            <a:headEnd len="lg" w="lg" type="none"/>
            <a:tailEnd len="lg" w="lg" type="triangle"/>
          </a:ln>
        </p:spPr>
      </p:cxnSp>
      <p:cxnSp>
        <p:nvCxnSpPr>
          <p:cNvPr id="152" name="Shape 152"/>
          <p:cNvCxnSpPr/>
          <p:nvPr/>
        </p:nvCxnSpPr>
        <p:spPr>
          <a:xfrm>
            <a:off x="3297600" y="3960975"/>
            <a:ext cx="807600" cy="0"/>
          </a:xfrm>
          <a:prstGeom prst="straightConnector1">
            <a:avLst/>
          </a:prstGeom>
          <a:noFill/>
          <a:ln cap="flat" cmpd="sng" w="9525">
            <a:solidFill>
              <a:schemeClr val="dk2"/>
            </a:solidFill>
            <a:prstDash val="solid"/>
            <a:round/>
            <a:headEnd len="lg" w="lg" type="none"/>
            <a:tailEnd len="lg" w="lg" type="triangle"/>
          </a:ln>
        </p:spPr>
      </p:cxnSp>
      <p:cxnSp>
        <p:nvCxnSpPr>
          <p:cNvPr id="153" name="Shape 153"/>
          <p:cNvCxnSpPr/>
          <p:nvPr/>
        </p:nvCxnSpPr>
        <p:spPr>
          <a:xfrm flipH="1">
            <a:off x="5795475" y="3941750"/>
            <a:ext cx="838200" cy="9600"/>
          </a:xfrm>
          <a:prstGeom prst="straightConnector1">
            <a:avLst/>
          </a:prstGeom>
          <a:noFill/>
          <a:ln cap="flat" cmpd="sng" w="9525">
            <a:solidFill>
              <a:schemeClr val="dk2"/>
            </a:solidFill>
            <a:prstDash val="solid"/>
            <a:round/>
            <a:headEnd len="lg" w="lg" type="none"/>
            <a:tailEnd len="lg" w="lg" type="triangle"/>
          </a:ln>
        </p:spPr>
      </p:cxnSp>
      <p:sp>
        <p:nvSpPr>
          <p:cNvPr id="154" name="Shape 154"/>
          <p:cNvSpPr txBox="1"/>
          <p:nvPr/>
        </p:nvSpPr>
        <p:spPr>
          <a:xfrm>
            <a:off x="3825675" y="3134175"/>
            <a:ext cx="2370900" cy="190200"/>
          </a:xfrm>
          <a:prstGeom prst="rect">
            <a:avLst/>
          </a:prstGeom>
          <a:noFill/>
          <a:ln>
            <a:noFill/>
          </a:ln>
        </p:spPr>
        <p:txBody>
          <a:bodyPr anchorCtr="0" anchor="t" bIns="91425" lIns="91425" rIns="91425" tIns="91425">
            <a:noAutofit/>
          </a:bodyPr>
          <a:lstStyle/>
          <a:p>
            <a:pPr lvl="0">
              <a:spcBef>
                <a:spcPts val="0"/>
              </a:spcBef>
              <a:buNone/>
            </a:pPr>
            <a:r>
              <a:rPr lang="en"/>
              <a:t>WebRTC connection</a:t>
            </a:r>
          </a:p>
        </p:txBody>
      </p:sp>
      <p:sp>
        <p:nvSpPr>
          <p:cNvPr id="155" name="Shape 155"/>
          <p:cNvSpPr txBox="1"/>
          <p:nvPr/>
        </p:nvSpPr>
        <p:spPr>
          <a:xfrm>
            <a:off x="4489750" y="4085950"/>
            <a:ext cx="914400" cy="493500"/>
          </a:xfrm>
          <a:prstGeom prst="rect">
            <a:avLst/>
          </a:prstGeom>
          <a:noFill/>
          <a:ln>
            <a:noFill/>
          </a:ln>
        </p:spPr>
        <p:txBody>
          <a:bodyPr anchorCtr="0" anchor="t" bIns="91425" lIns="91425" rIns="91425" tIns="91425">
            <a:noAutofit/>
          </a:bodyPr>
          <a:lstStyle/>
          <a:p>
            <a:pPr lvl="0">
              <a:spcBef>
                <a:spcPts val="0"/>
              </a:spcBef>
              <a:buNone/>
            </a:pPr>
            <a:r>
              <a:rPr lang="en"/>
              <a:t>WebRTC Server</a:t>
            </a:r>
          </a:p>
        </p:txBody>
      </p:sp>
      <p:sp>
        <p:nvSpPr>
          <p:cNvPr id="156" name="Shape 156"/>
          <p:cNvSpPr txBox="1"/>
          <p:nvPr/>
        </p:nvSpPr>
        <p:spPr>
          <a:xfrm>
            <a:off x="6810050" y="3090300"/>
            <a:ext cx="1330500" cy="837900"/>
          </a:xfrm>
          <a:prstGeom prst="rect">
            <a:avLst/>
          </a:prstGeom>
          <a:noFill/>
          <a:ln>
            <a:noFill/>
          </a:ln>
        </p:spPr>
        <p:txBody>
          <a:bodyPr anchorCtr="0" anchor="t" bIns="91425" lIns="91425" rIns="91425" tIns="91425">
            <a:noAutofit/>
          </a:bodyPr>
          <a:lstStyle/>
          <a:p>
            <a:pPr lvl="0" rtl="0">
              <a:spcBef>
                <a:spcPts val="0"/>
              </a:spcBef>
              <a:buNone/>
            </a:pPr>
            <a:r>
              <a:rPr lang="en"/>
              <a:t>WebRTC PC Side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510450" y="2057400"/>
            <a:ext cx="8123100" cy="778800"/>
          </a:xfrm>
          <a:prstGeom prst="rect">
            <a:avLst/>
          </a:prstGeom>
        </p:spPr>
        <p:txBody>
          <a:bodyPr anchorCtr="0" anchor="b" bIns="91425" lIns="91425" rIns="91425" tIns="91425">
            <a:noAutofit/>
          </a:bodyPr>
          <a:lstStyle/>
          <a:p>
            <a:pPr lvl="0">
              <a:spcBef>
                <a:spcPts val="0"/>
              </a:spcBef>
              <a:buNone/>
            </a:pPr>
            <a:r>
              <a:rPr lang="en"/>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Product Highlights</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BesideYou is an Android Application that provides platforms to let customers in real-time connect to technical supporters and get Android device issues fixed in time.</a:t>
            </a:r>
          </a:p>
          <a:p>
            <a:pPr indent="-228600" lvl="0" marL="457200" rtl="0">
              <a:spcBef>
                <a:spcPts val="0"/>
              </a:spcBef>
            </a:pPr>
            <a:r>
              <a:rPr lang="en"/>
              <a:t>Sound and reliable Login System</a:t>
            </a:r>
          </a:p>
          <a:p>
            <a:pPr indent="-228600" lvl="0" marL="457200" rtl="0">
              <a:spcBef>
                <a:spcPts val="0"/>
              </a:spcBef>
            </a:pPr>
            <a:r>
              <a:rPr lang="en"/>
              <a:t>Real-time video &amp; audio stream between Android device and PC</a:t>
            </a:r>
          </a:p>
          <a:p>
            <a:pPr indent="-228600" lvl="0" marL="457200">
              <a:spcBef>
                <a:spcPts val="0"/>
              </a:spcBef>
            </a:pPr>
            <a:r>
              <a:rPr lang="en"/>
              <a:t>Real-time video &amp; audio stream sharing from one Android device to PCs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Use cases</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0000"/>
              </a:lnSpc>
              <a:spcBef>
                <a:spcPts val="0"/>
              </a:spcBef>
              <a:spcAft>
                <a:spcPts val="0"/>
              </a:spcAft>
              <a:buClr>
                <a:srgbClr val="3D85C6"/>
              </a:buClr>
              <a:buFont typeface="Noto Sans Symbols"/>
            </a:pPr>
            <a:r>
              <a:rPr lang="en">
                <a:solidFill>
                  <a:srgbClr val="000000"/>
                </a:solidFill>
                <a:latin typeface="Arial"/>
                <a:ea typeface="Arial"/>
                <a:cs typeface="Arial"/>
                <a:sym typeface="Arial"/>
              </a:rPr>
              <a:t>User’s mobile phone can send need-help request.</a:t>
            </a:r>
          </a:p>
          <a:p>
            <a:pPr lvl="0" rtl="0">
              <a:lnSpc>
                <a:spcPct val="100000"/>
              </a:lnSpc>
              <a:spcBef>
                <a:spcPts val="0"/>
              </a:spcBef>
              <a:spcAft>
                <a:spcPts val="0"/>
              </a:spcAft>
              <a:buClr>
                <a:srgbClr val="000000"/>
              </a:buClr>
              <a:buSzPct val="61111"/>
              <a:buFont typeface="Arial"/>
              <a:buNone/>
            </a:pPr>
            <a:r>
              <a:t/>
            </a:r>
            <a:endParaRPr>
              <a:solidFill>
                <a:srgbClr val="000000"/>
              </a:solidFill>
              <a:latin typeface="Arial"/>
              <a:ea typeface="Arial"/>
              <a:cs typeface="Arial"/>
              <a:sym typeface="Arial"/>
            </a:endParaRPr>
          </a:p>
          <a:p>
            <a:pPr indent="-228600" lvl="0" marL="457200" rtl="0">
              <a:lnSpc>
                <a:spcPct val="100000"/>
              </a:lnSpc>
              <a:spcBef>
                <a:spcPts val="480"/>
              </a:spcBef>
              <a:spcAft>
                <a:spcPts val="0"/>
              </a:spcAft>
              <a:buClr>
                <a:srgbClr val="3D85C6"/>
              </a:buClr>
              <a:buFont typeface="Noto Sans Symbols"/>
            </a:pPr>
            <a:r>
              <a:rPr lang="en">
                <a:solidFill>
                  <a:srgbClr val="000000"/>
                </a:solidFill>
                <a:latin typeface="Arial"/>
                <a:ea typeface="Arial"/>
                <a:cs typeface="Arial"/>
                <a:sym typeface="Arial"/>
              </a:rPr>
              <a:t>Supporters receive request from one user and start to share screen.</a:t>
            </a:r>
          </a:p>
          <a:p>
            <a:pPr lvl="0" rtl="0">
              <a:lnSpc>
                <a:spcPct val="100000"/>
              </a:lnSpc>
              <a:spcBef>
                <a:spcPts val="480"/>
              </a:spcBef>
              <a:spcAft>
                <a:spcPts val="0"/>
              </a:spcAft>
              <a:buClr>
                <a:srgbClr val="000000"/>
              </a:buClr>
              <a:buSzPct val="61111"/>
              <a:buFont typeface="Arial"/>
              <a:buNone/>
            </a:pPr>
            <a:r>
              <a:t/>
            </a:r>
            <a:endParaRPr>
              <a:solidFill>
                <a:srgbClr val="000000"/>
              </a:solidFill>
              <a:latin typeface="Arial"/>
              <a:ea typeface="Arial"/>
              <a:cs typeface="Arial"/>
              <a:sym typeface="Arial"/>
            </a:endParaRPr>
          </a:p>
          <a:p>
            <a:pPr indent="-228600" lvl="0" marL="457200" rtl="0">
              <a:lnSpc>
                <a:spcPct val="100000"/>
              </a:lnSpc>
              <a:spcBef>
                <a:spcPts val="480"/>
              </a:spcBef>
              <a:spcAft>
                <a:spcPts val="0"/>
              </a:spcAft>
              <a:buClr>
                <a:srgbClr val="3D85C6"/>
              </a:buClr>
              <a:buFont typeface="Noto Sans Symbols"/>
            </a:pPr>
            <a:r>
              <a:rPr lang="en">
                <a:solidFill>
                  <a:srgbClr val="323232"/>
                </a:solidFill>
                <a:latin typeface="Arial"/>
                <a:ea typeface="Arial"/>
                <a:cs typeface="Arial"/>
                <a:sym typeface="Arial"/>
              </a:rPr>
              <a:t>User and supporters can real-time communicate</a:t>
            </a:r>
            <a:r>
              <a:rPr lang="en">
                <a:solidFill>
                  <a:srgbClr val="000000"/>
                </a:solidFill>
                <a:latin typeface="Arial"/>
                <a:ea typeface="Arial"/>
                <a:cs typeface="Arial"/>
                <a:sym typeface="Arial"/>
              </a:rPr>
              <a:t>.</a:t>
            </a:r>
          </a:p>
          <a:p>
            <a:pPr lvl="0" rtl="0">
              <a:lnSpc>
                <a:spcPct val="100000"/>
              </a:lnSpc>
              <a:spcBef>
                <a:spcPts val="48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Developing Procedure</a:t>
            </a:r>
          </a:p>
        </p:txBody>
      </p:sp>
      <p:sp>
        <p:nvSpPr>
          <p:cNvPr id="79" name="Shape 7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Sprint  1 --- Use cases design, System Diagram design</a:t>
            </a:r>
          </a:p>
          <a:p>
            <a:pPr lvl="0">
              <a:spcBef>
                <a:spcPts val="0"/>
              </a:spcBef>
              <a:buNone/>
            </a:pPr>
            <a:r>
              <a:t/>
            </a:r>
            <a:endParaRPr/>
          </a:p>
          <a:p>
            <a:pPr lvl="0">
              <a:spcBef>
                <a:spcPts val="0"/>
              </a:spcBef>
              <a:buNone/>
            </a:pPr>
            <a:r>
              <a:rPr lang="en"/>
              <a:t>Sprint 2 --- Implementing Video Calls</a:t>
            </a:r>
          </a:p>
          <a:p>
            <a:pPr lvl="0">
              <a:spcBef>
                <a:spcPts val="0"/>
              </a:spcBef>
              <a:buNone/>
            </a:pPr>
            <a:r>
              <a:t/>
            </a:r>
            <a:endParaRPr/>
          </a:p>
          <a:p>
            <a:pPr lvl="0">
              <a:spcBef>
                <a:spcPts val="0"/>
              </a:spcBef>
              <a:buNone/>
            </a:pPr>
            <a:r>
              <a:rPr lang="en"/>
              <a:t>Sprint 3 --- Login Page building</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Developing Procedure</a:t>
            </a:r>
          </a:p>
        </p:txBody>
      </p:sp>
      <p:sp>
        <p:nvSpPr>
          <p:cNvPr id="85" name="Shape 8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Sprint4:</a:t>
            </a:r>
          </a:p>
          <a:p>
            <a:pPr lvl="0">
              <a:spcBef>
                <a:spcPts val="0"/>
              </a:spcBef>
              <a:buNone/>
            </a:pPr>
            <a:r>
              <a:rPr lang="en"/>
              <a:t>Tieing on AWS</a:t>
            </a:r>
          </a:p>
          <a:p>
            <a:pPr lvl="0">
              <a:spcBef>
                <a:spcPts val="0"/>
              </a:spcBef>
              <a:buNone/>
            </a:pPr>
            <a:r>
              <a:rPr lang="en"/>
              <a:t>UI Design</a:t>
            </a:r>
          </a:p>
          <a:p>
            <a:pPr lvl="0">
              <a:spcBef>
                <a:spcPts val="0"/>
              </a:spcBef>
              <a:buNone/>
            </a:pPr>
            <a:r>
              <a:rPr lang="en"/>
              <a:t>Testing &amp; Improvement</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Test results</a:t>
            </a: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AWS Device Farm Test</a:t>
            </a:r>
          </a:p>
        </p:txBody>
      </p:sp>
      <p:pic>
        <p:nvPicPr>
          <p:cNvPr id="92" name="Shape 92"/>
          <p:cNvPicPr preferRelativeResize="0"/>
          <p:nvPr/>
        </p:nvPicPr>
        <p:blipFill>
          <a:blip r:embed="rId3">
            <a:alphaModFix/>
          </a:blip>
          <a:stretch>
            <a:fillRect/>
          </a:stretch>
        </p:blipFill>
        <p:spPr>
          <a:xfrm>
            <a:off x="708587" y="2038197"/>
            <a:ext cx="7726826" cy="2371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Test results</a:t>
            </a:r>
          </a:p>
        </p:txBody>
      </p:sp>
      <p:sp>
        <p:nvSpPr>
          <p:cNvPr id="98" name="Shape 9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id="99" name="Shape 99"/>
          <p:cNvPicPr preferRelativeResize="0"/>
          <p:nvPr/>
        </p:nvPicPr>
        <p:blipFill>
          <a:blip r:embed="rId3">
            <a:alphaModFix/>
          </a:blip>
          <a:stretch>
            <a:fillRect/>
          </a:stretch>
        </p:blipFill>
        <p:spPr>
          <a:xfrm>
            <a:off x="444924" y="1763024"/>
            <a:ext cx="8254151" cy="25563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Test result</a:t>
            </a:r>
          </a:p>
        </p:txBody>
      </p:sp>
      <p:sp>
        <p:nvSpPr>
          <p:cNvPr id="105" name="Shape 10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id="106" name="Shape 106"/>
          <p:cNvPicPr preferRelativeResize="0"/>
          <p:nvPr/>
        </p:nvPicPr>
        <p:blipFill>
          <a:blip r:embed="rId3">
            <a:alphaModFix/>
          </a:blip>
          <a:stretch>
            <a:fillRect/>
          </a:stretch>
        </p:blipFill>
        <p:spPr>
          <a:xfrm>
            <a:off x="528775" y="1535698"/>
            <a:ext cx="7965748" cy="2397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Demonstration</a:t>
            </a:r>
          </a:p>
        </p:txBody>
      </p:sp>
      <p:sp>
        <p:nvSpPr>
          <p:cNvPr id="112" name="Shape 11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https://www.youtube.com/watch?v=5_J-hksUqe0</a:t>
            </a: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