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66" r:id="rId10"/>
    <p:sldId id="274" r:id="rId11"/>
    <p:sldId id="27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3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014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849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1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46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6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670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62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413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976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tline Pa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992625" y="1658550"/>
            <a:ext cx="5308500" cy="237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lvl="1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lvl="2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57200" lvl="3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57200" lvl="4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57200" lvl="6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" lvl="7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7200" lvl="8" indent="-228600" rtl="0">
              <a:lnSpc>
                <a:spcPct val="20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27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 Pag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24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869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582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530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257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77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031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20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65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C3E398-FA90-4F0E-B225-D8C4FDD5884C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0524C-3FB1-4B59-99C1-415AA29B2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0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3007840" y="1913086"/>
            <a:ext cx="5183700" cy="6492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Capstone Project :</a:t>
            </a:r>
            <a:br>
              <a:rPr lang="en-US" dirty="0"/>
            </a:br>
            <a:r>
              <a:rPr lang="en-US" dirty="0"/>
              <a:t>User Churn Rate Prediction</a:t>
            </a:r>
            <a:endParaRPr lang="en" dirty="0"/>
          </a:p>
        </p:txBody>
      </p:sp>
      <p:sp>
        <p:nvSpPr>
          <p:cNvPr id="3" name="Shape 41">
            <a:extLst>
              <a:ext uri="{FF2B5EF4-FFF2-40B4-BE49-F238E27FC236}">
                <a16:creationId xmlns:a16="http://schemas.microsoft.com/office/drawing/2014/main" id="{C5BA0B87-6463-4B54-8096-6FB3A1774C92}"/>
              </a:ext>
            </a:extLst>
          </p:cNvPr>
          <p:cNvSpPr txBox="1">
            <a:spLocks/>
          </p:cNvSpPr>
          <p:nvPr/>
        </p:nvSpPr>
        <p:spPr>
          <a:xfrm>
            <a:off x="5484340" y="3564086"/>
            <a:ext cx="5183700" cy="649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r>
              <a:rPr lang="en-US" dirty="0"/>
              <a:t>Yue Wen</a:t>
            </a:r>
          </a:p>
          <a:p>
            <a:r>
              <a:rPr lang="en-US" dirty="0"/>
              <a:t>10/22/2017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032B-CA7B-4E9C-A81E-0F9A3B68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495300"/>
            <a:ext cx="1718470" cy="7255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Learnings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C0A23-09A3-48B2-A35C-93094A2F82B2}"/>
              </a:ext>
            </a:extLst>
          </p:cNvPr>
          <p:cNvSpPr/>
          <p:nvPr/>
        </p:nvSpPr>
        <p:spPr>
          <a:xfrm>
            <a:off x="719913" y="1571625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Hard skills : Big data processing skills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Domain knowledge: Mobile &amp; User Churn Prediction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Soft skills: Problem-solving skills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Others Inspirations: Think from business side</a:t>
            </a:r>
          </a:p>
        </p:txBody>
      </p:sp>
    </p:spTree>
    <p:extLst>
      <p:ext uri="{BB962C8B-B14F-4D97-AF65-F5344CB8AC3E}">
        <p14:creationId xmlns:p14="http://schemas.microsoft.com/office/powerpoint/2010/main" val="240588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46153-C0D8-47EA-9349-E546D4F50661}"/>
              </a:ext>
            </a:extLst>
          </p:cNvPr>
          <p:cNvSpPr txBox="1"/>
          <p:nvPr/>
        </p:nvSpPr>
        <p:spPr>
          <a:xfrm>
            <a:off x="2743200" y="2070100"/>
            <a:ext cx="42799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Thanks for your attention!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127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888888"/>
              </a:buClr>
              <a:buChar char="●"/>
            </a:pPr>
            <a:r>
              <a:rPr lang="en-US" sz="1600" dirty="0"/>
              <a:t>Problem Statement</a:t>
            </a:r>
          </a:p>
          <a:p>
            <a:pPr marL="457200" lvl="0" indent="-228600">
              <a:spcBef>
                <a:spcPts val="0"/>
              </a:spcBef>
              <a:buClr>
                <a:srgbClr val="888888"/>
              </a:buClr>
              <a:buChar char="●"/>
            </a:pPr>
            <a:r>
              <a:rPr lang="en-US" sz="1600" dirty="0"/>
              <a:t>Data set overview</a:t>
            </a:r>
            <a:endParaRPr lang="en" sz="1600" dirty="0"/>
          </a:p>
          <a:p>
            <a:pPr lvl="0" rtl="0">
              <a:spcBef>
                <a:spcPts val="0"/>
              </a:spcBef>
              <a:buClr>
                <a:srgbClr val="888888"/>
              </a:buClr>
              <a:buChar char="●"/>
            </a:pPr>
            <a:r>
              <a:rPr lang="en" sz="1600" dirty="0"/>
              <a:t>Feature</a:t>
            </a:r>
            <a:r>
              <a:rPr lang="en-US" sz="1600" dirty="0"/>
              <a:t>s/label</a:t>
            </a:r>
            <a:r>
              <a:rPr lang="en" sz="1600" dirty="0"/>
              <a:t> extraction </a:t>
            </a:r>
          </a:p>
          <a:p>
            <a:pPr lvl="0" rtl="0">
              <a:spcBef>
                <a:spcPts val="0"/>
              </a:spcBef>
              <a:buClr>
                <a:srgbClr val="888888"/>
              </a:buClr>
              <a:buChar char="●"/>
            </a:pPr>
            <a:r>
              <a:rPr lang="en-US" sz="1600" dirty="0"/>
              <a:t>Classification </a:t>
            </a:r>
            <a:r>
              <a:rPr lang="en" sz="1600" dirty="0"/>
              <a:t>Model </a:t>
            </a:r>
          </a:p>
          <a:p>
            <a:pPr lvl="0" rtl="0">
              <a:spcBef>
                <a:spcPts val="0"/>
              </a:spcBef>
              <a:buClr>
                <a:srgbClr val="888888"/>
              </a:buClr>
              <a:buChar char="●"/>
            </a:pPr>
            <a:r>
              <a:rPr lang="en" sz="1600" dirty="0"/>
              <a:t>Results and D</a:t>
            </a:r>
            <a:r>
              <a:rPr lang="en-US" sz="1600" dirty="0"/>
              <a:t>discussion</a:t>
            </a:r>
            <a:endParaRPr sz="1600" dirty="0"/>
          </a:p>
          <a:p>
            <a:pPr marL="0" lvl="0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3" name="Shape 51">
            <a:extLst>
              <a:ext uri="{FF2B5EF4-FFF2-40B4-BE49-F238E27FC236}">
                <a16:creationId xmlns:a16="http://schemas.microsoft.com/office/drawing/2014/main" id="{7B17E50F-40C1-4E94-BAF1-6CDCF23CE26C}"/>
              </a:ext>
            </a:extLst>
          </p:cNvPr>
          <p:cNvSpPr txBox="1">
            <a:spLocks/>
          </p:cNvSpPr>
          <p:nvPr/>
        </p:nvSpPr>
        <p:spPr>
          <a:xfrm>
            <a:off x="431800" y="1104900"/>
            <a:ext cx="4944270" cy="397693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Outline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-1829990" y="-613594"/>
            <a:ext cx="6698060" cy="1582787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Problem Statement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75209" y="1449436"/>
            <a:ext cx="6698061" cy="64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-US" sz="1600" dirty="0"/>
              <a:t>Goal:  Predict User churn rate for a music box mobile application </a:t>
            </a:r>
          </a:p>
          <a:p>
            <a:pPr lvl="0" algn="just" rtl="0">
              <a:spcBef>
                <a:spcPts val="0"/>
              </a:spcBef>
              <a:buNone/>
            </a:pPr>
            <a:endParaRPr lang="en-US" dirty="0"/>
          </a:p>
          <a:p>
            <a:pPr lvl="0" algn="just" rtl="0">
              <a:spcBef>
                <a:spcPts val="0"/>
              </a:spcBef>
              <a:buNone/>
            </a:pPr>
            <a:r>
              <a:rPr lang="en-US" sz="1600" dirty="0"/>
              <a:t>Motivation: </a:t>
            </a:r>
          </a:p>
          <a:p>
            <a:pPr marL="285750" lvl="0" indent="-285750" algn="just" rtl="0">
              <a:spcBef>
                <a:spcPts val="0"/>
              </a:spcBef>
              <a:buFontTx/>
              <a:buChar char="-"/>
            </a:pPr>
            <a:r>
              <a:rPr lang="en-US" sz="1600" dirty="0"/>
              <a:t>Improve retention rate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sz="1600" dirty="0"/>
              <a:t>send trigger emails to “at-risk” customers </a:t>
            </a:r>
          </a:p>
          <a:p>
            <a:pPr marL="2857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 Free subscription/Discount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62775" y="114300"/>
            <a:ext cx="3877470" cy="1017636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r>
              <a:rPr lang="en-US" altLang="zh-CN" dirty="0"/>
              <a:t>Data set overview</a:t>
            </a:r>
            <a:endParaRPr lang="en" dirty="0"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62776" y="1651000"/>
            <a:ext cx="7368424" cy="279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dirty="0"/>
              <a:t>Data set overview: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dirty="0"/>
              <a:t>	</a:t>
            </a:r>
          </a:p>
          <a:p>
            <a:pPr algn="just">
              <a:buClr>
                <a:schemeClr val="dk1"/>
              </a:buClr>
              <a:buSzPct val="91666"/>
            </a:pPr>
            <a:r>
              <a:rPr lang="en-US" altLang="zh-CN" sz="1600" dirty="0"/>
              <a:t>Challenge: 15.8 GB data    -&gt;   Google Cloud Platform: Scala spark</a:t>
            </a:r>
            <a:endParaRPr lang="en-US" sz="1600" dirty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dirty="0"/>
              <a:t>Data Cleaning: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Remove invalid type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Remove missing value(small percentage)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Remove outlier: song length/ play time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</a:pPr>
            <a:endParaRPr lang="en-US" sz="1600" dirty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10C5C3-DC1E-41CE-90ED-DAE23042E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6509"/>
              </p:ext>
            </p:extLst>
          </p:nvPr>
        </p:nvGraphicFramePr>
        <p:xfrm>
          <a:off x="962775" y="1388338"/>
          <a:ext cx="6096000" cy="10195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50526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9243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2144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9657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7668563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SET OVERVIEW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0657"/>
                  </a:ext>
                </a:extLst>
              </a:tr>
              <a:tr h="396468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Song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Song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Song 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25094"/>
                  </a:ext>
                </a:extLst>
              </a:tr>
              <a:tr h="325864">
                <a:tc>
                  <a:txBody>
                    <a:bodyPr/>
                    <a:lstStyle/>
                    <a:p>
                      <a:r>
                        <a:rPr lang="en-US" altLang="zh-CN" dirty="0"/>
                        <a:t>Singer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Play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Song Length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Paid Flag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485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927100" y="177800"/>
            <a:ext cx="5312570" cy="1043036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Features and Labels Extraction </a:t>
            </a:r>
            <a:endParaRPr lang="en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91374" y="1480967"/>
            <a:ext cx="8320926" cy="27991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dirty="0"/>
              <a:t>Label: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Churn definition: No activity for the last 8 days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</a:pPr>
            <a:r>
              <a:rPr lang="en-US" sz="1600" dirty="0"/>
              <a:t>Features: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Device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Song type variety: whether the users are stick to one type of songs?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Behavior Change: # of songs a user listened from time window to time window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r>
              <a:rPr lang="en-US" sz="1600" dirty="0"/>
              <a:t>Heavy Users: # of songs user listened.  indicating how much the user used the product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25500" y="27036"/>
            <a:ext cx="4042570" cy="852536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Classification Models</a:t>
            </a:r>
            <a:endParaRPr lang="en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370409" y="1512936"/>
            <a:ext cx="6698061" cy="64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ct val="91666"/>
              <a:buFontTx/>
              <a:buChar char="-"/>
            </a:pPr>
            <a:r>
              <a:rPr lang="en-US" altLang="zh-CN" sz="1600" dirty="0"/>
              <a:t>Logistic regression Classifier </a:t>
            </a:r>
          </a:p>
          <a:p>
            <a:pPr marL="285750" indent="-285750" algn="just">
              <a:buClr>
                <a:schemeClr val="dk1"/>
              </a:buClr>
              <a:buSzPct val="91666"/>
              <a:buFontTx/>
              <a:buChar char="-"/>
            </a:pPr>
            <a:r>
              <a:rPr lang="en-US" altLang="zh-CN" sz="1600" dirty="0"/>
              <a:t>Random Forest Classifier</a:t>
            </a:r>
          </a:p>
          <a:p>
            <a:pPr marL="285750" indent="-285750" algn="just">
              <a:buClr>
                <a:schemeClr val="dk1"/>
              </a:buClr>
              <a:buSzPct val="91666"/>
              <a:buFontTx/>
              <a:buChar char="-"/>
            </a:pPr>
            <a:r>
              <a:rPr lang="en-US" altLang="zh-CN" sz="1600" dirty="0"/>
              <a:t>Gradient boosting classifier</a:t>
            </a:r>
          </a:p>
          <a:p>
            <a:pPr marL="285750" indent="-285750" algn="just">
              <a:buClr>
                <a:schemeClr val="dk1"/>
              </a:buClr>
              <a:buSzPct val="91666"/>
              <a:buFontTx/>
              <a:buChar char="-"/>
            </a:pPr>
            <a:r>
              <a:rPr lang="en-US" altLang="zh-CN" sz="1600" dirty="0"/>
              <a:t>Two layer shallow neural network</a:t>
            </a:r>
          </a:p>
          <a:p>
            <a:pPr marL="285750" indent="-285750" algn="just">
              <a:buClr>
                <a:schemeClr val="dk1"/>
              </a:buClr>
              <a:buSzPct val="91666"/>
              <a:buFontTx/>
              <a:buChar char="-"/>
            </a:pPr>
            <a:endParaRPr lang="en-US" altLang="zh-CN" sz="1600" dirty="0"/>
          </a:p>
          <a:p>
            <a:pPr marL="285750" indent="-285750" algn="just">
              <a:buClr>
                <a:schemeClr val="dk1"/>
              </a:buClr>
              <a:buSzPct val="91666"/>
              <a:buFontTx/>
              <a:buChar char="-"/>
            </a:pPr>
            <a:endParaRPr lang="en-US" altLang="zh-CN" sz="1600" b="1" dirty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94B-AA04-4540-BA16-D92AABCA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6036470" cy="10050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Classification Models Results Comparison 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634A-F323-4B8B-814E-832CC13E4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4A0580-39A4-495E-B324-3B11CED6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46102"/>
              </p:ext>
            </p:extLst>
          </p:nvPr>
        </p:nvGraphicFramePr>
        <p:xfrm>
          <a:off x="1168400" y="1718012"/>
          <a:ext cx="6441325" cy="2626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2551">
                  <a:extLst>
                    <a:ext uri="{9D8B030D-6E8A-4147-A177-3AD203B41FA5}">
                      <a16:colId xmlns:a16="http://schemas.microsoft.com/office/drawing/2014/main" val="2168408393"/>
                    </a:ext>
                  </a:extLst>
                </a:gridCol>
                <a:gridCol w="2219387">
                  <a:extLst>
                    <a:ext uri="{9D8B030D-6E8A-4147-A177-3AD203B41FA5}">
                      <a16:colId xmlns:a16="http://schemas.microsoft.com/office/drawing/2014/main" val="3614090164"/>
                    </a:ext>
                  </a:extLst>
                </a:gridCol>
                <a:gridCol w="2219387">
                  <a:extLst>
                    <a:ext uri="{9D8B030D-6E8A-4147-A177-3AD203B41FA5}">
                      <a16:colId xmlns:a16="http://schemas.microsoft.com/office/drawing/2014/main" val="3739873585"/>
                    </a:ext>
                  </a:extLst>
                </a:gridCol>
              </a:tblGrid>
              <a:tr h="47562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AUC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31038"/>
                  </a:ext>
                </a:extLst>
              </a:tr>
              <a:tr h="475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Logistic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03135"/>
                  </a:ext>
                </a:extLst>
              </a:tr>
              <a:tr h="475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Random Forest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0.841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2175"/>
                  </a:ext>
                </a:extLst>
              </a:tr>
              <a:tr h="47562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Gradient boosting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02842"/>
                  </a:ext>
                </a:extLst>
              </a:tr>
              <a:tr h="475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Multilayer feedforward neural network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5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3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EA1F-5F6C-4C33-88F6-ECE7DBC6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2600" y="279400"/>
            <a:ext cx="5363370" cy="763636"/>
          </a:xfrm>
        </p:spPr>
        <p:txBody>
          <a:bodyPr/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E746E8-B030-4B3D-AE15-7974DF1C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58399"/>
              </p:ext>
            </p:extLst>
          </p:nvPr>
        </p:nvGraphicFramePr>
        <p:xfrm>
          <a:off x="5842000" y="1440441"/>
          <a:ext cx="2527300" cy="326033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836087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8163620"/>
                    </a:ext>
                  </a:extLst>
                </a:gridCol>
              </a:tblGrid>
              <a:tr h="652066">
                <a:tc>
                  <a:txBody>
                    <a:bodyPr/>
                    <a:lstStyle/>
                    <a:p>
                      <a:r>
                        <a:rPr lang="en-US" altLang="zh-CN" dirty="0"/>
                        <a:t>Metrics2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76232"/>
                  </a:ext>
                </a:extLst>
              </a:tr>
              <a:tr h="652066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80109"/>
                  </a:ext>
                </a:extLst>
              </a:tr>
              <a:tr h="652066"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71217"/>
                  </a:ext>
                </a:extLst>
              </a:tr>
              <a:tr h="652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9839"/>
                  </a:ext>
                </a:extLst>
              </a:tr>
              <a:tr h="652066">
                <a:tc>
                  <a:txBody>
                    <a:bodyPr/>
                    <a:lstStyle/>
                    <a:p>
                      <a:r>
                        <a:rPr lang="en-US" altLang="zh-CN" dirty="0"/>
                        <a:t>F1-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046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07F1BCC-5132-4F75-BFF3-1D09360F1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85" y="1440441"/>
            <a:ext cx="4698415" cy="32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5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DF82-F49F-40DD-B306-56DF6FAB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94" y="626057"/>
            <a:ext cx="4410870" cy="204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CDEF8-5ED1-4C15-9FB7-4CDC8AC2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075" y="1506150"/>
            <a:ext cx="3037725" cy="2378100"/>
          </a:xfrm>
        </p:spPr>
        <p:txBody>
          <a:bodyPr/>
          <a:lstStyle/>
          <a:p>
            <a:r>
              <a:rPr lang="en-US" altLang="zh-CN" sz="1600" dirty="0"/>
              <a:t>Feature importance overview: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66F76-5C0A-4F66-878C-BF4DD099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75" y="2101770"/>
            <a:ext cx="2652309" cy="24577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1D0F30-AB2F-4E66-9D4B-B3BD2DB78A0C}"/>
              </a:ext>
            </a:extLst>
          </p:cNvPr>
          <p:cNvCxnSpPr>
            <a:cxnSpLocks/>
          </p:cNvCxnSpPr>
          <p:nvPr/>
        </p:nvCxnSpPr>
        <p:spPr>
          <a:xfrm>
            <a:off x="4546600" y="1615877"/>
            <a:ext cx="0" cy="262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098B5CA4-AD06-481B-97B1-CD690325E86A}"/>
              </a:ext>
            </a:extLst>
          </p:cNvPr>
          <p:cNvSpPr txBox="1">
            <a:spLocks/>
          </p:cNvSpPr>
          <p:nvPr/>
        </p:nvSpPr>
        <p:spPr>
          <a:xfrm>
            <a:off x="4978401" y="1506150"/>
            <a:ext cx="3225799" cy="2507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last window’s behavior matters the most…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Track user behavior changes, then business can intervene early to prevent customer leaving  </a:t>
            </a:r>
          </a:p>
          <a:p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39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541</TotalTime>
  <Words>273</Words>
  <Application>Microsoft Office PowerPoint</Application>
  <PresentationFormat>On-screen Show (16:9)</PresentationFormat>
  <Paragraphs>102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华文楷体</vt:lpstr>
      <vt:lpstr>Arial</vt:lpstr>
      <vt:lpstr>Calibri</vt:lpstr>
      <vt:lpstr>Corbel</vt:lpstr>
      <vt:lpstr>Parallax</vt:lpstr>
      <vt:lpstr>Capstone Project : User Churn Rate Prediction</vt:lpstr>
      <vt:lpstr>PowerPoint Presentation</vt:lpstr>
      <vt:lpstr>Problem Statement</vt:lpstr>
      <vt:lpstr>Data set overview</vt:lpstr>
      <vt:lpstr>Features and Labels Extraction </vt:lpstr>
      <vt:lpstr>Classification Models</vt:lpstr>
      <vt:lpstr>Classification Models Results Comparison </vt:lpstr>
      <vt:lpstr>Results and Discussion</vt:lpstr>
      <vt:lpstr>Results and Discussion</vt:lpstr>
      <vt:lpstr>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Churn Rate Prediction</dc:title>
  <cp:lastModifiedBy>WenYue</cp:lastModifiedBy>
  <cp:revision>31</cp:revision>
  <dcterms:modified xsi:type="dcterms:W3CDTF">2017-11-04T15:20:03Z</dcterms:modified>
</cp:coreProperties>
</file>