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78" r:id="rId3"/>
    <p:sldId id="258" r:id="rId4"/>
    <p:sldId id="276" r:id="rId5"/>
    <p:sldId id="280" r:id="rId6"/>
    <p:sldId id="277" r:id="rId7"/>
    <p:sldId id="282" r:id="rId8"/>
    <p:sldId id="262" r:id="rId9"/>
    <p:sldId id="264" r:id="rId10"/>
    <p:sldId id="257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2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0" autoAdjust="0"/>
    <p:restoredTop sz="95971" autoAdjust="0"/>
  </p:normalViewPr>
  <p:slideViewPr>
    <p:cSldViewPr snapToGrid="0" showGuides="1">
      <p:cViewPr varScale="1">
        <p:scale>
          <a:sx n="87" d="100"/>
          <a:sy n="87" d="100"/>
        </p:scale>
        <p:origin x="600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A2EF7-7F0C-4E84-B18C-B3F19A6758E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形 1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5210" y="5852160"/>
            <a:ext cx="3943350" cy="525780"/>
          </a:xfrm>
          <a:prstGeom prst="rect">
            <a:avLst/>
          </a:prstGeom>
        </p:spPr>
      </p:pic>
      <p:pic>
        <p:nvPicPr>
          <p:cNvPr id="17" name="图形 16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2860" y="5021580"/>
            <a:ext cx="12242800" cy="1836420"/>
          </a:xfrm>
          <a:prstGeom prst="rect">
            <a:avLst/>
          </a:prstGeom>
        </p:spPr>
      </p:pic>
      <p:pic>
        <p:nvPicPr>
          <p:cNvPr id="18" name="图形 1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94500" y="5797549"/>
            <a:ext cx="4217198" cy="562293"/>
          </a:xfrm>
          <a:prstGeom prst="rect">
            <a:avLst/>
          </a:prstGeom>
        </p:spPr>
      </p:pic>
      <p:pic>
        <p:nvPicPr>
          <p:cNvPr id="27" name="图形 26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4601">
            <a:off x="-237084" y="-1104128"/>
            <a:ext cx="13275768" cy="3057106"/>
          </a:xfrm>
          <a:prstGeom prst="rect">
            <a:avLst/>
          </a:prstGeom>
        </p:spPr>
      </p:pic>
      <p:sp>
        <p:nvSpPr>
          <p:cNvPr id="28" name="标题 1"/>
          <p:cNvSpPr txBox="1"/>
          <p:nvPr/>
        </p:nvSpPr>
        <p:spPr>
          <a:xfrm>
            <a:off x="3851910" y="415607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038562" y="2507118"/>
            <a:ext cx="6415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 Analysis</a:t>
            </a:r>
            <a:endParaRPr lang="en-US" altLang="zh-CN" sz="5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4226088" y="4261922"/>
            <a:ext cx="4080287" cy="65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12112821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李伯超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3866">
            <a:off x="-541884" y="1560614"/>
            <a:ext cx="13275768" cy="30571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5840" y="2766218"/>
            <a:ext cx="10515600" cy="1325563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hanks For Watching</a:t>
            </a:r>
            <a:r>
              <a:rPr lang="zh-CN" altLang="en-US" dirty="0"/>
              <a:t>！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185" y="1113155"/>
            <a:ext cx="4779010" cy="955675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popular is Airbnb?</a:t>
            </a: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99060" y="1906905"/>
            <a:ext cx="5997575" cy="336867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6241415" y="3486785"/>
            <a:ext cx="6096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reviews for Airbnb listings has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shown a significant exponential increase over the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years, indicating a substantial rise in demand since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Airbnb’s inception in 2009. 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6241415" y="2139950"/>
            <a:ext cx="60960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As per Airbnb, most of guests review the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listings, hence studying the number of review will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give us a good estimation of the demand.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759" y="-985817"/>
            <a:ext cx="13275768" cy="2701884"/>
          </a:xfrm>
          <a:prstGeom prst="rect">
            <a:avLst/>
          </a:prstGeom>
        </p:spPr>
      </p:pic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5360670" y="1506220"/>
            <a:ext cx="5506720" cy="3376930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/>
        </p:nvSpPr>
        <p:spPr>
          <a:xfrm>
            <a:off x="250190" y="979805"/>
            <a:ext cx="5392420" cy="955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Seasonal Pattern in Demand?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6625" y="1637665"/>
            <a:ext cx="3568700" cy="485140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4712335" y="5057775"/>
            <a:ext cx="68033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noticeable seasonal patterns, 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with certain months experiencing higher demand.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8619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900" y="786130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 Series Decomposition</a:t>
            </a: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8"/>
          <a:stretch>
            <a:fillRect/>
          </a:stretch>
        </p:blipFill>
        <p:spPr>
          <a:xfrm>
            <a:off x="7889240" y="2700655"/>
            <a:ext cx="4057650" cy="292735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9"/>
          <a:stretch>
            <a:fillRect/>
          </a:stretch>
        </p:blipFill>
        <p:spPr>
          <a:xfrm>
            <a:off x="3939540" y="2700655"/>
            <a:ext cx="4006850" cy="284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9540" y="1623695"/>
            <a:ext cx="3562350" cy="443865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4645025" y="2112010"/>
            <a:ext cx="7090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ACF and PACF Plots                                        Residual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065" y="987425"/>
            <a:ext cx="3648710" cy="1019175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Forcasting Results</a:t>
            </a: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-25400" y="2115185"/>
            <a:ext cx="6680835" cy="352869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655435" y="2980055"/>
            <a:ext cx="541591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forecast from the ARIMA model 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aligns well with the original data, 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capturing the upward trend and 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seasonal fluctuations.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6905" y="786130"/>
            <a:ext cx="10515600" cy="1325563"/>
          </a:xfrm>
        </p:spPr>
        <p:txBody>
          <a:bodyPr>
            <a:no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is Airbnb priced across the year?</a:t>
            </a: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8"/>
          <a:stretch>
            <a:fillRect/>
          </a:stretch>
        </p:blipFill>
        <p:spPr>
          <a:xfrm>
            <a:off x="363220" y="1802130"/>
            <a:ext cx="4942840" cy="28702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9"/>
          <a:stretch>
            <a:fillRect/>
          </a:stretch>
        </p:blipFill>
        <p:spPr>
          <a:xfrm>
            <a:off x="6236335" y="1965325"/>
            <a:ext cx="4400550" cy="242570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36905" y="4987925"/>
            <a:ext cx="114776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1.Lower Prices in Mid-Year      2.Price Increase Towards Year-End      3.Volatility and Stabilization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7855" y="878840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ANOVA Analysis</a:t>
            </a: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8"/>
          <a:stretch>
            <a:fillRect/>
          </a:stretch>
        </p:blipFill>
        <p:spPr>
          <a:xfrm>
            <a:off x="6064250" y="1950720"/>
            <a:ext cx="5420360" cy="96774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9"/>
          <a:stretch>
            <a:fillRect/>
          </a:stretch>
        </p:blipFill>
        <p:spPr>
          <a:xfrm>
            <a:off x="92075" y="1950720"/>
            <a:ext cx="5499100" cy="295656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6064250" y="3333115"/>
            <a:ext cx="6096000" cy="17926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showed significant differences in prices,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indicating that the month of the year does impact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Airbnb listing prices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327254" y="-847387"/>
            <a:ext cx="13275768" cy="2701884"/>
          </a:xfrm>
          <a:prstGeom prst="rect">
            <a:avLst/>
          </a:prstGeom>
        </p:spPr>
      </p:pic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4743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29590" y="123444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Analysis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8"/>
          <a:stretch>
            <a:fillRect/>
          </a:stretch>
        </p:blipFill>
        <p:spPr>
          <a:xfrm>
            <a:off x="459105" y="1854200"/>
            <a:ext cx="5371465" cy="3089910"/>
          </a:xfrm>
          <a:prstGeom prst="rect">
            <a:avLst/>
          </a:prstGeom>
        </p:spPr>
      </p:pic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9"/>
          <a:stretch>
            <a:fillRect/>
          </a:stretch>
        </p:blipFill>
        <p:spPr>
          <a:xfrm>
            <a:off x="5763895" y="1967865"/>
            <a:ext cx="5815965" cy="3018790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1151890" y="5100320"/>
            <a:ext cx="1026096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seasonal component clearly shows recurring  patterns within the year, indicating higher prices during certain months (e.g., peak holiday seasons)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and lower prices during off-peak months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436474" y="-1058842"/>
            <a:ext cx="13275768" cy="2701884"/>
          </a:xfrm>
          <a:prstGeom prst="rect">
            <a:avLst/>
          </a:prstGeom>
        </p:spPr>
      </p:pic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08610" y="11938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Rolling 12-Month Standard Deviation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8"/>
          <a:stretch>
            <a:fillRect/>
          </a:stretch>
        </p:blipFill>
        <p:spPr>
          <a:xfrm>
            <a:off x="426720" y="2177415"/>
            <a:ext cx="4878070" cy="269875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5596255" y="2030730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Periods with a higher rolling standard deviation indicate greater price volatility, while periods with a lower rolling standard deviation indicate less price volatility. Below is the result of Augmented Dickey-Fuller (ADF) :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9"/>
          <a:stretch>
            <a:fillRect/>
          </a:stretch>
        </p:blipFill>
        <p:spPr>
          <a:xfrm>
            <a:off x="7732395" y="3429000"/>
            <a:ext cx="2501900" cy="20447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E5YzUzNDRhZjBiYzhkZTVkZDYxY2E3NzJmMjU1Mjc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宽屏</PresentationFormat>
  <Paragraphs>32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How popular is Airbnb?</vt:lpstr>
      <vt:lpstr>PowerPoint 演示文稿</vt:lpstr>
      <vt:lpstr>Time Series Decomposition</vt:lpstr>
      <vt:lpstr>Forcasting Results</vt:lpstr>
      <vt:lpstr>How is Airbnb priced across the year?</vt:lpstr>
      <vt:lpstr>ANOVA Analysis</vt:lpstr>
      <vt:lpstr>PowerPoint 演示文稿</vt:lpstr>
      <vt:lpstr>PowerPoint 演示文稿</vt:lpstr>
      <vt:lpstr>Thanks For Watching！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SUSTech heyStudio</dc:creator>
  <cp:lastModifiedBy>m15333606607@163.com</cp:lastModifiedBy>
  <cp:revision>28</cp:revision>
  <dcterms:created xsi:type="dcterms:W3CDTF">2019-10-15T12:44:00Z</dcterms:created>
  <dcterms:modified xsi:type="dcterms:W3CDTF">2024-05-30T15:13:52Z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770DC1EEB3E448A3857ACC6FF18ABFD6_12</vt:lpwstr>
  </property>
  <property fmtid="{D5CDD505-2E9C-101B-9397-08002B2CF9AE}" pid="3" name="KSOProductBuildVer">
    <vt:lpwstr>1033-12.2.0.16909</vt:lpwstr>
  </property>
</Properties>
</file>