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257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799"/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 autoAdjust="0"/>
    <p:restoredTop sz="95971" autoAdjust="0"/>
  </p:normalViewPr>
  <p:slideViewPr>
    <p:cSldViewPr snapToGrid="0" showGuides="1">
      <p:cViewPr varScale="1">
        <p:scale>
          <a:sx n="87" d="100"/>
          <a:sy n="87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/>
          <p:cNvSpPr txBox="1"/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038562" y="2507118"/>
            <a:ext cx="6415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 &amp; Analysis</a:t>
            </a:r>
            <a:endParaRPr lang="en-US" altLang="zh-CN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226088" y="4261922"/>
            <a:ext cx="4080287" cy="65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12112422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武岳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– Linear Regression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391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BoxCox</a:t>
            </a:r>
            <a:r>
              <a:rPr lang="en-US" altLang="zh-CN" sz="2400" dirty="0"/>
              <a:t> transformation 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Multilinearity detection: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Drop features with VIF&gt;10</a:t>
            </a:r>
          </a:p>
          <a:p>
            <a:pPr lvl="1">
              <a:lnSpc>
                <a:spcPct val="150000"/>
              </a:lnSpc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R2: 0.792, AdjR2: 0.791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9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– Linear Regression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22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Outlier detection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Cook’s distance – Leverage – Residuals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C280AA-B9E6-B973-280F-85A60BA16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783" y="3221620"/>
            <a:ext cx="5333018" cy="34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– Linear Regression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446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Based on experiment, drop high leverage and high residual leads to worse performance on test data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Drop all high cook’s distance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R2: 0.820, AdjR2: 0.818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0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– Linear Regression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446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Delete those coefficients that are not significant and are not 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Final model: 19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R2: 0.818, AdjR2: 0.818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WSL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R2: 0.954, AdjR2: 0.954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1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But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391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Bad performance on test data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R2:0.45 for WSL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R2:0.46 for </a:t>
            </a:r>
            <a:r>
              <a:rPr lang="en-US" altLang="zh-CN" sz="2400" dirty="0" err="1"/>
              <a:t>LinearModel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Assumption still not satisfied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D94DEA-416D-CC55-21EC-C700777E83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8713" y="865393"/>
            <a:ext cx="4206298" cy="26718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B4CC0E-113E-2855-C045-36788D5DFA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7297" y="3567277"/>
            <a:ext cx="3743758" cy="30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5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-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RandomForest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446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Hyperparameter selection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Crossvalidation</a:t>
            </a:r>
            <a:r>
              <a:rPr lang="en-US" altLang="zh-CN" sz="2400" dirty="0"/>
              <a:t> k=5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RandomGridSearch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HalvingRandomSearchCV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Tree-structured </a:t>
            </a:r>
            <a:r>
              <a:rPr lang="en-US" altLang="zh-CN" sz="2400" dirty="0" err="1"/>
              <a:t>Parzen</a:t>
            </a:r>
            <a:r>
              <a:rPr lang="en-US" altLang="zh-CN" sz="2400" dirty="0"/>
              <a:t> Estimator (TPE)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Multi-core CPU parallel computing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5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-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RandomForest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57C7E1-5E14-B986-101E-91C6E308D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07431"/>
              </p:ext>
            </p:extLst>
          </p:nvPr>
        </p:nvGraphicFramePr>
        <p:xfrm>
          <a:off x="2432115" y="2302854"/>
          <a:ext cx="6935277" cy="290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59">
                  <a:extLst>
                    <a:ext uri="{9D8B030D-6E8A-4147-A177-3AD203B41FA5}">
                      <a16:colId xmlns:a16="http://schemas.microsoft.com/office/drawing/2014/main" val="4082918713"/>
                    </a:ext>
                  </a:extLst>
                </a:gridCol>
                <a:gridCol w="2311759">
                  <a:extLst>
                    <a:ext uri="{9D8B030D-6E8A-4147-A177-3AD203B41FA5}">
                      <a16:colId xmlns:a16="http://schemas.microsoft.com/office/drawing/2014/main" val="2788877381"/>
                    </a:ext>
                  </a:extLst>
                </a:gridCol>
                <a:gridCol w="2311759">
                  <a:extLst>
                    <a:ext uri="{9D8B030D-6E8A-4147-A177-3AD203B41FA5}">
                      <a16:colId xmlns:a16="http://schemas.microsoft.com/office/drawing/2014/main" val="2324145106"/>
                    </a:ext>
                  </a:extLst>
                </a:gridCol>
              </a:tblGrid>
              <a:tr h="36493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34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 on Train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34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 on Test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342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32943"/>
                  </a:ext>
                </a:extLst>
              </a:tr>
              <a:tr h="634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830702"/>
                  </a:ext>
                </a:extLst>
              </a:tr>
              <a:tr h="634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RandomGridSearch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676590"/>
                  </a:ext>
                </a:extLst>
              </a:tr>
              <a:tr h="634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HalvingRandomSearch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781349"/>
                  </a:ext>
                </a:extLst>
              </a:tr>
              <a:tr h="6342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280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4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-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RandomForest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67511C-B34B-1A7C-9873-9C615DFF8EEE}"/>
              </a:ext>
            </a:extLst>
          </p:cNvPr>
          <p:cNvSpPr txBox="1"/>
          <p:nvPr/>
        </p:nvSpPr>
        <p:spPr>
          <a:xfrm>
            <a:off x="936439" y="1930402"/>
            <a:ext cx="8955706" cy="16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TPE a little bit better with less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Use TPE to select hyperparameter than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4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-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RandomForest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67511C-B34B-1A7C-9873-9C615DFF8EEE}"/>
              </a:ext>
            </a:extLst>
          </p:cNvPr>
          <p:cNvSpPr txBox="1"/>
          <p:nvPr/>
        </p:nvSpPr>
        <p:spPr>
          <a:xfrm>
            <a:off x="936439" y="1930402"/>
            <a:ext cx="5159561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Past data (</a:t>
            </a:r>
            <a:r>
              <a:rPr lang="en-US" altLang="zh-CN" sz="2400" b="1" dirty="0"/>
              <a:t>reputation</a:t>
            </a:r>
            <a:r>
              <a:rPr lang="en-US" altLang="zh-CN" sz="2400" dirty="0"/>
              <a:t>) will greatly affect recent performance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Exists </a:t>
            </a:r>
            <a:r>
              <a:rPr lang="en-US" altLang="zh-CN" sz="2400" b="1" dirty="0"/>
              <a:t>location</a:t>
            </a:r>
            <a:r>
              <a:rPr lang="en-US" altLang="zh-CN" sz="2400" dirty="0"/>
              <a:t> preferences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Shorter </a:t>
            </a:r>
            <a:r>
              <a:rPr lang="en-US" altLang="zh-CN" sz="2400" b="1" dirty="0"/>
              <a:t>rentals</a:t>
            </a:r>
            <a:r>
              <a:rPr lang="en-US" altLang="zh-CN" sz="2400" dirty="0"/>
              <a:t> - More reviews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Public ratings </a:t>
            </a:r>
            <a:r>
              <a:rPr lang="en-US" altLang="zh-CN" sz="2400" dirty="0"/>
              <a:t>are important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Price</a:t>
            </a:r>
            <a:r>
              <a:rPr lang="en-US" altLang="zh-CN" sz="2400" dirty="0"/>
              <a:t> is important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FCF80A-1A68-5C1F-600C-2D97F1ADE1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234440"/>
            <a:ext cx="5727797" cy="49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9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-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XGBoost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67511C-B34B-1A7C-9873-9C615DFF8EEE}"/>
              </a:ext>
            </a:extLst>
          </p:cNvPr>
          <p:cNvSpPr txBox="1"/>
          <p:nvPr/>
        </p:nvSpPr>
        <p:spPr>
          <a:xfrm>
            <a:off x="936439" y="1930402"/>
            <a:ext cx="5159561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R2:0.846 on train, 0.61 on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Past data (</a:t>
            </a:r>
            <a:r>
              <a:rPr lang="en-US" altLang="zh-CN" sz="2400" b="1" dirty="0"/>
              <a:t>reputation</a:t>
            </a:r>
            <a:r>
              <a:rPr lang="en-US" altLang="zh-CN" sz="2400" dirty="0"/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Shorter </a:t>
            </a:r>
            <a:r>
              <a:rPr lang="en-US" altLang="zh-CN" sz="2400" b="1" dirty="0"/>
              <a:t>rentals</a:t>
            </a:r>
            <a:r>
              <a:rPr lang="en-US" altLang="zh-CN" sz="2400" dirty="0"/>
              <a:t> - More reviews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Public ratings </a:t>
            </a:r>
            <a:r>
              <a:rPr lang="en-US" altLang="zh-CN" sz="2400" dirty="0"/>
              <a:t>are important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Price</a:t>
            </a:r>
            <a:r>
              <a:rPr lang="en-US" altLang="zh-CN" sz="2400" dirty="0"/>
              <a:t> is important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Facilities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bathrooms,iron</a:t>
            </a:r>
            <a:r>
              <a:rPr lang="en-US" altLang="zh-CN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Customer Service</a:t>
            </a:r>
            <a:r>
              <a:rPr lang="en-US" altLang="zh-CN" sz="2400" dirty="0"/>
              <a:t>(email, response-rate)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294D1B-A90F-BF29-46A4-0CBCB1E939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773" y="851924"/>
            <a:ext cx="5610931" cy="55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4779010" cy="95567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14274,</a:t>
            </a:r>
            <a:r>
              <a:rPr lang="zh-CN" altLang="en-US" sz="2400" dirty="0"/>
              <a:t> </a:t>
            </a:r>
            <a:r>
              <a:rPr lang="en-US" altLang="zh-CN" sz="2400" dirty="0"/>
              <a:t>75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Lots of Missing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Text data,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Drirty</a:t>
            </a:r>
            <a:r>
              <a:rPr lang="en-US" altLang="zh-CN" sz="2400" dirty="0"/>
              <a:t> data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C8F6D5-8294-619E-F9AD-512EDDD4D4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8254" y="1841039"/>
            <a:ext cx="6881222" cy="37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- Lasso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67511C-B34B-1A7C-9873-9C615DFF8EEE}"/>
              </a:ext>
            </a:extLst>
          </p:cNvPr>
          <p:cNvSpPr txBox="1"/>
          <p:nvPr/>
        </p:nvSpPr>
        <p:spPr>
          <a:xfrm>
            <a:off x="936439" y="1930402"/>
            <a:ext cx="515956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Alpha = 0.0001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R2 0.55 on train, 0.47 on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497A69-7354-8A68-000C-4AF493959F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9307" y="1721412"/>
            <a:ext cx="6362340" cy="33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56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- Lasso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84F49B-8C9D-B6FE-6DB1-51BD8B16CE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185" y="2104547"/>
            <a:ext cx="7218485" cy="39577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C347A93-6FA8-DCEB-C613-9D8338E6DAE9}"/>
              </a:ext>
            </a:extLst>
          </p:cNvPr>
          <p:cNvSpPr txBox="1"/>
          <p:nvPr/>
        </p:nvSpPr>
        <p:spPr>
          <a:xfrm>
            <a:off x="8932985" y="2224454"/>
            <a:ext cx="2989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Past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Service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799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– Ridge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67511C-B34B-1A7C-9873-9C615DFF8EEE}"/>
              </a:ext>
            </a:extLst>
          </p:cNvPr>
          <p:cNvSpPr txBox="1"/>
          <p:nvPr/>
        </p:nvSpPr>
        <p:spPr>
          <a:xfrm>
            <a:off x="936439" y="1930402"/>
            <a:ext cx="515956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Alpha = 0.12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R2 0.55 on train, 0.49 on 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5325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 analysis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67511C-B34B-1A7C-9873-9C615DFF8EEE}"/>
              </a:ext>
            </a:extLst>
          </p:cNvPr>
          <p:cNvSpPr txBox="1"/>
          <p:nvPr/>
        </p:nvSpPr>
        <p:spPr>
          <a:xfrm>
            <a:off x="936439" y="1930402"/>
            <a:ext cx="975500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Past performance(</a:t>
            </a:r>
            <a:r>
              <a:rPr lang="en-US" altLang="zh-CN" sz="2400" b="1" dirty="0"/>
              <a:t>reputation</a:t>
            </a:r>
            <a:r>
              <a:rPr lang="en-US" altLang="zh-CN" sz="2400" dirty="0"/>
              <a:t>) is important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Facilities</a:t>
            </a:r>
            <a:r>
              <a:rPr lang="en-US" altLang="zh-CN" sz="2400" dirty="0"/>
              <a:t> is important(iron, enough bedrooms bathrooms etc.)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Service</a:t>
            </a:r>
            <a:r>
              <a:rPr lang="en-US" altLang="zh-CN" sz="2400" dirty="0"/>
              <a:t> is important(response more frequently)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Short rentals </a:t>
            </a:r>
            <a:r>
              <a:rPr lang="en-US" altLang="zh-CN" sz="2400" dirty="0"/>
              <a:t>bring more reviews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88428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66218"/>
            <a:ext cx="10515600" cy="13255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hanks For Watching</a:t>
            </a:r>
            <a:r>
              <a:rPr lang="zh-CN" altLang="en-US" dirty="0"/>
              <a:t>！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4779010" cy="95567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/>
              <a:t>Price -&gt; </a:t>
            </a:r>
            <a:r>
              <a:rPr lang="en-US" altLang="zh-CN" sz="2400" dirty="0"/>
              <a:t>replace ‘$’, ‘,’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 err="1"/>
              <a:t>House_response</a:t>
            </a:r>
            <a:r>
              <a:rPr lang="en-US" altLang="zh-CN" sz="2400" b="1" i="1" dirty="0"/>
              <a:t>/</a:t>
            </a:r>
            <a:r>
              <a:rPr lang="en-US" altLang="zh-CN" sz="2400" b="1" i="1" dirty="0" err="1"/>
              <a:t>acceptance_rate</a:t>
            </a:r>
            <a:r>
              <a:rPr lang="en-US" altLang="zh-CN" sz="2400" b="1" i="1" dirty="0"/>
              <a:t> -&gt; </a:t>
            </a:r>
            <a:r>
              <a:rPr lang="en-US" altLang="zh-CN" sz="2400" dirty="0"/>
              <a:t>replace ‘%’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 err="1"/>
              <a:t>Host_response_time</a:t>
            </a:r>
            <a:r>
              <a:rPr lang="en-US" altLang="zh-CN" sz="2400" b="1" i="1" dirty="0"/>
              <a:t> </a:t>
            </a:r>
            <a:r>
              <a:rPr lang="en-US" altLang="zh-CN" sz="2400" dirty="0"/>
              <a:t>-&gt; ordinal data “within hour / within a day…”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 err="1"/>
              <a:t>House_vertifications</a:t>
            </a:r>
            <a:r>
              <a:rPr lang="en-US" altLang="zh-CN" sz="2400" b="1" i="1" dirty="0"/>
              <a:t> </a:t>
            </a:r>
            <a:r>
              <a:rPr lang="en-US" altLang="zh-CN" sz="2400" dirty="0"/>
              <a:t>-&gt; email, phone, </a:t>
            </a:r>
            <a:r>
              <a:rPr lang="en-US" altLang="zh-CN" sz="2400" dirty="0" err="1"/>
              <a:t>work_email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 err="1"/>
              <a:t>Bathsrooms_text</a:t>
            </a:r>
            <a:r>
              <a:rPr lang="en-US" altLang="zh-CN" sz="2400" b="1" i="1" dirty="0"/>
              <a:t> </a:t>
            </a:r>
            <a:r>
              <a:rPr lang="en-US" altLang="zh-CN" sz="2400" dirty="0"/>
              <a:t>-&gt; shared / private 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/>
              <a:t>First/</a:t>
            </a:r>
            <a:r>
              <a:rPr lang="en-US" altLang="zh-CN" sz="2400" b="1" i="1" dirty="0" err="1"/>
              <a:t>last_review</a:t>
            </a:r>
            <a:r>
              <a:rPr lang="en-US" altLang="zh-CN" sz="2400" b="1" i="1" dirty="0"/>
              <a:t> </a:t>
            </a:r>
            <a:r>
              <a:rPr lang="en-US" altLang="zh-CN" sz="2400" dirty="0"/>
              <a:t>-&gt; to </a:t>
            </a:r>
            <a:r>
              <a:rPr lang="en-US" altLang="zh-CN" sz="2400" dirty="0" err="1"/>
              <a:t>timestemp</a:t>
            </a:r>
            <a:r>
              <a:rPr lang="en-US" altLang="zh-CN" sz="2400" dirty="0"/>
              <a:t>, get </a:t>
            </a:r>
            <a:r>
              <a:rPr lang="en-US" altLang="zh-CN" sz="2400" dirty="0" err="1"/>
              <a:t>Airbnbage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/>
              <a:t>Amenities</a:t>
            </a:r>
            <a:r>
              <a:rPr lang="en-US" altLang="zh-CN" sz="2400" dirty="0"/>
              <a:t> -&gt; get top 20</a:t>
            </a:r>
          </a:p>
        </p:txBody>
      </p:sp>
    </p:spTree>
    <p:extLst>
      <p:ext uri="{BB962C8B-B14F-4D97-AF65-F5344CB8AC3E}">
        <p14:creationId xmlns:p14="http://schemas.microsoft.com/office/powerpoint/2010/main" val="16007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4779010" cy="95567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Drop several URL , text (</a:t>
            </a:r>
            <a:r>
              <a:rPr lang="en-US" altLang="zh-CN" sz="2400" dirty="0" err="1"/>
              <a:t>name,id,description</a:t>
            </a:r>
            <a:r>
              <a:rPr lang="en-US" altLang="zh-CN" sz="2400" dirty="0"/>
              <a:t>), neighborhood(better remove it by experiment, have longitude and latitude)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dropNA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Dummy variable (</a:t>
            </a:r>
            <a:r>
              <a:rPr lang="en-US" altLang="zh-CN" sz="2400" dirty="0" err="1"/>
              <a:t>drop_first</a:t>
            </a:r>
            <a:r>
              <a:rPr lang="en-US" altLang="zh-CN" sz="2400" dirty="0"/>
              <a:t> to avoid </a:t>
            </a:r>
            <a:r>
              <a:rPr lang="en-US" altLang="zh-CN" sz="2400" dirty="0" err="1"/>
              <a:t>colinearity</a:t>
            </a:r>
            <a:r>
              <a:rPr lang="en-US" altLang="zh-CN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10256,71</a:t>
            </a:r>
          </a:p>
        </p:txBody>
      </p:sp>
    </p:spTree>
    <p:extLst>
      <p:ext uri="{BB962C8B-B14F-4D97-AF65-F5344CB8AC3E}">
        <p14:creationId xmlns:p14="http://schemas.microsoft.com/office/powerpoint/2010/main" val="64465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4779010" cy="95567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Randomly reorder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7:3 – train data : test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Train: 7179,71</a:t>
            </a:r>
          </a:p>
        </p:txBody>
      </p:sp>
    </p:spTree>
    <p:extLst>
      <p:ext uri="{BB962C8B-B14F-4D97-AF65-F5344CB8AC3E}">
        <p14:creationId xmlns:p14="http://schemas.microsoft.com/office/powerpoint/2010/main" val="119287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4779010" cy="95567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280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Y: number_of_reviews_l30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the </a:t>
            </a:r>
            <a:r>
              <a:rPr lang="en-US" altLang="zh-CN" sz="2400" b="1" dirty="0"/>
              <a:t>number of reviews </a:t>
            </a:r>
            <a:r>
              <a:rPr lang="en-US" altLang="zh-CN" sz="2400" dirty="0"/>
              <a:t>a listing has received in the last 30 days.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Show: recent </a:t>
            </a:r>
            <a:r>
              <a:rPr lang="en-US" altLang="zh-CN" sz="2400" b="1" dirty="0"/>
              <a:t>attractiveness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popularity</a:t>
            </a:r>
            <a:r>
              <a:rPr lang="en-US" altLang="zh-CN" sz="2400" dirty="0"/>
              <a:t> of a listing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8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4779010" cy="955675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- pipeline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8383614" y="5141934"/>
            <a:ext cx="8955706" cy="16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F575E4-94E0-0E0C-D290-A5387B220DFA}"/>
              </a:ext>
            </a:extLst>
          </p:cNvPr>
          <p:cNvSpPr/>
          <p:nvPr/>
        </p:nvSpPr>
        <p:spPr>
          <a:xfrm>
            <a:off x="8718513" y="3352829"/>
            <a:ext cx="2466109" cy="1191491"/>
          </a:xfrm>
          <a:prstGeom prst="roundRect">
            <a:avLst/>
          </a:prstGeom>
          <a:solidFill>
            <a:srgbClr val="7597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Evaluate model with </a:t>
            </a:r>
            <a:br>
              <a:rPr lang="en-US" altLang="zh-CN" dirty="0"/>
            </a:br>
            <a:r>
              <a:rPr lang="en-US" altLang="zh-CN" dirty="0"/>
              <a:t>test-data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88577FC-2E2F-46C2-3826-5DF493C0FB10}"/>
              </a:ext>
            </a:extLst>
          </p:cNvPr>
          <p:cNvSpPr/>
          <p:nvPr/>
        </p:nvSpPr>
        <p:spPr>
          <a:xfrm>
            <a:off x="3565236" y="2152073"/>
            <a:ext cx="1921164" cy="1029912"/>
          </a:xfrm>
          <a:prstGeom prst="roundRect">
            <a:avLst/>
          </a:prstGeom>
          <a:solidFill>
            <a:srgbClr val="7597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 Regression</a:t>
            </a:r>
            <a:br>
              <a:rPr lang="en-US" altLang="zh-CN" dirty="0"/>
            </a:br>
            <a:r>
              <a:rPr lang="en-US" altLang="zh-CN" sz="1100" dirty="0" err="1"/>
              <a:t>VIF,BoxCox,CookDistance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6B531A-1FE8-F6B7-2C92-81C912CE6A63}"/>
              </a:ext>
            </a:extLst>
          </p:cNvPr>
          <p:cNvSpPr/>
          <p:nvPr/>
        </p:nvSpPr>
        <p:spPr>
          <a:xfrm>
            <a:off x="3566680" y="4739337"/>
            <a:ext cx="1921164" cy="1029912"/>
          </a:xfrm>
          <a:prstGeom prst="roundRect">
            <a:avLst/>
          </a:prstGeom>
          <a:solidFill>
            <a:srgbClr val="7597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XGBoost</a:t>
            </a:r>
            <a:br>
              <a:rPr lang="en-US" altLang="zh-CN" dirty="0"/>
            </a:br>
            <a:r>
              <a:rPr lang="en-US" altLang="zh-CN" sz="1100" dirty="0"/>
              <a:t>Hyperparameter Selection, Variable importance analysis…</a:t>
            </a:r>
            <a:endParaRPr lang="zh-CN" altLang="en-US" sz="11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D45ABA7-CBB2-7239-A9C3-D1CC35796C48}"/>
              </a:ext>
            </a:extLst>
          </p:cNvPr>
          <p:cNvSpPr/>
          <p:nvPr/>
        </p:nvSpPr>
        <p:spPr>
          <a:xfrm>
            <a:off x="5624195" y="2159014"/>
            <a:ext cx="1921164" cy="1029912"/>
          </a:xfrm>
          <a:prstGeom prst="roundRect">
            <a:avLst/>
          </a:prstGeom>
          <a:solidFill>
            <a:srgbClr val="7597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Lasso</a:t>
            </a:r>
            <a:br>
              <a:rPr lang="en-US" altLang="zh-CN" dirty="0"/>
            </a:br>
            <a:r>
              <a:rPr lang="en-US" altLang="zh-CN" sz="1100" dirty="0"/>
              <a:t>Hyperparameter Selection, Variable importance analysis…</a:t>
            </a:r>
            <a:endParaRPr lang="zh-CN" altLang="en-US" sz="11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80C62F9-27D4-165F-9206-CFC2CC3E872C}"/>
              </a:ext>
            </a:extLst>
          </p:cNvPr>
          <p:cNvSpPr/>
          <p:nvPr/>
        </p:nvSpPr>
        <p:spPr>
          <a:xfrm>
            <a:off x="550332" y="3352829"/>
            <a:ext cx="2466109" cy="1191491"/>
          </a:xfrm>
          <a:prstGeom prst="roundRect">
            <a:avLst/>
          </a:prstGeom>
          <a:solidFill>
            <a:srgbClr val="7597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 model with </a:t>
            </a:r>
            <a:br>
              <a:rPr lang="en-US" altLang="zh-CN" dirty="0"/>
            </a:br>
            <a:r>
              <a:rPr lang="en-US" altLang="zh-CN" dirty="0"/>
              <a:t>train-data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103B07D-3E6F-79EB-0681-B3DB9C8C768A}"/>
              </a:ext>
            </a:extLst>
          </p:cNvPr>
          <p:cNvSpPr/>
          <p:nvPr/>
        </p:nvSpPr>
        <p:spPr>
          <a:xfrm>
            <a:off x="3565236" y="3429000"/>
            <a:ext cx="1921164" cy="1029912"/>
          </a:xfrm>
          <a:prstGeom prst="roundRect">
            <a:avLst/>
          </a:prstGeom>
          <a:solidFill>
            <a:srgbClr val="7597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RandomForest</a:t>
            </a:r>
            <a:br>
              <a:rPr lang="en-US" altLang="zh-CN" dirty="0"/>
            </a:br>
            <a:r>
              <a:rPr lang="en-US" altLang="zh-CN" sz="1100" dirty="0"/>
              <a:t>Hyperparameter Selection, Variable importance analysis…</a:t>
            </a:r>
            <a:endParaRPr lang="zh-CN" altLang="en-US" sz="11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5CBAB76-C146-F110-EAA4-6A6F837694B6}"/>
              </a:ext>
            </a:extLst>
          </p:cNvPr>
          <p:cNvSpPr/>
          <p:nvPr/>
        </p:nvSpPr>
        <p:spPr>
          <a:xfrm>
            <a:off x="5699760" y="3429000"/>
            <a:ext cx="1921164" cy="1029912"/>
          </a:xfrm>
          <a:prstGeom prst="roundRect">
            <a:avLst/>
          </a:prstGeom>
          <a:solidFill>
            <a:srgbClr val="7597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Ridge</a:t>
            </a:r>
            <a:br>
              <a:rPr lang="en-US" altLang="zh-CN" dirty="0"/>
            </a:br>
            <a:r>
              <a:rPr lang="en-US" altLang="zh-CN" sz="1100" dirty="0"/>
              <a:t>Hyperparameter Selection, Variable importance analysis…</a:t>
            </a:r>
            <a:endParaRPr lang="zh-CN" altLang="en-US" sz="11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77EC4BB-96BB-D389-BF1B-CBE2701FEFC4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3016441" y="3943956"/>
            <a:ext cx="548795" cy="4619"/>
          </a:xfrm>
          <a:prstGeom prst="straightConnector1">
            <a:avLst/>
          </a:prstGeom>
          <a:ln w="15875">
            <a:solidFill>
              <a:srgbClr val="0342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3EB6836-C37F-E302-C606-B5DB48D0537D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7620924" y="3943956"/>
            <a:ext cx="1097589" cy="4619"/>
          </a:xfrm>
          <a:prstGeom prst="straightConnector1">
            <a:avLst/>
          </a:prstGeom>
          <a:ln w="15875">
            <a:solidFill>
              <a:srgbClr val="0342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3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– Linear Regression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16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R2: 0.748,  AdjR2:0.745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A6F58D-5B0F-6A23-FEB7-E72D34A80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371" y="2777910"/>
            <a:ext cx="5013194" cy="31843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2DF969-0F69-A267-A663-FBEBA2C000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740" y="2668163"/>
            <a:ext cx="4192817" cy="33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0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85" y="1113155"/>
            <a:ext cx="5942114" cy="9556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Regression – Linear Regression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5DC70-EC9F-81F1-5C41-44938824424D}"/>
              </a:ext>
            </a:extLst>
          </p:cNvPr>
          <p:cNvSpPr txBox="1"/>
          <p:nvPr/>
        </p:nvSpPr>
        <p:spPr>
          <a:xfrm>
            <a:off x="936439" y="1930402"/>
            <a:ext cx="8955706" cy="446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Linearity – </a:t>
            </a:r>
            <a:r>
              <a:rPr lang="en-US" altLang="zh-CN" sz="2400" b="1" dirty="0"/>
              <a:t>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Homoscedasticity – </a:t>
            </a:r>
            <a:r>
              <a:rPr lang="en-US" altLang="zh-CN" sz="2400" b="1" dirty="0"/>
              <a:t>No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Breusch-Pagan test p-value = 3.223450077501935e-62,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Normality – </a:t>
            </a:r>
            <a:r>
              <a:rPr lang="en-US" altLang="zh-CN" sz="2400" b="1" dirty="0"/>
              <a:t>No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Shapiro-Wilk test p-value = 2.6064151436441598e-43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Independence – </a:t>
            </a:r>
            <a:r>
              <a:rPr lang="en-US" altLang="zh-CN" sz="2400" b="1" dirty="0"/>
              <a:t>Yes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Durbin-</a:t>
            </a:r>
            <a:r>
              <a:rPr lang="en-US" altLang="zh-CN" sz="2400" dirty="0" err="1"/>
              <a:t>Waston</a:t>
            </a:r>
            <a:r>
              <a:rPr lang="zh-CN" altLang="en-US" sz="2400" dirty="0"/>
              <a:t>：</a:t>
            </a:r>
            <a:r>
              <a:rPr lang="en-US" altLang="zh-CN" sz="2400" dirty="0"/>
              <a:t>1.977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87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E5YzUzNDRhZjBiYzhkZTVkZDYxY2E3NzJmMjU1Mj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591</Words>
  <Application>Microsoft Office PowerPoint</Application>
  <PresentationFormat>宽屏</PresentationFormat>
  <Paragraphs>131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Office 主题​​</vt:lpstr>
      <vt:lpstr>PowerPoint 演示文稿</vt:lpstr>
      <vt:lpstr>Data preprocessing</vt:lpstr>
      <vt:lpstr>Data preprocessing</vt:lpstr>
      <vt:lpstr>Data preprocessing</vt:lpstr>
      <vt:lpstr>Data preprocessing</vt:lpstr>
      <vt:lpstr>Regression</vt:lpstr>
      <vt:lpstr>Regression - pipeline</vt:lpstr>
      <vt:lpstr>Regression – Linear Regression</vt:lpstr>
      <vt:lpstr>Regression – Linear Regression</vt:lpstr>
      <vt:lpstr>Regression – Linear Regression</vt:lpstr>
      <vt:lpstr>Regression – Linear Regression</vt:lpstr>
      <vt:lpstr>Regression – Linear Regression</vt:lpstr>
      <vt:lpstr>Regression – Linear Regression</vt:lpstr>
      <vt:lpstr>But</vt:lpstr>
      <vt:lpstr>Regression - RandomForest</vt:lpstr>
      <vt:lpstr>Regression - RandomForest</vt:lpstr>
      <vt:lpstr>Regression - RandomForest</vt:lpstr>
      <vt:lpstr>Regression - RandomForest</vt:lpstr>
      <vt:lpstr>Regression - XGBoost</vt:lpstr>
      <vt:lpstr>Regression - Lasso</vt:lpstr>
      <vt:lpstr>Regression - Lasso</vt:lpstr>
      <vt:lpstr>Regression – Ridge</vt:lpstr>
      <vt:lpstr>Result analysis</vt:lpstr>
      <vt:lpstr>Thanks For Watching！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m15333606607@163.com</cp:lastModifiedBy>
  <cp:revision>69</cp:revision>
  <dcterms:created xsi:type="dcterms:W3CDTF">2019-10-15T12:44:00Z</dcterms:created>
  <dcterms:modified xsi:type="dcterms:W3CDTF">2024-05-30T07:33:50Z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770DC1EEB3E448A3857ACC6FF18ABFD6_12</vt:lpwstr>
  </property>
  <property fmtid="{D5CDD505-2E9C-101B-9397-08002B2CF9AE}" pid="3" name="KSOProductBuildVer">
    <vt:lpwstr>1033-12.2.0.16909</vt:lpwstr>
  </property>
</Properties>
</file>