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6" r:id="rId41"/>
    <p:sldId id="294" r:id="rId42"/>
  </p:sldIdLst>
  <p:sldSz cx="9144000" cy="6858000" type="screen4x3"/>
  <p:notesSz cx="6858000" cy="9144000"/>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02" y="-2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8CF58D-E410-4905-824F-C58FC1E49940}" type="datetimeFigureOut">
              <a:rPr lang="en-US" smtClean="0"/>
              <a:t>7/2/2013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C1DFC4-8BD0-4B9E-A9B4-857DBB733C1F}" type="slidenum">
              <a:rPr lang="en-US" smtClean="0"/>
              <a:t>‹#›</a:t>
            </a:fld>
            <a:endParaRPr lang="en-US"/>
          </a:p>
        </p:txBody>
      </p:sp>
    </p:spTree>
    <p:extLst>
      <p:ext uri="{BB962C8B-B14F-4D97-AF65-F5344CB8AC3E}">
        <p14:creationId xmlns:p14="http://schemas.microsoft.com/office/powerpoint/2010/main" val="111068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5EAE-A3B8-464A-B604-BDFE3BF5EBF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9C37D2-E631-4BD3-9573-65569898269A}" type="datetimeFigureOut">
              <a:rPr lang="en-US" smtClean="0"/>
              <a:t>7/2/2013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9C37D2-E631-4BD3-9573-65569898269A}" type="datetimeFigureOut">
              <a:rPr lang="en-US" smtClean="0"/>
              <a:t>7/2/2013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C37D2-E631-4BD3-9573-65569898269A}" type="datetimeFigureOut">
              <a:rPr lang="en-US" smtClean="0"/>
              <a:t>7/2/2013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9C4B5EAE-A3B8-464A-B604-BDFE3BF5EBF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99C37D2-E631-4BD3-9573-65569898269A}" type="datetimeFigureOut">
              <a:rPr lang="en-US" smtClean="0"/>
              <a:t>7/2/2013</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9C4B5EAE-A3B8-464A-B604-BDFE3BF5EBF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Chapter 10</a:t>
            </a:r>
            <a:endParaRPr lang="en-US" dirty="0"/>
          </a:p>
        </p:txBody>
      </p:sp>
      <p:sp>
        <p:nvSpPr>
          <p:cNvPr id="7" name="Subtitle 6"/>
          <p:cNvSpPr>
            <a:spLocks noGrp="1"/>
          </p:cNvSpPr>
          <p:nvPr>
            <p:ph type="subTitle" idx="1"/>
          </p:nvPr>
        </p:nvSpPr>
        <p:spPr/>
        <p:txBody>
          <a:bodyPr/>
          <a:lstStyle/>
          <a:p>
            <a:r>
              <a:rPr lang="en-US" dirty="0"/>
              <a:t>JavaScript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2819400"/>
            <a:ext cx="2734733" cy="3516086"/>
          </a:xfrm>
          <a:prstGeom prst="rect">
            <a:avLst/>
          </a:prstGeom>
        </p:spPr>
      </p:pic>
    </p:spTree>
    <p:extLst>
      <p:ext uri="{BB962C8B-B14F-4D97-AF65-F5344CB8AC3E}">
        <p14:creationId xmlns:p14="http://schemas.microsoft.com/office/powerpoint/2010/main" val="686018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Programmers store such temporary values using named locations in memory called variables. </a:t>
            </a:r>
            <a:endParaRPr lang="en-US" b="0" dirty="0" smtClean="0"/>
          </a:p>
          <a:p>
            <a:pPr>
              <a:buFont typeface="Arial" pitchFamily="34" charset="0"/>
              <a:buChar char="•"/>
            </a:pPr>
            <a:r>
              <a:rPr lang="en-US" b="0" dirty="0" smtClean="0"/>
              <a:t>In </a:t>
            </a:r>
            <a:r>
              <a:rPr lang="en-US" b="0" dirty="0"/>
              <a:t>the simplest sense, a variable is the name of a storage location in memory. In other programming languages, you have to provide specifics about the memory location, such as the size of the value the location will hold as well as the type of value, such as a number, date, or sequence of characters. </a:t>
            </a:r>
            <a:endParaRPr lang="en-US" b="0" dirty="0" smtClean="0"/>
          </a:p>
          <a:p>
            <a:pPr>
              <a:buFont typeface="Arial" pitchFamily="34" charset="0"/>
              <a:buChar char="•"/>
            </a:pPr>
            <a:r>
              <a:rPr lang="en-US" b="0" dirty="0" smtClean="0"/>
              <a:t>JavaScript</a:t>
            </a:r>
            <a:r>
              <a:rPr lang="en-US" b="0" dirty="0"/>
              <a:t>, in contrast, is a “loosely typed” programming language which means you simply need to specify a variable name, but not a related data type. To declare a JavaScript variable, you use the </a:t>
            </a:r>
            <a:r>
              <a:rPr lang="en-US" b="0" dirty="0" err="1"/>
              <a:t>var</a:t>
            </a:r>
            <a:r>
              <a:rPr lang="en-US" b="0" dirty="0"/>
              <a:t> keyword followed by a variable name.  The following statement creates a variable named message:</a:t>
            </a:r>
          </a:p>
          <a:p>
            <a:endParaRPr lang="en-US" dirty="0" smtClean="0"/>
          </a:p>
          <a:p>
            <a:r>
              <a:rPr lang="en-US" dirty="0" smtClean="0"/>
              <a:t>	</a:t>
            </a:r>
            <a:r>
              <a:rPr lang="en-US" dirty="0" err="1" smtClean="0"/>
              <a:t>var</a:t>
            </a:r>
            <a:r>
              <a:rPr lang="en-US" dirty="0" smtClean="0"/>
              <a:t> </a:t>
            </a:r>
            <a:r>
              <a:rPr lang="en-US" dirty="0"/>
              <a:t>message;</a:t>
            </a:r>
          </a:p>
          <a:p>
            <a:endParaRPr lang="en-US" dirty="0"/>
          </a:p>
        </p:txBody>
      </p:sp>
    </p:spTree>
    <p:extLst>
      <p:ext uri="{BB962C8B-B14F-4D97-AF65-F5344CB8AC3E}">
        <p14:creationId xmlns:p14="http://schemas.microsoft.com/office/powerpoint/2010/main" val="1456754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declaration</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When you declare variables within JavaScript, you can specify the names of several variables within one statement:</a:t>
            </a:r>
          </a:p>
          <a:p>
            <a:r>
              <a:rPr lang="en-US" dirty="0" smtClean="0"/>
              <a:t>	</a:t>
            </a:r>
            <a:r>
              <a:rPr lang="en-US" dirty="0" err="1" smtClean="0"/>
              <a:t>var</a:t>
            </a:r>
            <a:r>
              <a:rPr lang="en-US" dirty="0" smtClean="0"/>
              <a:t> </a:t>
            </a:r>
            <a:r>
              <a:rPr lang="en-US" dirty="0"/>
              <a:t>Username, </a:t>
            </a:r>
            <a:r>
              <a:rPr lang="en-US" dirty="0" err="1"/>
              <a:t>OrderDate</a:t>
            </a:r>
            <a:r>
              <a:rPr lang="en-US" dirty="0"/>
              <a:t>, </a:t>
            </a:r>
            <a:r>
              <a:rPr lang="en-US" dirty="0" err="1"/>
              <a:t>GraphicsFile</a:t>
            </a:r>
            <a:r>
              <a:rPr lang="en-US" dirty="0"/>
              <a:t>;</a:t>
            </a:r>
          </a:p>
          <a:p>
            <a:pPr>
              <a:buFont typeface="Arial" pitchFamily="34" charset="0"/>
              <a:buChar char="•"/>
            </a:pPr>
            <a:r>
              <a:rPr lang="en-US" b="0" dirty="0" smtClean="0"/>
              <a:t>Or</a:t>
            </a:r>
            <a:r>
              <a:rPr lang="en-US" b="0" dirty="0"/>
              <a:t>, you can individually declare each variable</a:t>
            </a:r>
            <a:r>
              <a:rPr lang="en-US" b="0" dirty="0" smtClean="0"/>
              <a:t>:</a:t>
            </a:r>
            <a:endParaRPr lang="en-US" b="0" dirty="0"/>
          </a:p>
          <a:p>
            <a:pPr marL="457200" lvl="3" indent="0">
              <a:buNone/>
            </a:pPr>
            <a:r>
              <a:rPr lang="en-US" b="1" dirty="0" err="1" smtClean="0"/>
              <a:t>var</a:t>
            </a:r>
            <a:r>
              <a:rPr lang="en-US" b="1" dirty="0" smtClean="0"/>
              <a:t> </a:t>
            </a:r>
            <a:r>
              <a:rPr lang="en-US" b="1" dirty="0"/>
              <a:t>Username;</a:t>
            </a:r>
            <a:br>
              <a:rPr lang="en-US" b="1" dirty="0"/>
            </a:br>
            <a:r>
              <a:rPr lang="en-US" b="1" dirty="0" err="1"/>
              <a:t>var</a:t>
            </a:r>
            <a:r>
              <a:rPr lang="en-US" b="1" dirty="0"/>
              <a:t> </a:t>
            </a:r>
            <a:r>
              <a:rPr lang="en-US" b="1" dirty="0" err="1"/>
              <a:t>OrderDate</a:t>
            </a:r>
            <a:r>
              <a:rPr lang="en-US" b="1" dirty="0"/>
              <a:t>;</a:t>
            </a:r>
            <a:br>
              <a:rPr lang="en-US" b="1" dirty="0"/>
            </a:br>
            <a:r>
              <a:rPr lang="en-US" b="1" dirty="0" err="1"/>
              <a:t>var</a:t>
            </a:r>
            <a:r>
              <a:rPr lang="en-US" b="1" dirty="0"/>
              <a:t> </a:t>
            </a:r>
            <a:r>
              <a:rPr lang="en-US" b="1" dirty="0" err="1"/>
              <a:t>GraphicsFile</a:t>
            </a:r>
            <a:r>
              <a:rPr lang="en-US" b="1" dirty="0"/>
              <a:t>;</a:t>
            </a:r>
          </a:p>
          <a:p>
            <a:pPr marL="457200" lvl="3" indent="0">
              <a:buNone/>
            </a:pPr>
            <a:endParaRPr lang="en-US" b="1" dirty="0"/>
          </a:p>
        </p:txBody>
      </p:sp>
    </p:spTree>
    <p:extLst>
      <p:ext uri="{BB962C8B-B14F-4D97-AF65-F5344CB8AC3E}">
        <p14:creationId xmlns:p14="http://schemas.microsoft.com/office/powerpoint/2010/main" val="3233185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a value to a variable</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After you declare a variable, you can use the equal sign, which is the JavaScript assignment operator, to assign a value to the variable:</a:t>
            </a:r>
          </a:p>
          <a:p>
            <a:r>
              <a:rPr lang="en-US" dirty="0" err="1" smtClean="0"/>
              <a:t>var</a:t>
            </a:r>
            <a:r>
              <a:rPr lang="en-US" dirty="0" smtClean="0"/>
              <a:t> </a:t>
            </a:r>
            <a:r>
              <a:rPr lang="en-US" dirty="0"/>
              <a:t>Age;</a:t>
            </a:r>
            <a:br>
              <a:rPr lang="en-US" dirty="0"/>
            </a:br>
            <a:r>
              <a:rPr lang="en-US" dirty="0"/>
              <a:t>Age = 21;</a:t>
            </a:r>
          </a:p>
          <a:p>
            <a:pPr>
              <a:buFont typeface="Arial" pitchFamily="34" charset="0"/>
              <a:buChar char="•"/>
            </a:pPr>
            <a:r>
              <a:rPr lang="en-US" b="0" dirty="0" smtClean="0"/>
              <a:t>In </a:t>
            </a:r>
            <a:r>
              <a:rPr lang="en-US" b="0" dirty="0"/>
              <a:t>this case, the code used two statements to declare and then to initialize the variable Age. You can also perform both operations in one statement, as shown here:</a:t>
            </a:r>
          </a:p>
          <a:p>
            <a:r>
              <a:rPr lang="en-US" dirty="0" err="1" smtClean="0"/>
              <a:t>var</a:t>
            </a:r>
            <a:r>
              <a:rPr lang="en-US" dirty="0" smtClean="0"/>
              <a:t> </a:t>
            </a:r>
            <a:r>
              <a:rPr lang="en-US" dirty="0"/>
              <a:t>Age = 21;</a:t>
            </a:r>
          </a:p>
          <a:p>
            <a:endParaRPr lang="en-US" dirty="0"/>
          </a:p>
        </p:txBody>
      </p:sp>
    </p:spTree>
    <p:extLst>
      <p:ext uri="{BB962C8B-B14F-4D97-AF65-F5344CB8AC3E}">
        <p14:creationId xmlns:p14="http://schemas.microsoft.com/office/powerpoint/2010/main" val="3166575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types</a:t>
            </a:r>
            <a:endParaRPr lang="en-US" dirty="0"/>
          </a:p>
        </p:txBody>
      </p:sp>
      <p:sp>
        <p:nvSpPr>
          <p:cNvPr id="3" name="Content Placeholder 2"/>
          <p:cNvSpPr>
            <a:spLocks noGrp="1"/>
          </p:cNvSpPr>
          <p:nvPr>
            <p:ph idx="1"/>
          </p:nvPr>
        </p:nvSpPr>
        <p:spPr/>
        <p:txBody>
          <a:bodyPr>
            <a:normAutofit lnSpcReduction="10000"/>
          </a:bodyPr>
          <a:lstStyle/>
          <a:p>
            <a:pPr>
              <a:buFont typeface="Arial" pitchFamily="34" charset="0"/>
              <a:buChar char="•"/>
            </a:pPr>
            <a:r>
              <a:rPr lang="en-US" b="0" dirty="0"/>
              <a:t>When you assign a value to a variable, the type of value you assign may differ. The following statements assign an integer, floating-point, and character-string value to different variables:</a:t>
            </a:r>
          </a:p>
          <a:p>
            <a:r>
              <a:rPr lang="en-US" dirty="0" err="1" smtClean="0"/>
              <a:t>var</a:t>
            </a:r>
            <a:r>
              <a:rPr lang="en-US" dirty="0" smtClean="0"/>
              <a:t> </a:t>
            </a:r>
            <a:r>
              <a:rPr lang="en-US" dirty="0"/>
              <a:t>Age = 21;</a:t>
            </a:r>
            <a:br>
              <a:rPr lang="en-US" dirty="0"/>
            </a:br>
            <a:r>
              <a:rPr lang="en-US" dirty="0" err="1"/>
              <a:t>var</a:t>
            </a:r>
            <a:r>
              <a:rPr lang="en-US" dirty="0"/>
              <a:t> Salary = 35000.00;</a:t>
            </a:r>
            <a:br>
              <a:rPr lang="en-US" dirty="0"/>
            </a:br>
            <a:r>
              <a:rPr lang="en-US" dirty="0" err="1"/>
              <a:t>var</a:t>
            </a:r>
            <a:r>
              <a:rPr lang="en-US" dirty="0"/>
              <a:t> Name = ‘Jane Doe’;</a:t>
            </a:r>
          </a:p>
          <a:p>
            <a:pPr>
              <a:buFont typeface="Arial" pitchFamily="34" charset="0"/>
              <a:buChar char="•"/>
            </a:pPr>
            <a:r>
              <a:rPr lang="en-US" dirty="0" smtClean="0"/>
              <a:t>As </a:t>
            </a:r>
            <a:r>
              <a:rPr lang="en-US" dirty="0"/>
              <a:t>you can see, the variable Age is assigned the integer value 21. An integer value is essentially a counting number. The following statement assigns the value 35000.00 to the variable Salary. </a:t>
            </a:r>
            <a:endParaRPr lang="en-US" dirty="0" smtClean="0"/>
          </a:p>
          <a:p>
            <a:pPr>
              <a:buFont typeface="Arial" pitchFamily="34" charset="0"/>
              <a:buChar char="•"/>
            </a:pPr>
            <a:r>
              <a:rPr lang="en-US" dirty="0" smtClean="0"/>
              <a:t>Developers </a:t>
            </a:r>
            <a:r>
              <a:rPr lang="en-US" dirty="0"/>
              <a:t>refer to numbers with a decimal point as a floating-point number. Finally, the last statement assigns a name, contained in single quotes to the variable Name. </a:t>
            </a:r>
            <a:endParaRPr lang="en-US" dirty="0" smtClean="0"/>
          </a:p>
          <a:p>
            <a:pPr>
              <a:buFont typeface="Arial" pitchFamily="34" charset="0"/>
              <a:buChar char="•"/>
            </a:pPr>
            <a:r>
              <a:rPr lang="en-US" dirty="0" smtClean="0"/>
              <a:t>Programmers </a:t>
            </a:r>
            <a:r>
              <a:rPr lang="en-US" dirty="0"/>
              <a:t>refer to characters contained between quotes as a string.</a:t>
            </a:r>
          </a:p>
          <a:p>
            <a:endParaRPr lang="en-US" dirty="0"/>
          </a:p>
        </p:txBody>
      </p:sp>
    </p:spTree>
    <p:extLst>
      <p:ext uri="{BB962C8B-B14F-4D97-AF65-F5344CB8AC3E}">
        <p14:creationId xmlns:p14="http://schemas.microsoft.com/office/powerpoint/2010/main" val="3941562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variables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&lt;!</a:t>
            </a:r>
            <a:r>
              <a:rPr lang="en-US" dirty="0"/>
              <a:t>DOCTYPE html&gt;</a:t>
            </a:r>
            <a:br>
              <a:rPr lang="en-US" dirty="0"/>
            </a:br>
            <a:r>
              <a:rPr lang="en-US" dirty="0"/>
              <a:t>&lt;head&gt;</a:t>
            </a:r>
            <a:br>
              <a:rPr lang="en-US" dirty="0"/>
            </a:br>
            <a:r>
              <a:rPr lang="en-US" dirty="0"/>
              <a:t>&lt;script&gt;</a:t>
            </a:r>
            <a:br>
              <a:rPr lang="en-US" dirty="0"/>
            </a:br>
            <a:r>
              <a:rPr lang="en-US" dirty="0" err="1"/>
              <a:t>var</a:t>
            </a:r>
            <a:r>
              <a:rPr lang="en-US" dirty="0"/>
              <a:t> Age = 21;</a:t>
            </a:r>
            <a:br>
              <a:rPr lang="en-US" dirty="0"/>
            </a:br>
            <a:r>
              <a:rPr lang="en-US" dirty="0" err="1"/>
              <a:t>var</a:t>
            </a:r>
            <a:r>
              <a:rPr lang="en-US" dirty="0"/>
              <a:t> Salary = 35000.00;</a:t>
            </a:r>
            <a:br>
              <a:rPr lang="en-US" dirty="0"/>
            </a:br>
            <a:r>
              <a:rPr lang="en-US" dirty="0" err="1"/>
              <a:t>var</a:t>
            </a:r>
            <a:r>
              <a:rPr lang="en-US" dirty="0"/>
              <a:t> Name = 'Jane Doe';</a:t>
            </a:r>
            <a:br>
              <a:rPr lang="en-US" dirty="0"/>
            </a:br>
            <a:r>
              <a:rPr lang="en-US" dirty="0"/>
              <a:t/>
            </a:r>
            <a:br>
              <a:rPr lang="en-US" dirty="0"/>
            </a:br>
            <a:r>
              <a:rPr lang="en-US" dirty="0"/>
              <a:t>alert(Age);</a:t>
            </a:r>
            <a:br>
              <a:rPr lang="en-US" dirty="0"/>
            </a:br>
            <a:r>
              <a:rPr lang="en-US" dirty="0"/>
              <a:t>alert(Salary);</a:t>
            </a:r>
            <a:br>
              <a:rPr lang="en-US" dirty="0"/>
            </a:br>
            <a:r>
              <a:rPr lang="en-US" dirty="0"/>
              <a:t>alert(Name);</a:t>
            </a:r>
            <a:br>
              <a:rPr lang="en-US" dirty="0"/>
            </a:br>
            <a:r>
              <a:rPr lang="en-US" dirty="0"/>
              <a:t/>
            </a:r>
            <a:br>
              <a:rPr lang="en-US" dirty="0"/>
            </a:br>
            <a:r>
              <a:rPr lang="en-US" dirty="0"/>
              <a:t>&lt;/script&gt;</a:t>
            </a:r>
            <a:br>
              <a:rPr lang="en-US" dirty="0"/>
            </a:br>
            <a:r>
              <a:rPr lang="en-US" dirty="0"/>
              <a:t>&lt;/head&gt;</a:t>
            </a:r>
            <a:br>
              <a:rPr lang="en-US" dirty="0"/>
            </a:br>
            <a:r>
              <a:rPr lang="en-US" dirty="0"/>
              <a:t>&lt;body&gt;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3960" y="3124200"/>
            <a:ext cx="4885040" cy="2355850"/>
          </a:xfrm>
          <a:prstGeom prst="rect">
            <a:avLst/>
          </a:prstGeom>
        </p:spPr>
      </p:pic>
    </p:spTree>
    <p:extLst>
      <p:ext uri="{BB962C8B-B14F-4D97-AF65-F5344CB8AC3E}">
        <p14:creationId xmlns:p14="http://schemas.microsoft.com/office/powerpoint/2010/main" val="403030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When developers specify program statements, the developers should comment or document their code to explain the processing that it performs. To comment your JavaScript code, you can use two techniques. First, you can comment one line at a time, by placing double slashes:</a:t>
            </a:r>
          </a:p>
          <a:p>
            <a:r>
              <a:rPr lang="en-US" dirty="0" err="1" smtClean="0"/>
              <a:t>var</a:t>
            </a:r>
            <a:r>
              <a:rPr lang="en-US" dirty="0" smtClean="0"/>
              <a:t> </a:t>
            </a:r>
            <a:r>
              <a:rPr lang="en-US" dirty="0"/>
              <a:t>Age = 21;   // Assume the user is 21-years old</a:t>
            </a:r>
          </a:p>
          <a:p>
            <a:pPr>
              <a:buFont typeface="Arial" pitchFamily="34" charset="0"/>
              <a:buChar char="•"/>
            </a:pPr>
            <a:r>
              <a:rPr lang="en-US" b="0" dirty="0" smtClean="0"/>
              <a:t>When </a:t>
            </a:r>
            <a:r>
              <a:rPr lang="en-US" b="0" dirty="0"/>
              <a:t>JavaScript encounters the double slashes that starts the comment, JavaScript will ignore the characters that follow, up to the end of the line, assuming they are simply messages to other programmers who are reading the program statements.</a:t>
            </a:r>
          </a:p>
          <a:p>
            <a:endParaRPr lang="en-US" dirty="0"/>
          </a:p>
        </p:txBody>
      </p:sp>
    </p:spTree>
    <p:extLst>
      <p:ext uri="{BB962C8B-B14F-4D97-AF65-F5344CB8AC3E}">
        <p14:creationId xmlns:p14="http://schemas.microsoft.com/office/powerpoint/2010/main" val="1234787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comments</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b="0" dirty="0"/>
              <a:t>Many programmers will place several lines of comments at the start of their code that explain who wrote the code, when, and why:</a:t>
            </a:r>
          </a:p>
          <a:p>
            <a:r>
              <a:rPr lang="en-US" dirty="0" smtClean="0"/>
              <a:t>	// </a:t>
            </a:r>
            <a:r>
              <a:rPr lang="en-US" dirty="0"/>
              <a:t>Written by: Kris Jamsa</a:t>
            </a:r>
            <a:br>
              <a:rPr lang="en-US" dirty="0"/>
            </a:br>
            <a:r>
              <a:rPr lang="en-US" dirty="0"/>
              <a:t>// Written: 09/30/13</a:t>
            </a:r>
            <a:br>
              <a:rPr lang="en-US" dirty="0"/>
            </a:br>
            <a:r>
              <a:rPr lang="en-US" dirty="0"/>
              <a:t>// Purpose: Prompt the user for their age and display appropriate content</a:t>
            </a:r>
          </a:p>
          <a:p>
            <a:pPr>
              <a:buFont typeface="Arial" pitchFamily="34" charset="0"/>
              <a:buChar char="•"/>
            </a:pPr>
            <a:r>
              <a:rPr lang="en-US" b="0" dirty="0" smtClean="0"/>
              <a:t>The </a:t>
            </a:r>
            <a:r>
              <a:rPr lang="en-US" b="0" dirty="0"/>
              <a:t>second way to comment JavaScript code is to use the /* and */ comment tag pair. When JavaScript encounters the characters /* it will ignore the characters that follow until it encounters the characters */.</a:t>
            </a:r>
          </a:p>
          <a:p>
            <a:r>
              <a:rPr lang="en-US" dirty="0" smtClean="0"/>
              <a:t>	/*</a:t>
            </a:r>
            <a:r>
              <a:rPr lang="en-US" dirty="0"/>
              <a:t/>
            </a:r>
            <a:br>
              <a:rPr lang="en-US" dirty="0"/>
            </a:br>
            <a:r>
              <a:rPr lang="en-US" dirty="0"/>
              <a:t>    Written by: Kris Jamsa</a:t>
            </a:r>
            <a:br>
              <a:rPr lang="en-US" dirty="0"/>
            </a:br>
            <a:r>
              <a:rPr lang="en-US" dirty="0"/>
              <a:t>    Written: 09/30/13</a:t>
            </a:r>
            <a:br>
              <a:rPr lang="en-US" dirty="0"/>
            </a:br>
            <a:r>
              <a:rPr lang="en-US" dirty="0"/>
              <a:t>    Purpose: Prompt the user for their age and display appropriate content</a:t>
            </a:r>
            <a:br>
              <a:rPr lang="en-US" dirty="0"/>
            </a:br>
            <a:r>
              <a:rPr lang="en-US" dirty="0"/>
              <a:t>*/</a:t>
            </a:r>
          </a:p>
          <a:p>
            <a:endParaRPr lang="en-US" dirty="0"/>
          </a:p>
        </p:txBody>
      </p:sp>
    </p:spTree>
    <p:extLst>
      <p:ext uri="{BB962C8B-B14F-4D97-AF65-F5344CB8AC3E}">
        <p14:creationId xmlns:p14="http://schemas.microsoft.com/office/powerpoint/2010/main" val="2875235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a:t>
            </a:r>
            <a:endParaRPr lang="en-US" dirty="0"/>
          </a:p>
        </p:txBody>
      </p:sp>
      <p:sp>
        <p:nvSpPr>
          <p:cNvPr id="3" name="Content Placeholder 2"/>
          <p:cNvSpPr>
            <a:spLocks noGrp="1"/>
          </p:cNvSpPr>
          <p:nvPr>
            <p:ph idx="1"/>
          </p:nvPr>
        </p:nvSpPr>
        <p:spPr/>
        <p:txBody>
          <a:bodyPr/>
          <a:lstStyle/>
          <a:p>
            <a:r>
              <a:rPr lang="en-US" dirty="0" smtClean="0"/>
              <a:t>       if </a:t>
            </a:r>
            <a:r>
              <a:rPr lang="en-US" dirty="0"/>
              <a:t>(</a:t>
            </a:r>
            <a:r>
              <a:rPr lang="en-US" dirty="0" err="1"/>
              <a:t>SomeConditionIsTrue</a:t>
            </a:r>
            <a:r>
              <a:rPr lang="en-US" dirty="0"/>
              <a:t>)</a:t>
            </a:r>
            <a:br>
              <a:rPr lang="en-US" dirty="0"/>
            </a:br>
            <a:r>
              <a:rPr lang="en-US" dirty="0"/>
              <a:t>   statement;</a:t>
            </a:r>
            <a:br>
              <a:rPr lang="en-US" dirty="0"/>
            </a:br>
            <a:r>
              <a:rPr lang="en-US" dirty="0"/>
              <a:t/>
            </a:r>
            <a:br>
              <a:rPr lang="en-US" dirty="0"/>
            </a:br>
            <a:r>
              <a:rPr lang="en-US" dirty="0"/>
              <a:t>if (</a:t>
            </a:r>
            <a:r>
              <a:rPr lang="en-US" dirty="0" err="1"/>
              <a:t>SomeOtherConditionIsTrue</a:t>
            </a:r>
            <a:r>
              <a:rPr lang="en-US" dirty="0"/>
              <a:t>)</a:t>
            </a:r>
            <a:br>
              <a:rPr lang="en-US" dirty="0"/>
            </a:br>
            <a:r>
              <a:rPr lang="en-US" dirty="0"/>
              <a:t>{</a:t>
            </a:r>
            <a:br>
              <a:rPr lang="en-US" dirty="0"/>
            </a:br>
            <a:r>
              <a:rPr lang="en-US" dirty="0"/>
              <a:t>   statement01;</a:t>
            </a:r>
            <a:br>
              <a:rPr lang="en-US" dirty="0"/>
            </a:br>
            <a:r>
              <a:rPr lang="en-US" dirty="0"/>
              <a:t>   statement02;</a:t>
            </a:r>
            <a:br>
              <a:rPr lang="en-US" dirty="0"/>
            </a:br>
            <a:r>
              <a:rPr lang="en-US" dirty="0"/>
              <a:t>}</a:t>
            </a:r>
          </a:p>
          <a:p>
            <a:endParaRPr lang="en-US" dirty="0"/>
          </a:p>
        </p:txBody>
      </p:sp>
    </p:spTree>
    <p:extLst>
      <p:ext uri="{BB962C8B-B14F-4D97-AF65-F5344CB8AC3E}">
        <p14:creationId xmlns:p14="http://schemas.microsoft.com/office/powerpoint/2010/main" val="1241696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If-Else statement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&lt;!</a:t>
            </a:r>
            <a:r>
              <a:rPr lang="en-US" dirty="0"/>
              <a:t>DOCTYPE html&gt;</a:t>
            </a:r>
            <a:br>
              <a:rPr lang="en-US" dirty="0"/>
            </a:br>
            <a:r>
              <a:rPr lang="en-US" dirty="0"/>
              <a:t>&lt;head&gt;</a:t>
            </a:r>
            <a:br>
              <a:rPr lang="en-US" dirty="0"/>
            </a:br>
            <a:r>
              <a:rPr lang="en-US" dirty="0"/>
              <a:t>&lt;script&gt;</a:t>
            </a:r>
            <a:br>
              <a:rPr lang="en-US" dirty="0"/>
            </a:br>
            <a:r>
              <a:rPr lang="en-US" dirty="0" err="1"/>
              <a:t>var</a:t>
            </a:r>
            <a:r>
              <a:rPr lang="en-US" dirty="0"/>
              <a:t> Age;</a:t>
            </a:r>
            <a:br>
              <a:rPr lang="en-US" dirty="0"/>
            </a:br>
            <a:r>
              <a:rPr lang="en-US" dirty="0"/>
              <a:t/>
            </a:r>
            <a:br>
              <a:rPr lang="en-US" dirty="0"/>
            </a:br>
            <a:r>
              <a:rPr lang="en-US" dirty="0"/>
              <a:t>Age = prompt('Enter an Age');</a:t>
            </a:r>
            <a:br>
              <a:rPr lang="en-US" dirty="0"/>
            </a:br>
            <a:r>
              <a:rPr lang="en-US" dirty="0"/>
              <a:t/>
            </a:r>
            <a:br>
              <a:rPr lang="en-US" dirty="0"/>
            </a:br>
            <a:r>
              <a:rPr lang="en-US" dirty="0"/>
              <a:t>if (Age &gt;= 21)</a:t>
            </a:r>
            <a:br>
              <a:rPr lang="en-US" dirty="0"/>
            </a:br>
            <a:r>
              <a:rPr lang="en-US" dirty="0"/>
              <a:t>  alert('This Buds for you!');</a:t>
            </a:r>
            <a:br>
              <a:rPr lang="en-US" dirty="0"/>
            </a:br>
            <a:r>
              <a:rPr lang="en-US" dirty="0"/>
              <a:t>else</a:t>
            </a:r>
            <a:br>
              <a:rPr lang="en-US" dirty="0"/>
            </a:br>
            <a:r>
              <a:rPr lang="en-US" dirty="0"/>
              <a:t>  alert('No Buds for you!');</a:t>
            </a:r>
            <a:br>
              <a:rPr lang="en-US" dirty="0"/>
            </a:br>
            <a:r>
              <a:rPr lang="en-US" dirty="0"/>
              <a:t/>
            </a:r>
            <a:br>
              <a:rPr lang="en-US" dirty="0"/>
            </a:br>
            <a:r>
              <a:rPr lang="en-US" dirty="0"/>
              <a:t>&lt;/script&gt;</a:t>
            </a:r>
            <a:br>
              <a:rPr lang="en-US" dirty="0"/>
            </a:br>
            <a:r>
              <a:rPr lang="en-US" dirty="0"/>
              <a:t>&lt;/head&gt;</a:t>
            </a:r>
            <a:br>
              <a:rPr lang="en-US" dirty="0"/>
            </a:br>
            <a:r>
              <a:rPr lang="en-US" dirty="0"/>
              <a:t>&lt;body&gt;</a:t>
            </a:r>
            <a:br>
              <a:rPr lang="en-US" dirty="0"/>
            </a:br>
            <a:r>
              <a:rPr lang="en-US" dirty="0"/>
              <a:t>&lt;/body&gt;</a:t>
            </a:r>
            <a:br>
              <a:rPr lang="en-US" dirty="0"/>
            </a:br>
            <a:r>
              <a:rPr lang="en-US" dirty="0"/>
              <a:t>&lt;/html&gt;</a:t>
            </a:r>
          </a:p>
          <a:p>
            <a:endParaRPr lang="en-US" dirty="0"/>
          </a:p>
        </p:txBody>
      </p:sp>
    </p:spTree>
    <p:extLst>
      <p:ext uri="{BB962C8B-B14F-4D97-AF65-F5344CB8AC3E}">
        <p14:creationId xmlns:p14="http://schemas.microsoft.com/office/powerpoint/2010/main" val="3524070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operators</a:t>
            </a:r>
            <a:endParaRPr lang="en-US" dirty="0"/>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990600"/>
            <a:ext cx="5867400" cy="3810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4526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noAutofit/>
          </a:bodyPr>
          <a:lstStyle/>
          <a:p>
            <a:pPr lvl="0">
              <a:buFont typeface="Arial" pitchFamily="34" charset="0"/>
              <a:buChar char="•"/>
            </a:pPr>
            <a:r>
              <a:rPr lang="en-US" b="0" dirty="0"/>
              <a:t>Using JavaScript, web developers perform client-side processing that may include CSS field modification, form validation, JQuery operations, and more.</a:t>
            </a:r>
          </a:p>
          <a:p>
            <a:pPr lvl="0">
              <a:buFont typeface="Arial" pitchFamily="34" charset="0"/>
              <a:buChar char="•"/>
            </a:pPr>
            <a:r>
              <a:rPr lang="en-US" b="0" dirty="0"/>
              <a:t>To place JavaScript code within an HTML file, you use the &lt;script&gt; and &lt;/script&gt; tag pair.</a:t>
            </a:r>
          </a:p>
          <a:p>
            <a:pPr lvl="0">
              <a:buFont typeface="Arial" pitchFamily="34" charset="0"/>
              <a:buChar char="•"/>
            </a:pPr>
            <a:r>
              <a:rPr lang="en-US" b="0" dirty="0"/>
              <a:t>JavaScript is a programming language with a syntax that defines the rules a programmer writing JavaScript code must follow. If you violate the syntax, the script will not execute and you will need to determine the and correct the cause of the error.</a:t>
            </a:r>
          </a:p>
          <a:p>
            <a:pPr lvl="0">
              <a:buFont typeface="Arial" pitchFamily="34" charset="0"/>
              <a:buChar char="•"/>
            </a:pPr>
            <a:r>
              <a:rPr lang="en-US" b="0" dirty="0"/>
              <a:t>As developers write JavaScript code, they should comment their processing so that another developer who reads the code can readily understand it.</a:t>
            </a:r>
          </a:p>
          <a:p>
            <a:pPr lvl="0">
              <a:buFont typeface="Arial" pitchFamily="34" charset="0"/>
              <a:buChar char="•"/>
            </a:pPr>
            <a:r>
              <a:rPr lang="en-US" b="0" dirty="0"/>
              <a:t>JavaScript provides operators to perform common arithmetic operations, such as addition, subtraction, multiplication, and division</a:t>
            </a:r>
            <a:r>
              <a:rPr lang="en-US" b="0" dirty="0" smtClean="0"/>
              <a:t>.</a:t>
            </a:r>
            <a:endParaRPr lang="en-US" b="0" dirty="0"/>
          </a:p>
        </p:txBody>
      </p:sp>
    </p:spTree>
    <p:extLst>
      <p:ext uri="{BB962C8B-B14F-4D97-AF65-F5344CB8AC3E}">
        <p14:creationId xmlns:p14="http://schemas.microsoft.com/office/powerpoint/2010/main" val="225621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en-US" dirty="0"/>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76400"/>
            <a:ext cx="6962775"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3839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whitespace</a:t>
            </a:r>
            <a:endParaRPr lang="en-US" dirty="0"/>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350" y="1752600"/>
            <a:ext cx="6448425"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9810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en-US" dirty="0"/>
          </a:p>
        </p:txBody>
      </p:sp>
      <p:sp>
        <p:nvSpPr>
          <p:cNvPr id="3" name="Content Placeholder 2"/>
          <p:cNvSpPr>
            <a:spLocks noGrp="1"/>
          </p:cNvSpPr>
          <p:nvPr>
            <p:ph idx="1"/>
          </p:nvPr>
        </p:nvSpPr>
        <p:spPr/>
        <p:txBody>
          <a:bodyPr/>
          <a:lstStyle/>
          <a:p>
            <a:r>
              <a:rPr lang="en-US" dirty="0"/>
              <a:t>switch (pet) { </a:t>
            </a:r>
            <a:br>
              <a:rPr lang="en-US" dirty="0"/>
            </a:br>
            <a:r>
              <a:rPr lang="en-US" dirty="0"/>
              <a:t>   case ‘dog’:     alert(‘Dogs are great’);</a:t>
            </a:r>
            <a:br>
              <a:rPr lang="en-US" dirty="0"/>
            </a:br>
            <a:r>
              <a:rPr lang="en-US" dirty="0"/>
              <a:t>                          break;</a:t>
            </a:r>
          </a:p>
          <a:p>
            <a:r>
              <a:rPr lang="en-US" dirty="0"/>
              <a:t>   case ‘cat’:     alert(‘Cats are great’);</a:t>
            </a:r>
            <a:br>
              <a:rPr lang="en-US" dirty="0"/>
            </a:br>
            <a:r>
              <a:rPr lang="en-US" dirty="0"/>
              <a:t>                         break;</a:t>
            </a:r>
          </a:p>
          <a:p>
            <a:r>
              <a:rPr lang="en-US" dirty="0"/>
              <a:t>   case ‘fish’:     alert(‘Fish are great’);</a:t>
            </a:r>
            <a:br>
              <a:rPr lang="en-US" dirty="0"/>
            </a:br>
            <a:r>
              <a:rPr lang="en-US" dirty="0"/>
              <a:t>                          break;</a:t>
            </a:r>
          </a:p>
          <a:p>
            <a:r>
              <a:rPr lang="en-US" dirty="0"/>
              <a:t>   case ‘horse’:  alert(‘Horses are great’);</a:t>
            </a:r>
            <a:br>
              <a:rPr lang="en-US" dirty="0"/>
            </a:br>
            <a:r>
              <a:rPr lang="en-US" dirty="0"/>
              <a:t>                         break;</a:t>
            </a:r>
          </a:p>
          <a:p>
            <a:r>
              <a:rPr lang="en-US" dirty="0"/>
              <a:t>  </a:t>
            </a:r>
            <a:r>
              <a:rPr lang="en-US" dirty="0" smtClean="0"/>
              <a:t>default</a:t>
            </a:r>
            <a:r>
              <a:rPr lang="en-US" dirty="0"/>
              <a:t>: alert(‘You should get a pet</a:t>
            </a:r>
            <a:r>
              <a:rPr lang="en-US" dirty="0" smtClean="0"/>
              <a:t>!’);</a:t>
            </a:r>
          </a:p>
          <a:p>
            <a:r>
              <a:rPr lang="en-US" dirty="0"/>
              <a:t>}</a:t>
            </a:r>
          </a:p>
        </p:txBody>
      </p:sp>
    </p:spTree>
    <p:extLst>
      <p:ext uri="{BB962C8B-B14F-4D97-AF65-F5344CB8AC3E}">
        <p14:creationId xmlns:p14="http://schemas.microsoft.com/office/powerpoint/2010/main" val="1156672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statements</a:t>
            </a:r>
            <a:endParaRPr lang="en-US" dirty="0"/>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177" y="1143000"/>
            <a:ext cx="5843588" cy="4349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1063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To program large or complex tasks, programmers often break the tasks into smaller pieces which they can implement using a group of related statements called a function. In the simplest sense, a function contains the statements for a set of instructions that accomplish a specific task. </a:t>
            </a:r>
            <a:endParaRPr lang="en-US" b="0" dirty="0" smtClean="0"/>
          </a:p>
          <a:p>
            <a:pPr>
              <a:buFont typeface="Arial" pitchFamily="34" charset="0"/>
              <a:buChar char="•"/>
            </a:pPr>
            <a:r>
              <a:rPr lang="en-US" b="0" dirty="0" smtClean="0"/>
              <a:t>To </a:t>
            </a:r>
            <a:r>
              <a:rPr lang="en-US" b="0" dirty="0"/>
              <a:t>create function within JavaScript, developers use the keyword function followed by the function name and parenthesis which specify values passed to the function, called parameters. The developer then groups the function statements within left and right braces:</a:t>
            </a:r>
          </a:p>
          <a:p>
            <a:endParaRPr lang="en-US" dirty="0" smtClean="0"/>
          </a:p>
          <a:p>
            <a:r>
              <a:rPr lang="en-US" dirty="0" smtClean="0"/>
              <a:t>function </a:t>
            </a:r>
            <a:r>
              <a:rPr lang="en-US" dirty="0" err="1"/>
              <a:t>SomeFunctionName</a:t>
            </a:r>
            <a:r>
              <a:rPr lang="en-US" dirty="0"/>
              <a:t>(parameter01, parameter02)</a:t>
            </a:r>
            <a:br>
              <a:rPr lang="en-US" dirty="0"/>
            </a:br>
            <a:r>
              <a:rPr lang="en-US" dirty="0"/>
              <a:t>{</a:t>
            </a:r>
            <a:br>
              <a:rPr lang="en-US" dirty="0"/>
            </a:br>
            <a:r>
              <a:rPr lang="en-US" dirty="0"/>
              <a:t>  // function statements</a:t>
            </a:r>
            <a:br>
              <a:rPr lang="en-US" dirty="0"/>
            </a:br>
            <a:r>
              <a:rPr lang="en-US" dirty="0"/>
              <a:t>}</a:t>
            </a:r>
          </a:p>
          <a:p>
            <a:endParaRPr lang="en-US" dirty="0"/>
          </a:p>
        </p:txBody>
      </p:sp>
    </p:spTree>
    <p:extLst>
      <p:ext uri="{BB962C8B-B14F-4D97-AF65-F5344CB8AC3E}">
        <p14:creationId xmlns:p14="http://schemas.microsoft.com/office/powerpoint/2010/main" val="811389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example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	&lt;!</a:t>
            </a:r>
            <a:r>
              <a:rPr lang="en-US" dirty="0"/>
              <a:t>DOCTYPE html&gt;</a:t>
            </a:r>
            <a:br>
              <a:rPr lang="en-US" dirty="0"/>
            </a:br>
            <a:r>
              <a:rPr lang="en-US" dirty="0"/>
              <a:t>&lt;head&gt;</a:t>
            </a:r>
            <a:br>
              <a:rPr lang="en-US" dirty="0"/>
            </a:br>
            <a:r>
              <a:rPr lang="en-US" dirty="0"/>
              <a:t>&lt;script&gt;</a:t>
            </a:r>
            <a:br>
              <a:rPr lang="en-US" dirty="0"/>
            </a:br>
            <a:r>
              <a:rPr lang="en-US" dirty="0"/>
              <a:t>function </a:t>
            </a:r>
            <a:r>
              <a:rPr lang="en-US" dirty="0" err="1"/>
              <a:t>SayHello</a:t>
            </a:r>
            <a:r>
              <a:rPr lang="en-US" dirty="0"/>
              <a:t>()</a:t>
            </a:r>
            <a:br>
              <a:rPr lang="en-US" dirty="0"/>
            </a:br>
            <a:r>
              <a:rPr lang="en-US" dirty="0"/>
              <a:t>{</a:t>
            </a:r>
            <a:br>
              <a:rPr lang="en-US" dirty="0"/>
            </a:br>
            <a:r>
              <a:rPr lang="en-US" dirty="0"/>
              <a:t>  alert('Hello');</a:t>
            </a:r>
            <a:br>
              <a:rPr lang="en-US" dirty="0"/>
            </a:br>
            <a:r>
              <a:rPr lang="en-US" dirty="0"/>
              <a:t>}</a:t>
            </a:r>
            <a:br>
              <a:rPr lang="en-US" dirty="0"/>
            </a:br>
            <a:r>
              <a:rPr lang="en-US" dirty="0"/>
              <a:t/>
            </a:r>
            <a:br>
              <a:rPr lang="en-US" dirty="0"/>
            </a:br>
            <a:r>
              <a:rPr lang="en-US" dirty="0"/>
              <a:t>function </a:t>
            </a:r>
            <a:r>
              <a:rPr lang="en-US" dirty="0" err="1"/>
              <a:t>ShowMessage</a:t>
            </a:r>
            <a:r>
              <a:rPr lang="en-US" dirty="0"/>
              <a:t>(message)</a:t>
            </a:r>
            <a:br>
              <a:rPr lang="en-US" dirty="0"/>
            </a:br>
            <a:r>
              <a:rPr lang="en-US" dirty="0"/>
              <a:t>{</a:t>
            </a:r>
            <a:br>
              <a:rPr lang="en-US" dirty="0"/>
            </a:br>
            <a:r>
              <a:rPr lang="en-US" dirty="0"/>
              <a:t>  alert(message);</a:t>
            </a:r>
            <a:br>
              <a:rPr lang="en-US" dirty="0"/>
            </a:br>
            <a:r>
              <a:rPr lang="en-US" dirty="0"/>
              <a:t>}</a:t>
            </a:r>
            <a:br>
              <a:rPr lang="en-US" dirty="0"/>
            </a:br>
            <a:r>
              <a:rPr lang="en-US" dirty="0"/>
              <a:t/>
            </a:r>
            <a:br>
              <a:rPr lang="en-US" dirty="0"/>
            </a:br>
            <a:r>
              <a:rPr lang="en-US" dirty="0" err="1"/>
              <a:t>SayHello</a:t>
            </a:r>
            <a:r>
              <a:rPr lang="en-US" dirty="0"/>
              <a:t>();</a:t>
            </a:r>
            <a:br>
              <a:rPr lang="en-US" dirty="0"/>
            </a:br>
            <a:r>
              <a:rPr lang="en-US" dirty="0" err="1"/>
              <a:t>ShowMessage</a:t>
            </a:r>
            <a:r>
              <a:rPr lang="en-US" dirty="0"/>
              <a:t>('I like Java!');</a:t>
            </a:r>
            <a:br>
              <a:rPr lang="en-US" dirty="0"/>
            </a:br>
            <a:r>
              <a:rPr lang="en-US" dirty="0"/>
              <a:t/>
            </a:r>
            <a:br>
              <a:rPr lang="en-US" dirty="0"/>
            </a:br>
            <a:r>
              <a:rPr lang="en-US" dirty="0"/>
              <a:t>&lt;/script&gt;</a:t>
            </a:r>
            <a:br>
              <a:rPr lang="en-US" dirty="0"/>
            </a:br>
            <a:r>
              <a:rPr lang="en-US" dirty="0"/>
              <a:t>&lt;/head&gt;</a:t>
            </a:r>
            <a:br>
              <a:rPr lang="en-US" dirty="0"/>
            </a:br>
            <a:r>
              <a:rPr lang="en-US" dirty="0"/>
              <a:t>&lt;body&gt;</a:t>
            </a:r>
            <a:br>
              <a:rPr lang="en-US" dirty="0"/>
            </a:br>
            <a:r>
              <a:rPr lang="en-US" dirty="0"/>
              <a:t>&lt;/body&gt;</a:t>
            </a:r>
            <a:br>
              <a:rPr lang="en-US" dirty="0"/>
            </a:br>
            <a:r>
              <a:rPr lang="en-US" dirty="0"/>
              <a:t>&lt;/html&gt;</a:t>
            </a:r>
          </a:p>
          <a:p>
            <a:endParaRPr lang="en-US" dirty="0"/>
          </a:p>
        </p:txBody>
      </p:sp>
    </p:spTree>
    <p:extLst>
      <p:ext uri="{BB962C8B-B14F-4D97-AF65-F5344CB8AC3E}">
        <p14:creationId xmlns:p14="http://schemas.microsoft.com/office/powerpoint/2010/main" val="3271764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4875" y="304800"/>
            <a:ext cx="4010025" cy="605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3942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continued</a:t>
            </a:r>
            <a:endParaRPr lang="en-US" dirty="0"/>
          </a:p>
        </p:txBody>
      </p:sp>
      <p:sp>
        <p:nvSpPr>
          <p:cNvPr id="3" name="Content Placeholder 2"/>
          <p:cNvSpPr>
            <a:spLocks noGrp="1"/>
          </p:cNvSpPr>
          <p:nvPr>
            <p:ph idx="1"/>
          </p:nvPr>
        </p:nvSpPr>
        <p:spPr/>
        <p:txBody>
          <a:bodyPr/>
          <a:lstStyle/>
          <a:p>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427008"/>
            <a:ext cx="3857625" cy="610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6257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continued</a:t>
            </a:r>
            <a:endParaRPr lang="en-US" dirty="0"/>
          </a:p>
        </p:txBody>
      </p:sp>
      <p:sp>
        <p:nvSpPr>
          <p:cNvPr id="3" name="Content Placeholder 2"/>
          <p:cNvSpPr>
            <a:spLocks noGrp="1"/>
          </p:cNvSpPr>
          <p:nvPr>
            <p:ph idx="1"/>
          </p:nvPr>
        </p:nvSpPr>
        <p:spPr/>
        <p:txBody>
          <a:bodyPr/>
          <a:lstStyle/>
          <a:p>
            <a:endParaRPr lang="en-US"/>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008" y="1676400"/>
            <a:ext cx="3800475"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2808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Returning a value from a function</a:t>
            </a:r>
            <a:endParaRPr lang="en-US" dirty="0"/>
          </a:p>
        </p:txBody>
      </p:sp>
      <p:sp>
        <p:nvSpPr>
          <p:cNvPr id="3" name="Content Placeholder 2"/>
          <p:cNvSpPr>
            <a:spLocks noGrp="1"/>
          </p:cNvSpPr>
          <p:nvPr>
            <p:ph idx="1"/>
          </p:nvPr>
        </p:nvSpPr>
        <p:spPr/>
        <p:txBody>
          <a:bodyPr/>
          <a:lstStyle/>
          <a:p>
            <a:r>
              <a:rPr lang="en-US" dirty="0" smtClean="0"/>
              <a:t>	</a:t>
            </a:r>
            <a:r>
              <a:rPr lang="en-US" dirty="0"/>
              <a:t>function </a:t>
            </a:r>
            <a:r>
              <a:rPr lang="en-US" dirty="0" err="1"/>
              <a:t>MinValue</a:t>
            </a:r>
            <a:r>
              <a:rPr lang="en-US" dirty="0"/>
              <a:t>(A, B)</a:t>
            </a:r>
            <a:br>
              <a:rPr lang="en-US" dirty="0"/>
            </a:br>
            <a:r>
              <a:rPr lang="en-US" dirty="0"/>
              <a:t>{</a:t>
            </a:r>
            <a:br>
              <a:rPr lang="en-US" dirty="0"/>
            </a:br>
            <a:r>
              <a:rPr lang="en-US" dirty="0"/>
              <a:t>  if (A &lt; B)</a:t>
            </a:r>
            <a:br>
              <a:rPr lang="en-US" dirty="0"/>
            </a:br>
            <a:r>
              <a:rPr lang="en-US" dirty="0"/>
              <a:t>     return(A);</a:t>
            </a:r>
            <a:br>
              <a:rPr lang="en-US" dirty="0"/>
            </a:br>
            <a:r>
              <a:rPr lang="en-US" dirty="0"/>
              <a:t>  else</a:t>
            </a:r>
            <a:br>
              <a:rPr lang="en-US" dirty="0"/>
            </a:br>
            <a:r>
              <a:rPr lang="en-US" dirty="0"/>
              <a:t>     return(B);</a:t>
            </a:r>
            <a:br>
              <a:rPr lang="en-US" dirty="0"/>
            </a:br>
            <a:r>
              <a:rPr lang="en-US" dirty="0"/>
              <a:t>}</a:t>
            </a:r>
          </a:p>
          <a:p>
            <a:endParaRPr lang="en-US" dirty="0"/>
          </a:p>
        </p:txBody>
      </p:sp>
    </p:spTree>
    <p:extLst>
      <p:ext uri="{BB962C8B-B14F-4D97-AF65-F5344CB8AC3E}">
        <p14:creationId xmlns:p14="http://schemas.microsoft.com/office/powerpoint/2010/main" val="4018513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 continued</a:t>
            </a:r>
            <a:endParaRPr lang="en-US" dirty="0"/>
          </a:p>
        </p:txBody>
      </p:sp>
      <p:sp>
        <p:nvSpPr>
          <p:cNvPr id="3" name="Content Placeholder 2"/>
          <p:cNvSpPr>
            <a:spLocks noGrp="1"/>
          </p:cNvSpPr>
          <p:nvPr>
            <p:ph idx="1"/>
          </p:nvPr>
        </p:nvSpPr>
        <p:spPr/>
        <p:txBody>
          <a:bodyPr>
            <a:normAutofit fontScale="85000" lnSpcReduction="10000"/>
          </a:bodyPr>
          <a:lstStyle/>
          <a:p>
            <a:pPr lvl="0">
              <a:buFont typeface="Arial" pitchFamily="34" charset="0"/>
              <a:buChar char="•"/>
            </a:pPr>
            <a:r>
              <a:rPr lang="en-US" b="0" dirty="0"/>
              <a:t>To allow programs to make decisions, JavaScript supports conditional processing via the if-else and switch statements.</a:t>
            </a:r>
          </a:p>
          <a:p>
            <a:pPr lvl="0">
              <a:buFont typeface="Arial" pitchFamily="34" charset="0"/>
              <a:buChar char="•"/>
            </a:pPr>
            <a:r>
              <a:rPr lang="en-US" b="0" dirty="0"/>
              <a:t>To allow programs to repeat statements, JavaScript provide iterative processing via the for, while, and do while statements.</a:t>
            </a:r>
          </a:p>
          <a:p>
            <a:pPr lvl="0">
              <a:buFont typeface="Arial" pitchFamily="34" charset="0"/>
              <a:buChar char="•"/>
            </a:pPr>
            <a:r>
              <a:rPr lang="en-US" b="0" dirty="0"/>
              <a:t>To allow programs to store information as they execute, JavaScript allows programmers to define and use variables.</a:t>
            </a:r>
          </a:p>
          <a:p>
            <a:pPr lvl="0">
              <a:buFont typeface="Arial" pitchFamily="34" charset="0"/>
              <a:buChar char="•"/>
            </a:pPr>
            <a:r>
              <a:rPr lang="en-US" b="0" dirty="0"/>
              <a:t>JavaScript is a case-sensitive language which means it treats upper and lowercase letters and distinct.</a:t>
            </a:r>
          </a:p>
          <a:p>
            <a:pPr lvl="0">
              <a:buFont typeface="Arial" pitchFamily="34" charset="0"/>
              <a:buChar char="•"/>
            </a:pPr>
            <a:r>
              <a:rPr lang="en-US" b="0" dirty="0"/>
              <a:t>To make their code easier to read, JavaScript developers use indentation and whitespace characters and blank lines.</a:t>
            </a:r>
          </a:p>
          <a:p>
            <a:pPr lvl="0">
              <a:buFont typeface="Arial" pitchFamily="34" charset="0"/>
              <a:buChar char="•"/>
            </a:pPr>
            <a:r>
              <a:rPr lang="en-US" b="0" dirty="0"/>
              <a:t>Using an Array object, JavaScript programs can store multiple values within a single variable.</a:t>
            </a:r>
          </a:p>
          <a:p>
            <a:pPr lvl="0">
              <a:buFont typeface="Arial" pitchFamily="34" charset="0"/>
              <a:buChar char="•"/>
            </a:pPr>
            <a:r>
              <a:rPr lang="en-US" b="0" dirty="0"/>
              <a:t>JavaScript provides several built-in objects, such as the Date and String objects which provide access to common operations such as getting the current system date and time.</a:t>
            </a:r>
          </a:p>
          <a:p>
            <a:pPr lvl="0">
              <a:buFont typeface="Arial" pitchFamily="34" charset="0"/>
              <a:buChar char="•"/>
            </a:pPr>
            <a:r>
              <a:rPr lang="en-US" b="0" dirty="0"/>
              <a:t>Using the new operator, JavaScript programs can create their own objects.</a:t>
            </a:r>
          </a:p>
          <a:p>
            <a:endParaRPr lang="en-US" dirty="0"/>
          </a:p>
        </p:txBody>
      </p:sp>
    </p:spTree>
    <p:extLst>
      <p:ext uri="{BB962C8B-B14F-4D97-AF65-F5344CB8AC3E}">
        <p14:creationId xmlns:p14="http://schemas.microsoft.com/office/powerpoint/2010/main" val="2739581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variables within a function</a:t>
            </a:r>
            <a:endParaRPr lang="en-US" dirty="0"/>
          </a:p>
        </p:txBody>
      </p:sp>
      <p:sp>
        <p:nvSpPr>
          <p:cNvPr id="3" name="Content Placeholder 2"/>
          <p:cNvSpPr>
            <a:spLocks noGrp="1"/>
          </p:cNvSpPr>
          <p:nvPr>
            <p:ph idx="1"/>
          </p:nvPr>
        </p:nvSpPr>
        <p:spPr/>
        <p:txBody>
          <a:bodyPr/>
          <a:lstStyle/>
          <a:p>
            <a:r>
              <a:rPr lang="en-US" dirty="0" smtClean="0"/>
              <a:t>	</a:t>
            </a:r>
            <a:r>
              <a:rPr lang="en-US" dirty="0"/>
              <a:t>function </a:t>
            </a:r>
            <a:r>
              <a:rPr lang="en-US" dirty="0" err="1"/>
              <a:t>SomeFunction</a:t>
            </a:r>
            <a:r>
              <a:rPr lang="en-US" dirty="0"/>
              <a:t>()</a:t>
            </a:r>
            <a:br>
              <a:rPr lang="en-US" dirty="0"/>
            </a:br>
            <a:r>
              <a:rPr lang="en-US" dirty="0"/>
              <a:t>{</a:t>
            </a:r>
            <a:br>
              <a:rPr lang="en-US" dirty="0"/>
            </a:br>
            <a:r>
              <a:rPr lang="en-US" dirty="0"/>
              <a:t>    </a:t>
            </a:r>
            <a:r>
              <a:rPr lang="en-US" dirty="0" err="1"/>
              <a:t>var</a:t>
            </a:r>
            <a:r>
              <a:rPr lang="en-US" dirty="0"/>
              <a:t> Name, Age, Email;</a:t>
            </a:r>
            <a:br>
              <a:rPr lang="en-US" dirty="0"/>
            </a:br>
            <a:r>
              <a:rPr lang="en-US" dirty="0"/>
              <a:t>}</a:t>
            </a:r>
          </a:p>
          <a:p>
            <a:endParaRPr lang="en-US" dirty="0"/>
          </a:p>
        </p:txBody>
      </p:sp>
    </p:spTree>
    <p:extLst>
      <p:ext uri="{BB962C8B-B14F-4D97-AF65-F5344CB8AC3E}">
        <p14:creationId xmlns:p14="http://schemas.microsoft.com/office/powerpoint/2010/main" val="1457004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variables</a:t>
            </a:r>
            <a:endParaRPr lang="en-US" dirty="0"/>
          </a:p>
        </p:txBody>
      </p:sp>
      <p:sp>
        <p:nvSpPr>
          <p:cNvPr id="3" name="Content Placeholder 2"/>
          <p:cNvSpPr>
            <a:spLocks noGrp="1"/>
          </p:cNvSpPr>
          <p:nvPr>
            <p:ph idx="1"/>
          </p:nvPr>
        </p:nvSpPr>
        <p:spPr/>
        <p:txBody>
          <a:bodyPr/>
          <a:lstStyle/>
          <a:p>
            <a:r>
              <a:rPr lang="en-US" dirty="0" err="1"/>
              <a:t>var</a:t>
            </a:r>
            <a:r>
              <a:rPr lang="en-US" dirty="0"/>
              <a:t> </a:t>
            </a:r>
            <a:r>
              <a:rPr lang="en-US" dirty="0" err="1"/>
              <a:t>TitleGlobalVariable</a:t>
            </a:r>
            <a:r>
              <a:rPr lang="en-US" dirty="0"/>
              <a:t> = ‘HTML 5 Web Development’;</a:t>
            </a:r>
          </a:p>
          <a:p>
            <a:r>
              <a:rPr lang="en-US" dirty="0"/>
              <a:t>function </a:t>
            </a:r>
            <a:r>
              <a:rPr lang="en-US" dirty="0" err="1"/>
              <a:t>ShowBook</a:t>
            </a:r>
            <a:r>
              <a:rPr lang="en-US" dirty="0"/>
              <a:t>()</a:t>
            </a:r>
            <a:br>
              <a:rPr lang="en-US" dirty="0"/>
            </a:br>
            <a:r>
              <a:rPr lang="en-US" dirty="0"/>
              <a:t>{</a:t>
            </a:r>
            <a:br>
              <a:rPr lang="en-US" dirty="0"/>
            </a:br>
            <a:r>
              <a:rPr lang="en-US" dirty="0"/>
              <a:t>  alert(</a:t>
            </a:r>
            <a:r>
              <a:rPr lang="en-US" dirty="0" err="1"/>
              <a:t>TitleGlobalVariable</a:t>
            </a:r>
            <a:r>
              <a:rPr lang="en-US" dirty="0"/>
              <a:t>);</a:t>
            </a:r>
            <a:br>
              <a:rPr lang="en-US" dirty="0"/>
            </a:br>
            <a:r>
              <a:rPr lang="en-US" dirty="0"/>
              <a:t>}</a:t>
            </a:r>
          </a:p>
          <a:p>
            <a:endParaRPr lang="en-US" dirty="0"/>
          </a:p>
        </p:txBody>
      </p:sp>
    </p:spTree>
    <p:extLst>
      <p:ext uri="{BB962C8B-B14F-4D97-AF65-F5344CB8AC3E}">
        <p14:creationId xmlns:p14="http://schemas.microsoft.com/office/powerpoint/2010/main" val="1681611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array</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To create an array variable, you create an Array object as shown here:</a:t>
            </a:r>
          </a:p>
          <a:p>
            <a:pPr marL="0" indent="0"/>
            <a:r>
              <a:rPr lang="en-US" dirty="0" smtClean="0"/>
              <a:t>       </a:t>
            </a:r>
            <a:r>
              <a:rPr lang="en-US" dirty="0" err="1" smtClean="0"/>
              <a:t>var</a:t>
            </a:r>
            <a:r>
              <a:rPr lang="en-US" dirty="0" smtClean="0"/>
              <a:t> </a:t>
            </a:r>
            <a:r>
              <a:rPr lang="en-US" dirty="0"/>
              <a:t>Names = new Array</a:t>
            </a:r>
            <a:r>
              <a:rPr lang="en-US" dirty="0" smtClean="0"/>
              <a:t>();</a:t>
            </a:r>
          </a:p>
          <a:p>
            <a:pPr marL="285750" indent="-285750">
              <a:buFont typeface="Arial" pitchFamily="34" charset="0"/>
              <a:buChar char="•"/>
            </a:pPr>
            <a:r>
              <a:rPr lang="en-US" b="0" dirty="0" smtClean="0"/>
              <a:t>After </a:t>
            </a:r>
            <a:r>
              <a:rPr lang="en-US" b="0" dirty="0"/>
              <a:t>you declare an array variable, you can then assign values to the indexed locations:</a:t>
            </a:r>
          </a:p>
          <a:p>
            <a:r>
              <a:rPr lang="en-US" dirty="0" smtClean="0"/>
              <a:t>	Names[0</a:t>
            </a:r>
            <a:r>
              <a:rPr lang="en-US" dirty="0"/>
              <a:t>] = ‘Smith’;</a:t>
            </a:r>
            <a:br>
              <a:rPr lang="en-US" dirty="0"/>
            </a:br>
            <a:r>
              <a:rPr lang="en-US" dirty="0"/>
              <a:t>Names[1] = ‘Jones’;</a:t>
            </a:r>
            <a:br>
              <a:rPr lang="en-US" dirty="0"/>
            </a:br>
            <a:r>
              <a:rPr lang="en-US" dirty="0"/>
              <a:t>Names[2] = ‘Davis’;</a:t>
            </a:r>
          </a:p>
          <a:p>
            <a:endParaRPr lang="en-US" dirty="0"/>
          </a:p>
        </p:txBody>
      </p:sp>
    </p:spTree>
    <p:extLst>
      <p:ext uri="{BB962C8B-B14F-4D97-AF65-F5344CB8AC3E}">
        <p14:creationId xmlns:p14="http://schemas.microsoft.com/office/powerpoint/2010/main" val="1008596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array demo</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a:t>
            </a:r>
            <a:r>
              <a:rPr lang="en-US" dirty="0"/>
              <a:t>&lt;!DOCTYPE html&gt;</a:t>
            </a:r>
            <a:br>
              <a:rPr lang="en-US" dirty="0"/>
            </a:br>
            <a:r>
              <a:rPr lang="en-US" dirty="0"/>
              <a:t>&lt;head&gt;</a:t>
            </a:r>
            <a:br>
              <a:rPr lang="en-US" dirty="0"/>
            </a:br>
            <a:r>
              <a:rPr lang="en-US" dirty="0"/>
              <a:t>&lt;script&gt;</a:t>
            </a:r>
            <a:br>
              <a:rPr lang="en-US" dirty="0"/>
            </a:br>
            <a:r>
              <a:rPr lang="en-US" dirty="0"/>
              <a:t/>
            </a:r>
            <a:br>
              <a:rPr lang="en-US" dirty="0"/>
            </a:br>
            <a:r>
              <a:rPr lang="en-US" dirty="0"/>
              <a:t>function </a:t>
            </a:r>
            <a:r>
              <a:rPr lang="en-US" dirty="0" err="1"/>
              <a:t>ShowArray</a:t>
            </a:r>
            <a:r>
              <a:rPr lang="en-US" dirty="0"/>
              <a:t>()</a:t>
            </a:r>
            <a:br>
              <a:rPr lang="en-US" dirty="0"/>
            </a:br>
            <a:r>
              <a:rPr lang="en-US" dirty="0"/>
              <a:t>{</a:t>
            </a:r>
            <a:br>
              <a:rPr lang="en-US" dirty="0"/>
            </a:br>
            <a:r>
              <a:rPr lang="en-US" dirty="0"/>
              <a:t>  </a:t>
            </a:r>
            <a:r>
              <a:rPr lang="en-US" dirty="0" err="1"/>
              <a:t>var</a:t>
            </a:r>
            <a:r>
              <a:rPr lang="en-US" dirty="0"/>
              <a:t> Names = ['Smith', 'Jones', 'Davis'];</a:t>
            </a:r>
            <a:br>
              <a:rPr lang="en-US" dirty="0"/>
            </a:br>
            <a:r>
              <a:rPr lang="en-US" dirty="0"/>
              <a:t>  </a:t>
            </a:r>
            <a:r>
              <a:rPr lang="en-US" dirty="0" err="1"/>
              <a:t>var</a:t>
            </a:r>
            <a:r>
              <a:rPr lang="en-US" dirty="0"/>
              <a:t> </a:t>
            </a:r>
            <a:r>
              <a:rPr lang="en-US" dirty="0" err="1"/>
              <a:t>i</a:t>
            </a:r>
            <a:r>
              <a:rPr lang="en-US" dirty="0"/>
              <a:t>;</a:t>
            </a:r>
            <a:br>
              <a:rPr lang="en-US" dirty="0"/>
            </a:br>
            <a:r>
              <a:rPr lang="en-US" dirty="0"/>
              <a:t/>
            </a:r>
            <a:br>
              <a:rPr lang="en-US" dirty="0"/>
            </a:br>
            <a:r>
              <a:rPr lang="en-US" dirty="0"/>
              <a:t>  for (</a:t>
            </a:r>
            <a:r>
              <a:rPr lang="en-US" dirty="0" err="1"/>
              <a:t>i</a:t>
            </a:r>
            <a:r>
              <a:rPr lang="en-US" dirty="0"/>
              <a:t> = 0; </a:t>
            </a:r>
            <a:r>
              <a:rPr lang="en-US" dirty="0" err="1"/>
              <a:t>i</a:t>
            </a:r>
            <a:r>
              <a:rPr lang="en-US" dirty="0"/>
              <a:t> &lt; </a:t>
            </a:r>
            <a:r>
              <a:rPr lang="en-US" dirty="0" err="1"/>
              <a:t>Names.length</a:t>
            </a:r>
            <a:r>
              <a:rPr lang="en-US" dirty="0"/>
              <a:t>; ++</a:t>
            </a:r>
            <a:r>
              <a:rPr lang="en-US" dirty="0" err="1"/>
              <a:t>i</a:t>
            </a:r>
            <a:r>
              <a:rPr lang="en-US" dirty="0"/>
              <a:t>)</a:t>
            </a:r>
            <a:br>
              <a:rPr lang="en-US" dirty="0"/>
            </a:br>
            <a:r>
              <a:rPr lang="en-US" dirty="0"/>
              <a:t>    alert(Names[</a:t>
            </a:r>
            <a:r>
              <a:rPr lang="en-US" dirty="0" err="1"/>
              <a:t>i</a:t>
            </a:r>
            <a:r>
              <a:rPr lang="en-US" dirty="0"/>
              <a:t>]);</a:t>
            </a:r>
            <a:br>
              <a:rPr lang="en-US" dirty="0"/>
            </a:br>
            <a:r>
              <a:rPr lang="en-US" dirty="0"/>
              <a:t>}</a:t>
            </a:r>
            <a:br>
              <a:rPr lang="en-US" dirty="0"/>
            </a:br>
            <a:r>
              <a:rPr lang="en-US" dirty="0"/>
              <a:t>&lt;/script&gt;</a:t>
            </a:r>
            <a:br>
              <a:rPr lang="en-US" dirty="0"/>
            </a:br>
            <a:r>
              <a:rPr lang="en-US" dirty="0"/>
              <a:t>&lt;/head&gt;</a:t>
            </a:r>
            <a:br>
              <a:rPr lang="en-US" dirty="0"/>
            </a:br>
            <a:r>
              <a:rPr lang="en-US" dirty="0"/>
              <a:t>&lt;body&gt;</a:t>
            </a:r>
            <a:br>
              <a:rPr lang="en-US" dirty="0"/>
            </a:br>
            <a:r>
              <a:rPr lang="en-US" dirty="0"/>
              <a:t>&lt;button </a:t>
            </a:r>
            <a:r>
              <a:rPr lang="en-US" dirty="0" err="1"/>
              <a:t>onclick</a:t>
            </a:r>
            <a:r>
              <a:rPr lang="en-US" dirty="0"/>
              <a:t>="</a:t>
            </a:r>
            <a:r>
              <a:rPr lang="en-US" dirty="0" err="1"/>
              <a:t>ShowArray</a:t>
            </a:r>
            <a:r>
              <a:rPr lang="en-US" dirty="0"/>
              <a:t>()"&gt;Click Here&lt;/button&gt;</a:t>
            </a:r>
            <a:br>
              <a:rPr lang="en-US" dirty="0"/>
            </a:br>
            <a:r>
              <a:rPr lang="en-US" dirty="0"/>
              <a:t>&lt;/body&gt;</a:t>
            </a:r>
            <a:br>
              <a:rPr lang="en-US" dirty="0"/>
            </a:br>
            <a:r>
              <a:rPr lang="en-US" dirty="0"/>
              <a:t>&lt;/html&gt;</a:t>
            </a:r>
          </a:p>
          <a:p>
            <a:endParaRPr lang="en-US" dirty="0"/>
          </a:p>
        </p:txBody>
      </p:sp>
    </p:spTree>
    <p:extLst>
      <p:ext uri="{BB962C8B-B14F-4D97-AF65-F5344CB8AC3E}">
        <p14:creationId xmlns:p14="http://schemas.microsoft.com/office/powerpoint/2010/main" val="3937080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date object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&lt;!</a:t>
            </a:r>
            <a:r>
              <a:rPr lang="en-US" dirty="0"/>
              <a:t>DOCTYPE html&gt;</a:t>
            </a:r>
            <a:br>
              <a:rPr lang="en-US" dirty="0"/>
            </a:br>
            <a:r>
              <a:rPr lang="en-US" dirty="0"/>
              <a:t>&lt;head&gt;</a:t>
            </a:r>
            <a:br>
              <a:rPr lang="en-US" dirty="0"/>
            </a:br>
            <a:r>
              <a:rPr lang="en-US" dirty="0"/>
              <a:t>&lt;script&gt;</a:t>
            </a:r>
            <a:br>
              <a:rPr lang="en-US" dirty="0"/>
            </a:br>
            <a:r>
              <a:rPr lang="en-US" dirty="0"/>
              <a:t/>
            </a:r>
            <a:br>
              <a:rPr lang="en-US" dirty="0"/>
            </a:br>
            <a:r>
              <a:rPr lang="en-US" dirty="0"/>
              <a:t>function </a:t>
            </a:r>
            <a:r>
              <a:rPr lang="en-US" dirty="0" err="1"/>
              <a:t>ShowDateTime</a:t>
            </a:r>
            <a:r>
              <a:rPr lang="en-US" dirty="0"/>
              <a:t>()</a:t>
            </a:r>
            <a:br>
              <a:rPr lang="en-US" dirty="0"/>
            </a:br>
            <a:r>
              <a:rPr lang="en-US" dirty="0"/>
              <a:t>{</a:t>
            </a:r>
            <a:br>
              <a:rPr lang="en-US" dirty="0"/>
            </a:br>
            <a:r>
              <a:rPr lang="en-US" dirty="0"/>
              <a:t>  </a:t>
            </a:r>
            <a:r>
              <a:rPr lang="en-US" dirty="0" err="1"/>
              <a:t>var</a:t>
            </a:r>
            <a:r>
              <a:rPr lang="en-US" dirty="0"/>
              <a:t> </a:t>
            </a:r>
            <a:r>
              <a:rPr lang="en-US" dirty="0" err="1"/>
              <a:t>dateVariable</a:t>
            </a:r>
            <a:r>
              <a:rPr lang="en-US" dirty="0"/>
              <a:t> = new Date();</a:t>
            </a:r>
            <a:br>
              <a:rPr lang="en-US" dirty="0"/>
            </a:br>
            <a:r>
              <a:rPr lang="en-US" dirty="0"/>
              <a:t/>
            </a:r>
            <a:br>
              <a:rPr lang="en-US" dirty="0"/>
            </a:br>
            <a:r>
              <a:rPr lang="en-US" dirty="0"/>
              <a:t>  alert(</a:t>
            </a:r>
            <a:r>
              <a:rPr lang="en-US" dirty="0" err="1"/>
              <a:t>dateVariable.toString</a:t>
            </a:r>
            <a:r>
              <a:rPr lang="en-US" dirty="0"/>
              <a:t>());</a:t>
            </a:r>
            <a:br>
              <a:rPr lang="en-US" dirty="0"/>
            </a:br>
            <a:r>
              <a:rPr lang="en-US" dirty="0"/>
              <a:t>}</a:t>
            </a:r>
            <a:br>
              <a:rPr lang="en-US" dirty="0"/>
            </a:br>
            <a:r>
              <a:rPr lang="en-US" dirty="0"/>
              <a:t/>
            </a:r>
            <a:br>
              <a:rPr lang="en-US" dirty="0"/>
            </a:br>
            <a:r>
              <a:rPr lang="en-US" dirty="0"/>
              <a:t>&lt;/script&gt;</a:t>
            </a:r>
            <a:br>
              <a:rPr lang="en-US" dirty="0"/>
            </a:br>
            <a:r>
              <a:rPr lang="en-US" dirty="0"/>
              <a:t>&lt;/head&gt;</a:t>
            </a:r>
            <a:br>
              <a:rPr lang="en-US" dirty="0"/>
            </a:br>
            <a:r>
              <a:rPr lang="en-US" dirty="0"/>
              <a:t>&lt;body&gt;</a:t>
            </a:r>
            <a:br>
              <a:rPr lang="en-US" dirty="0"/>
            </a:br>
            <a:r>
              <a:rPr lang="en-US" dirty="0"/>
              <a:t>&lt;button </a:t>
            </a:r>
            <a:r>
              <a:rPr lang="en-US" dirty="0" err="1"/>
              <a:t>onclick</a:t>
            </a:r>
            <a:r>
              <a:rPr lang="en-US" dirty="0"/>
              <a:t>="</a:t>
            </a:r>
            <a:r>
              <a:rPr lang="en-US" dirty="0" err="1"/>
              <a:t>ShowDateTime</a:t>
            </a:r>
            <a:r>
              <a:rPr lang="en-US" dirty="0"/>
              <a:t>()"&gt;Click Here&lt;/button&gt;</a:t>
            </a:r>
            <a:br>
              <a:rPr lang="en-US" dirty="0"/>
            </a:br>
            <a:r>
              <a:rPr lang="en-US" dirty="0"/>
              <a:t>&lt;/body&gt;</a:t>
            </a:r>
            <a:br>
              <a:rPr lang="en-US" dirty="0"/>
            </a:br>
            <a:r>
              <a:rPr lang="en-US" dirty="0"/>
              <a:t>&lt;/html&gt;</a:t>
            </a:r>
          </a:p>
          <a:p>
            <a:endParaRPr lang="en-US" dirty="0"/>
          </a:p>
        </p:txBody>
      </p:sp>
    </p:spTree>
    <p:extLst>
      <p:ext uri="{BB962C8B-B14F-4D97-AF65-F5344CB8AC3E}">
        <p14:creationId xmlns:p14="http://schemas.microsoft.com/office/powerpoint/2010/main" val="1091358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objects</a:t>
            </a:r>
            <a:endParaRPr lang="en-US" dirty="0"/>
          </a:p>
        </p:txBody>
      </p:sp>
      <p:sp>
        <p:nvSpPr>
          <p:cNvPr id="3" name="Content Placeholder 2"/>
          <p:cNvSpPr>
            <a:spLocks noGrp="1"/>
          </p:cNvSpPr>
          <p:nvPr>
            <p:ph idx="1"/>
          </p:nvPr>
        </p:nvSpPr>
        <p:spPr/>
        <p:txBody>
          <a:bodyPr/>
          <a:lstStyle/>
          <a:p>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371600"/>
            <a:ext cx="3781425"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9995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your own objects</a:t>
            </a:r>
            <a:endParaRPr lang="en-US" dirty="0"/>
          </a:p>
        </p:txBody>
      </p:sp>
      <p:sp>
        <p:nvSpPr>
          <p:cNvPr id="3" name="Content Placeholder 2"/>
          <p:cNvSpPr>
            <a:spLocks noGrp="1"/>
          </p:cNvSpPr>
          <p:nvPr>
            <p:ph idx="1"/>
          </p:nvPr>
        </p:nvSpPr>
        <p:spPr/>
        <p:txBody>
          <a:bodyPr>
            <a:normAutofit fontScale="92500" lnSpcReduction="20000"/>
          </a:bodyPr>
          <a:lstStyle/>
          <a:p>
            <a:pPr>
              <a:buFont typeface="Arial" pitchFamily="34" charset="0"/>
              <a:buChar char="•"/>
            </a:pPr>
            <a:r>
              <a:rPr lang="en-US" b="0" dirty="0"/>
              <a:t>In addition to using the built-in JavaScript objects, you can create your own objects. Assume that you want to create a Student object that contains a name, age, and GPA. To start, you must create a function that is named the same as your object, in this case, Student. The function will receive a parameter for each value the object stores. The Student function, therefore, will receive a name, age, and GPA parameter. Within the function, you will use the “this” object reference to assign the parameter values to the object fields, as shown here:</a:t>
            </a:r>
          </a:p>
          <a:p>
            <a:r>
              <a:rPr lang="en-US" dirty="0" smtClean="0"/>
              <a:t>function </a:t>
            </a:r>
            <a:r>
              <a:rPr lang="en-US" dirty="0"/>
              <a:t>Student(Name, Age, GPA)</a:t>
            </a:r>
            <a:br>
              <a:rPr lang="en-US" dirty="0"/>
            </a:br>
            <a:r>
              <a:rPr lang="en-US" dirty="0"/>
              <a:t>{</a:t>
            </a:r>
            <a:br>
              <a:rPr lang="en-US" dirty="0"/>
            </a:br>
            <a:r>
              <a:rPr lang="en-US" dirty="0"/>
              <a:t>   </a:t>
            </a:r>
            <a:r>
              <a:rPr lang="en-US" dirty="0" err="1"/>
              <a:t>this.Name</a:t>
            </a:r>
            <a:r>
              <a:rPr lang="en-US" dirty="0"/>
              <a:t> = Name;</a:t>
            </a:r>
            <a:br>
              <a:rPr lang="en-US" dirty="0"/>
            </a:br>
            <a:r>
              <a:rPr lang="en-US" dirty="0"/>
              <a:t>   </a:t>
            </a:r>
            <a:r>
              <a:rPr lang="en-US" dirty="0" err="1"/>
              <a:t>this.Age</a:t>
            </a:r>
            <a:r>
              <a:rPr lang="en-US" dirty="0"/>
              <a:t> = Age;</a:t>
            </a:r>
            <a:br>
              <a:rPr lang="en-US" dirty="0"/>
            </a:br>
            <a:r>
              <a:rPr lang="en-US" dirty="0"/>
              <a:t>   </a:t>
            </a:r>
            <a:r>
              <a:rPr lang="en-US" dirty="0" err="1"/>
              <a:t>this.GPA</a:t>
            </a:r>
            <a:r>
              <a:rPr lang="en-US" dirty="0"/>
              <a:t> = GPA;</a:t>
            </a:r>
            <a:br>
              <a:rPr lang="en-US" dirty="0"/>
            </a:br>
            <a:r>
              <a:rPr lang="en-US" dirty="0"/>
              <a:t>}</a:t>
            </a:r>
          </a:p>
          <a:p>
            <a:pPr>
              <a:buFont typeface="Arial" pitchFamily="34" charset="0"/>
              <a:buChar char="•"/>
            </a:pPr>
            <a:r>
              <a:rPr lang="en-US" b="0" dirty="0" smtClean="0"/>
              <a:t>After </a:t>
            </a:r>
            <a:r>
              <a:rPr lang="en-US" b="0" dirty="0"/>
              <a:t>you define the function, you can create objects using the new operator:</a:t>
            </a:r>
          </a:p>
          <a:p>
            <a:r>
              <a:rPr lang="en-US" dirty="0" smtClean="0"/>
              <a:t>       </a:t>
            </a:r>
            <a:r>
              <a:rPr lang="en-US" dirty="0" err="1" smtClean="0"/>
              <a:t>var</a:t>
            </a:r>
            <a:r>
              <a:rPr lang="en-US" dirty="0" smtClean="0"/>
              <a:t> </a:t>
            </a:r>
            <a:r>
              <a:rPr lang="en-US" dirty="0" err="1"/>
              <a:t>someStudent</a:t>
            </a:r>
            <a:r>
              <a:rPr lang="en-US" dirty="0"/>
              <a:t> = new Student(‘Smith’, 21, 3.5</a:t>
            </a:r>
            <a:r>
              <a:rPr lang="en-US" dirty="0" smtClean="0"/>
              <a:t>);</a:t>
            </a:r>
            <a:br>
              <a:rPr lang="en-US" dirty="0" smtClean="0"/>
            </a:br>
            <a:r>
              <a:rPr lang="en-US" dirty="0" err="1" smtClean="0"/>
              <a:t>var</a:t>
            </a:r>
            <a:r>
              <a:rPr lang="en-US" dirty="0" smtClean="0"/>
              <a:t> </a:t>
            </a:r>
            <a:r>
              <a:rPr lang="en-US" dirty="0" err="1"/>
              <a:t>anotherStudent</a:t>
            </a:r>
            <a:r>
              <a:rPr lang="en-US" dirty="0"/>
              <a:t> = new Student(‘Jones’, 20, 3.3);</a:t>
            </a:r>
          </a:p>
          <a:p>
            <a:endParaRPr lang="en-US" dirty="0"/>
          </a:p>
        </p:txBody>
      </p:sp>
    </p:spTree>
    <p:extLst>
      <p:ext uri="{BB962C8B-B14F-4D97-AF65-F5344CB8AC3E}">
        <p14:creationId xmlns:p14="http://schemas.microsoft.com/office/powerpoint/2010/main" val="26627179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demo</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&lt;!</a:t>
            </a:r>
            <a:r>
              <a:rPr lang="en-US" dirty="0"/>
              <a:t>DOCTYPE html&gt;</a:t>
            </a:r>
            <a:br>
              <a:rPr lang="en-US" dirty="0"/>
            </a:br>
            <a:r>
              <a:rPr lang="en-US" dirty="0"/>
              <a:t>&lt;head&gt;</a:t>
            </a:r>
            <a:br>
              <a:rPr lang="en-US" dirty="0"/>
            </a:br>
            <a:r>
              <a:rPr lang="en-US" dirty="0"/>
              <a:t>&lt;script&gt;</a:t>
            </a:r>
            <a:br>
              <a:rPr lang="en-US" dirty="0"/>
            </a:br>
            <a:r>
              <a:rPr lang="en-US" dirty="0"/>
              <a:t/>
            </a:r>
            <a:br>
              <a:rPr lang="en-US" dirty="0"/>
            </a:br>
            <a:r>
              <a:rPr lang="en-US" dirty="0"/>
              <a:t>function Student(Name, Age, GPA)</a:t>
            </a:r>
            <a:br>
              <a:rPr lang="en-US" dirty="0"/>
            </a:br>
            <a:r>
              <a:rPr lang="en-US" dirty="0"/>
              <a:t>{</a:t>
            </a:r>
            <a:br>
              <a:rPr lang="en-US" dirty="0"/>
            </a:br>
            <a:r>
              <a:rPr lang="en-US" dirty="0"/>
              <a:t>   </a:t>
            </a:r>
            <a:r>
              <a:rPr lang="en-US" dirty="0" err="1"/>
              <a:t>this.Name</a:t>
            </a:r>
            <a:r>
              <a:rPr lang="en-US" dirty="0"/>
              <a:t> = Name;</a:t>
            </a:r>
            <a:br>
              <a:rPr lang="en-US" dirty="0"/>
            </a:br>
            <a:r>
              <a:rPr lang="en-US" dirty="0"/>
              <a:t>   </a:t>
            </a:r>
            <a:r>
              <a:rPr lang="en-US" dirty="0" err="1"/>
              <a:t>this.Age</a:t>
            </a:r>
            <a:r>
              <a:rPr lang="en-US" dirty="0"/>
              <a:t> = Age;</a:t>
            </a:r>
            <a:br>
              <a:rPr lang="en-US" dirty="0"/>
            </a:br>
            <a:r>
              <a:rPr lang="en-US" dirty="0"/>
              <a:t>   </a:t>
            </a:r>
            <a:r>
              <a:rPr lang="en-US" dirty="0" err="1"/>
              <a:t>this.GPA</a:t>
            </a:r>
            <a:r>
              <a:rPr lang="en-US" dirty="0"/>
              <a:t> = GPA;</a:t>
            </a:r>
            <a:br>
              <a:rPr lang="en-US" dirty="0"/>
            </a:br>
            <a:r>
              <a:rPr lang="en-US" dirty="0"/>
              <a:t>}</a:t>
            </a:r>
            <a:br>
              <a:rPr lang="en-US" dirty="0"/>
            </a:br>
            <a:r>
              <a:rPr lang="en-US" dirty="0"/>
              <a:t/>
            </a:r>
            <a:br>
              <a:rPr lang="en-US" dirty="0"/>
            </a:br>
            <a:r>
              <a:rPr lang="en-US" dirty="0"/>
              <a:t>function </a:t>
            </a:r>
            <a:r>
              <a:rPr lang="en-US" dirty="0" err="1"/>
              <a:t>ShowStudents</a:t>
            </a:r>
            <a:r>
              <a:rPr lang="en-US" dirty="0"/>
              <a:t>()</a:t>
            </a:r>
            <a:br>
              <a:rPr lang="en-US" dirty="0"/>
            </a:br>
            <a:r>
              <a:rPr lang="en-US" dirty="0"/>
              <a:t>{</a:t>
            </a:r>
            <a:br>
              <a:rPr lang="en-US" dirty="0"/>
            </a:br>
            <a:r>
              <a:rPr lang="en-US" dirty="0"/>
              <a:t>  </a:t>
            </a:r>
            <a:r>
              <a:rPr lang="en-US" dirty="0" err="1"/>
              <a:t>var</a:t>
            </a:r>
            <a:r>
              <a:rPr lang="en-US" dirty="0"/>
              <a:t> </a:t>
            </a:r>
            <a:r>
              <a:rPr lang="en-US" dirty="0" err="1"/>
              <a:t>someStudent</a:t>
            </a:r>
            <a:r>
              <a:rPr lang="en-US" dirty="0"/>
              <a:t> = new Student('Smith', 22, 3.15); </a:t>
            </a:r>
            <a:br>
              <a:rPr lang="en-US" dirty="0"/>
            </a:br>
            <a:r>
              <a:rPr lang="en-US" dirty="0"/>
              <a:t/>
            </a:r>
            <a:br>
              <a:rPr lang="en-US" dirty="0"/>
            </a:br>
            <a:r>
              <a:rPr lang="en-US" dirty="0"/>
              <a:t>  alert(</a:t>
            </a:r>
            <a:r>
              <a:rPr lang="en-US" dirty="0" err="1"/>
              <a:t>someStudent.Name</a:t>
            </a:r>
            <a:r>
              <a:rPr lang="en-US" dirty="0"/>
              <a:t>);</a:t>
            </a:r>
            <a:br>
              <a:rPr lang="en-US" dirty="0"/>
            </a:br>
            <a:r>
              <a:rPr lang="en-US" dirty="0"/>
              <a:t>  alert(</a:t>
            </a:r>
            <a:r>
              <a:rPr lang="en-US" dirty="0" err="1"/>
              <a:t>someStudent.Age</a:t>
            </a:r>
            <a:r>
              <a:rPr lang="en-US" dirty="0"/>
              <a:t>);</a:t>
            </a:r>
            <a:br>
              <a:rPr lang="en-US" dirty="0"/>
            </a:br>
            <a:r>
              <a:rPr lang="en-US" dirty="0"/>
              <a:t>  alert(</a:t>
            </a:r>
            <a:r>
              <a:rPr lang="en-US" dirty="0" err="1"/>
              <a:t>someStudent.GPA</a:t>
            </a:r>
            <a:r>
              <a:rPr lang="en-US" dirty="0"/>
              <a:t>);</a:t>
            </a:r>
            <a:br>
              <a:rPr lang="en-US" dirty="0"/>
            </a:br>
            <a:r>
              <a:rPr lang="en-US" dirty="0"/>
              <a:t>}</a:t>
            </a:r>
            <a:br>
              <a:rPr lang="en-US" dirty="0"/>
            </a:br>
            <a:r>
              <a:rPr lang="en-US" dirty="0"/>
              <a:t/>
            </a:r>
            <a:br>
              <a:rPr lang="en-US" dirty="0"/>
            </a:br>
            <a:r>
              <a:rPr lang="en-US" dirty="0"/>
              <a:t>&lt;/script&gt;</a:t>
            </a:r>
            <a:br>
              <a:rPr lang="en-US" dirty="0"/>
            </a:br>
            <a:r>
              <a:rPr lang="en-US" dirty="0"/>
              <a:t>&lt;/head&gt;</a:t>
            </a:r>
            <a:br>
              <a:rPr lang="en-US" dirty="0"/>
            </a:br>
            <a:r>
              <a:rPr lang="en-US" dirty="0"/>
              <a:t>&lt;body&gt;</a:t>
            </a:r>
            <a:br>
              <a:rPr lang="en-US" dirty="0"/>
            </a:br>
            <a:r>
              <a:rPr lang="en-US" dirty="0"/>
              <a:t>&lt;button </a:t>
            </a:r>
            <a:r>
              <a:rPr lang="en-US" dirty="0" err="1"/>
              <a:t>onclick</a:t>
            </a:r>
            <a:r>
              <a:rPr lang="en-US" dirty="0"/>
              <a:t>="</a:t>
            </a:r>
            <a:r>
              <a:rPr lang="en-US" dirty="0" err="1"/>
              <a:t>ShowStudents</a:t>
            </a:r>
            <a:r>
              <a:rPr lang="en-US" dirty="0"/>
              <a:t>()"&gt;Click Here&lt;/button&gt;</a:t>
            </a:r>
            <a:br>
              <a:rPr lang="en-US" dirty="0"/>
            </a:br>
            <a:r>
              <a:rPr lang="en-US" dirty="0"/>
              <a:t>&lt;/body&gt;</a:t>
            </a:r>
            <a:br>
              <a:rPr lang="en-US" dirty="0"/>
            </a:br>
            <a:r>
              <a:rPr lang="en-US" dirty="0"/>
              <a:t>&lt;/html&gt;</a:t>
            </a:r>
          </a:p>
          <a:p>
            <a:endParaRPr lang="en-US" dirty="0"/>
          </a:p>
        </p:txBody>
      </p:sp>
    </p:spTree>
    <p:extLst>
      <p:ext uri="{BB962C8B-B14F-4D97-AF65-F5344CB8AC3E}">
        <p14:creationId xmlns:p14="http://schemas.microsoft.com/office/powerpoint/2010/main" val="16857236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Exernal</a:t>
            </a:r>
            <a:r>
              <a:rPr lang="en-US" dirty="0" smtClean="0"/>
              <a:t> </a:t>
            </a:r>
            <a:r>
              <a:rPr lang="en-US" dirty="0" err="1" smtClean="0"/>
              <a:t>javascript</a:t>
            </a:r>
            <a:r>
              <a:rPr lang="en-US" dirty="0" smtClean="0"/>
              <a:t> files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smtClean="0"/>
              <a:t>You </a:t>
            </a:r>
            <a:r>
              <a:rPr lang="en-US" b="0" dirty="0"/>
              <a:t>have used the &lt;script&gt; and &lt;/script&gt; tag pair to place JavaScript statements within a page. Often, developers will have a collection of JavaScript routines they use in many pages. Rather than copy the code into each file, the developers will link an external file using a statement similar to the following:</a:t>
            </a:r>
          </a:p>
          <a:p>
            <a:r>
              <a:rPr lang="en-US" dirty="0" smtClean="0"/>
              <a:t>&lt;</a:t>
            </a:r>
            <a:r>
              <a:rPr lang="en-US" dirty="0"/>
              <a:t>script </a:t>
            </a:r>
            <a:r>
              <a:rPr lang="en-US" dirty="0" err="1"/>
              <a:t>src</a:t>
            </a:r>
            <a:r>
              <a:rPr lang="en-US" dirty="0"/>
              <a:t>="someFile.js"&gt;&lt;/script&gt;</a:t>
            </a:r>
          </a:p>
          <a:p>
            <a:pPr>
              <a:buFont typeface="Arial" pitchFamily="34" charset="0"/>
              <a:buChar char="•"/>
            </a:pPr>
            <a:r>
              <a:rPr lang="en-US" b="0" dirty="0" smtClean="0"/>
              <a:t>In </a:t>
            </a:r>
            <a:r>
              <a:rPr lang="en-US" b="0" dirty="0"/>
              <a:t>this case, the code links in a file named someFile.js. External JavaScript files normally use the .</a:t>
            </a:r>
            <a:r>
              <a:rPr lang="en-US" b="0" dirty="0" err="1"/>
              <a:t>js</a:t>
            </a:r>
            <a:r>
              <a:rPr lang="en-US" b="0" dirty="0"/>
              <a:t> file extension. Within the file, you simply place your JavaScript statements without the &lt;script&gt; and &lt;/script&gt; tag pair.</a:t>
            </a:r>
          </a:p>
          <a:p>
            <a:endParaRPr lang="en-US" dirty="0"/>
          </a:p>
        </p:txBody>
      </p:sp>
    </p:spTree>
    <p:extLst>
      <p:ext uri="{BB962C8B-B14F-4D97-AF65-F5344CB8AC3E}">
        <p14:creationId xmlns:p14="http://schemas.microsoft.com/office/powerpoint/2010/main" val="27261135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form validation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	&lt;!</a:t>
            </a:r>
            <a:r>
              <a:rPr lang="en-US" dirty="0"/>
              <a:t>DOCTYPE html&gt;</a:t>
            </a:r>
            <a:br>
              <a:rPr lang="en-US" dirty="0"/>
            </a:br>
            <a:r>
              <a:rPr lang="en-US" dirty="0"/>
              <a:t>&lt;head&gt;</a:t>
            </a:r>
            <a:br>
              <a:rPr lang="en-US" dirty="0"/>
            </a:br>
            <a:r>
              <a:rPr lang="en-US" dirty="0"/>
              <a:t>&lt;script&gt;</a:t>
            </a:r>
            <a:br>
              <a:rPr lang="en-US" dirty="0"/>
            </a:br>
            <a:r>
              <a:rPr lang="en-US" dirty="0"/>
              <a:t>function </a:t>
            </a:r>
            <a:r>
              <a:rPr lang="en-US" dirty="0" err="1"/>
              <a:t>ValidateForm</a:t>
            </a:r>
            <a:r>
              <a:rPr lang="en-US" dirty="0"/>
              <a:t>()</a:t>
            </a:r>
            <a:br>
              <a:rPr lang="en-US" dirty="0"/>
            </a:br>
            <a:r>
              <a:rPr lang="en-US" dirty="0"/>
              <a:t>{</a:t>
            </a:r>
            <a:br>
              <a:rPr lang="en-US" dirty="0"/>
            </a:br>
            <a:r>
              <a:rPr lang="en-US" dirty="0"/>
              <a:t>  if (</a:t>
            </a:r>
            <a:r>
              <a:rPr lang="en-US" dirty="0" err="1"/>
              <a:t>document.forms</a:t>
            </a:r>
            <a:r>
              <a:rPr lang="en-US" dirty="0"/>
              <a:t>["</a:t>
            </a:r>
            <a:r>
              <a:rPr lang="en-US" dirty="0" err="1"/>
              <a:t>myForm</a:t>
            </a:r>
            <a:r>
              <a:rPr lang="en-US" dirty="0"/>
              <a:t>"]["name"].value==null || </a:t>
            </a:r>
            <a:r>
              <a:rPr lang="en-US" dirty="0" err="1"/>
              <a:t>document.forms</a:t>
            </a:r>
            <a:r>
              <a:rPr lang="en-US" dirty="0"/>
              <a:t>["</a:t>
            </a:r>
            <a:r>
              <a:rPr lang="en-US" dirty="0" err="1"/>
              <a:t>myForm</a:t>
            </a:r>
            <a:r>
              <a:rPr lang="en-US" dirty="0"/>
              <a:t>"]["name"].value=="")</a:t>
            </a:r>
            <a:br>
              <a:rPr lang="en-US" dirty="0"/>
            </a:br>
            <a:r>
              <a:rPr lang="en-US" dirty="0"/>
              <a:t>   { </a:t>
            </a:r>
            <a:br>
              <a:rPr lang="en-US" dirty="0"/>
            </a:br>
            <a:r>
              <a:rPr lang="en-US" dirty="0"/>
              <a:t>     alert("Name must be filled out");</a:t>
            </a:r>
            <a:br>
              <a:rPr lang="en-US" dirty="0"/>
            </a:br>
            <a:r>
              <a:rPr lang="en-US" dirty="0"/>
              <a:t>     return false;</a:t>
            </a:r>
            <a:br>
              <a:rPr lang="en-US" dirty="0"/>
            </a:br>
            <a:r>
              <a:rPr lang="en-US" dirty="0"/>
              <a:t>   }</a:t>
            </a:r>
            <a:br>
              <a:rPr lang="en-US" dirty="0"/>
            </a:br>
            <a:r>
              <a:rPr lang="en-US" dirty="0"/>
              <a:t/>
            </a:r>
            <a:br>
              <a:rPr lang="en-US" dirty="0"/>
            </a:br>
            <a:r>
              <a:rPr lang="en-US" dirty="0"/>
              <a:t>  if (</a:t>
            </a:r>
            <a:r>
              <a:rPr lang="en-US" dirty="0" err="1"/>
              <a:t>document.forms</a:t>
            </a:r>
            <a:r>
              <a:rPr lang="en-US" dirty="0"/>
              <a:t>["</a:t>
            </a:r>
            <a:r>
              <a:rPr lang="en-US" dirty="0" err="1"/>
              <a:t>myForm</a:t>
            </a:r>
            <a:r>
              <a:rPr lang="en-US" dirty="0"/>
              <a:t>"]["phone"].value==null || </a:t>
            </a:r>
            <a:r>
              <a:rPr lang="en-US" dirty="0" err="1"/>
              <a:t>document.forms</a:t>
            </a:r>
            <a:r>
              <a:rPr lang="en-US" dirty="0"/>
              <a:t>["</a:t>
            </a:r>
            <a:r>
              <a:rPr lang="en-US" dirty="0" err="1"/>
              <a:t>myForm</a:t>
            </a:r>
            <a:r>
              <a:rPr lang="en-US" dirty="0"/>
              <a:t>"]["phone"].value=="")</a:t>
            </a:r>
            <a:br>
              <a:rPr lang="en-US" dirty="0"/>
            </a:br>
            <a:r>
              <a:rPr lang="en-US" dirty="0"/>
              <a:t>   { </a:t>
            </a:r>
            <a:br>
              <a:rPr lang="en-US" dirty="0"/>
            </a:br>
            <a:r>
              <a:rPr lang="en-US" dirty="0"/>
              <a:t>     alert("Phone must be filled out");</a:t>
            </a:r>
            <a:br>
              <a:rPr lang="en-US" dirty="0"/>
            </a:br>
            <a:r>
              <a:rPr lang="en-US" dirty="0"/>
              <a:t>     return false;</a:t>
            </a:r>
            <a:br>
              <a:rPr lang="en-US" dirty="0"/>
            </a:br>
            <a:r>
              <a:rPr lang="en-US" dirty="0"/>
              <a:t>   }</a:t>
            </a:r>
            <a:br>
              <a:rPr lang="en-US" dirty="0"/>
            </a:br>
            <a:r>
              <a:rPr lang="en-US" dirty="0"/>
              <a:t/>
            </a:r>
            <a:br>
              <a:rPr lang="en-US" dirty="0"/>
            </a:br>
            <a:r>
              <a:rPr lang="en-US" dirty="0"/>
              <a:t>  if (</a:t>
            </a:r>
            <a:r>
              <a:rPr lang="en-US" dirty="0" err="1"/>
              <a:t>document.forms</a:t>
            </a:r>
            <a:r>
              <a:rPr lang="en-US" dirty="0"/>
              <a:t>["</a:t>
            </a:r>
            <a:r>
              <a:rPr lang="en-US" dirty="0" err="1"/>
              <a:t>myForm</a:t>
            </a:r>
            <a:r>
              <a:rPr lang="en-US" dirty="0"/>
              <a:t>"]["email"].value==null || </a:t>
            </a:r>
            <a:r>
              <a:rPr lang="en-US" dirty="0" err="1"/>
              <a:t>document.forms</a:t>
            </a:r>
            <a:r>
              <a:rPr lang="en-US" dirty="0"/>
              <a:t>["</a:t>
            </a:r>
            <a:r>
              <a:rPr lang="en-US" dirty="0" err="1"/>
              <a:t>myForm</a:t>
            </a:r>
            <a:r>
              <a:rPr lang="en-US" dirty="0"/>
              <a:t>"]["email"].value=="")</a:t>
            </a:r>
            <a:br>
              <a:rPr lang="en-US" dirty="0"/>
            </a:br>
            <a:r>
              <a:rPr lang="en-US" dirty="0"/>
              <a:t>   { </a:t>
            </a:r>
            <a:br>
              <a:rPr lang="en-US" dirty="0"/>
            </a:br>
            <a:r>
              <a:rPr lang="en-US" dirty="0"/>
              <a:t>     alert("Email must be filled out");</a:t>
            </a:r>
            <a:br>
              <a:rPr lang="en-US" dirty="0"/>
            </a:br>
            <a:r>
              <a:rPr lang="en-US" dirty="0"/>
              <a:t>     return false;</a:t>
            </a:r>
            <a:br>
              <a:rPr lang="en-US" dirty="0"/>
            </a:br>
            <a:r>
              <a:rPr lang="en-US" dirty="0"/>
              <a:t>   }</a:t>
            </a:r>
            <a:br>
              <a:rPr lang="en-US" dirty="0"/>
            </a:br>
            <a:r>
              <a:rPr lang="en-US" dirty="0"/>
              <a:t/>
            </a:r>
            <a:br>
              <a:rPr lang="en-US" dirty="0"/>
            </a:br>
            <a:r>
              <a:rPr lang="en-US" dirty="0"/>
              <a:t>  return true;</a:t>
            </a:r>
            <a:br>
              <a:rPr lang="en-US" dirty="0"/>
            </a:br>
            <a:r>
              <a:rPr lang="en-US" dirty="0" smtClean="0"/>
              <a:t>}</a:t>
            </a:r>
          </a:p>
          <a:p>
            <a:r>
              <a:rPr lang="en-US" smtClean="0"/>
              <a:t>	&lt;/</a:t>
            </a:r>
            <a:r>
              <a:rPr lang="en-US"/>
              <a:t>script&gt;</a:t>
            </a:r>
            <a:r>
              <a:rPr lang="en-US" dirty="0"/>
              <a:t/>
            </a:r>
            <a:br>
              <a:rPr lang="en-US" dirty="0"/>
            </a:br>
            <a:endParaRPr lang="en-US" dirty="0"/>
          </a:p>
        </p:txBody>
      </p:sp>
    </p:spTree>
    <p:extLst>
      <p:ext uri="{BB962C8B-B14F-4D97-AF65-F5344CB8AC3E}">
        <p14:creationId xmlns:p14="http://schemas.microsoft.com/office/powerpoint/2010/main" val="2823208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 continued</a:t>
            </a:r>
            <a:endParaRPr lang="en-US" dirty="0"/>
          </a:p>
        </p:txBody>
      </p:sp>
      <p:sp>
        <p:nvSpPr>
          <p:cNvPr id="3" name="Content Placeholder 2"/>
          <p:cNvSpPr>
            <a:spLocks noGrp="1"/>
          </p:cNvSpPr>
          <p:nvPr>
            <p:ph idx="1"/>
          </p:nvPr>
        </p:nvSpPr>
        <p:spPr/>
        <p:txBody>
          <a:bodyPr/>
          <a:lstStyle/>
          <a:p>
            <a:pPr lvl="0">
              <a:buFont typeface="Arial" pitchFamily="34" charset="0"/>
              <a:buChar char="•"/>
            </a:pPr>
            <a:r>
              <a:rPr lang="en-US" b="0" dirty="0"/>
              <a:t>To simplify large programming tasks, JavaScript developers often break the tasks into smaller pieces which they implement using functions.</a:t>
            </a:r>
          </a:p>
          <a:p>
            <a:pPr lvl="0">
              <a:buFont typeface="Arial" pitchFamily="34" charset="0"/>
              <a:buChar char="•"/>
            </a:pPr>
            <a:r>
              <a:rPr lang="en-US" b="0" dirty="0"/>
              <a:t>To handle events, such as user mouse or keyboard operations, users can specify a JavaScript function the browser will call when the event occurs.</a:t>
            </a:r>
          </a:p>
          <a:p>
            <a:pPr lvl="0">
              <a:buFont typeface="Arial" pitchFamily="34" charset="0"/>
              <a:buChar char="•"/>
            </a:pPr>
            <a:r>
              <a:rPr lang="en-US" b="0" dirty="0"/>
              <a:t>Before a web page submits a form’s data to a remote script, the page should use JavaScript to validate that the user has provided a value for the form’s required fields.</a:t>
            </a:r>
          </a:p>
          <a:p>
            <a:endParaRPr lang="en-US" dirty="0"/>
          </a:p>
        </p:txBody>
      </p:sp>
    </p:spTree>
    <p:extLst>
      <p:ext uri="{BB962C8B-B14F-4D97-AF65-F5344CB8AC3E}">
        <p14:creationId xmlns:p14="http://schemas.microsoft.com/office/powerpoint/2010/main" val="6726826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validation continued</a:t>
            </a:r>
            <a:endParaRPr lang="en-US" dirty="0"/>
          </a:p>
        </p:txBody>
      </p:sp>
      <p:sp>
        <p:nvSpPr>
          <p:cNvPr id="3" name="Content Placeholder 2"/>
          <p:cNvSpPr>
            <a:spLocks noGrp="1"/>
          </p:cNvSpPr>
          <p:nvPr>
            <p:ph idx="1"/>
          </p:nvPr>
        </p:nvSpPr>
        <p:spPr/>
        <p:txBody>
          <a:bodyPr>
            <a:normAutofit fontScale="92500" lnSpcReduction="10000"/>
          </a:bodyPr>
          <a:lstStyle/>
          <a:p>
            <a:r>
              <a:rPr lang="en-US" dirty="0"/>
              <a:t/>
            </a:r>
            <a:br>
              <a:rPr lang="en-US" dirty="0"/>
            </a:br>
            <a:r>
              <a:rPr lang="en-US" dirty="0"/>
              <a:t/>
            </a:r>
            <a:br>
              <a:rPr lang="en-US" dirty="0"/>
            </a:br>
            <a:r>
              <a:rPr lang="en-US" dirty="0"/>
              <a:t>&lt;/head&gt;</a:t>
            </a:r>
            <a:br>
              <a:rPr lang="en-US" dirty="0"/>
            </a:br>
            <a:r>
              <a:rPr lang="en-US" dirty="0"/>
              <a:t>&lt;html&gt;</a:t>
            </a:r>
            <a:br>
              <a:rPr lang="en-US" dirty="0"/>
            </a:br>
            <a:r>
              <a:rPr lang="en-US" dirty="0"/>
              <a:t>&lt;body&gt;</a:t>
            </a:r>
            <a:br>
              <a:rPr lang="en-US" dirty="0"/>
            </a:br>
            <a:r>
              <a:rPr lang="en-US" dirty="0"/>
              <a:t>&lt;form name="</a:t>
            </a:r>
            <a:r>
              <a:rPr lang="en-US" dirty="0" err="1"/>
              <a:t>myForm</a:t>
            </a:r>
            <a:r>
              <a:rPr lang="en-US" dirty="0"/>
              <a:t>" action="http://www.WebsiteDevelopmentBook.com/FormEcho.php" method="post" </a:t>
            </a:r>
            <a:r>
              <a:rPr lang="en-US" dirty="0" err="1"/>
              <a:t>onsubmit</a:t>
            </a:r>
            <a:r>
              <a:rPr lang="en-US" dirty="0"/>
              <a:t>="return </a:t>
            </a:r>
            <a:r>
              <a:rPr lang="en-US" dirty="0" err="1"/>
              <a:t>ValidateForm</a:t>
            </a:r>
            <a:r>
              <a:rPr lang="en-US" dirty="0"/>
              <a:t>()" &gt;</a:t>
            </a:r>
            <a:br>
              <a:rPr lang="en-US" dirty="0"/>
            </a:br>
            <a:r>
              <a:rPr lang="en-US" dirty="0"/>
              <a:t>Name: &lt;input type="text" name="name" /&gt;&lt;</a:t>
            </a:r>
            <a:r>
              <a:rPr lang="en-US" dirty="0" err="1"/>
              <a:t>br</a:t>
            </a:r>
            <a:r>
              <a:rPr lang="en-US" dirty="0"/>
              <a:t>/&gt;</a:t>
            </a:r>
            <a:br>
              <a:rPr lang="en-US" dirty="0"/>
            </a:br>
            <a:r>
              <a:rPr lang="en-US" dirty="0"/>
              <a:t>Phone: &lt;input type="text" name="phone" /&gt;&lt;</a:t>
            </a:r>
            <a:r>
              <a:rPr lang="en-US" dirty="0" err="1"/>
              <a:t>br</a:t>
            </a:r>
            <a:r>
              <a:rPr lang="en-US" dirty="0"/>
              <a:t>/&gt;</a:t>
            </a:r>
            <a:br>
              <a:rPr lang="en-US" dirty="0"/>
            </a:br>
            <a:r>
              <a:rPr lang="en-US" dirty="0"/>
              <a:t>E-mail: &lt;input type="text" name="email" /&gt;&lt;</a:t>
            </a:r>
            <a:r>
              <a:rPr lang="en-US" dirty="0" err="1"/>
              <a:t>br</a:t>
            </a:r>
            <a:r>
              <a:rPr lang="en-US" dirty="0"/>
              <a:t>/&gt;</a:t>
            </a:r>
            <a:br>
              <a:rPr lang="en-US" dirty="0"/>
            </a:br>
            <a:r>
              <a:rPr lang="en-US" dirty="0"/>
              <a:t/>
            </a:r>
            <a:br>
              <a:rPr lang="en-US" dirty="0"/>
            </a:br>
            <a:r>
              <a:rPr lang="en-US" dirty="0"/>
              <a:t>&lt;input type="submit" value="Click to Submit" /&gt;</a:t>
            </a:r>
            <a:br>
              <a:rPr lang="en-US" dirty="0"/>
            </a:br>
            <a:r>
              <a:rPr lang="en-US" dirty="0"/>
              <a:t>&lt;/form&gt;</a:t>
            </a:r>
            <a:br>
              <a:rPr lang="en-US" dirty="0"/>
            </a:br>
            <a:r>
              <a:rPr lang="en-US" dirty="0"/>
              <a:t>&lt;/body&gt;</a:t>
            </a:r>
            <a:br>
              <a:rPr lang="en-US" dirty="0"/>
            </a:br>
            <a:r>
              <a:rPr lang="en-US" dirty="0"/>
              <a:t>&lt;/html&gt;</a:t>
            </a:r>
          </a:p>
          <a:p>
            <a:endParaRPr lang="en-US" dirty="0"/>
          </a:p>
        </p:txBody>
      </p:sp>
    </p:spTree>
    <p:extLst>
      <p:ext uri="{BB962C8B-B14F-4D97-AF65-F5344CB8AC3E}">
        <p14:creationId xmlns:p14="http://schemas.microsoft.com/office/powerpoint/2010/main" val="467730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JavaScript is a programming language you can use to automate tasks within a Web page and to improve the page’s interactivity. </a:t>
            </a:r>
            <a:endParaRPr lang="en-US" b="0" dirty="0" smtClean="0"/>
          </a:p>
          <a:p>
            <a:pPr>
              <a:buFont typeface="Arial" pitchFamily="34" charset="0"/>
              <a:buChar char="•"/>
            </a:pPr>
            <a:r>
              <a:rPr lang="en-US" b="0" dirty="0" smtClean="0"/>
              <a:t>What </a:t>
            </a:r>
            <a:r>
              <a:rPr lang="en-US" b="0" dirty="0"/>
              <a:t>makes JavaScript unique is that the browser executes the JavaScript statements. As such, developers refer to JavaScript programming as client-side programming. </a:t>
            </a:r>
            <a:endParaRPr lang="en-US" b="0" dirty="0" smtClean="0"/>
          </a:p>
          <a:p>
            <a:pPr>
              <a:buFont typeface="Arial" pitchFamily="34" charset="0"/>
              <a:buChar char="•"/>
            </a:pPr>
            <a:r>
              <a:rPr lang="en-US" b="0" dirty="0" smtClean="0"/>
              <a:t>This </a:t>
            </a:r>
            <a:r>
              <a:rPr lang="en-US" b="0" dirty="0"/>
              <a:t>chapter introduced the JavaScript programming language. You will make extensive use of JavaScript throughout this book’s chapters to access page elements, to manipulate CSS, to program the HTML 5 canvas, and more. </a:t>
            </a:r>
          </a:p>
        </p:txBody>
      </p:sp>
    </p:spTree>
    <p:extLst>
      <p:ext uri="{BB962C8B-B14F-4D97-AF65-F5344CB8AC3E}">
        <p14:creationId xmlns:p14="http://schemas.microsoft.com/office/powerpoint/2010/main" val="262062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t>
            </a:r>
            <a:r>
              <a:rPr lang="en-US" dirty="0" err="1" smtClean="0"/>
              <a:t>javaScript</a:t>
            </a:r>
            <a:r>
              <a:rPr lang="en-US" dirty="0" smtClean="0"/>
              <a:t>--Hello</a:t>
            </a:r>
            <a:endParaRPr lang="en-US" dirty="0"/>
          </a:p>
        </p:txBody>
      </p:sp>
      <p:sp>
        <p:nvSpPr>
          <p:cNvPr id="3" name="Content Placeholder 2"/>
          <p:cNvSpPr>
            <a:spLocks noGrp="1"/>
          </p:cNvSpPr>
          <p:nvPr>
            <p:ph idx="1"/>
          </p:nvPr>
        </p:nvSpPr>
        <p:spPr/>
        <p:txBody>
          <a:bodyPr/>
          <a:lstStyle/>
          <a:p>
            <a:r>
              <a:rPr lang="en-US" dirty="0" smtClean="0"/>
              <a:t>	&lt;!</a:t>
            </a:r>
            <a:r>
              <a:rPr lang="en-US" dirty="0"/>
              <a:t>DOCTYPE html&gt;</a:t>
            </a:r>
            <a:br>
              <a:rPr lang="en-US" dirty="0"/>
            </a:br>
            <a:r>
              <a:rPr lang="en-US" dirty="0"/>
              <a:t>&lt;head&gt;</a:t>
            </a:r>
            <a:br>
              <a:rPr lang="en-US" dirty="0"/>
            </a:br>
            <a:r>
              <a:rPr lang="en-US" dirty="0"/>
              <a:t>&lt;script&gt;</a:t>
            </a:r>
            <a:br>
              <a:rPr lang="en-US" dirty="0"/>
            </a:br>
            <a:r>
              <a:rPr lang="en-US" dirty="0"/>
              <a:t>alert('Hello, JavaScript!');</a:t>
            </a:r>
            <a:br>
              <a:rPr lang="en-US" dirty="0"/>
            </a:br>
            <a:r>
              <a:rPr lang="en-US" dirty="0"/>
              <a:t>&lt;/script&gt;</a:t>
            </a:r>
            <a:br>
              <a:rPr lang="en-US" dirty="0"/>
            </a:br>
            <a:r>
              <a:rPr lang="en-US" dirty="0"/>
              <a:t>&lt;/head&gt;</a:t>
            </a:r>
            <a:br>
              <a:rPr lang="en-US" dirty="0"/>
            </a:br>
            <a:r>
              <a:rPr lang="en-US" dirty="0"/>
              <a:t>&lt;body&gt;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144" y="3276600"/>
            <a:ext cx="4253013" cy="2051050"/>
          </a:xfrm>
          <a:prstGeom prst="rect">
            <a:avLst/>
          </a:prstGeom>
        </p:spPr>
      </p:pic>
    </p:spTree>
    <p:extLst>
      <p:ext uri="{BB962C8B-B14F-4D97-AF65-F5344CB8AC3E}">
        <p14:creationId xmlns:p14="http://schemas.microsoft.com/office/powerpoint/2010/main" val="1245618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old Syntax</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In the previous example, the HTML file placed a &lt;script&gt; and &lt;/script&gt; tag pair within the document’s head section. The &lt;script&gt; tag is HTML 5 format. As you examine older JavaScript code within HTML files, you will encounter &lt;script&gt; tags in the following form:</a:t>
            </a:r>
          </a:p>
          <a:p>
            <a:r>
              <a:rPr lang="en-US" dirty="0" smtClean="0"/>
              <a:t>&lt;</a:t>
            </a:r>
            <a:r>
              <a:rPr lang="en-US" dirty="0"/>
              <a:t>script type="text/</a:t>
            </a:r>
            <a:r>
              <a:rPr lang="en-US" dirty="0" err="1"/>
              <a:t>javascript</a:t>
            </a:r>
            <a:r>
              <a:rPr lang="en-US" dirty="0"/>
              <a:t>"&gt;</a:t>
            </a:r>
            <a:br>
              <a:rPr lang="en-US" dirty="0"/>
            </a:br>
            <a:r>
              <a:rPr lang="en-US" dirty="0"/>
              <a:t> // code here</a:t>
            </a:r>
          </a:p>
          <a:p>
            <a:r>
              <a:rPr lang="en-US" dirty="0"/>
              <a:t>&lt;/script&gt;</a:t>
            </a:r>
          </a:p>
          <a:p>
            <a:pPr>
              <a:buFont typeface="Arial" pitchFamily="34" charset="0"/>
              <a:buChar char="•"/>
            </a:pPr>
            <a:r>
              <a:rPr lang="en-US" b="0" dirty="0" smtClean="0"/>
              <a:t>In </a:t>
            </a:r>
            <a:r>
              <a:rPr lang="en-US" b="0" dirty="0"/>
              <a:t>this case, the type=“text/</a:t>
            </a:r>
            <a:r>
              <a:rPr lang="en-US" b="0" dirty="0" err="1"/>
              <a:t>javascript</a:t>
            </a:r>
            <a:r>
              <a:rPr lang="en-US" b="0" dirty="0"/>
              <a:t>” attribute tells the browser that the script that follows will be JavaScript. Although this format still works, HTML 5 has simplified it, making JavaScript the default scripting language.</a:t>
            </a:r>
          </a:p>
          <a:p>
            <a:endParaRPr lang="en-US" dirty="0"/>
          </a:p>
        </p:txBody>
      </p:sp>
    </p:spTree>
    <p:extLst>
      <p:ext uri="{BB962C8B-B14F-4D97-AF65-F5344CB8AC3E}">
        <p14:creationId xmlns:p14="http://schemas.microsoft.com/office/powerpoint/2010/main" val="1845885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processing</a:t>
            </a:r>
            <a:endParaRPr lang="en-US" dirty="0"/>
          </a:p>
        </p:txBody>
      </p:sp>
      <p:sp>
        <p:nvSpPr>
          <p:cNvPr id="3" name="Content Placeholder 2"/>
          <p:cNvSpPr>
            <a:spLocks noGrp="1"/>
          </p:cNvSpPr>
          <p:nvPr>
            <p:ph idx="1"/>
          </p:nvPr>
        </p:nvSpPr>
        <p:spPr/>
        <p:txBody>
          <a:bodyPr/>
          <a:lstStyle/>
          <a:p>
            <a:r>
              <a:rPr lang="en-US" dirty="0" smtClean="0"/>
              <a:t>	&lt;!</a:t>
            </a:r>
            <a:r>
              <a:rPr lang="en-US" dirty="0"/>
              <a:t>DOCTYPE html&gt;</a:t>
            </a:r>
            <a:br>
              <a:rPr lang="en-US" dirty="0"/>
            </a:br>
            <a:r>
              <a:rPr lang="en-US" dirty="0"/>
              <a:t>&lt;head&gt;</a:t>
            </a:r>
            <a:br>
              <a:rPr lang="en-US" dirty="0"/>
            </a:br>
            <a:r>
              <a:rPr lang="en-US" dirty="0"/>
              <a:t>&lt;script&gt;</a:t>
            </a:r>
            <a:br>
              <a:rPr lang="en-US" dirty="0"/>
            </a:br>
            <a:r>
              <a:rPr lang="en-US" dirty="0"/>
              <a:t>alert('Hello');</a:t>
            </a:r>
            <a:br>
              <a:rPr lang="en-US" dirty="0"/>
            </a:br>
            <a:r>
              <a:rPr lang="en-US" dirty="0"/>
              <a:t>alert('JavaScript World!');</a:t>
            </a:r>
            <a:br>
              <a:rPr lang="en-US" dirty="0"/>
            </a:br>
            <a:r>
              <a:rPr lang="en-US" dirty="0"/>
              <a:t>&lt;/script&gt;</a:t>
            </a:r>
            <a:br>
              <a:rPr lang="en-US" dirty="0"/>
            </a:br>
            <a:r>
              <a:rPr lang="en-US" dirty="0"/>
              <a:t>&lt;/head&gt;</a:t>
            </a:r>
            <a:br>
              <a:rPr lang="en-US" dirty="0"/>
            </a:br>
            <a:r>
              <a:rPr lang="en-US" dirty="0"/>
              <a:t>&lt;body&gt;</a:t>
            </a:r>
            <a:br>
              <a:rPr lang="en-US" dirty="0"/>
            </a:br>
            <a:r>
              <a:rPr lang="en-US" dirty="0"/>
              <a:t>&lt;/body&gt;</a:t>
            </a:r>
            <a:br>
              <a:rPr lang="en-US" dirty="0"/>
            </a:br>
            <a:r>
              <a:rPr lang="en-US" dirty="0"/>
              <a:t>&lt;/html&gt;</a:t>
            </a:r>
          </a:p>
          <a:p>
            <a:endParaRPr lang="en-US" dirty="0"/>
          </a:p>
        </p:txBody>
      </p:sp>
    </p:spTree>
    <p:extLst>
      <p:ext uri="{BB962C8B-B14F-4D97-AF65-F5344CB8AC3E}">
        <p14:creationId xmlns:p14="http://schemas.microsoft.com/office/powerpoint/2010/main" val="2707189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operators</a:t>
            </a:r>
            <a:endParaRPr lang="en-US" dirty="0"/>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371600"/>
            <a:ext cx="5021792"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1356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operations</a:t>
            </a:r>
            <a:endParaRPr lang="en-US" dirty="0"/>
          </a:p>
        </p:txBody>
      </p:sp>
      <p:sp>
        <p:nvSpPr>
          <p:cNvPr id="3" name="Content Placeholder 2"/>
          <p:cNvSpPr>
            <a:spLocks noGrp="1"/>
          </p:cNvSpPr>
          <p:nvPr>
            <p:ph idx="1"/>
          </p:nvPr>
        </p:nvSpPr>
        <p:spPr/>
        <p:txBody>
          <a:bodyPr/>
          <a:lstStyle/>
          <a:p>
            <a:r>
              <a:rPr lang="en-US" dirty="0" smtClean="0"/>
              <a:t>	&lt;!</a:t>
            </a:r>
            <a:r>
              <a:rPr lang="en-US" dirty="0"/>
              <a:t>DOCTYPE html&gt;</a:t>
            </a:r>
            <a:br>
              <a:rPr lang="en-US" dirty="0"/>
            </a:br>
            <a:r>
              <a:rPr lang="en-US" dirty="0"/>
              <a:t>&lt;head&gt;</a:t>
            </a:r>
            <a:br>
              <a:rPr lang="en-US" dirty="0"/>
            </a:br>
            <a:r>
              <a:rPr lang="en-US" dirty="0"/>
              <a:t>&lt;script&gt;</a:t>
            </a:r>
            <a:br>
              <a:rPr lang="en-US" dirty="0"/>
            </a:br>
            <a:r>
              <a:rPr lang="en-US" dirty="0"/>
              <a:t>alert(3+4);</a:t>
            </a:r>
            <a:br>
              <a:rPr lang="en-US" dirty="0"/>
            </a:br>
            <a:r>
              <a:rPr lang="en-US" dirty="0"/>
              <a:t>alert(3*4);</a:t>
            </a:r>
            <a:br>
              <a:rPr lang="en-US" dirty="0"/>
            </a:br>
            <a:r>
              <a:rPr lang="en-US" dirty="0"/>
              <a:t>alert(3/4);</a:t>
            </a:r>
            <a:br>
              <a:rPr lang="en-US" dirty="0"/>
            </a:br>
            <a:r>
              <a:rPr lang="en-US" dirty="0"/>
              <a:t>&lt;/script&gt;</a:t>
            </a:r>
            <a:br>
              <a:rPr lang="en-US" dirty="0"/>
            </a:br>
            <a:r>
              <a:rPr lang="en-US" dirty="0"/>
              <a:t>&lt;/head&gt;</a:t>
            </a:r>
            <a:br>
              <a:rPr lang="en-US" dirty="0"/>
            </a:br>
            <a:r>
              <a:rPr lang="en-US" dirty="0"/>
              <a:t>&lt;body&gt;</a:t>
            </a:r>
            <a:br>
              <a:rPr lang="en-US" dirty="0"/>
            </a:br>
            <a:r>
              <a:rPr lang="en-US" dirty="0"/>
              <a:t>&lt;/body&gt;</a:t>
            </a:r>
            <a:br>
              <a:rPr lang="en-US" dirty="0"/>
            </a:br>
            <a:r>
              <a:rPr lang="en-US" dirty="0"/>
              <a:t>&lt;/html&gt;</a:t>
            </a:r>
          </a:p>
          <a:p>
            <a:endParaRPr lang="en-US" dirty="0"/>
          </a:p>
        </p:txBody>
      </p:sp>
    </p:spTree>
    <p:extLst>
      <p:ext uri="{BB962C8B-B14F-4D97-AF65-F5344CB8AC3E}">
        <p14:creationId xmlns:p14="http://schemas.microsoft.com/office/powerpoint/2010/main" val="2311494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44970de2612e17a2b4a298aafb350898e5fd80"/>
  <p:tag name="ARTICULATE_PROJECT_OPEN" val="0"/>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1594</TotalTime>
  <Words>1369</Words>
  <Application>Microsoft Office PowerPoint</Application>
  <PresentationFormat>On-screen Show (4:3)</PresentationFormat>
  <Paragraphs>128</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Angles</vt:lpstr>
      <vt:lpstr>Chapter 10</vt:lpstr>
      <vt:lpstr>Learning Objectives</vt:lpstr>
      <vt:lpstr>Learning objectives continued</vt:lpstr>
      <vt:lpstr>Learning objectives continued</vt:lpstr>
      <vt:lpstr>Simple javaScript--Hello</vt:lpstr>
      <vt:lpstr>Javascript old Syntax</vt:lpstr>
      <vt:lpstr>Sequential processing</vt:lpstr>
      <vt:lpstr>Javascript operators</vt:lpstr>
      <vt:lpstr>Math operations</vt:lpstr>
      <vt:lpstr>variables</vt:lpstr>
      <vt:lpstr>Variable declaration</vt:lpstr>
      <vt:lpstr>Assigning a value to a variable</vt:lpstr>
      <vt:lpstr>Variable types</vt:lpstr>
      <vt:lpstr>Displaying variables</vt:lpstr>
      <vt:lpstr>comments</vt:lpstr>
      <vt:lpstr>Sample comments</vt:lpstr>
      <vt:lpstr>If statement</vt:lpstr>
      <vt:lpstr>If-Else statement</vt:lpstr>
      <vt:lpstr>Comparison operators</vt:lpstr>
      <vt:lpstr>Logical operators</vt:lpstr>
      <vt:lpstr>Using whitespace</vt:lpstr>
      <vt:lpstr>Switch statement</vt:lpstr>
      <vt:lpstr>Iterative statements</vt:lpstr>
      <vt:lpstr>functions</vt:lpstr>
      <vt:lpstr>Function example</vt:lpstr>
      <vt:lpstr>Events</vt:lpstr>
      <vt:lpstr>Events continued</vt:lpstr>
      <vt:lpstr>Events continued</vt:lpstr>
      <vt:lpstr>Returning a value from a function</vt:lpstr>
      <vt:lpstr>Declaring variables within a function</vt:lpstr>
      <vt:lpstr>Global variables</vt:lpstr>
      <vt:lpstr>Creating an array</vt:lpstr>
      <vt:lpstr>An array demo</vt:lpstr>
      <vt:lpstr>Using a date object</vt:lpstr>
      <vt:lpstr>Built-in objects</vt:lpstr>
      <vt:lpstr>Creating your own objects</vt:lpstr>
      <vt:lpstr>Object demo</vt:lpstr>
      <vt:lpstr>Exernal javascript files</vt:lpstr>
      <vt:lpstr>Real world: form validation</vt:lpstr>
      <vt:lpstr>Form validation continued</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Kris</dc:creator>
  <cp:lastModifiedBy>Kris</cp:lastModifiedBy>
  <cp:revision>55</cp:revision>
  <dcterms:created xsi:type="dcterms:W3CDTF">2013-02-13T17:31:54Z</dcterms:created>
  <dcterms:modified xsi:type="dcterms:W3CDTF">2013-07-02T21:45:52Z</dcterms:modified>
</cp:coreProperties>
</file>