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02" y="-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CF58D-E410-4905-824F-C58FC1E49940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C1DFC4-8BD0-4B9E-A9B4-857DBB733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8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11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the Document Object Model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819400"/>
            <a:ext cx="2734733" cy="351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018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content to the current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	&lt;</a:t>
            </a:r>
            <a:r>
              <a:rPr lang="en-US" dirty="0"/>
              <a:t>DOCTYPE!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>&lt;script&gt;</a:t>
            </a:r>
            <a:br>
              <a:rPr lang="en-US" dirty="0"/>
            </a:br>
            <a:r>
              <a:rPr lang="en-US" dirty="0" err="1"/>
              <a:t>document.writeln</a:t>
            </a:r>
            <a:r>
              <a:rPr lang="en-US" dirty="0"/>
              <a:t>("Hello, DOM");</a:t>
            </a:r>
            <a:br>
              <a:rPr lang="en-US" dirty="0"/>
            </a:br>
            <a:r>
              <a:rPr lang="en-US" dirty="0"/>
              <a:t>&lt;/script&gt;</a:t>
            </a:r>
            <a:br>
              <a:rPr lang="en-US" dirty="0"/>
            </a:br>
            <a:r>
              <a:rPr lang="en-US" dirty="0"/>
              <a:t>&lt;p&gt;Other document content&lt;/p&gt;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4343400"/>
            <a:ext cx="6165850" cy="121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064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html to the current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	&lt;</a:t>
            </a:r>
            <a:r>
              <a:rPr lang="en-US" dirty="0"/>
              <a:t>DOCTYPE!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>&lt;script&gt;</a:t>
            </a:r>
            <a:br>
              <a:rPr lang="en-US" dirty="0"/>
            </a:br>
            <a:r>
              <a:rPr lang="en-US" dirty="0" err="1"/>
              <a:t>document.writeln</a:t>
            </a:r>
            <a:r>
              <a:rPr lang="en-US" dirty="0"/>
              <a:t>("&lt;b&gt;Hello&lt;/b&gt;, DOM");</a:t>
            </a:r>
            <a:br>
              <a:rPr lang="en-US" dirty="0"/>
            </a:br>
            <a:r>
              <a:rPr lang="en-US" dirty="0"/>
              <a:t>&lt;/script&gt;</a:t>
            </a:r>
            <a:br>
              <a:rPr lang="en-US" dirty="0"/>
            </a:br>
            <a:r>
              <a:rPr lang="en-US" dirty="0"/>
              <a:t>&lt;p&gt;Other document content&lt;/p&gt;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32" y="4191000"/>
            <a:ext cx="7613650" cy="149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117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Displaying window specifics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/>
              <a:t> &lt;DOCTYPE!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>&lt;script&gt;</a:t>
            </a:r>
            <a:br>
              <a:rPr lang="en-US" dirty="0"/>
            </a:br>
            <a:r>
              <a:rPr lang="en-US" dirty="0"/>
              <a:t>alert("Top: " + </a:t>
            </a:r>
            <a:r>
              <a:rPr lang="en-US" dirty="0" err="1"/>
              <a:t>window.screenY</a:t>
            </a:r>
            <a:r>
              <a:rPr lang="en-US" dirty="0"/>
              <a:t> + " </a:t>
            </a:r>
            <a:r>
              <a:rPr lang="en-US" dirty="0" err="1"/>
              <a:t>Window.left</a:t>
            </a:r>
            <a:r>
              <a:rPr lang="en-US" dirty="0"/>
              <a:t>: " + </a:t>
            </a:r>
            <a:r>
              <a:rPr lang="en-US" dirty="0" err="1"/>
              <a:t>window.screenX</a:t>
            </a:r>
            <a:r>
              <a:rPr lang="en-US" dirty="0"/>
              <a:t> + " Inner Height: " </a:t>
            </a:r>
            <a:br>
              <a:rPr lang="en-US" dirty="0"/>
            </a:br>
            <a:r>
              <a:rPr lang="en-US" dirty="0"/>
              <a:t>+ </a:t>
            </a:r>
            <a:r>
              <a:rPr lang="en-US" dirty="0" err="1"/>
              <a:t>window.innerHeight</a:t>
            </a:r>
            <a:r>
              <a:rPr lang="en-US" dirty="0"/>
              <a:t> + " Inner Width: " + </a:t>
            </a:r>
            <a:r>
              <a:rPr lang="en-US" dirty="0" err="1"/>
              <a:t>window.innerWidth</a:t>
            </a:r>
            <a:r>
              <a:rPr lang="en-US" dirty="0"/>
              <a:t>); </a:t>
            </a:r>
            <a:br>
              <a:rPr lang="en-US" dirty="0"/>
            </a:br>
            <a:r>
              <a:rPr lang="en-US" dirty="0"/>
              <a:t>&lt;/script&gt;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429000"/>
            <a:ext cx="507244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071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the current window’s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/>
              <a:t> &lt;DOCTYPE!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="http://www.websitedevelopmentbook.com/Chapter11/Dog.jpg"  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/>
              <a:t>&lt;button </a:t>
            </a:r>
            <a:r>
              <a:rPr lang="en-US" dirty="0" err="1"/>
              <a:t>onclick</a:t>
            </a:r>
            <a:r>
              <a:rPr lang="en-US" dirty="0"/>
              <a:t>="</a:t>
            </a:r>
            <a:r>
              <a:rPr lang="en-US" dirty="0" err="1"/>
              <a:t>window.print</a:t>
            </a:r>
            <a:r>
              <a:rPr lang="en-US" dirty="0"/>
              <a:t>()"&gt;Print Window&lt;/button&gt;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635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Displaying screen specifics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/>
              <a:t> &lt;DOCTYPE!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>&lt;script&gt;</a:t>
            </a:r>
            <a:br>
              <a:rPr lang="en-US" dirty="0"/>
            </a:br>
            <a:r>
              <a:rPr lang="en-US" dirty="0"/>
              <a:t>alert("Width: " + </a:t>
            </a:r>
            <a:r>
              <a:rPr lang="en-US" dirty="0" err="1"/>
              <a:t>screen.width</a:t>
            </a:r>
            <a:r>
              <a:rPr lang="en-US" dirty="0"/>
              <a:t> + " Height: " + </a:t>
            </a:r>
            <a:r>
              <a:rPr lang="en-US" dirty="0" err="1"/>
              <a:t>screen.height</a:t>
            </a:r>
            <a:r>
              <a:rPr lang="en-US" dirty="0"/>
              <a:t> + " Colors: " </a:t>
            </a:r>
            <a:br>
              <a:rPr lang="en-US" dirty="0"/>
            </a:br>
            <a:r>
              <a:rPr lang="en-US" dirty="0"/>
              <a:t>+ </a:t>
            </a:r>
            <a:r>
              <a:rPr lang="en-US" dirty="0" err="1"/>
              <a:t>screen.colorDepth</a:t>
            </a:r>
            <a:r>
              <a:rPr lang="en-US" dirty="0"/>
              <a:t>); </a:t>
            </a:r>
            <a:br>
              <a:rPr lang="en-US" dirty="0"/>
            </a:br>
            <a:r>
              <a:rPr lang="en-US" dirty="0"/>
              <a:t>&lt;/script&gt;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971800"/>
            <a:ext cx="4210050" cy="153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496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Displaying the current browser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	&lt;</a:t>
            </a:r>
            <a:r>
              <a:rPr lang="en-US" dirty="0"/>
              <a:t>DOCTYPE!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>&lt;script&gt;</a:t>
            </a:r>
            <a:br>
              <a:rPr lang="en-US" dirty="0"/>
            </a:br>
            <a:r>
              <a:rPr lang="en-US" dirty="0"/>
              <a:t>alert(</a:t>
            </a:r>
            <a:r>
              <a:rPr lang="en-US" dirty="0" err="1"/>
              <a:t>navigator.appName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&lt;/script&gt;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4174786"/>
            <a:ext cx="2946400" cy="169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488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history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	&lt;</a:t>
            </a:r>
            <a:r>
              <a:rPr lang="en-US" dirty="0"/>
              <a:t>DOCTYPE!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&lt;head&gt;</a:t>
            </a:r>
            <a:br>
              <a:rPr lang="en-US" dirty="0"/>
            </a:br>
            <a:r>
              <a:rPr lang="en-US" dirty="0"/>
              <a:t>&lt;script&gt;</a:t>
            </a: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changeContent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value = </a:t>
            </a:r>
            <a:r>
              <a:rPr lang="en-US" dirty="0" err="1"/>
              <a:t>document.getElementById</a:t>
            </a:r>
            <a:r>
              <a:rPr lang="en-US" dirty="0"/>
              <a:t>('</a:t>
            </a:r>
            <a:r>
              <a:rPr lang="en-US" dirty="0" err="1"/>
              <a:t>PullDown</a:t>
            </a:r>
            <a:r>
              <a:rPr lang="en-US" dirty="0"/>
              <a:t>').value;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history.go</a:t>
            </a:r>
            <a:r>
              <a:rPr lang="en-US" dirty="0"/>
              <a:t>(value);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&lt;/script&gt;</a:t>
            </a:r>
            <a:br>
              <a:rPr lang="en-US" dirty="0"/>
            </a:br>
            <a:r>
              <a:rPr lang="en-US" dirty="0"/>
              <a:t>&lt;/head&gt;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>&lt;select id="</a:t>
            </a:r>
            <a:r>
              <a:rPr lang="en-US" dirty="0" err="1"/>
              <a:t>PullDown</a:t>
            </a:r>
            <a:r>
              <a:rPr lang="en-US" dirty="0"/>
              <a:t>" </a:t>
            </a:r>
            <a:r>
              <a:rPr lang="en-US" dirty="0" err="1"/>
              <a:t>onchange</a:t>
            </a:r>
            <a:r>
              <a:rPr lang="en-US" dirty="0"/>
              <a:t>="</a:t>
            </a:r>
            <a:r>
              <a:rPr lang="en-US" dirty="0" err="1"/>
              <a:t>changeContent</a:t>
            </a:r>
            <a:r>
              <a:rPr lang="en-US" dirty="0"/>
              <a:t>();"style="width:100;"&gt;</a:t>
            </a:r>
            <a:br>
              <a:rPr lang="en-US" dirty="0"/>
            </a:br>
            <a:r>
              <a:rPr lang="en-US" dirty="0"/>
              <a:t>&lt;script&gt;</a:t>
            </a:r>
            <a:br>
              <a:rPr lang="en-US" dirty="0"/>
            </a:br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history.length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document.writeln</a:t>
            </a:r>
            <a:r>
              <a:rPr lang="en-US" dirty="0"/>
              <a:t>("&lt;option value=" + </a:t>
            </a:r>
            <a:r>
              <a:rPr lang="en-US" dirty="0" err="1"/>
              <a:t>i</a:t>
            </a:r>
            <a:r>
              <a:rPr lang="en-US" dirty="0"/>
              <a:t> + "&gt;" + </a:t>
            </a:r>
            <a:r>
              <a:rPr lang="en-US" dirty="0" err="1"/>
              <a:t>i</a:t>
            </a:r>
            <a:r>
              <a:rPr lang="en-US" dirty="0"/>
              <a:t> + "&lt;/option&gt;");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&lt;/script&gt;</a:t>
            </a:r>
            <a:br>
              <a:rPr lang="en-US" dirty="0"/>
            </a:br>
            <a:r>
              <a:rPr lang="en-US" dirty="0"/>
              <a:t>&lt;select&gt;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4191000"/>
            <a:ext cx="3511550" cy="106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230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Displaying current page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	&lt;</a:t>
            </a:r>
            <a:r>
              <a:rPr lang="en-US" dirty="0"/>
              <a:t>DOCTYPE!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>&lt;script&gt;</a:t>
            </a:r>
            <a:br>
              <a:rPr lang="en-US" dirty="0"/>
            </a:br>
            <a:r>
              <a:rPr lang="en-US" dirty="0"/>
              <a:t>alert("Host name: " + </a:t>
            </a:r>
            <a:r>
              <a:rPr lang="en-US" dirty="0" err="1"/>
              <a:t>location.host</a:t>
            </a:r>
            <a:r>
              <a:rPr lang="en-US" dirty="0"/>
              <a:t> + " Path: " + </a:t>
            </a:r>
            <a:r>
              <a:rPr lang="en-US" dirty="0" err="1"/>
              <a:t>location.pathname</a:t>
            </a:r>
            <a:r>
              <a:rPr lang="en-US" dirty="0"/>
              <a:t> + " Protocol: " </a:t>
            </a:r>
            <a:br>
              <a:rPr lang="en-US" dirty="0"/>
            </a:br>
            <a:r>
              <a:rPr lang="en-US" dirty="0"/>
              <a:t>+ </a:t>
            </a:r>
            <a:r>
              <a:rPr lang="en-US" dirty="0" err="1"/>
              <a:t>location.protocol</a:t>
            </a:r>
            <a:r>
              <a:rPr lang="en-US" dirty="0"/>
              <a:t>); </a:t>
            </a:r>
            <a:br>
              <a:rPr lang="en-US" dirty="0"/>
            </a:br>
            <a:r>
              <a:rPr lang="en-US" dirty="0"/>
              <a:t>&lt;/script&gt;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181783"/>
            <a:ext cx="3956050" cy="179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20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world: w3Schools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524000"/>
            <a:ext cx="4788235" cy="3579812"/>
          </a:xfrm>
        </p:spPr>
      </p:pic>
    </p:spTree>
    <p:extLst>
      <p:ext uri="{BB962C8B-B14F-4D97-AF65-F5344CB8AC3E}">
        <p14:creationId xmlns:p14="http://schemas.microsoft.com/office/powerpoint/2010/main" val="1986036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b="0" dirty="0"/>
              <a:t>To render a webpage, a browser treats the elements that make up the page, such as paragraphs, headings, images, lists, tables, and so, as objects. </a:t>
            </a:r>
            <a:endParaRPr lang="en-US" b="0" dirty="0" smtClean="0"/>
          </a:p>
          <a:p>
            <a:pPr>
              <a:buFont typeface="Arial" pitchFamily="34" charset="0"/>
              <a:buChar char="•"/>
            </a:pPr>
            <a:r>
              <a:rPr lang="en-US" b="0" dirty="0" smtClean="0"/>
              <a:t>In </a:t>
            </a:r>
            <a:r>
              <a:rPr lang="en-US" b="0" dirty="0"/>
              <a:t>the simplest sense, an object is a thing consisting of attributes, events, and operations. One object may be a paragraph, one an image, one a table, and so on. </a:t>
            </a:r>
            <a:endParaRPr lang="en-US" b="0" dirty="0" smtClean="0"/>
          </a:p>
          <a:p>
            <a:pPr>
              <a:buFont typeface="Arial" pitchFamily="34" charset="0"/>
              <a:buChar char="•"/>
            </a:pPr>
            <a:r>
              <a:rPr lang="en-US" b="0" dirty="0" smtClean="0"/>
              <a:t>To </a:t>
            </a:r>
            <a:r>
              <a:rPr lang="en-US" b="0" dirty="0"/>
              <a:t>access such objects within a webpage, browsers use the Document Object Model, or DOM. This chapter introduced the Document Object Model. </a:t>
            </a:r>
            <a:endParaRPr lang="en-US" b="0" dirty="0" smtClean="0"/>
          </a:p>
          <a:p>
            <a:pPr>
              <a:buFont typeface="Arial" pitchFamily="34" charset="0"/>
              <a:buChar char="•"/>
            </a:pPr>
            <a:r>
              <a:rPr lang="en-US" b="0" smtClean="0"/>
              <a:t>Using </a:t>
            </a:r>
            <a:r>
              <a:rPr lang="en-US" b="0" dirty="0"/>
              <a:t>JavaScript within your webpage, you can use DOM to access individual page components to create dynamic page content that your page can change based on operations the user performs</a:t>
            </a:r>
            <a:r>
              <a:rPr lang="en-US" b="0"/>
              <a:t>. </a:t>
            </a:r>
            <a:endParaRPr lang="en-US" b="0" smtClean="0"/>
          </a:p>
          <a:p>
            <a:pPr>
              <a:buFont typeface="Arial" pitchFamily="34" charset="0"/>
              <a:buChar char="•"/>
            </a:pPr>
            <a:r>
              <a:rPr lang="en-US" b="0" smtClean="0"/>
              <a:t>You </a:t>
            </a:r>
            <a:r>
              <a:rPr lang="en-US" b="0" dirty="0"/>
              <a:t>can also use DOM objects to perform key operations, such as validating a form’s contents.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928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990600"/>
            <a:ext cx="7520940" cy="3689877"/>
          </a:xfrm>
        </p:spPr>
        <p:txBody>
          <a:bodyPr>
            <a:no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b="0" dirty="0"/>
              <a:t>How by using events such as </a:t>
            </a:r>
            <a:r>
              <a:rPr lang="en-US" b="0" dirty="0" err="1"/>
              <a:t>mouseover</a:t>
            </a:r>
            <a:r>
              <a:rPr lang="en-US" b="0" dirty="0"/>
              <a:t> or </a:t>
            </a:r>
            <a:r>
              <a:rPr lang="en-US" b="0" dirty="0" err="1"/>
              <a:t>mouseout</a:t>
            </a:r>
            <a:r>
              <a:rPr lang="en-US" b="0" dirty="0"/>
              <a:t>, your pages can respond to specific user mouse operations</a:t>
            </a:r>
          </a:p>
          <a:p>
            <a:pPr>
              <a:buFont typeface="Arial" pitchFamily="34" charset="0"/>
              <a:buChar char="•"/>
            </a:pPr>
            <a:r>
              <a:rPr lang="en-US" b="0" dirty="0"/>
              <a:t> </a:t>
            </a:r>
            <a:r>
              <a:rPr lang="en-US" b="0" dirty="0" smtClean="0"/>
              <a:t>How </a:t>
            </a:r>
            <a:r>
              <a:rPr lang="en-US" b="0" dirty="0"/>
              <a:t>using an object’s </a:t>
            </a:r>
            <a:r>
              <a:rPr lang="en-US" b="0" dirty="0" err="1"/>
              <a:t>innerHTML</a:t>
            </a:r>
            <a:r>
              <a:rPr lang="en-US" b="0" dirty="0"/>
              <a:t> attribute allows you to access the nested HTML tags because many HTML tags enclose other HTML tags </a:t>
            </a:r>
          </a:p>
          <a:p>
            <a:pPr>
              <a:buFont typeface="Arial" pitchFamily="34" charset="0"/>
              <a:buChar char="•"/>
            </a:pPr>
            <a:r>
              <a:rPr lang="en-US" b="0" dirty="0"/>
              <a:t> </a:t>
            </a:r>
            <a:r>
              <a:rPr lang="en-US" b="0" dirty="0" smtClean="0"/>
              <a:t>How </a:t>
            </a:r>
            <a:r>
              <a:rPr lang="en-US" b="0" dirty="0"/>
              <a:t>using the Window object allows you to use JavaScript code within your page to access specifics about the current window, such as its size or relative screen position</a:t>
            </a:r>
          </a:p>
          <a:p>
            <a:pPr>
              <a:buFont typeface="Arial" pitchFamily="34" charset="0"/>
              <a:buChar char="•"/>
            </a:pPr>
            <a:r>
              <a:rPr lang="en-US" b="0" dirty="0"/>
              <a:t> </a:t>
            </a:r>
            <a:r>
              <a:rPr lang="en-US" b="0" dirty="0" smtClean="0"/>
              <a:t>How </a:t>
            </a:r>
            <a:r>
              <a:rPr lang="en-US" b="0" dirty="0"/>
              <a:t>using the Navigator object allows you to use JavaScript code to determine the Web browser that is displaying the page contents</a:t>
            </a:r>
          </a:p>
          <a:p>
            <a:pPr>
              <a:buFont typeface="Arial" pitchFamily="34" charset="0"/>
              <a:buChar char="•"/>
            </a:pPr>
            <a:r>
              <a:rPr lang="en-US" b="0" dirty="0"/>
              <a:t> </a:t>
            </a:r>
            <a:r>
              <a:rPr lang="en-US" b="0" dirty="0" smtClean="0"/>
              <a:t>How </a:t>
            </a:r>
            <a:r>
              <a:rPr lang="en-US" b="0" dirty="0"/>
              <a:t>using the Screen object allows you to use JavaScript code within your page to determine specifics about the current screen resolution </a:t>
            </a:r>
          </a:p>
          <a:p>
            <a:pPr>
              <a:buFont typeface="Arial" pitchFamily="34" charset="0"/>
              <a:buChar char="•"/>
            </a:pPr>
            <a:r>
              <a:rPr lang="en-US" b="0" dirty="0"/>
              <a:t> </a:t>
            </a:r>
            <a:r>
              <a:rPr lang="en-US" b="0" dirty="0" smtClean="0"/>
              <a:t>How </a:t>
            </a:r>
            <a:r>
              <a:rPr lang="en-US" b="0" dirty="0"/>
              <a:t>using the Location object allows you to use JavaScript code within your page to determine specifics about the current web-page, such as its URL, file path, or query string</a:t>
            </a:r>
          </a:p>
        </p:txBody>
      </p:sp>
    </p:spTree>
    <p:extLst>
      <p:ext uri="{BB962C8B-B14F-4D97-AF65-F5344CB8AC3E}">
        <p14:creationId xmlns:p14="http://schemas.microsoft.com/office/powerpoint/2010/main" val="225621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DOM Overview at: http</a:t>
            </a:r>
            <a:r>
              <a:rPr lang="en-US" i="1" dirty="0"/>
              <a:t>://www.w3.org/DOM/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468" y="1260895"/>
            <a:ext cx="5605463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0668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b="0" dirty="0"/>
              <a:t>An object, in the simplest sense, is a “thing.” With respect to an HTML page, an object might be a paragraph, image, or table. All things have attributes, and the same is true for DOM objects. A paragraph, for example, has related text; an image has a corresponding source URL; and a table might have a height and a width.</a:t>
            </a:r>
          </a:p>
          <a:p>
            <a:pPr>
              <a:buFont typeface="Arial" pitchFamily="34" charset="0"/>
              <a:buChar char="•"/>
            </a:pPr>
            <a:r>
              <a:rPr lang="en-US" b="0" dirty="0"/>
              <a:t>In addition to attributes, the browser associates different events with objects, such as a mouse entering a table, hovering over an image, and so on. The sections that follow use different JavaScript functions to leverage object attributes and in the process change a webpage’s behavior.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531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DOM to change an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8" y="1143000"/>
            <a:ext cx="5103962" cy="438577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	&lt;</a:t>
            </a:r>
            <a:r>
              <a:rPr lang="en-US" dirty="0"/>
              <a:t>DOCTYPE!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&lt;head&gt;</a:t>
            </a:r>
            <a:br>
              <a:rPr lang="en-US" dirty="0"/>
            </a:br>
            <a:r>
              <a:rPr lang="en-US" dirty="0"/>
              <a:t>&lt;script&gt;</a:t>
            </a: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imageDog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   {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ImageObject</a:t>
            </a:r>
            <a:r>
              <a:rPr lang="en-US" dirty="0"/>
              <a:t> = 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DogCat</a:t>
            </a:r>
            <a:r>
              <a:rPr lang="en-US" dirty="0"/>
              <a:t>");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ImageObject.src</a:t>
            </a:r>
            <a:r>
              <a:rPr lang="en-US" dirty="0"/>
              <a:t> = "http://www.websitedevelopmentbook.com/Chapter11/Dog.jpg";</a:t>
            </a:r>
            <a:br>
              <a:rPr lang="en-US" dirty="0"/>
            </a:br>
            <a:r>
              <a:rPr lang="en-US" dirty="0"/>
              <a:t>  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imageCat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   {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ImageObject</a:t>
            </a:r>
            <a:r>
              <a:rPr lang="en-US" dirty="0"/>
              <a:t> = 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DogCat</a:t>
            </a:r>
            <a:r>
              <a:rPr lang="en-US" dirty="0"/>
              <a:t>");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ImageObject.src</a:t>
            </a:r>
            <a:r>
              <a:rPr lang="en-US" dirty="0"/>
              <a:t> = "http://www.websitedevelopmentbook.com/Chapter11/Cat.jpg";</a:t>
            </a:r>
            <a:br>
              <a:rPr lang="en-US" dirty="0"/>
            </a:br>
            <a:r>
              <a:rPr lang="en-US" dirty="0"/>
              <a:t>   }</a:t>
            </a:r>
            <a:br>
              <a:rPr lang="en-US" dirty="0"/>
            </a:br>
            <a:r>
              <a:rPr lang="en-US" dirty="0"/>
              <a:t>&lt;/script&gt;</a:t>
            </a:r>
            <a:br>
              <a:rPr lang="en-US" dirty="0"/>
            </a:br>
            <a:r>
              <a:rPr lang="en-US" dirty="0"/>
              <a:t>&lt;/head&gt;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id="</a:t>
            </a:r>
            <a:r>
              <a:rPr lang="en-US" dirty="0" err="1"/>
              <a:t>DogCat</a:t>
            </a:r>
            <a:r>
              <a:rPr lang="en-US" dirty="0"/>
              <a:t>" </a:t>
            </a:r>
            <a:r>
              <a:rPr lang="en-US" dirty="0" err="1"/>
              <a:t>onmouseover</a:t>
            </a:r>
            <a:r>
              <a:rPr lang="en-US" dirty="0"/>
              <a:t>="</a:t>
            </a:r>
            <a:r>
              <a:rPr lang="en-US" dirty="0" err="1"/>
              <a:t>imageCat</a:t>
            </a:r>
            <a:r>
              <a:rPr lang="en-US" dirty="0"/>
              <a:t>()" </a:t>
            </a:r>
            <a:r>
              <a:rPr lang="en-US" dirty="0" err="1"/>
              <a:t>onmouseout</a:t>
            </a:r>
            <a:r>
              <a:rPr lang="en-US" dirty="0"/>
              <a:t>="</a:t>
            </a:r>
            <a:r>
              <a:rPr lang="en-US" dirty="0" err="1"/>
              <a:t>imageDog</a:t>
            </a:r>
            <a:r>
              <a:rPr lang="en-US" dirty="0"/>
              <a:t>()" </a:t>
            </a:r>
            <a:br>
              <a:rPr lang="en-US" dirty="0"/>
            </a:br>
            <a:r>
              <a:rPr lang="en-US" dirty="0" err="1"/>
              <a:t>src</a:t>
            </a:r>
            <a:r>
              <a:rPr lang="en-US" dirty="0"/>
              <a:t>="http://www.websitedevelopmentbook.com/Chapter11/Dog.jpg"  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238" y="1331477"/>
            <a:ext cx="3638892" cy="267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653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dom</a:t>
            </a:r>
            <a:r>
              <a:rPr lang="en-US" dirty="0" smtClean="0"/>
              <a:t> to change text 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	&lt;</a:t>
            </a:r>
            <a:r>
              <a:rPr lang="en-US" dirty="0"/>
              <a:t>DOCTYPE!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&lt;head&gt;</a:t>
            </a:r>
            <a:br>
              <a:rPr lang="en-US" dirty="0"/>
            </a:br>
            <a:r>
              <a:rPr lang="en-US" dirty="0"/>
              <a:t>&lt;script&gt;</a:t>
            </a: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greenText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   {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paragraphObject</a:t>
            </a:r>
            <a:r>
              <a:rPr lang="en-US" dirty="0"/>
              <a:t> = </a:t>
            </a:r>
            <a:r>
              <a:rPr lang="en-US" dirty="0" err="1"/>
              <a:t>document.getElementById</a:t>
            </a:r>
            <a:r>
              <a:rPr lang="en-US" dirty="0"/>
              <a:t>("Paragraph");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paragraphObject.style.color</a:t>
            </a:r>
            <a:r>
              <a:rPr lang="en-US" dirty="0"/>
              <a:t> = 'yellow';</a:t>
            </a:r>
            <a:br>
              <a:rPr lang="en-US" dirty="0"/>
            </a:br>
            <a:r>
              <a:rPr lang="en-US" dirty="0"/>
              <a:t>  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blueText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   {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paragraphObject</a:t>
            </a:r>
            <a:r>
              <a:rPr lang="en-US" dirty="0"/>
              <a:t> = </a:t>
            </a:r>
            <a:r>
              <a:rPr lang="en-US" dirty="0" err="1"/>
              <a:t>document.getElementById</a:t>
            </a:r>
            <a:r>
              <a:rPr lang="en-US" dirty="0"/>
              <a:t>("Paragraph");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paragraphObject.style.color</a:t>
            </a:r>
            <a:r>
              <a:rPr lang="en-US" dirty="0"/>
              <a:t> = 'blue';</a:t>
            </a:r>
            <a:br>
              <a:rPr lang="en-US" dirty="0"/>
            </a:br>
            <a:r>
              <a:rPr lang="en-US" dirty="0"/>
              <a:t>   }</a:t>
            </a:r>
            <a:br>
              <a:rPr lang="en-US" dirty="0"/>
            </a:br>
            <a:r>
              <a:rPr lang="en-US" dirty="0"/>
              <a:t>&lt;/script&gt;</a:t>
            </a:r>
            <a:br>
              <a:rPr lang="en-US" dirty="0"/>
            </a:br>
            <a:r>
              <a:rPr lang="en-US" dirty="0"/>
              <a:t>&lt;/head&gt;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>&lt;p id="Paragraph" style="</a:t>
            </a:r>
            <a:r>
              <a:rPr lang="en-US" dirty="0" err="1"/>
              <a:t>color:blue</a:t>
            </a:r>
            <a:r>
              <a:rPr lang="en-US" dirty="0"/>
              <a:t>" </a:t>
            </a:r>
            <a:r>
              <a:rPr lang="en-US" dirty="0" err="1"/>
              <a:t>onmouseover</a:t>
            </a:r>
            <a:r>
              <a:rPr lang="en-US" dirty="0"/>
              <a:t>="</a:t>
            </a:r>
            <a:r>
              <a:rPr lang="en-US" dirty="0" err="1"/>
              <a:t>greenText</a:t>
            </a:r>
            <a:r>
              <a:rPr lang="en-US" dirty="0"/>
              <a:t>()" </a:t>
            </a:r>
            <a:r>
              <a:rPr lang="en-US" dirty="0" err="1"/>
              <a:t>onmouseout</a:t>
            </a:r>
            <a:r>
              <a:rPr lang="en-US" dirty="0"/>
              <a:t>="</a:t>
            </a:r>
            <a:r>
              <a:rPr lang="en-US" dirty="0" err="1"/>
              <a:t>blueText</a:t>
            </a:r>
            <a:r>
              <a:rPr lang="en-US" dirty="0"/>
              <a:t>()"&gt;</a:t>
            </a:r>
            <a:br>
              <a:rPr lang="en-US" dirty="0"/>
            </a:br>
            <a:r>
              <a:rPr lang="en-US" dirty="0"/>
              <a:t>Paragraph text</a:t>
            </a:r>
            <a:br>
              <a:rPr lang="en-US" dirty="0"/>
            </a:br>
            <a:r>
              <a:rPr lang="en-US" dirty="0"/>
              <a:t>&lt;/p&gt;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343400"/>
            <a:ext cx="6343650" cy="194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700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a window-resize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	&lt;DOCTYPE</a:t>
            </a:r>
            <a:r>
              <a:rPr lang="en-US" dirty="0"/>
              <a:t>!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 </a:t>
            </a:r>
            <a:r>
              <a:rPr lang="en-US" dirty="0" err="1"/>
              <a:t>onresize</a:t>
            </a:r>
            <a:r>
              <a:rPr lang="en-US" dirty="0"/>
              <a:t>="alert('Resize Operation')"&gt;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="http://www.websitedevelopmentbook.com/Chapter11/dog.jpg" id="Dog"&gt;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88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an element’s </a:t>
            </a:r>
            <a:r>
              <a:rPr lang="en-US" dirty="0" err="1" smtClean="0"/>
              <a:t>innerhtml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	&lt;</a:t>
            </a:r>
            <a:r>
              <a:rPr lang="en-US" dirty="0"/>
              <a:t>DOCTYPE!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>&lt;p&gt;Paragraph one&lt;/p&gt;</a:t>
            </a:r>
            <a:br>
              <a:rPr lang="en-US" dirty="0"/>
            </a:br>
            <a:r>
              <a:rPr lang="en-US" dirty="0"/>
              <a:t>&lt;p id="</a:t>
            </a:r>
            <a:r>
              <a:rPr lang="en-US" dirty="0" err="1"/>
              <a:t>middleParagraph</a:t>
            </a:r>
            <a:r>
              <a:rPr lang="en-US" dirty="0"/>
              <a:t>"&gt;Paragraph two&lt;/p&gt;</a:t>
            </a:r>
            <a:br>
              <a:rPr lang="en-US" dirty="0"/>
            </a:br>
            <a:r>
              <a:rPr lang="en-US" dirty="0"/>
              <a:t>&lt;p&gt;Paragraph three&lt;/p&gt;</a:t>
            </a:r>
            <a:br>
              <a:rPr lang="en-US" dirty="0"/>
            </a:br>
            <a:r>
              <a:rPr lang="en-US" dirty="0"/>
              <a:t>&lt;button </a:t>
            </a:r>
            <a:r>
              <a:rPr lang="en-US" dirty="0" err="1"/>
              <a:t>onclick</a:t>
            </a:r>
            <a:r>
              <a:rPr lang="en-US" dirty="0"/>
              <a:t>="alert(</a:t>
            </a:r>
            <a:r>
              <a:rPr lang="en-US" dirty="0" err="1"/>
              <a:t>document.getElementById</a:t>
            </a:r>
            <a:r>
              <a:rPr lang="en-US" dirty="0"/>
              <a:t>('</a:t>
            </a:r>
            <a:r>
              <a:rPr lang="en-US" dirty="0" err="1"/>
              <a:t>middleParagraph</a:t>
            </a:r>
            <a:r>
              <a:rPr lang="en-US" dirty="0"/>
              <a:t>').</a:t>
            </a:r>
            <a:r>
              <a:rPr lang="en-US" dirty="0" err="1"/>
              <a:t>innerHTML</a:t>
            </a:r>
            <a:r>
              <a:rPr lang="en-US" dirty="0"/>
              <a:t>);"&gt;</a:t>
            </a:r>
            <a:br>
              <a:rPr lang="en-US" dirty="0"/>
            </a:br>
            <a:r>
              <a:rPr lang="en-US" dirty="0"/>
              <a:t>Show </a:t>
            </a:r>
            <a:r>
              <a:rPr lang="en-US" dirty="0" err="1"/>
              <a:t>innerHTML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&lt;/button&gt;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3733800"/>
            <a:ext cx="4718050" cy="219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502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an element’s </a:t>
            </a:r>
            <a:r>
              <a:rPr lang="en-US" dirty="0" err="1" smtClean="0"/>
              <a:t>innerhtml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	</a:t>
            </a:r>
            <a:r>
              <a:rPr lang="en-US" dirty="0"/>
              <a:t> &lt;DOCTYPE!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&lt;script&gt;</a:t>
            </a: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toHindi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   {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paragraphObject</a:t>
            </a:r>
            <a:r>
              <a:rPr lang="en-US" dirty="0"/>
              <a:t> = </a:t>
            </a:r>
            <a:r>
              <a:rPr lang="en-US" dirty="0" err="1"/>
              <a:t>document.getElementById</a:t>
            </a:r>
            <a:r>
              <a:rPr lang="en-US" dirty="0"/>
              <a:t>("Paragraph");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paragraphObject.innerHTML</a:t>
            </a:r>
            <a:r>
              <a:rPr lang="en-US" dirty="0"/>
              <a:t> = "</a:t>
            </a:r>
            <a:r>
              <a:rPr lang="en-US" dirty="0" err="1"/>
              <a:t>गर्भावस्थाक</a:t>
            </a:r>
            <a:r>
              <a:rPr lang="en-US" dirty="0"/>
              <a:t> </a:t>
            </a:r>
            <a:r>
              <a:rPr lang="en-US" dirty="0" err="1"/>
              <a:t>आमतौर</a:t>
            </a:r>
            <a:r>
              <a:rPr lang="en-US" dirty="0"/>
              <a:t> </a:t>
            </a:r>
            <a:r>
              <a:rPr lang="en-US" dirty="0" err="1"/>
              <a:t>पर</a:t>
            </a:r>
            <a:r>
              <a:rPr lang="en-US" dirty="0"/>
              <a:t> 9 </a:t>
            </a:r>
            <a:r>
              <a:rPr lang="en-US" dirty="0" err="1"/>
              <a:t>महीयने</a:t>
            </a:r>
            <a:r>
              <a:rPr lang="en-US" dirty="0"/>
              <a:t> (40 </a:t>
            </a:r>
            <a:r>
              <a:rPr lang="en-US" dirty="0" err="1"/>
              <a:t>सप्ताैह</a:t>
            </a:r>
            <a:r>
              <a:rPr lang="en-US" dirty="0"/>
              <a:t>) </a:t>
            </a:r>
            <a:r>
              <a:rPr lang="en-US" dirty="0" err="1"/>
              <a:t>तक</a:t>
            </a:r>
            <a:r>
              <a:rPr lang="en-US" dirty="0"/>
              <a:t> </a:t>
            </a:r>
            <a:r>
              <a:rPr lang="en-US" dirty="0" err="1"/>
              <a:t>चलती</a:t>
            </a:r>
            <a:r>
              <a:rPr lang="en-US" dirty="0"/>
              <a:t> </a:t>
            </a:r>
            <a:r>
              <a:rPr lang="en-US" dirty="0" err="1"/>
              <a:t>है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जिसे</a:t>
            </a:r>
            <a:r>
              <a:rPr lang="en-US" dirty="0"/>
              <a:t> </a:t>
            </a:r>
            <a:r>
              <a:rPr lang="en-US" dirty="0" err="1"/>
              <a:t>आपकी</a:t>
            </a:r>
            <a:r>
              <a:rPr lang="en-US" dirty="0"/>
              <a:t> </a:t>
            </a:r>
            <a:r>
              <a:rPr lang="en-US" dirty="0" err="1"/>
              <a:t>पिछली</a:t>
            </a:r>
            <a:r>
              <a:rPr lang="en-US" dirty="0"/>
              <a:t> </a:t>
            </a:r>
            <a:r>
              <a:rPr lang="en-US" dirty="0" err="1"/>
              <a:t>माहवारी</a:t>
            </a:r>
            <a:r>
              <a:rPr lang="en-US" dirty="0"/>
              <a:t> </a:t>
            </a:r>
            <a:r>
              <a:rPr lang="en-US" dirty="0" err="1"/>
              <a:t>की</a:t>
            </a:r>
            <a:r>
              <a:rPr lang="en-US" dirty="0"/>
              <a:t> </a:t>
            </a:r>
            <a:r>
              <a:rPr lang="en-US" dirty="0" err="1"/>
              <a:t>तारीख</a:t>
            </a:r>
            <a:r>
              <a:rPr lang="en-US" dirty="0"/>
              <a:t> </a:t>
            </a:r>
            <a:r>
              <a:rPr lang="en-US" dirty="0" err="1"/>
              <a:t>से</a:t>
            </a:r>
            <a:r>
              <a:rPr lang="en-US" dirty="0"/>
              <a:t> </a:t>
            </a:r>
            <a:r>
              <a:rPr lang="en-US" dirty="0" err="1"/>
              <a:t>गिना</a:t>
            </a:r>
            <a:r>
              <a:rPr lang="en-US" dirty="0"/>
              <a:t> </a:t>
            </a:r>
            <a:r>
              <a:rPr lang="en-US" dirty="0" err="1"/>
              <a:t>जाता</a:t>
            </a:r>
            <a:r>
              <a:rPr lang="en-US" dirty="0"/>
              <a:t> </a:t>
            </a:r>
            <a:r>
              <a:rPr lang="en-US" dirty="0" err="1"/>
              <a:t>है</a:t>
            </a:r>
            <a:r>
              <a:rPr lang="en-US" dirty="0"/>
              <a:t>। </a:t>
            </a:r>
            <a:r>
              <a:rPr lang="en-US" dirty="0" err="1"/>
              <a:t>अपनी</a:t>
            </a:r>
            <a:r>
              <a:rPr lang="en-US" dirty="0"/>
              <a:t> </a:t>
            </a:r>
            <a:r>
              <a:rPr lang="en-US" dirty="0" err="1"/>
              <a:t>सटीक</a:t>
            </a:r>
            <a:r>
              <a:rPr lang="en-US" dirty="0"/>
              <a:t> </a:t>
            </a:r>
            <a:r>
              <a:rPr lang="en-US" dirty="0" err="1"/>
              <a:t>नियत</a:t>
            </a:r>
            <a:r>
              <a:rPr lang="en-US" dirty="0"/>
              <a:t> </a:t>
            </a:r>
            <a:r>
              <a:rPr lang="en-US" dirty="0" err="1"/>
              <a:t>तिथि</a:t>
            </a:r>
            <a:r>
              <a:rPr lang="en-US" dirty="0"/>
              <a:t> </a:t>
            </a:r>
            <a:r>
              <a:rPr lang="en-US" dirty="0" err="1"/>
              <a:t>का</a:t>
            </a:r>
            <a:r>
              <a:rPr lang="en-US" dirty="0"/>
              <a:t> </a:t>
            </a:r>
            <a:r>
              <a:rPr lang="en-US" dirty="0" err="1"/>
              <a:t>अनुमान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लगाने</a:t>
            </a:r>
            <a:r>
              <a:rPr lang="en-US" dirty="0"/>
              <a:t> </a:t>
            </a:r>
            <a:r>
              <a:rPr lang="en-US" dirty="0" err="1"/>
              <a:t>के</a:t>
            </a:r>
            <a:r>
              <a:rPr lang="en-US" dirty="0"/>
              <a:t> </a:t>
            </a:r>
            <a:r>
              <a:rPr lang="en-US" dirty="0" err="1"/>
              <a:t>लिए</a:t>
            </a:r>
            <a:r>
              <a:rPr lang="en-US" dirty="0"/>
              <a:t> (</a:t>
            </a:r>
            <a:r>
              <a:rPr lang="en-US" dirty="0" err="1"/>
              <a:t>लगभग</a:t>
            </a:r>
            <a:r>
              <a:rPr lang="en-US" dirty="0"/>
              <a:t> 2 </a:t>
            </a:r>
            <a:r>
              <a:rPr lang="en-US" dirty="0" err="1"/>
              <a:t>सप्ताकह</a:t>
            </a:r>
            <a:r>
              <a:rPr lang="en-US" dirty="0"/>
              <a:t> </a:t>
            </a:r>
            <a:r>
              <a:rPr lang="en-US" dirty="0" err="1"/>
              <a:t>तक</a:t>
            </a:r>
            <a:r>
              <a:rPr lang="en-US" dirty="0"/>
              <a:t> </a:t>
            </a:r>
            <a:r>
              <a:rPr lang="en-US" dirty="0" err="1"/>
              <a:t>सटीक</a:t>
            </a:r>
            <a:r>
              <a:rPr lang="en-US" dirty="0"/>
              <a:t>) </a:t>
            </a:r>
            <a:r>
              <a:rPr lang="en-US" dirty="0" err="1"/>
              <a:t>अपनी</a:t>
            </a:r>
            <a:r>
              <a:rPr lang="en-US" dirty="0"/>
              <a:t> </a:t>
            </a:r>
            <a:r>
              <a:rPr lang="en-US" dirty="0" err="1"/>
              <a:t>पिछली</a:t>
            </a:r>
            <a:r>
              <a:rPr lang="en-US" dirty="0"/>
              <a:t> </a:t>
            </a:r>
            <a:r>
              <a:rPr lang="en-US" dirty="0" err="1"/>
              <a:t>माहवारी</a:t>
            </a:r>
            <a:r>
              <a:rPr lang="en-US" dirty="0"/>
              <a:t> </a:t>
            </a:r>
            <a:r>
              <a:rPr lang="en-US" dirty="0" err="1"/>
              <a:t>की</a:t>
            </a:r>
            <a:r>
              <a:rPr lang="en-US" dirty="0"/>
              <a:t> </a:t>
            </a:r>
            <a:r>
              <a:rPr lang="en-US" dirty="0" err="1"/>
              <a:t>तारीख</a:t>
            </a:r>
            <a:r>
              <a:rPr lang="en-US" dirty="0"/>
              <a:t> </a:t>
            </a:r>
            <a:r>
              <a:rPr lang="en-US" dirty="0" err="1"/>
              <a:t>से</a:t>
            </a:r>
            <a:r>
              <a:rPr lang="en-US" dirty="0"/>
              <a:t> </a:t>
            </a:r>
            <a:r>
              <a:rPr lang="en-US" dirty="0" err="1"/>
              <a:t>आरंभ</a:t>
            </a:r>
            <a:r>
              <a:rPr lang="en-US" dirty="0"/>
              <a:t> </a:t>
            </a:r>
            <a:r>
              <a:rPr lang="en-US" dirty="0" err="1"/>
              <a:t>करें</a:t>
            </a:r>
            <a:r>
              <a:rPr lang="en-US" dirty="0"/>
              <a:t> </a:t>
            </a:r>
            <a:r>
              <a:rPr lang="en-US" dirty="0" err="1"/>
              <a:t>और</a:t>
            </a:r>
            <a:r>
              <a:rPr lang="en-US" dirty="0"/>
              <a:t> </a:t>
            </a:r>
            <a:r>
              <a:rPr lang="en-US" dirty="0" err="1"/>
              <a:t>उसमें</a:t>
            </a:r>
            <a:r>
              <a:rPr lang="en-US" dirty="0"/>
              <a:t> 280 </a:t>
            </a:r>
            <a:r>
              <a:rPr lang="en-US" dirty="0" err="1"/>
              <a:t>दिन</a:t>
            </a:r>
            <a:r>
              <a:rPr lang="en-US" dirty="0"/>
              <a:t>";</a:t>
            </a:r>
            <a:br>
              <a:rPr lang="en-US" dirty="0"/>
            </a:br>
            <a:r>
              <a:rPr lang="en-US" dirty="0"/>
              <a:t>  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toEnglish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   {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paragraphObject</a:t>
            </a:r>
            <a:r>
              <a:rPr lang="en-US" dirty="0"/>
              <a:t> = </a:t>
            </a:r>
            <a:r>
              <a:rPr lang="en-US" dirty="0" err="1"/>
              <a:t>document.getElementById</a:t>
            </a:r>
            <a:r>
              <a:rPr lang="en-US" dirty="0"/>
              <a:t>("Paragraph");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paragraphObject.innerHTML</a:t>
            </a:r>
            <a:r>
              <a:rPr lang="en-US" dirty="0"/>
              <a:t> = "Pregnancy normally lasts 9 months (40 weeks), calculated from the date of your last menstrual period. To estimate (accurate to about 2 weeks) your due date, start with the date of your last menstrual cycle and then add 280 days.";</a:t>
            </a:r>
            <a:br>
              <a:rPr lang="en-US" dirty="0"/>
            </a:br>
            <a:r>
              <a:rPr lang="en-US" dirty="0"/>
              <a:t>  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&lt;/script&gt;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>&lt;p id="Paragraph" </a:t>
            </a:r>
            <a:r>
              <a:rPr lang="en-US" dirty="0" err="1"/>
              <a:t>onmouseover</a:t>
            </a:r>
            <a:r>
              <a:rPr lang="en-US" dirty="0"/>
              <a:t>="</a:t>
            </a:r>
            <a:r>
              <a:rPr lang="en-US" dirty="0" err="1"/>
              <a:t>toHindi</a:t>
            </a:r>
            <a:r>
              <a:rPr lang="en-US" dirty="0"/>
              <a:t>()" </a:t>
            </a:r>
            <a:r>
              <a:rPr lang="en-US" dirty="0" err="1"/>
              <a:t>onmouseout</a:t>
            </a:r>
            <a:r>
              <a:rPr lang="en-US" dirty="0"/>
              <a:t>="</a:t>
            </a:r>
            <a:r>
              <a:rPr lang="en-US" dirty="0" err="1"/>
              <a:t>toEnglish</a:t>
            </a:r>
            <a:r>
              <a:rPr lang="en-US" dirty="0"/>
              <a:t>()"&gt;Pregnancy normally lasts 9 months (40 weeks),  calculated from the date of your last menstrual period. To estimate (accurate to about 2 weeks) your due date, start with the date of your last menstrual cycle and then add 280 days.&lt;/p&gt;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4572000"/>
            <a:ext cx="4953000" cy="182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5511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9e189f1a753ee679d1b35c74a851e0b830c82ef3"/>
  <p:tag name="ARTICULATE_PROJECT_OPEN" val="0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1643</TotalTime>
  <Words>377</Words>
  <Application>Microsoft Office PowerPoint</Application>
  <PresentationFormat>On-screen Show (4:3)</PresentationFormat>
  <Paragraphs>46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Angles</vt:lpstr>
      <vt:lpstr>Chapter 11</vt:lpstr>
      <vt:lpstr>Learning Objectives</vt:lpstr>
      <vt:lpstr>DOM Overview at: http://www.w3.org/DOM/</vt:lpstr>
      <vt:lpstr>Understanding objects</vt:lpstr>
      <vt:lpstr>Using DOM to change an image</vt:lpstr>
      <vt:lpstr>Using dom to change text colors</vt:lpstr>
      <vt:lpstr>Detecting a window-resize event</vt:lpstr>
      <vt:lpstr>Accessing an element’s innerhtml</vt:lpstr>
      <vt:lpstr>Changing an element’s innerhtml</vt:lpstr>
      <vt:lpstr>Writing content to the current document</vt:lpstr>
      <vt:lpstr>Writing html to the current document</vt:lpstr>
      <vt:lpstr>Displaying window specifics</vt:lpstr>
      <vt:lpstr>Printing the current window’s contents</vt:lpstr>
      <vt:lpstr>Displaying screen specifics</vt:lpstr>
      <vt:lpstr>Displaying the current browser name</vt:lpstr>
      <vt:lpstr>Using the history object</vt:lpstr>
      <vt:lpstr>Displaying current page information</vt:lpstr>
      <vt:lpstr>Real world: w3Schools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Kris</dc:creator>
  <cp:lastModifiedBy>Kris</cp:lastModifiedBy>
  <cp:revision>59</cp:revision>
  <dcterms:created xsi:type="dcterms:W3CDTF">2013-02-13T17:31:54Z</dcterms:created>
  <dcterms:modified xsi:type="dcterms:W3CDTF">2013-07-02T21:46:04Z</dcterms:modified>
</cp:coreProperties>
</file>