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javascript-obfuscato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15</a:t>
            </a:r>
            <a:endParaRPr lang="en-US" dirty="0"/>
          </a:p>
        </p:txBody>
      </p:sp>
      <p:sp>
        <p:nvSpPr>
          <p:cNvPr id="7" name="Subtitle 6"/>
          <p:cNvSpPr>
            <a:spLocks noGrp="1"/>
          </p:cNvSpPr>
          <p:nvPr>
            <p:ph type="subTitle" idx="1"/>
          </p:nvPr>
        </p:nvSpPr>
        <p:spPr/>
        <p:txBody>
          <a:bodyPr/>
          <a:lstStyle/>
          <a:p>
            <a:r>
              <a:rPr lang="en-US" dirty="0"/>
              <a:t>Webpage Optimization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obfuscation</a:t>
            </a:r>
            <a:endParaRPr lang="en-US" dirty="0"/>
          </a:p>
        </p:txBody>
      </p:sp>
      <p:sp>
        <p:nvSpPr>
          <p:cNvPr id="3" name="Content Placeholder 2"/>
          <p:cNvSpPr>
            <a:spLocks noGrp="1"/>
          </p:cNvSpPr>
          <p:nvPr>
            <p:ph idx="1"/>
          </p:nvPr>
        </p:nvSpPr>
        <p:spPr/>
        <p:txBody>
          <a:bodyPr/>
          <a:lstStyle/>
          <a:p>
            <a:r>
              <a:rPr lang="en-US" dirty="0" smtClean="0"/>
              <a:t>	&lt;</a:t>
            </a:r>
            <a:r>
              <a:rPr lang="en-US" dirty="0"/>
              <a:t>SCRIPT LANGUAGE="JavaScript"&gt;&lt;!--Begin </a:t>
            </a:r>
            <a:r>
              <a:rPr lang="en-US" dirty="0" err="1"/>
              <a:t>vartimeDelay</a:t>
            </a:r>
            <a:r>
              <a:rPr lang="en-US" dirty="0"/>
              <a:t>=5;var Pix=new Array("http://www.WebSiteDevelopmentBook.com/Chapter02/maui01.jpg","http://www.WebSiteDevelopmentBook.com/Chapter02/maui02.jpg","http://www.WebSiteDevelopmentBook.com/Chapter02/maui03.jpg");var </a:t>
            </a:r>
            <a:r>
              <a:rPr lang="en-US" dirty="0" err="1"/>
              <a:t>howMany</a:t>
            </a:r>
            <a:r>
              <a:rPr lang="en-US" dirty="0"/>
              <a:t>=</a:t>
            </a:r>
            <a:r>
              <a:rPr lang="en-US" dirty="0" err="1"/>
              <a:t>Pix.length;timeDelay</a:t>
            </a:r>
            <a:r>
              <a:rPr lang="en-US" dirty="0"/>
              <a:t>*=1000;var </a:t>
            </a:r>
            <a:r>
              <a:rPr lang="en-US" dirty="0" err="1"/>
              <a:t>PicCurrentNum</a:t>
            </a:r>
            <a:r>
              <a:rPr lang="en-US" dirty="0"/>
              <a:t>=0;var </a:t>
            </a:r>
            <a:r>
              <a:rPr lang="en-US" dirty="0" err="1"/>
              <a:t>PicCurrent</a:t>
            </a:r>
            <a:r>
              <a:rPr lang="en-US" dirty="0"/>
              <a:t>=new Image();</a:t>
            </a:r>
            <a:r>
              <a:rPr lang="en-US" dirty="0" err="1"/>
              <a:t>PicCurrent.src</a:t>
            </a:r>
            <a:r>
              <a:rPr lang="en-US" dirty="0"/>
              <a:t>=Pix[</a:t>
            </a:r>
            <a:r>
              <a:rPr lang="en-US" dirty="0" err="1"/>
              <a:t>PicCurrentNum</a:t>
            </a:r>
            <a:r>
              <a:rPr lang="en-US" dirty="0"/>
              <a:t>];function </a:t>
            </a:r>
            <a:r>
              <a:rPr lang="en-US" dirty="0" err="1"/>
              <a:t>startPix</a:t>
            </a:r>
            <a:r>
              <a:rPr lang="en-US" dirty="0"/>
              <a:t>(){</a:t>
            </a:r>
            <a:r>
              <a:rPr lang="en-US" dirty="0" err="1"/>
              <a:t>setInterval</a:t>
            </a:r>
            <a:r>
              <a:rPr lang="en-US" dirty="0"/>
              <a:t>("slideshow()",</a:t>
            </a:r>
            <a:r>
              <a:rPr lang="en-US" dirty="0" err="1"/>
              <a:t>timeDelay</a:t>
            </a:r>
            <a:r>
              <a:rPr lang="en-US" dirty="0"/>
              <a:t>)}function slideshow(){</a:t>
            </a:r>
            <a:r>
              <a:rPr lang="en-US" dirty="0" err="1"/>
              <a:t>PicCurrentNum</a:t>
            </a:r>
            <a:r>
              <a:rPr lang="en-US" dirty="0"/>
              <a:t>++;if(</a:t>
            </a:r>
            <a:r>
              <a:rPr lang="en-US" dirty="0" err="1"/>
              <a:t>PicCurrentNum</a:t>
            </a:r>
            <a:r>
              <a:rPr lang="en-US" dirty="0"/>
              <a:t>==</a:t>
            </a:r>
            <a:r>
              <a:rPr lang="en-US" dirty="0" err="1"/>
              <a:t>howMany</a:t>
            </a:r>
            <a:r>
              <a:rPr lang="en-US" dirty="0"/>
              <a:t>){</a:t>
            </a:r>
            <a:r>
              <a:rPr lang="en-US" dirty="0" err="1"/>
              <a:t>PicCurrentNum</a:t>
            </a:r>
            <a:r>
              <a:rPr lang="en-US" dirty="0"/>
              <a:t>=0}</a:t>
            </a:r>
            <a:r>
              <a:rPr lang="en-US" dirty="0" err="1"/>
              <a:t>PicCurrent.src</a:t>
            </a:r>
            <a:r>
              <a:rPr lang="en-US" dirty="0"/>
              <a:t>=Pix[</a:t>
            </a:r>
            <a:r>
              <a:rPr lang="en-US" dirty="0" err="1"/>
              <a:t>PicCurrentNum</a:t>
            </a:r>
            <a:r>
              <a:rPr lang="en-US" dirty="0"/>
              <a:t>];</a:t>
            </a:r>
            <a:r>
              <a:rPr lang="en-US" dirty="0" err="1"/>
              <a:t>document.getElementById</a:t>
            </a:r>
            <a:r>
              <a:rPr lang="en-US" dirty="0"/>
              <a:t>("</a:t>
            </a:r>
            <a:r>
              <a:rPr lang="en-US" dirty="0" err="1"/>
              <a:t>ChangingPix</a:t>
            </a:r>
            <a:r>
              <a:rPr lang="en-US" dirty="0"/>
              <a:t>").</a:t>
            </a:r>
            <a:r>
              <a:rPr lang="en-US" dirty="0" err="1"/>
              <a:t>src</a:t>
            </a:r>
            <a:r>
              <a:rPr lang="en-US" dirty="0"/>
              <a:t>=</a:t>
            </a:r>
            <a:r>
              <a:rPr lang="en-US" dirty="0" err="1"/>
              <a:t>PicCurrent.src</a:t>
            </a:r>
            <a:r>
              <a:rPr lang="en-US" dirty="0"/>
              <a:t>}&lt;/script&gt;</a:t>
            </a:r>
          </a:p>
          <a:p>
            <a:endParaRPr lang="en-US" dirty="0"/>
          </a:p>
        </p:txBody>
      </p:sp>
    </p:spTree>
    <p:extLst>
      <p:ext uri="{BB962C8B-B14F-4D97-AF65-F5344CB8AC3E}">
        <p14:creationId xmlns:p14="http://schemas.microsoft.com/office/powerpoint/2010/main" val="26486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JavaScript Code to the Bottom of Your Page</a:t>
            </a:r>
          </a:p>
        </p:txBody>
      </p:sp>
      <p:sp>
        <p:nvSpPr>
          <p:cNvPr id="3" name="Content Placeholder 2"/>
          <p:cNvSpPr>
            <a:spLocks noGrp="1"/>
          </p:cNvSpPr>
          <p:nvPr>
            <p:ph idx="1"/>
          </p:nvPr>
        </p:nvSpPr>
        <p:spPr>
          <a:xfrm>
            <a:off x="822960" y="1219200"/>
            <a:ext cx="7520940" cy="3461277"/>
          </a:xfrm>
        </p:spPr>
        <p:txBody>
          <a:bodyPr/>
          <a:lstStyle/>
          <a:p>
            <a:pPr>
              <a:buFont typeface="Arial" pitchFamily="34" charset="0"/>
              <a:buChar char="•"/>
            </a:pPr>
            <a:r>
              <a:rPr lang="en-US" b="0" dirty="0" smtClean="0"/>
              <a:t>Some browsers will block downloads until JavaScript is processed</a:t>
            </a:r>
            <a:endParaRPr lang="en-US" b="0" dirty="0"/>
          </a:p>
        </p:txBody>
      </p:sp>
    </p:spTree>
    <p:extLst>
      <p:ext uri="{BB962C8B-B14F-4D97-AF65-F5344CB8AC3E}">
        <p14:creationId xmlns:p14="http://schemas.microsoft.com/office/powerpoint/2010/main" val="396350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Multiple Servers</a:t>
            </a:r>
          </a:p>
        </p:txBody>
      </p:sp>
      <p:sp>
        <p:nvSpPr>
          <p:cNvPr id="3" name="Content Placeholder 2"/>
          <p:cNvSpPr>
            <a:spLocks noGrp="1"/>
          </p:cNvSpPr>
          <p:nvPr>
            <p:ph idx="1"/>
          </p:nvPr>
        </p:nvSpPr>
        <p:spPr/>
        <p:txBody>
          <a:bodyPr>
            <a:normAutofit fontScale="77500" lnSpcReduction="20000"/>
          </a:bodyPr>
          <a:lstStyle/>
          <a:p>
            <a:r>
              <a:rPr lang="en-US" dirty="0" smtClean="0"/>
              <a:t>	&lt;</a:t>
            </a:r>
            <a:r>
              <a:rPr lang="en-US" dirty="0"/>
              <a:t>body&gt;</a:t>
            </a:r>
            <a:br>
              <a:rPr lang="en-US" dirty="0"/>
            </a:br>
            <a:r>
              <a:rPr lang="en-US" dirty="0"/>
              <a:t>&lt;</a:t>
            </a:r>
            <a:r>
              <a:rPr lang="en-US" dirty="0" err="1"/>
              <a:t>img</a:t>
            </a:r>
            <a:r>
              <a:rPr lang="en-US" dirty="0"/>
              <a:t> </a:t>
            </a:r>
            <a:r>
              <a:rPr lang="en-US" dirty="0" err="1"/>
              <a:t>src</a:t>
            </a:r>
            <a:r>
              <a:rPr lang="en-US" dirty="0"/>
              <a:t>="http://www.class-files.com/WebSiteDevelopmentBook.com/Chapter02/maui01.jpg"/&gt;&lt;br/&gt;</a:t>
            </a:r>
            <a:br>
              <a:rPr lang="en-US" dirty="0"/>
            </a:br>
            <a:r>
              <a:rPr lang="en-US" dirty="0"/>
              <a:t>&lt;</a:t>
            </a:r>
            <a:r>
              <a:rPr lang="en-US" dirty="0" err="1"/>
              <a:t>img</a:t>
            </a:r>
            <a:r>
              <a:rPr lang="en-US" dirty="0"/>
              <a:t> </a:t>
            </a:r>
            <a:r>
              <a:rPr lang="en-US" dirty="0" err="1"/>
              <a:t>src</a:t>
            </a:r>
            <a:r>
              <a:rPr lang="en-US" dirty="0"/>
              <a:t>="http://www.class-files.com/WebSiteDevelopmentBook.com/Chapter02/maui02.jpg"/&gt;&lt;br/&gt;</a:t>
            </a:r>
            <a:br>
              <a:rPr lang="en-US" dirty="0"/>
            </a:br>
            <a:r>
              <a:rPr lang="en-US" dirty="0"/>
              <a:t>&lt;</a:t>
            </a:r>
            <a:r>
              <a:rPr lang="en-US" dirty="0" err="1"/>
              <a:t>img</a:t>
            </a:r>
            <a:r>
              <a:rPr lang="en-US" dirty="0"/>
              <a:t> </a:t>
            </a:r>
            <a:r>
              <a:rPr lang="en-US" dirty="0" err="1"/>
              <a:t>src</a:t>
            </a:r>
            <a:r>
              <a:rPr lang="en-US" dirty="0"/>
              <a:t>="http://www.class-files.com/WebSiteDevelopmentBook.com/Chapter02/maui03.jpg"/&gt;&lt;br/&gt;</a:t>
            </a:r>
            <a:br>
              <a:rPr lang="en-US" dirty="0"/>
            </a:br>
            <a:r>
              <a:rPr lang="en-US" dirty="0"/>
              <a:t/>
            </a:r>
            <a:br>
              <a:rPr lang="en-US" dirty="0"/>
            </a:br>
            <a:r>
              <a:rPr lang="en-US" dirty="0"/>
              <a:t>&lt;audio  controls="controls"&gt;</a:t>
            </a:r>
            <a:br>
              <a:rPr lang="en-US" dirty="0"/>
            </a:br>
            <a:r>
              <a:rPr lang="en-US" dirty="0"/>
              <a:t>&lt;source </a:t>
            </a:r>
            <a:r>
              <a:rPr lang="en-US" dirty="0" err="1"/>
              <a:t>src</a:t>
            </a:r>
            <a:r>
              <a:rPr lang="en-US" dirty="0"/>
              <a:t>="http://www.CloudBookContent.com/WebsiteDevelopmentBook.com/Chapter18/Rock.mp3" type="audio/mp3"/&gt;</a:t>
            </a:r>
            <a:br>
              <a:rPr lang="en-US" dirty="0"/>
            </a:br>
            <a:r>
              <a:rPr lang="en-US" dirty="0"/>
              <a:t>&lt;source</a:t>
            </a:r>
            <a:br>
              <a:rPr lang="en-US" dirty="0"/>
            </a:br>
            <a:r>
              <a:rPr lang="en-US" dirty="0" err="1"/>
              <a:t>src</a:t>
            </a:r>
            <a:r>
              <a:rPr lang="en-US" dirty="0"/>
              <a:t>="http://www.CloudBookContent.com/WebsiteDevelopmentBook.com/Chapter18/Rock.ogg" type="audio/</a:t>
            </a:r>
            <a:r>
              <a:rPr lang="en-US" dirty="0" err="1"/>
              <a:t>ogg</a:t>
            </a:r>
            <a:r>
              <a:rPr lang="en-US" dirty="0"/>
              <a:t>"/&gt;</a:t>
            </a:r>
            <a:br>
              <a:rPr lang="en-US" dirty="0"/>
            </a:br>
            <a:r>
              <a:rPr lang="en-US" dirty="0"/>
              <a:t>&lt;/audio&gt;&lt;</a:t>
            </a:r>
            <a:r>
              <a:rPr lang="en-US" dirty="0" err="1"/>
              <a:t>br</a:t>
            </a:r>
            <a:r>
              <a:rPr lang="en-US" dirty="0"/>
              <a:t>/&gt;</a:t>
            </a:r>
            <a:br>
              <a:rPr lang="en-US" dirty="0"/>
            </a:br>
            <a:r>
              <a:rPr lang="en-US" dirty="0"/>
              <a:t/>
            </a:r>
            <a:br>
              <a:rPr lang="en-US" dirty="0"/>
            </a:br>
            <a:r>
              <a:rPr lang="en-US" dirty="0"/>
              <a:t>&lt;video  </a:t>
            </a:r>
            <a:r>
              <a:rPr lang="en-US" dirty="0" err="1"/>
              <a:t>autoplay</a:t>
            </a:r>
            <a:r>
              <a:rPr lang="en-US" dirty="0"/>
              <a:t>="</a:t>
            </a:r>
            <a:r>
              <a:rPr lang="en-US" dirty="0" err="1"/>
              <a:t>autoplay</a:t>
            </a:r>
            <a:r>
              <a:rPr lang="en-US" dirty="0"/>
              <a:t>" controls="controls"&gt;</a:t>
            </a:r>
            <a:br>
              <a:rPr lang="en-US" dirty="0"/>
            </a:br>
            <a:r>
              <a:rPr lang="en-US" dirty="0"/>
              <a:t>&lt;source </a:t>
            </a:r>
            <a:r>
              <a:rPr lang="en-US" dirty="0" err="1"/>
              <a:t>src</a:t>
            </a:r>
            <a:r>
              <a:rPr lang="en-US" dirty="0"/>
              <a:t>="http://www.WebsiteDevelopmentBook.com/Chapter18/Cigar.mp4" type="video/mp4"/&gt;</a:t>
            </a:r>
            <a:br>
              <a:rPr lang="en-US" dirty="0"/>
            </a:br>
            <a:r>
              <a:rPr lang="en-US" dirty="0"/>
              <a:t>&lt;source </a:t>
            </a:r>
            <a:r>
              <a:rPr lang="en-US" dirty="0" err="1"/>
              <a:t>src</a:t>
            </a:r>
            <a:r>
              <a:rPr lang="en-US" dirty="0"/>
              <a:t>="http://www.WebsiteDevelopmentBook.com/Chapter18/Cigar.ogg" type="video/</a:t>
            </a:r>
            <a:r>
              <a:rPr lang="en-US" dirty="0" err="1"/>
              <a:t>ogg</a:t>
            </a:r>
            <a:r>
              <a:rPr lang="en-US" dirty="0"/>
              <a:t>"/&gt;</a:t>
            </a:r>
            <a:br>
              <a:rPr lang="en-US" dirty="0"/>
            </a:br>
            <a:r>
              <a:rPr lang="en-US" dirty="0"/>
              <a:t>&lt;source </a:t>
            </a:r>
            <a:r>
              <a:rPr lang="en-US" dirty="0" err="1"/>
              <a:t>src</a:t>
            </a:r>
            <a:r>
              <a:rPr lang="en-US" dirty="0"/>
              <a:t>="http://www.WebsiteDevelopmentBook.com/Chapter18/Cigar.flv" type="video/</a:t>
            </a:r>
            <a:r>
              <a:rPr lang="en-US" dirty="0" err="1"/>
              <a:t>flv</a:t>
            </a:r>
            <a:r>
              <a:rPr lang="en-US" dirty="0"/>
              <a:t>"/&gt;</a:t>
            </a:r>
            <a:br>
              <a:rPr lang="en-US" dirty="0"/>
            </a:br>
            <a:r>
              <a:rPr lang="en-US" dirty="0"/>
              <a:t>&lt;source </a:t>
            </a:r>
            <a:r>
              <a:rPr lang="en-US" dirty="0" err="1"/>
              <a:t>src</a:t>
            </a:r>
            <a:r>
              <a:rPr lang="en-US" dirty="0"/>
              <a:t>="http://www.WebsiteDevelopmentBook.com/Chapter18/Cigar.webm" type="video/</a:t>
            </a:r>
            <a:r>
              <a:rPr lang="en-US" dirty="0" err="1"/>
              <a:t>webm</a:t>
            </a:r>
            <a:r>
              <a:rPr lang="en-US" dirty="0"/>
              <a:t>"/&gt;</a:t>
            </a:r>
            <a:br>
              <a:rPr lang="en-US" dirty="0"/>
            </a:br>
            <a:r>
              <a:rPr lang="en-US" dirty="0"/>
              <a:t>&lt;source </a:t>
            </a:r>
            <a:r>
              <a:rPr lang="en-US" dirty="0" err="1"/>
              <a:t>src</a:t>
            </a:r>
            <a:r>
              <a:rPr lang="en-US" dirty="0"/>
              <a:t>="http://www.WebsiteDevelopmentBook.com/Chapter18/Cigar.mov" type="video/</a:t>
            </a:r>
            <a:r>
              <a:rPr lang="en-US" dirty="0" err="1"/>
              <a:t>mov</a:t>
            </a:r>
            <a:r>
              <a:rPr lang="en-US" dirty="0"/>
              <a:t>"/&gt;</a:t>
            </a:r>
            <a:br>
              <a:rPr lang="en-US" dirty="0"/>
            </a:br>
            <a:r>
              <a:rPr lang="en-US" dirty="0"/>
              <a:t>Video Tag Not Supported</a:t>
            </a:r>
            <a:br>
              <a:rPr lang="en-US" dirty="0"/>
            </a:br>
            <a:r>
              <a:rPr lang="en-US" dirty="0"/>
              <a:t>&lt;/video&gt;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65603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 a Content-Delivery Network</a:t>
            </a:r>
          </a:p>
        </p:txBody>
      </p:sp>
      <p:sp>
        <p:nvSpPr>
          <p:cNvPr id="3" name="Content Placeholder 2"/>
          <p:cNvSpPr>
            <a:spLocks noGrp="1"/>
          </p:cNvSpPr>
          <p:nvPr>
            <p:ph idx="1"/>
          </p:nvPr>
        </p:nvSpPr>
        <p:spPr/>
        <p:txBody>
          <a:bodyPr/>
          <a:lstStyle/>
          <a:p>
            <a:pPr>
              <a:buFont typeface="Arial" pitchFamily="34" charset="0"/>
              <a:buChar char="•"/>
            </a:pPr>
            <a:r>
              <a:rPr lang="en-US" b="0" dirty="0"/>
              <a:t>Depending on the location of your server as well as the location of the user browsing your site, your page’s download time will differ. </a:t>
            </a:r>
            <a:endParaRPr lang="en-US" b="0" dirty="0" smtClean="0"/>
          </a:p>
          <a:p>
            <a:pPr>
              <a:buFont typeface="Arial" pitchFamily="34" charset="0"/>
              <a:buChar char="•"/>
            </a:pPr>
            <a:r>
              <a:rPr lang="en-US" b="0" dirty="0" smtClean="0"/>
              <a:t>For </a:t>
            </a:r>
            <a:r>
              <a:rPr lang="en-US" b="0" dirty="0"/>
              <a:t>a user across the world, for example, the content must travel through many more network hops than it would for a user down the street. </a:t>
            </a:r>
            <a:endParaRPr lang="en-US" b="0" dirty="0" smtClean="0"/>
          </a:p>
          <a:p>
            <a:pPr>
              <a:buFont typeface="Arial" pitchFamily="34" charset="0"/>
              <a:buChar char="•"/>
            </a:pPr>
            <a:r>
              <a:rPr lang="en-US" b="0" dirty="0" smtClean="0"/>
              <a:t>To </a:t>
            </a:r>
            <a:r>
              <a:rPr lang="en-US" b="0" dirty="0"/>
              <a:t>reduce such network overhead, many sites use content-delivery networks, which are collections of servers distributed either across the country or around the globe, depending on your needs. </a:t>
            </a:r>
            <a:endParaRPr lang="en-US" b="0" dirty="0" smtClean="0"/>
          </a:p>
          <a:p>
            <a:pPr>
              <a:buFont typeface="Arial" pitchFamily="34" charset="0"/>
              <a:buChar char="•"/>
            </a:pPr>
            <a:r>
              <a:rPr lang="en-US" b="0" dirty="0" smtClean="0"/>
              <a:t>The </a:t>
            </a:r>
            <a:r>
              <a:rPr lang="en-US" b="0" dirty="0"/>
              <a:t>content-delivery networks are high-performance servers that can deliver content quickly. To use such a server, you would acquire space, upload your content, and then refer to the server within your HTML page.</a:t>
            </a:r>
          </a:p>
          <a:p>
            <a:endParaRPr lang="en-US" dirty="0"/>
          </a:p>
        </p:txBody>
      </p:sp>
    </p:spTree>
    <p:extLst>
      <p:ext uri="{BB962C8B-B14F-4D97-AF65-F5344CB8AC3E}">
        <p14:creationId xmlns:p14="http://schemas.microsoft.com/office/powerpoint/2010/main" val="367846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Text-Based Content</a:t>
            </a:r>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4295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3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JavaScript and External CSS File References</a:t>
            </a:r>
          </a:p>
        </p:txBody>
      </p:sp>
      <p:sp>
        <p:nvSpPr>
          <p:cNvPr id="3" name="Content Placeholder 2"/>
          <p:cNvSpPr>
            <a:spLocks noGrp="1"/>
          </p:cNvSpPr>
          <p:nvPr>
            <p:ph idx="1"/>
          </p:nvPr>
        </p:nvSpPr>
        <p:spPr>
          <a:xfrm>
            <a:off x="822960" y="1219200"/>
            <a:ext cx="7520940" cy="3461277"/>
          </a:xfrm>
        </p:spPr>
        <p:txBody>
          <a:bodyPr/>
          <a:lstStyle/>
          <a:p>
            <a:pPr>
              <a:buFont typeface="Arial" pitchFamily="34" charset="0"/>
              <a:buChar char="•"/>
            </a:pPr>
            <a:r>
              <a:rPr lang="en-US" b="0" dirty="0"/>
              <a:t>As you have learned, when your site uses JavaScript or CSS, you can use one or more external file references to integrate content into your HTML file. If you can combine multiple files into one, you may improve the download performance.</a:t>
            </a:r>
          </a:p>
        </p:txBody>
      </p:sp>
    </p:spTree>
    <p:extLst>
      <p:ext uri="{BB962C8B-B14F-4D97-AF65-F5344CB8AC3E}">
        <p14:creationId xmlns:p14="http://schemas.microsoft.com/office/powerpoint/2010/main" val="323879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760"/>
            <a:ext cx="8153400" cy="548640"/>
          </a:xfrm>
        </p:spPr>
        <p:txBody>
          <a:bodyPr/>
          <a:lstStyle/>
          <a:p>
            <a:r>
              <a:rPr lang="en-US" dirty="0"/>
              <a:t>Move CSS Definitions to the Top of Your Page</a:t>
            </a:r>
          </a:p>
        </p:txBody>
      </p:sp>
      <p:sp>
        <p:nvSpPr>
          <p:cNvPr id="3" name="Content Placeholder 2"/>
          <p:cNvSpPr>
            <a:spLocks noGrp="1"/>
          </p:cNvSpPr>
          <p:nvPr>
            <p:ph idx="1"/>
          </p:nvPr>
        </p:nvSpPr>
        <p:spPr/>
        <p:txBody>
          <a:bodyPr/>
          <a:lstStyle/>
          <a:p>
            <a:pPr>
              <a:buFont typeface="Arial" pitchFamily="34" charset="0"/>
              <a:buChar char="•"/>
            </a:pPr>
            <a:r>
              <a:rPr lang="en-US" b="0" dirty="0"/>
              <a:t>As your browser downloads your HTML content, the browser will use CSS style definitions to begin to render the page. To improve page-loading performance, you should place your CSS definitions at the top of your page. Otherwise, to avoid having to re-render content, the browser may stop the rendering process until it has encountered all of your CSS definitions.</a:t>
            </a:r>
          </a:p>
          <a:p>
            <a:endParaRPr lang="en-US" dirty="0"/>
          </a:p>
        </p:txBody>
      </p:sp>
    </p:spTree>
    <p:extLst>
      <p:ext uri="{BB962C8B-B14F-4D97-AF65-F5344CB8AC3E}">
        <p14:creationId xmlns:p14="http://schemas.microsoft.com/office/powerpoint/2010/main" val="136976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Redirects</a:t>
            </a:r>
          </a:p>
        </p:txBody>
      </p:sp>
      <p:sp>
        <p:nvSpPr>
          <p:cNvPr id="3" name="Content Placeholder 2"/>
          <p:cNvSpPr>
            <a:spLocks noGrp="1"/>
          </p:cNvSpPr>
          <p:nvPr>
            <p:ph idx="1"/>
          </p:nvPr>
        </p:nvSpPr>
        <p:spPr/>
        <p:txBody>
          <a:bodyPr/>
          <a:lstStyle/>
          <a:p>
            <a:pPr>
              <a:buFont typeface="Arial" pitchFamily="34" charset="0"/>
              <a:buChar char="•"/>
            </a:pPr>
            <a:r>
              <a:rPr lang="en-US" b="0" dirty="0"/>
              <a:t>When Web developers release new sites, they will often place a redirect within the page of an old site that directs the browser to automatically move the user to the new site. Although such redirects are convenient for the developers, they introduce a level of additional HTTP requests that add overhead to the downloading process. As such, you should try to avoid or at least reduce such redirects within your pages.</a:t>
            </a:r>
          </a:p>
          <a:p>
            <a:endParaRPr lang="en-US" dirty="0"/>
          </a:p>
        </p:txBody>
      </p:sp>
    </p:spTree>
    <p:extLst>
      <p:ext uri="{BB962C8B-B14F-4D97-AF65-F5344CB8AC3E}">
        <p14:creationId xmlns:p14="http://schemas.microsoft.com/office/powerpoint/2010/main" val="118230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browser caching</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0" dirty="0"/>
              <a:t>As you know, after you download an HTML page and the corresponding resource files, such as images, your browser will normally cache the contents in a temporary storage location on your disk. If you later return to the site, your browser can use the cached content as opposed to downloading the files from the Web server. The browser can retrieve the cached-page content much more quickly, which improves the user’s experience.</a:t>
            </a:r>
          </a:p>
          <a:p>
            <a:pPr>
              <a:buFont typeface="Arial" pitchFamily="34" charset="0"/>
              <a:buChar char="•"/>
            </a:pPr>
            <a:r>
              <a:rPr lang="en-US" b="0" dirty="0"/>
              <a:t>Behind the scenes, the browser examines each page’s cache settings. Developers will sometimes disable caching to insure the user must always retrieve the most recent content from the server. Other developers will direct the browser to check whether or not the server has a more current version of the content, and if so, to download it. Unfortunately, checking for updated content also takes time and adds overhead. </a:t>
            </a:r>
          </a:p>
          <a:p>
            <a:pPr>
              <a:buFont typeface="Arial" pitchFamily="34" charset="0"/>
              <a:buChar char="•"/>
            </a:pPr>
            <a:r>
              <a:rPr lang="en-US" b="0" dirty="0"/>
              <a:t>If your page has static content that will not change, you can use a metadata tag to set your page’s expiration date to a date far into the future. If a page has expired, the browser will request new content from the server. If the page is not expired, the browser can use the cached content.</a:t>
            </a:r>
          </a:p>
        </p:txBody>
      </p:sp>
    </p:spTree>
    <p:extLst>
      <p:ext uri="{BB962C8B-B14F-4D97-AF65-F5344CB8AC3E}">
        <p14:creationId xmlns:p14="http://schemas.microsoft.com/office/powerpoint/2010/main" val="163606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cache control</a:t>
            </a:r>
            <a:endParaRPr lang="en-US" dirty="0"/>
          </a:p>
        </p:txBody>
      </p:sp>
      <p:sp>
        <p:nvSpPr>
          <p:cNvPr id="3" name="Content Placeholder 2"/>
          <p:cNvSpPr>
            <a:spLocks noGrp="1"/>
          </p:cNvSpPr>
          <p:nvPr>
            <p:ph idx="1"/>
          </p:nvPr>
        </p:nvSpPr>
        <p:spPr/>
        <p:txBody>
          <a:bodyPr>
            <a:normAutofit fontScale="92500"/>
          </a:bodyPr>
          <a:lstStyle/>
          <a:p>
            <a:r>
              <a:rPr lang="en-US" dirty="0" smtClean="0"/>
              <a:t>	</a:t>
            </a:r>
            <a:r>
              <a:rPr lang="en-US" dirty="0"/>
              <a:t> &lt;!DOCTYPE html&gt;</a:t>
            </a:r>
            <a:br>
              <a:rPr lang="en-US" dirty="0"/>
            </a:br>
            <a:r>
              <a:rPr lang="en-US" dirty="0"/>
              <a:t>&lt;head&gt;</a:t>
            </a:r>
            <a:br>
              <a:rPr lang="en-US" dirty="0"/>
            </a:br>
            <a:r>
              <a:rPr lang="en-US" dirty="0"/>
              <a:t>&lt;META HTTP-EQUIV="EXPIRES" CONTENT="Fri, 31 Dec 2031 11:59:59 GMT"&gt;</a:t>
            </a:r>
            <a:br>
              <a:rPr lang="en-US" dirty="0"/>
            </a:br>
            <a:r>
              <a:rPr lang="en-US" dirty="0"/>
              <a:t>&lt;/head&gt;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="http://www.WebSiteDevelopmentBook.com/Chapter02/maui01.jpg"/&gt;&lt;br/&gt;</a:t>
            </a:r>
            <a:br>
              <a:rPr lang="en-US" dirty="0"/>
            </a:br>
            <a:r>
              <a:rPr lang="en-US" dirty="0"/>
              <a:t>&lt;</a:t>
            </a:r>
            <a:r>
              <a:rPr lang="en-US" dirty="0" err="1"/>
              <a:t>img</a:t>
            </a:r>
            <a:r>
              <a:rPr lang="en-US" dirty="0"/>
              <a:t> </a:t>
            </a:r>
            <a:r>
              <a:rPr lang="en-US" dirty="0" err="1"/>
              <a:t>src</a:t>
            </a:r>
            <a:r>
              <a:rPr lang="en-US" dirty="0"/>
              <a:t>="http://www.WebSiteDevelopmentBook.com/Chapter02/maui02.jpg"/&gt;&lt;br/&gt;</a:t>
            </a:r>
            <a:br>
              <a:rPr lang="en-US" dirty="0"/>
            </a:br>
            <a:r>
              <a:rPr lang="en-US" dirty="0"/>
              <a:t>&lt;</a:t>
            </a:r>
            <a:r>
              <a:rPr lang="en-US" dirty="0" err="1"/>
              <a:t>img</a:t>
            </a:r>
            <a:r>
              <a:rPr lang="en-US" dirty="0"/>
              <a:t> </a:t>
            </a:r>
            <a:r>
              <a:rPr lang="en-US" dirty="0" err="1"/>
              <a:t>src</a:t>
            </a:r>
            <a:r>
              <a:rPr lang="en-US" dirty="0"/>
              <a:t>="http://www.WebSiteDevelopmentBook.com/Chapter02/maui03.jpg"/&gt;&lt;br/&gt;</a:t>
            </a:r>
            <a:br>
              <a:rPr lang="en-US" dirty="0"/>
            </a:br>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263507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822960" y="990600"/>
            <a:ext cx="7520940" cy="3689877"/>
          </a:xfrm>
        </p:spPr>
        <p:txBody>
          <a:bodyPr>
            <a:noAutofit/>
          </a:bodyPr>
          <a:lstStyle/>
          <a:p>
            <a:pPr lvl="0">
              <a:buFont typeface="Arial" pitchFamily="34" charset="0"/>
              <a:buChar char="•"/>
            </a:pPr>
            <a:r>
              <a:rPr lang="en-US" b="0" dirty="0"/>
              <a:t>How to test your web-page performance</a:t>
            </a:r>
          </a:p>
          <a:p>
            <a:pPr lvl="0">
              <a:buFont typeface="Arial" pitchFamily="34" charset="0"/>
              <a:buChar char="•"/>
            </a:pPr>
            <a:r>
              <a:rPr lang="en-US" b="0" dirty="0"/>
              <a:t>How browser and server interactions impact performance</a:t>
            </a:r>
          </a:p>
          <a:p>
            <a:pPr lvl="0">
              <a:buFont typeface="Arial" pitchFamily="34" charset="0"/>
              <a:buChar char="•"/>
            </a:pPr>
            <a:r>
              <a:rPr lang="en-US" b="0" dirty="0"/>
              <a:t>What impact image file size and resolution have on download times</a:t>
            </a:r>
          </a:p>
          <a:p>
            <a:pPr lvl="0">
              <a:buFont typeface="Arial" pitchFamily="34" charset="0"/>
              <a:buChar char="•"/>
            </a:pPr>
            <a:r>
              <a:rPr lang="en-US" b="0" dirty="0"/>
              <a:t>How to reduce JavaScript download overhead by obfuscating your code</a:t>
            </a:r>
          </a:p>
          <a:p>
            <a:pPr lvl="0">
              <a:buFont typeface="Arial" pitchFamily="34" charset="0"/>
              <a:buChar char="•"/>
            </a:pPr>
            <a:r>
              <a:rPr lang="en-US" b="0" dirty="0"/>
              <a:t>How using multiple servers for different resource types may load-balance resource requests</a:t>
            </a:r>
          </a:p>
          <a:p>
            <a:pPr lvl="0">
              <a:buFont typeface="Arial" pitchFamily="34" charset="0"/>
              <a:buChar char="•"/>
            </a:pPr>
            <a:r>
              <a:rPr lang="en-US" b="0" dirty="0"/>
              <a:t>How to improve download performance for text-based content by directing the server to compress the content using </a:t>
            </a:r>
            <a:r>
              <a:rPr lang="en-US" b="0" dirty="0" err="1"/>
              <a:t>gzip</a:t>
            </a:r>
            <a:endParaRPr lang="en-US" b="0" dirty="0"/>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what’s my IP?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671" y="1100138"/>
            <a:ext cx="6608883" cy="3579812"/>
          </a:xfrm>
        </p:spPr>
      </p:pic>
    </p:spTree>
    <p:extLst>
      <p:ext uri="{BB962C8B-B14F-4D97-AF65-F5344CB8AC3E}">
        <p14:creationId xmlns:p14="http://schemas.microsoft.com/office/powerpoint/2010/main" val="185532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b="0" dirty="0"/>
              <a:t>As users move from site to site across the Web, they have expectations with respect to each site’s performance. As a general rule, your site should download in less than 2.5 seconds. If users have to wait beyond a few seconds for your page, many will move on to other sources of content. As you design your webpages, you need to keep performance in mind. Across the Web, there are several sites you can use to test your page performance. </a:t>
            </a:r>
          </a:p>
          <a:p>
            <a:pPr>
              <a:buFont typeface="Arial" pitchFamily="34" charset="0"/>
              <a:buChar char="•"/>
            </a:pPr>
            <a:r>
              <a:rPr lang="en-US" b="0" dirty="0"/>
              <a:t>Ways you can improve your site’s performance include:</a:t>
            </a:r>
          </a:p>
          <a:p>
            <a:pPr lvl="2">
              <a:buFont typeface="Arial" pitchFamily="34" charset="0"/>
              <a:buChar char="•"/>
            </a:pPr>
            <a:r>
              <a:rPr lang="en-US" b="0" dirty="0"/>
              <a:t>Moving images, videos, and audios from your home page to a secondary page.</a:t>
            </a:r>
          </a:p>
          <a:p>
            <a:pPr lvl="2">
              <a:buFont typeface="Arial" pitchFamily="34" charset="0"/>
              <a:buChar char="•"/>
            </a:pPr>
            <a:r>
              <a:rPr lang="en-US" b="0" dirty="0"/>
              <a:t>Reducing image size and resolution.</a:t>
            </a:r>
          </a:p>
          <a:p>
            <a:pPr lvl="2">
              <a:buFont typeface="Arial" pitchFamily="34" charset="0"/>
              <a:buChar char="•"/>
            </a:pPr>
            <a:r>
              <a:rPr lang="en-US" b="0" dirty="0"/>
              <a:t>Load-balancing server requests by using multiple servers for different content types.</a:t>
            </a:r>
          </a:p>
          <a:p>
            <a:pPr lvl="2">
              <a:buFont typeface="Arial" pitchFamily="34" charset="0"/>
              <a:buChar char="•"/>
            </a:pPr>
            <a:r>
              <a:rPr lang="en-US" b="0" dirty="0"/>
              <a:t>Directing your server to use </a:t>
            </a:r>
            <a:r>
              <a:rPr lang="en-US" b="0" dirty="0" err="1"/>
              <a:t>gzip</a:t>
            </a:r>
            <a:r>
              <a:rPr lang="en-US" b="0" dirty="0"/>
              <a:t> compress for text-based content.</a:t>
            </a:r>
          </a:p>
          <a:p>
            <a:pPr lvl="2">
              <a:buFont typeface="Arial" pitchFamily="34" charset="0"/>
              <a:buChar char="•"/>
            </a:pPr>
            <a:r>
              <a:rPr lang="en-US" b="0" dirty="0"/>
              <a:t>Setting the cache expiration date to a date far in the future for static content. </a:t>
            </a:r>
          </a:p>
          <a:p>
            <a:endParaRPr lang="en-US" dirty="0"/>
          </a:p>
        </p:txBody>
      </p:sp>
    </p:spTree>
    <p:extLst>
      <p:ext uri="{BB962C8B-B14F-4D97-AF65-F5344CB8AC3E}">
        <p14:creationId xmlns:p14="http://schemas.microsoft.com/office/powerpoint/2010/main" val="389787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787640" cy="548640"/>
          </a:xfrm>
        </p:spPr>
        <p:txBody>
          <a:bodyPr/>
          <a:lstStyle/>
          <a:p>
            <a:r>
              <a:rPr lang="en-US" dirty="0" smtClean="0"/>
              <a:t>Sites to test your Web site’s performance</a:t>
            </a:r>
            <a:endParaRPr lang="en-US" dirty="0"/>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981" y="1524000"/>
            <a:ext cx="6024563" cy="3891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0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Demo web page</a:t>
            </a:r>
            <a:endParaRPr lang="en-US" dirty="0"/>
          </a:p>
        </p:txBody>
      </p:sp>
      <p:sp>
        <p:nvSpPr>
          <p:cNvPr id="3" name="Content Placeholder 2"/>
          <p:cNvSpPr>
            <a:spLocks noGrp="1"/>
          </p:cNvSpPr>
          <p:nvPr>
            <p:ph idx="1"/>
          </p:nvPr>
        </p:nvSpPr>
        <p:spPr>
          <a:xfrm>
            <a:off x="381000" y="838200"/>
            <a:ext cx="7962900" cy="3842277"/>
          </a:xfrm>
        </p:spPr>
        <p:txBody>
          <a:bodyPr>
            <a:normAutofit fontScale="77500" lnSpcReduction="20000"/>
          </a:bodyPr>
          <a:lstStyle/>
          <a:p>
            <a:r>
              <a:rPr lang="en-US" dirty="0" smtClean="0"/>
              <a:t>	&lt;!</a:t>
            </a:r>
            <a:r>
              <a:rPr lang="en-US" dirty="0"/>
              <a:t>DOCTYPE html&gt;</a:t>
            </a:r>
            <a:br>
              <a:rPr lang="en-US" dirty="0"/>
            </a:br>
            <a:r>
              <a:rPr lang="en-US" dirty="0"/>
              <a:t>&lt;html&gt;</a:t>
            </a:r>
            <a:br>
              <a:rPr lang="en-US" dirty="0"/>
            </a:br>
            <a:r>
              <a:rPr lang="en-US" dirty="0"/>
              <a:t>&lt;body&gt;</a:t>
            </a:r>
            <a:br>
              <a:rPr lang="en-US" dirty="0"/>
            </a:br>
            <a:r>
              <a:rPr lang="en-US" dirty="0"/>
              <a:t>&lt;</a:t>
            </a:r>
            <a:r>
              <a:rPr lang="en-US" dirty="0" err="1"/>
              <a:t>img</a:t>
            </a:r>
            <a:r>
              <a:rPr lang="en-US" dirty="0"/>
              <a:t> </a:t>
            </a:r>
            <a:r>
              <a:rPr lang="en-US" dirty="0" err="1"/>
              <a:t>src</a:t>
            </a:r>
            <a:r>
              <a:rPr lang="en-US" dirty="0"/>
              <a:t>="http://www.WebSiteDevelopmentBook.com/Chapter02/maui01.jpg"/&gt;&lt;br/&gt;</a:t>
            </a:r>
            <a:br>
              <a:rPr lang="en-US" dirty="0"/>
            </a:br>
            <a:r>
              <a:rPr lang="en-US" dirty="0"/>
              <a:t>&lt;</a:t>
            </a:r>
            <a:r>
              <a:rPr lang="en-US" dirty="0" err="1"/>
              <a:t>img</a:t>
            </a:r>
            <a:r>
              <a:rPr lang="en-US" dirty="0"/>
              <a:t> </a:t>
            </a:r>
            <a:r>
              <a:rPr lang="en-US" dirty="0" err="1"/>
              <a:t>src</a:t>
            </a:r>
            <a:r>
              <a:rPr lang="en-US" dirty="0"/>
              <a:t>="http://www.WebSiteDevelopmentBook.com/Chapter02/maui02.jpg"/&gt;&lt;br/&gt;</a:t>
            </a:r>
            <a:br>
              <a:rPr lang="en-US" dirty="0"/>
            </a:br>
            <a:r>
              <a:rPr lang="en-US" dirty="0"/>
              <a:t>&lt;</a:t>
            </a:r>
            <a:r>
              <a:rPr lang="en-US" dirty="0" err="1"/>
              <a:t>img</a:t>
            </a:r>
            <a:r>
              <a:rPr lang="en-US" dirty="0"/>
              <a:t> </a:t>
            </a:r>
            <a:r>
              <a:rPr lang="en-US" dirty="0" err="1"/>
              <a:t>src</a:t>
            </a:r>
            <a:r>
              <a:rPr lang="en-US" dirty="0"/>
              <a:t>="http://www.WebSiteDevelopmentBook.com/Chapter02/maui03.jpg"/&gt;&lt;br/&gt;</a:t>
            </a:r>
            <a:br>
              <a:rPr lang="en-US" dirty="0"/>
            </a:br>
            <a:r>
              <a:rPr lang="en-US" dirty="0"/>
              <a:t/>
            </a:r>
            <a:br>
              <a:rPr lang="en-US" dirty="0"/>
            </a:br>
            <a:r>
              <a:rPr lang="en-US" dirty="0"/>
              <a:t>&lt;audio  controls="controls"&gt;</a:t>
            </a:r>
            <a:br>
              <a:rPr lang="en-US" dirty="0"/>
            </a:br>
            <a:r>
              <a:rPr lang="en-US" dirty="0"/>
              <a:t>&lt;source </a:t>
            </a:r>
            <a:r>
              <a:rPr lang="en-US" dirty="0" err="1"/>
              <a:t>src</a:t>
            </a:r>
            <a:r>
              <a:rPr lang="en-US" dirty="0"/>
              <a:t>="http://www.WebsiteDevelopmentBook.com/Chapter18/Rock.mp3" type="audio/mp3"/&gt;</a:t>
            </a:r>
            <a:br>
              <a:rPr lang="en-US" dirty="0"/>
            </a:br>
            <a:r>
              <a:rPr lang="en-US" dirty="0"/>
              <a:t>&lt;source </a:t>
            </a:r>
            <a:r>
              <a:rPr lang="en-US" dirty="0" err="1"/>
              <a:t>src</a:t>
            </a:r>
            <a:r>
              <a:rPr lang="en-US" dirty="0"/>
              <a:t>="http://www.WebsiteDevelopmentBook.com/Chapter18/Rock.ogg" type="audio/</a:t>
            </a:r>
            <a:r>
              <a:rPr lang="en-US" dirty="0" err="1"/>
              <a:t>ogg</a:t>
            </a:r>
            <a:r>
              <a:rPr lang="en-US" dirty="0"/>
              <a:t>"/&gt;</a:t>
            </a:r>
            <a:br>
              <a:rPr lang="en-US" dirty="0"/>
            </a:br>
            <a:r>
              <a:rPr lang="en-US" dirty="0"/>
              <a:t>&lt;/audio&gt;&lt;</a:t>
            </a:r>
            <a:r>
              <a:rPr lang="en-US" dirty="0" err="1"/>
              <a:t>br</a:t>
            </a:r>
            <a:r>
              <a:rPr lang="en-US" dirty="0"/>
              <a:t>/&gt;</a:t>
            </a:r>
            <a:br>
              <a:rPr lang="en-US" dirty="0"/>
            </a:br>
            <a:r>
              <a:rPr lang="en-US" dirty="0"/>
              <a:t/>
            </a:r>
            <a:br>
              <a:rPr lang="en-US" dirty="0"/>
            </a:br>
            <a:r>
              <a:rPr lang="en-US" dirty="0"/>
              <a:t>&lt;video  </a:t>
            </a:r>
            <a:r>
              <a:rPr lang="en-US" dirty="0" err="1"/>
              <a:t>autoplay</a:t>
            </a:r>
            <a:r>
              <a:rPr lang="en-US" dirty="0"/>
              <a:t>="</a:t>
            </a:r>
            <a:r>
              <a:rPr lang="en-US" dirty="0" err="1"/>
              <a:t>autoplay</a:t>
            </a:r>
            <a:r>
              <a:rPr lang="en-US" dirty="0"/>
              <a:t>" controls="controls"&gt;</a:t>
            </a:r>
            <a:br>
              <a:rPr lang="en-US" dirty="0"/>
            </a:br>
            <a:r>
              <a:rPr lang="en-US" dirty="0"/>
              <a:t>&lt;source </a:t>
            </a:r>
            <a:r>
              <a:rPr lang="en-US" dirty="0" err="1"/>
              <a:t>src</a:t>
            </a:r>
            <a:r>
              <a:rPr lang="en-US" dirty="0"/>
              <a:t>="http://www.WebsiteDevelopmentBook.com/Chapter18/Cigar.mp4" type="video/mp4"/&gt;</a:t>
            </a:r>
            <a:br>
              <a:rPr lang="en-US" dirty="0"/>
            </a:br>
            <a:r>
              <a:rPr lang="en-US" dirty="0"/>
              <a:t>&lt;source </a:t>
            </a:r>
            <a:r>
              <a:rPr lang="en-US" dirty="0" err="1"/>
              <a:t>src</a:t>
            </a:r>
            <a:r>
              <a:rPr lang="en-US" dirty="0"/>
              <a:t>="http://www.WebsiteDevelopmentBook.com/Chapter18/Cigar.ogg" type="video/</a:t>
            </a:r>
            <a:r>
              <a:rPr lang="en-US" dirty="0" err="1"/>
              <a:t>ogg</a:t>
            </a:r>
            <a:r>
              <a:rPr lang="en-US" dirty="0"/>
              <a:t>"/&gt;</a:t>
            </a:r>
            <a:br>
              <a:rPr lang="en-US" dirty="0"/>
            </a:br>
            <a:r>
              <a:rPr lang="en-US" dirty="0"/>
              <a:t>&lt;source </a:t>
            </a:r>
            <a:r>
              <a:rPr lang="en-US" dirty="0" err="1"/>
              <a:t>src</a:t>
            </a:r>
            <a:r>
              <a:rPr lang="en-US" dirty="0"/>
              <a:t>="http://www.WebsiteDevelopmentBook.com/Chapter18/Cigar.flv" type="video/</a:t>
            </a:r>
            <a:r>
              <a:rPr lang="en-US" dirty="0" err="1"/>
              <a:t>flv</a:t>
            </a:r>
            <a:r>
              <a:rPr lang="en-US" dirty="0"/>
              <a:t>"/&gt;</a:t>
            </a:r>
            <a:br>
              <a:rPr lang="en-US" dirty="0"/>
            </a:br>
            <a:r>
              <a:rPr lang="en-US" dirty="0"/>
              <a:t>&lt;source </a:t>
            </a:r>
            <a:r>
              <a:rPr lang="en-US" dirty="0" err="1"/>
              <a:t>src</a:t>
            </a:r>
            <a:r>
              <a:rPr lang="en-US" dirty="0"/>
              <a:t>="http://www.WebsiteDevelopmentBook.com/Chapter18/Cigar.webm" type="video/</a:t>
            </a:r>
            <a:r>
              <a:rPr lang="en-US" dirty="0" err="1"/>
              <a:t>webm</a:t>
            </a:r>
            <a:r>
              <a:rPr lang="en-US" dirty="0"/>
              <a:t>"/&gt;</a:t>
            </a:r>
            <a:br>
              <a:rPr lang="en-US" dirty="0"/>
            </a:br>
            <a:r>
              <a:rPr lang="en-US" dirty="0"/>
              <a:t>&lt;source </a:t>
            </a:r>
            <a:r>
              <a:rPr lang="en-US" dirty="0" err="1"/>
              <a:t>src</a:t>
            </a:r>
            <a:r>
              <a:rPr lang="en-US" dirty="0"/>
              <a:t>="http://www.WebsiteDevelopmentBook.com/Chapter18/Cigar.mov" type="video/</a:t>
            </a:r>
            <a:r>
              <a:rPr lang="en-US" dirty="0" err="1"/>
              <a:t>mov</a:t>
            </a:r>
            <a:r>
              <a:rPr lang="en-US" dirty="0"/>
              <a:t>"/&gt;</a:t>
            </a:r>
            <a:br>
              <a:rPr lang="en-US" dirty="0"/>
            </a:br>
            <a:r>
              <a:rPr lang="en-US" dirty="0"/>
              <a:t/>
            </a:r>
            <a:br>
              <a:rPr lang="en-US" dirty="0"/>
            </a:br>
            <a:r>
              <a:rPr lang="en-US" dirty="0"/>
              <a:t>Video Tag Not Supported</a:t>
            </a:r>
            <a:br>
              <a:rPr lang="en-US" dirty="0"/>
            </a:br>
            <a:r>
              <a:rPr lang="en-US" dirty="0"/>
              <a:t>&lt;/video&gt;</a:t>
            </a:r>
            <a:br>
              <a:rPr lang="en-US" dirty="0"/>
            </a:br>
            <a:r>
              <a:rPr lang="en-US" dirty="0"/>
              <a:t>&lt;/body&gt;</a:t>
            </a:r>
            <a:br>
              <a:rPr lang="en-US" dirty="0"/>
            </a:br>
            <a:r>
              <a:rPr lang="en-US" dirty="0"/>
              <a:t>&lt;/html&gt;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3756026"/>
            <a:ext cx="5334000" cy="2889250"/>
          </a:xfrm>
          <a:prstGeom prst="rect">
            <a:avLst/>
          </a:prstGeom>
        </p:spPr>
      </p:pic>
    </p:spTree>
    <p:extLst>
      <p:ext uri="{BB962C8B-B14F-4D97-AF65-F5344CB8AC3E}">
        <p14:creationId xmlns:p14="http://schemas.microsoft.com/office/powerpoint/2010/main" val="31964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browser/server interactions</a:t>
            </a:r>
            <a:endParaRPr lang="en-US" dirty="0"/>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123" y="1143000"/>
            <a:ext cx="704850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14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browsers support parallel download operations</a:t>
            </a:r>
            <a:endParaRPr lang="en-US" dirty="0"/>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143000"/>
            <a:ext cx="70675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828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796" y="1066800"/>
            <a:ext cx="7043738" cy="36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79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Your Image Resolution</a:t>
            </a:r>
          </a:p>
        </p:txBody>
      </p:sp>
      <p:sp>
        <p:nvSpPr>
          <p:cNvPr id="3" name="Content Placeholder 2"/>
          <p:cNvSpPr>
            <a:spLocks noGrp="1"/>
          </p:cNvSpPr>
          <p:nvPr>
            <p:ph idx="1"/>
          </p:nvPr>
        </p:nvSpPr>
        <p:spPr/>
        <p:txBody>
          <a:bodyPr/>
          <a:lstStyle/>
          <a:p>
            <a:pPr>
              <a:buFont typeface="Arial" pitchFamily="34" charset="0"/>
              <a:buChar char="•"/>
            </a:pPr>
            <a:r>
              <a:rPr lang="en-US" b="0" dirty="0" smtClean="0"/>
              <a:t>Do not simply use the &lt;</a:t>
            </a:r>
            <a:r>
              <a:rPr lang="en-US" b="0" dirty="0" err="1" smtClean="0"/>
              <a:t>img</a:t>
            </a:r>
            <a:r>
              <a:rPr lang="en-US" b="0" dirty="0" smtClean="0"/>
              <a:t>&gt; tag width and height</a:t>
            </a:r>
          </a:p>
          <a:p>
            <a:pPr>
              <a:buFont typeface="Arial" pitchFamily="34" charset="0"/>
              <a:buChar char="•"/>
            </a:pPr>
            <a:r>
              <a:rPr lang="en-US" b="0" dirty="0" smtClean="0"/>
              <a:t>Use a program such as </a:t>
            </a:r>
            <a:r>
              <a:rPr lang="en-US" b="0" dirty="0" err="1" smtClean="0"/>
              <a:t>PhotoShop</a:t>
            </a:r>
            <a:r>
              <a:rPr lang="en-US" b="0" dirty="0" smtClean="0"/>
              <a:t> to reduce the resolution to 72 DPI and the size to the height and width you need</a:t>
            </a:r>
            <a:endParaRPr lang="en-US" b="0" dirty="0"/>
          </a:p>
        </p:txBody>
      </p:sp>
    </p:spTree>
    <p:extLst>
      <p:ext uri="{BB962C8B-B14F-4D97-AF65-F5344CB8AC3E}">
        <p14:creationId xmlns:p14="http://schemas.microsoft.com/office/powerpoint/2010/main" val="307236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a:t>
            </a:r>
            <a:r>
              <a:rPr lang="en-US" dirty="0" err="1" smtClean="0"/>
              <a:t>javascript</a:t>
            </a:r>
            <a:r>
              <a:rPr lang="en-US" dirty="0" smtClean="0"/>
              <a:t> </a:t>
            </a:r>
            <a:r>
              <a:rPr lang="en-US" dirty="0"/>
              <a:t>(</a:t>
            </a:r>
            <a:r>
              <a:rPr lang="en-US" u="sng" dirty="0">
                <a:hlinkClick r:id="rId2"/>
              </a:rPr>
              <a:t>http://javascript-obfuscator.com/</a:t>
            </a:r>
            <a:r>
              <a:rPr lang="en-US" dirty="0"/>
              <a: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1219200"/>
            <a:ext cx="6608883" cy="3579812"/>
          </a:xfrm>
        </p:spPr>
      </p:pic>
    </p:spTree>
    <p:extLst>
      <p:ext uri="{BB962C8B-B14F-4D97-AF65-F5344CB8AC3E}">
        <p14:creationId xmlns:p14="http://schemas.microsoft.com/office/powerpoint/2010/main" val="676209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a13a1cea625e35eb595b22bd03d01ed654e59"/>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2529</TotalTime>
  <Words>889</Words>
  <Application>Microsoft Office PowerPoint</Application>
  <PresentationFormat>On-screen Show (4:3)</PresentationFormat>
  <Paragraphs>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Chapter 15</vt:lpstr>
      <vt:lpstr>Learning Objectives</vt:lpstr>
      <vt:lpstr>Sites to test your Web site’s performance</vt:lpstr>
      <vt:lpstr>Demo web page</vt:lpstr>
      <vt:lpstr>Revisiting browser/server interactions</vt:lpstr>
      <vt:lpstr>Some browsers support parallel download operations</vt:lpstr>
      <vt:lpstr>Load balancing</vt:lpstr>
      <vt:lpstr>Reduce Your Image Resolution</vt:lpstr>
      <vt:lpstr>Reduce javascript (http://javascript-obfuscator.com/)</vt:lpstr>
      <vt:lpstr>Sample obfuscation</vt:lpstr>
      <vt:lpstr>Move JavaScript Code to the Bottom of Your Page</vt:lpstr>
      <vt:lpstr>Consider Multiple Servers</vt:lpstr>
      <vt:lpstr>Consider a Content-Delivery Network</vt:lpstr>
      <vt:lpstr>Compressing Text-Based Content</vt:lpstr>
      <vt:lpstr>Reducing JavaScript and External CSS File References</vt:lpstr>
      <vt:lpstr>Move CSS Definitions to the Top of Your Page</vt:lpstr>
      <vt:lpstr>Avoid Redirects</vt:lpstr>
      <vt:lpstr>Controlling browser caching</vt:lpstr>
      <vt:lpstr>Sample cache control</vt:lpstr>
      <vt:lpstr>Real world: what’s my IP?</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72</cp:revision>
  <dcterms:created xsi:type="dcterms:W3CDTF">2013-02-13T17:31:54Z</dcterms:created>
  <dcterms:modified xsi:type="dcterms:W3CDTF">2013-07-02T21:47:11Z</dcterms:modified>
</cp:coreProperties>
</file>