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2"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CF58D-E410-4905-824F-C58FC1E49940}" type="datetimeFigureOut">
              <a:rPr lang="en-US" smtClean="0"/>
              <a:t>7/2/2013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1DFC4-8BD0-4B9E-A9B4-857DBB733C1F}" type="slidenum">
              <a:rPr lang="en-US" smtClean="0"/>
              <a:t>‹#›</a:t>
            </a:fld>
            <a:endParaRPr lang="en-US"/>
          </a:p>
        </p:txBody>
      </p:sp>
    </p:spTree>
    <p:extLst>
      <p:ext uri="{BB962C8B-B14F-4D97-AF65-F5344CB8AC3E}">
        <p14:creationId xmlns:p14="http://schemas.microsoft.com/office/powerpoint/2010/main" val="111068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99C37D2-E631-4BD3-9573-65569898269A}" type="datetimeFigureOut">
              <a:rPr lang="en-US" smtClean="0"/>
              <a:t>7/2/2013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C37D2-E631-4BD3-9573-65569898269A}" type="datetimeFigureOut">
              <a:rPr lang="en-US" smtClean="0"/>
              <a:t>7/2/2013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C37D2-E631-4BD3-9573-65569898269A}" type="datetimeFigureOut">
              <a:rPr lang="en-US" smtClean="0"/>
              <a:t>7/2/2013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C37D2-E631-4BD3-9573-65569898269A}" type="datetimeFigureOut">
              <a:rPr lang="en-US" smtClean="0"/>
              <a:t>7/2/2013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C4B5EAE-A3B8-464A-B604-BDFE3BF5EB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C37D2-E631-4BD3-9573-65569898269A}" type="datetimeFigureOut">
              <a:rPr lang="en-US" smtClean="0"/>
              <a:t>7/2/2013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5EAE-A3B8-464A-B604-BDFE3BF5EB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99C37D2-E631-4BD3-9573-65569898269A}" type="datetimeFigureOut">
              <a:rPr lang="en-US" smtClean="0"/>
              <a:t>7/2/2013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C4B5EAE-A3B8-464A-B604-BDFE3BF5EBF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Chapter 18</a:t>
            </a:r>
            <a:endParaRPr lang="en-US" dirty="0"/>
          </a:p>
        </p:txBody>
      </p:sp>
      <p:sp>
        <p:nvSpPr>
          <p:cNvPr id="7" name="Subtitle 6"/>
          <p:cNvSpPr>
            <a:spLocks noGrp="1"/>
          </p:cNvSpPr>
          <p:nvPr>
            <p:ph type="subTitle" idx="1"/>
          </p:nvPr>
        </p:nvSpPr>
        <p:spPr/>
        <p:txBody>
          <a:bodyPr/>
          <a:lstStyle/>
          <a:p>
            <a:r>
              <a:rPr lang="en-US" dirty="0"/>
              <a:t>Integrating Audio and Video</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2819400"/>
            <a:ext cx="2734733" cy="3516086"/>
          </a:xfrm>
          <a:prstGeom prst="rect">
            <a:avLst/>
          </a:prstGeom>
        </p:spPr>
      </p:pic>
    </p:spTree>
    <p:extLst>
      <p:ext uri="{BB962C8B-B14F-4D97-AF65-F5344CB8AC3E}">
        <p14:creationId xmlns:p14="http://schemas.microsoft.com/office/powerpoint/2010/main" val="68601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file size</a:t>
            </a:r>
            <a:endParaRPr lang="en-US" dirty="0"/>
          </a:p>
        </p:txBody>
      </p:sp>
      <p:sp>
        <p:nvSpPr>
          <p:cNvPr id="3" name="Content Placeholder 2"/>
          <p:cNvSpPr>
            <a:spLocks noGrp="1"/>
          </p:cNvSpPr>
          <p:nvPr>
            <p:ph idx="1"/>
          </p:nvPr>
        </p:nvSpPr>
        <p:spPr>
          <a:xfrm>
            <a:off x="152400" y="1100628"/>
            <a:ext cx="5181600" cy="4461972"/>
          </a:xfrm>
        </p:spPr>
        <p:txBody>
          <a:bodyPr>
            <a:normAutofit fontScale="62500" lnSpcReduction="20000"/>
          </a:bodyPr>
          <a:lstStyle/>
          <a:p>
            <a:r>
              <a:rPr lang="en-US" dirty="0" smtClean="0"/>
              <a:t>	</a:t>
            </a:r>
            <a:r>
              <a:rPr lang="en-US" dirty="0"/>
              <a:t>&lt;!DOCTYPE html</a:t>
            </a:r>
            <a:r>
              <a:rPr lang="en-US" dirty="0" smtClean="0"/>
              <a:t>&gt;</a:t>
            </a:r>
            <a:br>
              <a:rPr lang="en-US" dirty="0" smtClean="0"/>
            </a:br>
            <a:r>
              <a:rPr lang="en-US" dirty="0" smtClean="0"/>
              <a:t>&lt;</a:t>
            </a:r>
            <a:r>
              <a:rPr lang="en-US" dirty="0"/>
              <a:t>html</a:t>
            </a:r>
            <a:r>
              <a:rPr lang="en-US" dirty="0" smtClean="0"/>
              <a:t>&gt;</a:t>
            </a:r>
            <a:br>
              <a:rPr lang="en-US" dirty="0" smtClean="0"/>
            </a:br>
            <a:r>
              <a:rPr lang="en-US" dirty="0" smtClean="0"/>
              <a:t>&lt;</a:t>
            </a:r>
            <a:r>
              <a:rPr lang="en-US" dirty="0"/>
              <a:t>body</a:t>
            </a:r>
            <a:r>
              <a:rPr lang="en-US" dirty="0" smtClean="0"/>
              <a:t>&gt;</a:t>
            </a:r>
            <a:br>
              <a:rPr lang="en-US" dirty="0" smtClean="0"/>
            </a:br>
            <a:r>
              <a:rPr lang="en-US" dirty="0" smtClean="0"/>
              <a:t>&lt;</a:t>
            </a:r>
            <a:r>
              <a:rPr lang="en-US" dirty="0"/>
              <a:t>h1&gt;Sleepy Dog!&lt;/h1</a:t>
            </a:r>
            <a:r>
              <a:rPr lang="en-US" dirty="0" smtClean="0"/>
              <a:t>&gt;</a:t>
            </a:r>
            <a:br>
              <a:rPr lang="en-US" dirty="0" smtClean="0"/>
            </a:br>
            <a:r>
              <a:rPr lang="en-US" dirty="0" smtClean="0"/>
              <a:t>&lt;</a:t>
            </a:r>
            <a:r>
              <a:rPr lang="en-US" dirty="0"/>
              <a:t>video  </a:t>
            </a:r>
            <a:r>
              <a:rPr lang="en-US" dirty="0" err="1"/>
              <a:t>autoplay</a:t>
            </a:r>
            <a:r>
              <a:rPr lang="en-US" dirty="0"/>
              <a:t>="</a:t>
            </a:r>
            <a:r>
              <a:rPr lang="en-US" dirty="0" err="1"/>
              <a:t>autoplay</a:t>
            </a:r>
            <a:r>
              <a:rPr lang="en-US" dirty="0"/>
              <a:t>" controls="controls" height="240" width"320</a:t>
            </a:r>
            <a:r>
              <a:rPr lang="en-US" dirty="0" smtClean="0"/>
              <a:t>"&gt;</a:t>
            </a:r>
            <a:br>
              <a:rPr lang="en-US" dirty="0" smtClean="0"/>
            </a:br>
            <a:r>
              <a:rPr lang="en-US" dirty="0" smtClean="0"/>
              <a:t>&lt;</a:t>
            </a:r>
            <a:r>
              <a:rPr lang="en-US" dirty="0"/>
              <a:t>source </a:t>
            </a:r>
            <a:r>
              <a:rPr lang="en-US" dirty="0" err="1"/>
              <a:t>src</a:t>
            </a:r>
            <a:r>
              <a:rPr lang="en-US" dirty="0"/>
              <a:t>="http://www.WebsiteDevelopmentBook.com/Chapter18/Dog.webm" type="video/</a:t>
            </a:r>
            <a:r>
              <a:rPr lang="en-US" dirty="0" err="1"/>
              <a:t>webm</a:t>
            </a:r>
            <a:r>
              <a:rPr lang="en-US" dirty="0" smtClean="0"/>
              <a:t>"/&gt;</a:t>
            </a:r>
            <a:br>
              <a:rPr lang="en-US" dirty="0" smtClean="0"/>
            </a:br>
            <a:r>
              <a:rPr lang="en-US" dirty="0" smtClean="0"/>
              <a:t>&lt;</a:t>
            </a:r>
            <a:r>
              <a:rPr lang="en-US" dirty="0"/>
              <a:t>source </a:t>
            </a:r>
            <a:r>
              <a:rPr lang="en-US" dirty="0" err="1"/>
              <a:t>src</a:t>
            </a:r>
            <a:r>
              <a:rPr lang="en-US" dirty="0"/>
              <a:t>="http://www.WebsiteDevelopmentBook.com/Chapter18/Dog.ogg" type="video/</a:t>
            </a:r>
            <a:r>
              <a:rPr lang="en-US" dirty="0" err="1"/>
              <a:t>ogg</a:t>
            </a:r>
            <a:r>
              <a:rPr lang="en-US" dirty="0" smtClean="0"/>
              <a:t>"/&gt;</a:t>
            </a:r>
            <a:br>
              <a:rPr lang="en-US" dirty="0" smtClean="0"/>
            </a:br>
            <a:r>
              <a:rPr lang="en-US" dirty="0" smtClean="0"/>
              <a:t>&lt;</a:t>
            </a:r>
            <a:r>
              <a:rPr lang="en-US" dirty="0"/>
              <a:t>source </a:t>
            </a:r>
            <a:r>
              <a:rPr lang="en-US" dirty="0" err="1"/>
              <a:t>src</a:t>
            </a:r>
            <a:r>
              <a:rPr lang="en-US" dirty="0"/>
              <a:t>="http://www.WebsiteDevelopmentBook.com/Chapter18/Dog.mp4" type="video/mp4</a:t>
            </a:r>
            <a:r>
              <a:rPr lang="en-US" dirty="0" smtClean="0"/>
              <a:t>"/&gt;</a:t>
            </a:r>
            <a:br>
              <a:rPr lang="en-US" dirty="0" smtClean="0"/>
            </a:br>
            <a:r>
              <a:rPr lang="en-US" dirty="0" smtClean="0"/>
              <a:t>&lt;</a:t>
            </a:r>
            <a:r>
              <a:rPr lang="en-US" dirty="0"/>
              <a:t>source </a:t>
            </a:r>
            <a:r>
              <a:rPr lang="en-US" dirty="0" err="1"/>
              <a:t>src</a:t>
            </a:r>
            <a:r>
              <a:rPr lang="en-US" dirty="0"/>
              <a:t>="http://www.WebsiteDevelopmentBook.com/Chapter18/Dog.flv" type="video/</a:t>
            </a:r>
            <a:r>
              <a:rPr lang="en-US" dirty="0" err="1"/>
              <a:t>flv</a:t>
            </a:r>
            <a:r>
              <a:rPr lang="en-US" dirty="0" smtClean="0"/>
              <a:t>"/&gt;</a:t>
            </a:r>
            <a:br>
              <a:rPr lang="en-US" dirty="0" smtClean="0"/>
            </a:br>
            <a:r>
              <a:rPr lang="en-US" dirty="0" smtClean="0"/>
              <a:t>&lt;</a:t>
            </a:r>
            <a:r>
              <a:rPr lang="en-US" dirty="0"/>
              <a:t>source </a:t>
            </a:r>
            <a:r>
              <a:rPr lang="en-US" dirty="0" err="1"/>
              <a:t>src</a:t>
            </a:r>
            <a:r>
              <a:rPr lang="en-US" dirty="0"/>
              <a:t>="http://www.WebsiteDevelopmentBook.com/Chapter18/Dog.mov" type="video/</a:t>
            </a:r>
            <a:r>
              <a:rPr lang="en-US" dirty="0" err="1"/>
              <a:t>mov</a:t>
            </a:r>
            <a:r>
              <a:rPr lang="en-US" dirty="0" smtClean="0"/>
              <a:t>"/&gt;</a:t>
            </a:r>
            <a:br>
              <a:rPr lang="en-US" dirty="0" smtClean="0"/>
            </a:br>
            <a:r>
              <a:rPr lang="en-US" dirty="0" smtClean="0"/>
              <a:t>Video </a:t>
            </a:r>
            <a:r>
              <a:rPr lang="en-US" dirty="0"/>
              <a:t>Tag Not </a:t>
            </a:r>
            <a:r>
              <a:rPr lang="en-US" dirty="0" smtClean="0"/>
              <a:t>Supported</a:t>
            </a:r>
            <a:br>
              <a:rPr lang="en-US" dirty="0" smtClean="0"/>
            </a:br>
            <a:r>
              <a:rPr lang="en-US" dirty="0" smtClean="0"/>
              <a:t>&lt;/</a:t>
            </a:r>
            <a:r>
              <a:rPr lang="en-US" dirty="0"/>
              <a:t>video</a:t>
            </a:r>
            <a:r>
              <a:rPr lang="en-US" dirty="0" smtClean="0"/>
              <a:t>&gt;</a:t>
            </a:r>
            <a:br>
              <a:rPr lang="en-US" dirty="0" smtClean="0"/>
            </a:br>
            <a:r>
              <a:rPr lang="en-US" dirty="0" smtClean="0"/>
              <a:t>&lt;</a:t>
            </a:r>
            <a:r>
              <a:rPr lang="en-US" dirty="0" err="1"/>
              <a:t>br</a:t>
            </a:r>
            <a:r>
              <a:rPr lang="en-US" dirty="0" smtClean="0"/>
              <a:t>/&gt;</a:t>
            </a:r>
            <a:br>
              <a:rPr lang="en-US" dirty="0" smtClean="0"/>
            </a:br>
            <a:r>
              <a:rPr lang="en-US" dirty="0" smtClean="0"/>
              <a:t>&lt;</a:t>
            </a:r>
            <a:r>
              <a:rPr lang="en-US" dirty="0"/>
              <a:t>video  </a:t>
            </a:r>
            <a:r>
              <a:rPr lang="en-US" dirty="0" err="1"/>
              <a:t>autoplay</a:t>
            </a:r>
            <a:r>
              <a:rPr lang="en-US" dirty="0"/>
              <a:t>="</a:t>
            </a:r>
            <a:r>
              <a:rPr lang="en-US" dirty="0" err="1"/>
              <a:t>autoplay</a:t>
            </a:r>
            <a:r>
              <a:rPr lang="en-US" dirty="0"/>
              <a:t>" controls="controls" height="480" width"640</a:t>
            </a:r>
            <a:r>
              <a:rPr lang="en-US" dirty="0" smtClean="0"/>
              <a:t>"&gt;</a:t>
            </a:r>
            <a:br>
              <a:rPr lang="en-US" dirty="0" smtClean="0"/>
            </a:br>
            <a:r>
              <a:rPr lang="en-US" dirty="0" smtClean="0"/>
              <a:t>&lt;</a:t>
            </a:r>
            <a:r>
              <a:rPr lang="en-US" dirty="0"/>
              <a:t>source </a:t>
            </a:r>
            <a:r>
              <a:rPr lang="en-US" dirty="0" err="1"/>
              <a:t>src</a:t>
            </a:r>
            <a:r>
              <a:rPr lang="en-US" dirty="0"/>
              <a:t>="http://www.WebsiteDevelopmentBook.com/Chapter18/Dog.ogg" type="video/</a:t>
            </a:r>
            <a:r>
              <a:rPr lang="en-US" dirty="0" err="1"/>
              <a:t>ogg</a:t>
            </a:r>
            <a:r>
              <a:rPr lang="en-US" dirty="0" smtClean="0"/>
              <a:t>"/&gt;</a:t>
            </a:r>
            <a:br>
              <a:rPr lang="en-US" dirty="0" smtClean="0"/>
            </a:br>
            <a:r>
              <a:rPr lang="en-US" dirty="0" smtClean="0"/>
              <a:t>&lt;</a:t>
            </a:r>
            <a:r>
              <a:rPr lang="en-US" dirty="0"/>
              <a:t>source </a:t>
            </a:r>
            <a:r>
              <a:rPr lang="en-US" dirty="0" err="1"/>
              <a:t>src</a:t>
            </a:r>
            <a:r>
              <a:rPr lang="en-US" dirty="0"/>
              <a:t>="http://www.WebsiteDevelopmentBook.com/Chapter18/Dog.mp4" type="video/mp4</a:t>
            </a:r>
            <a:r>
              <a:rPr lang="en-US" dirty="0" smtClean="0"/>
              <a:t>"/&gt;</a:t>
            </a:r>
            <a:br>
              <a:rPr lang="en-US" dirty="0" smtClean="0"/>
            </a:br>
            <a:r>
              <a:rPr lang="en-US" dirty="0" smtClean="0"/>
              <a:t>&lt;</a:t>
            </a:r>
            <a:r>
              <a:rPr lang="en-US" dirty="0"/>
              <a:t>source </a:t>
            </a:r>
            <a:r>
              <a:rPr lang="en-US" dirty="0" err="1"/>
              <a:t>src</a:t>
            </a:r>
            <a:r>
              <a:rPr lang="en-US" dirty="0"/>
              <a:t>="http://www.WebsiteDevelopmentBook.com/Chapter18/Dog.flv" type="video/</a:t>
            </a:r>
            <a:r>
              <a:rPr lang="en-US" dirty="0" err="1"/>
              <a:t>flv</a:t>
            </a:r>
            <a:r>
              <a:rPr lang="en-US" dirty="0" smtClean="0"/>
              <a:t>"/&gt;</a:t>
            </a:r>
            <a:br>
              <a:rPr lang="en-US" dirty="0" smtClean="0"/>
            </a:br>
            <a:r>
              <a:rPr lang="en-US" dirty="0" smtClean="0"/>
              <a:t>&lt;</a:t>
            </a:r>
            <a:r>
              <a:rPr lang="en-US" dirty="0"/>
              <a:t>source </a:t>
            </a:r>
            <a:r>
              <a:rPr lang="en-US" dirty="0" err="1"/>
              <a:t>src</a:t>
            </a:r>
            <a:r>
              <a:rPr lang="en-US" dirty="0"/>
              <a:t>="http://www.WebsiteDevelopmentBook.com/Chapter18/Dog.webm" type="video/</a:t>
            </a:r>
            <a:r>
              <a:rPr lang="en-US" dirty="0" err="1"/>
              <a:t>webm</a:t>
            </a:r>
            <a:r>
              <a:rPr lang="en-US" dirty="0" smtClean="0"/>
              <a:t>"/&gt;</a:t>
            </a:r>
            <a:br>
              <a:rPr lang="en-US" dirty="0" smtClean="0"/>
            </a:br>
            <a:r>
              <a:rPr lang="en-US" dirty="0" smtClean="0"/>
              <a:t>&lt;</a:t>
            </a:r>
            <a:r>
              <a:rPr lang="en-US" dirty="0"/>
              <a:t>source </a:t>
            </a:r>
            <a:r>
              <a:rPr lang="en-US" dirty="0" err="1"/>
              <a:t>src</a:t>
            </a:r>
            <a:r>
              <a:rPr lang="en-US" dirty="0"/>
              <a:t>="http://www.WebsiteDevelopmentBook.com/Chapter18/Dog.mov" type="video/</a:t>
            </a:r>
            <a:r>
              <a:rPr lang="en-US" dirty="0" err="1"/>
              <a:t>mov</a:t>
            </a:r>
            <a:r>
              <a:rPr lang="en-US" dirty="0" smtClean="0"/>
              <a:t>"/&gt;</a:t>
            </a:r>
            <a:br>
              <a:rPr lang="en-US" dirty="0" smtClean="0"/>
            </a:br>
            <a:r>
              <a:rPr lang="en-US" dirty="0" smtClean="0"/>
              <a:t>Video </a:t>
            </a:r>
            <a:r>
              <a:rPr lang="en-US" dirty="0"/>
              <a:t>Tag Not </a:t>
            </a:r>
            <a:r>
              <a:rPr lang="en-US" dirty="0" smtClean="0"/>
              <a:t>Supported</a:t>
            </a:r>
            <a:br>
              <a:rPr lang="en-US" dirty="0" smtClean="0"/>
            </a:br>
            <a:r>
              <a:rPr lang="en-US" dirty="0" smtClean="0"/>
              <a:t>&lt;/</a:t>
            </a:r>
            <a:r>
              <a:rPr lang="en-US" dirty="0"/>
              <a:t>video</a:t>
            </a:r>
            <a:r>
              <a:rPr lang="en-US" dirty="0" smtClean="0"/>
              <a:t>&gt;</a:t>
            </a:r>
            <a:br>
              <a:rPr lang="en-US" dirty="0" smtClean="0"/>
            </a:br>
            <a:r>
              <a:rPr lang="en-US" dirty="0" smtClean="0"/>
              <a:t>&lt;/</a:t>
            </a:r>
            <a:r>
              <a:rPr lang="en-US" dirty="0"/>
              <a:t>body</a:t>
            </a:r>
            <a:r>
              <a:rPr lang="en-US" dirty="0" smtClean="0"/>
              <a:t>&gt;</a:t>
            </a:r>
            <a:br>
              <a:rPr lang="en-US" dirty="0" smtClean="0"/>
            </a:br>
            <a:r>
              <a:rPr lang="en-US" dirty="0" smtClean="0"/>
              <a:t>&lt;/</a:t>
            </a:r>
            <a:r>
              <a:rPr lang="en-US" dirty="0"/>
              <a:t>html&gt;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048000"/>
            <a:ext cx="3205674" cy="2588011"/>
          </a:xfrm>
          <a:prstGeom prst="rect">
            <a:avLst/>
          </a:prstGeom>
        </p:spPr>
      </p:pic>
    </p:spTree>
    <p:extLst>
      <p:ext uri="{BB962C8B-B14F-4D97-AF65-F5344CB8AC3E}">
        <p14:creationId xmlns:p14="http://schemas.microsoft.com/office/powerpoint/2010/main" val="460445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video codecs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A video file is essentially a big collection of ones and zeros that define the pictures that make up the video as well as the audio. To improve the quality of the video and audio or to speed up the video download, apply different compression formats to a video file. Developers refer to these formats at codecs. There are a variety of codecs you can use when you save a video file. The three most common codecs include: H.264, </a:t>
            </a:r>
            <a:r>
              <a:rPr lang="en-US" b="0" dirty="0" err="1"/>
              <a:t>Theora</a:t>
            </a:r>
            <a:r>
              <a:rPr lang="en-US" b="0" dirty="0"/>
              <a:t>, and V8. Unfortunately, not all browsers support each.</a:t>
            </a:r>
          </a:p>
          <a:p>
            <a:endParaRPr lang="en-US" dirty="0"/>
          </a:p>
        </p:txBody>
      </p:sp>
    </p:spTree>
    <p:extLst>
      <p:ext uri="{BB962C8B-B14F-4D97-AF65-F5344CB8AC3E}">
        <p14:creationId xmlns:p14="http://schemas.microsoft.com/office/powerpoint/2010/main" val="247307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older browsers</a:t>
            </a:r>
            <a:endParaRPr lang="en-US" dirty="0"/>
          </a:p>
        </p:txBody>
      </p:sp>
      <p:sp>
        <p:nvSpPr>
          <p:cNvPr id="3" name="Content Placeholder 2"/>
          <p:cNvSpPr>
            <a:spLocks noGrp="1"/>
          </p:cNvSpPr>
          <p:nvPr>
            <p:ph idx="1"/>
          </p:nvPr>
        </p:nvSpPr>
        <p:spPr/>
        <p:txBody>
          <a:bodyPr>
            <a:normAutofit/>
          </a:bodyPr>
          <a:lstStyle/>
          <a:p>
            <a:r>
              <a:rPr lang="en-US" dirty="0"/>
              <a:t>&lt;!DOCTYPE html&gt;</a:t>
            </a:r>
          </a:p>
          <a:p>
            <a:r>
              <a:rPr lang="en-US" dirty="0"/>
              <a:t>&lt;html&gt;</a:t>
            </a:r>
          </a:p>
          <a:p>
            <a:r>
              <a:rPr lang="en-US" dirty="0"/>
              <a:t>&lt;body&gt;</a:t>
            </a:r>
          </a:p>
          <a:p>
            <a:r>
              <a:rPr lang="en-US" dirty="0"/>
              <a:t>&lt;h1&gt;Parrot!&lt;/h1&gt;</a:t>
            </a:r>
          </a:p>
          <a:p>
            <a:r>
              <a:rPr lang="en-US" dirty="0" smtClean="0"/>
              <a:t>&lt;</a:t>
            </a:r>
            <a:r>
              <a:rPr lang="en-US" dirty="0"/>
              <a:t>embed </a:t>
            </a:r>
            <a:r>
              <a:rPr lang="en-US" dirty="0" err="1"/>
              <a:t>src</a:t>
            </a:r>
            <a:r>
              <a:rPr lang="en-US" dirty="0"/>
              <a:t>="http://www.WebSiteDevelopmentBook.com/Chapter18/Parrot.mp4" height="240" width="320"&gt;&lt;/embed&gt;</a:t>
            </a:r>
          </a:p>
          <a:p>
            <a:r>
              <a:rPr lang="en-US" dirty="0"/>
              <a:t>&lt;object </a:t>
            </a:r>
            <a:r>
              <a:rPr lang="en-US" dirty="0" err="1"/>
              <a:t>src</a:t>
            </a:r>
            <a:r>
              <a:rPr lang="en-US" dirty="0"/>
              <a:t>="http://www.WebSiteDevelopmentBook.com/Chapter18/Parrot.mp4" height="240" width="320"&gt;&lt;/object&gt;</a:t>
            </a:r>
          </a:p>
          <a:p>
            <a:r>
              <a:rPr lang="en-US" dirty="0"/>
              <a:t>&lt;/body&gt;</a:t>
            </a:r>
          </a:p>
          <a:p>
            <a:r>
              <a:rPr lang="en-US" dirty="0"/>
              <a:t>&lt;/html&gt;</a:t>
            </a:r>
          </a:p>
          <a:p>
            <a:endParaRPr lang="en-US" dirty="0"/>
          </a:p>
        </p:txBody>
      </p:sp>
    </p:spTree>
    <p:extLst>
      <p:ext uri="{BB962C8B-B14F-4D97-AF65-F5344CB8AC3E}">
        <p14:creationId xmlns:p14="http://schemas.microsoft.com/office/powerpoint/2010/main" val="2948335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all browsers</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&lt;!DOCTYPE html&gt;</a:t>
            </a:r>
          </a:p>
          <a:p>
            <a:r>
              <a:rPr lang="en-US" dirty="0"/>
              <a:t>&lt;html&gt;</a:t>
            </a:r>
          </a:p>
          <a:p>
            <a:r>
              <a:rPr lang="en-US" dirty="0"/>
              <a:t>&lt;body&gt;</a:t>
            </a:r>
          </a:p>
          <a:p>
            <a:r>
              <a:rPr lang="en-US" dirty="0"/>
              <a:t>&lt;h1&gt;Horses!&lt;/h1&gt;</a:t>
            </a:r>
          </a:p>
          <a:p>
            <a:r>
              <a:rPr lang="en-US" dirty="0"/>
              <a:t>&lt;video  </a:t>
            </a:r>
            <a:r>
              <a:rPr lang="en-US" dirty="0" err="1"/>
              <a:t>autoplay</a:t>
            </a:r>
            <a:r>
              <a:rPr lang="en-US" dirty="0"/>
              <a:t>="</a:t>
            </a:r>
            <a:r>
              <a:rPr lang="en-US" dirty="0" err="1"/>
              <a:t>autoplay</a:t>
            </a:r>
            <a:r>
              <a:rPr lang="en-US" dirty="0"/>
              <a:t>"&gt;</a:t>
            </a:r>
          </a:p>
          <a:p>
            <a:r>
              <a:rPr lang="en-US" dirty="0"/>
              <a:t>&lt;source </a:t>
            </a:r>
            <a:r>
              <a:rPr lang="en-US" dirty="0" err="1"/>
              <a:t>src</a:t>
            </a:r>
            <a:r>
              <a:rPr lang="en-US" dirty="0"/>
              <a:t>="http://www.WebsiteDevelopmentBook.com/Chapter18/Horse.mp4" type="video/mp4"/&gt;</a:t>
            </a:r>
          </a:p>
          <a:p>
            <a:r>
              <a:rPr lang="en-US" dirty="0"/>
              <a:t>&lt;source </a:t>
            </a:r>
            <a:r>
              <a:rPr lang="en-US" dirty="0" err="1"/>
              <a:t>src</a:t>
            </a:r>
            <a:r>
              <a:rPr lang="en-US" dirty="0"/>
              <a:t>="http://www.WebsiteDevelopmentBook.com/Chapter18/Horse.ogg" type="video/</a:t>
            </a:r>
            <a:r>
              <a:rPr lang="en-US" dirty="0" err="1"/>
              <a:t>ogg</a:t>
            </a:r>
            <a:r>
              <a:rPr lang="en-US" dirty="0"/>
              <a:t>"/&gt;</a:t>
            </a:r>
          </a:p>
          <a:p>
            <a:r>
              <a:rPr lang="en-US" dirty="0"/>
              <a:t>&lt;source </a:t>
            </a:r>
            <a:r>
              <a:rPr lang="en-US" dirty="0" err="1"/>
              <a:t>src</a:t>
            </a:r>
            <a:r>
              <a:rPr lang="en-US" dirty="0"/>
              <a:t>="http://www.WebsiteDevelopmentBook.com/Chapter18/Horse.flv" type="video/</a:t>
            </a:r>
            <a:r>
              <a:rPr lang="en-US" dirty="0" err="1"/>
              <a:t>flv</a:t>
            </a:r>
            <a:r>
              <a:rPr lang="en-US" dirty="0"/>
              <a:t>"/&gt;</a:t>
            </a:r>
          </a:p>
          <a:p>
            <a:r>
              <a:rPr lang="en-US" dirty="0"/>
              <a:t>&lt;source </a:t>
            </a:r>
            <a:r>
              <a:rPr lang="en-US" dirty="0" err="1"/>
              <a:t>src</a:t>
            </a:r>
            <a:r>
              <a:rPr lang="en-US" dirty="0"/>
              <a:t>="http://www.WebsiteDevelopmentBook.com/Chapter18/Horse.webm" type="video/</a:t>
            </a:r>
            <a:r>
              <a:rPr lang="en-US" dirty="0" err="1"/>
              <a:t>webm</a:t>
            </a:r>
            <a:r>
              <a:rPr lang="en-US" dirty="0"/>
              <a:t>"/&gt;</a:t>
            </a:r>
          </a:p>
          <a:p>
            <a:r>
              <a:rPr lang="en-US" dirty="0"/>
              <a:t>&lt;source </a:t>
            </a:r>
            <a:r>
              <a:rPr lang="en-US" dirty="0" err="1"/>
              <a:t>src</a:t>
            </a:r>
            <a:r>
              <a:rPr lang="en-US" dirty="0"/>
              <a:t>="http://www.WebsiteDevelopmentBook.com/Chapter18/Horse.mov" type="video/</a:t>
            </a:r>
            <a:r>
              <a:rPr lang="en-US" dirty="0" err="1"/>
              <a:t>mov</a:t>
            </a:r>
            <a:r>
              <a:rPr lang="en-US" dirty="0"/>
              <a:t>"/&gt;</a:t>
            </a:r>
          </a:p>
          <a:p>
            <a:r>
              <a:rPr lang="en-US" dirty="0"/>
              <a:t>&lt;embed </a:t>
            </a:r>
            <a:r>
              <a:rPr lang="en-US" dirty="0" err="1"/>
              <a:t>src</a:t>
            </a:r>
            <a:r>
              <a:rPr lang="en-US" dirty="0"/>
              <a:t>="http://www.WebSiteDevelopmentBook.com/Chapter18/Horse.mp4" height="240" width="320"&gt;&lt;/embed&gt;</a:t>
            </a:r>
          </a:p>
          <a:p>
            <a:r>
              <a:rPr lang="en-US" dirty="0"/>
              <a:t>&lt;object </a:t>
            </a:r>
            <a:r>
              <a:rPr lang="en-US" dirty="0" err="1"/>
              <a:t>src</a:t>
            </a:r>
            <a:r>
              <a:rPr lang="en-US" dirty="0"/>
              <a:t>="http://www.WebSiteDevelopmentBook.com/Chapter18/Horse.mp4" height="240" width="320"&gt;&lt;/object&gt;</a:t>
            </a:r>
          </a:p>
          <a:p>
            <a:r>
              <a:rPr lang="en-US" dirty="0"/>
              <a:t>&lt;/video</a:t>
            </a:r>
            <a:r>
              <a:rPr lang="en-US" dirty="0" smtClean="0"/>
              <a:t>&gt;</a:t>
            </a:r>
          </a:p>
          <a:p>
            <a:r>
              <a:rPr lang="en-US" dirty="0" smtClean="0"/>
              <a:t>&lt;/</a:t>
            </a:r>
            <a:r>
              <a:rPr lang="en-US" dirty="0"/>
              <a:t>body&gt;</a:t>
            </a:r>
          </a:p>
          <a:p>
            <a:r>
              <a:rPr lang="en-US" dirty="0"/>
              <a:t>&lt;/html&gt;</a:t>
            </a:r>
          </a:p>
          <a:p>
            <a:endParaRPr lang="en-US" dirty="0"/>
          </a:p>
        </p:txBody>
      </p:sp>
    </p:spTree>
    <p:extLst>
      <p:ext uri="{BB962C8B-B14F-4D97-AF65-F5344CB8AC3E}">
        <p14:creationId xmlns:p14="http://schemas.microsoft.com/office/powerpoint/2010/main" val="333079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Directing the browser to buffer video</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When a browser downloads an HTML page, it examines the HTML tags and begins to download related files, such as photos on the page. If your webpage contains a video that you do not want to start automatically after the page loads but that you think the user will ultimately start, you can direct the browser to start downloading and buffering the video file. In this way, when the user later starts the video, the browser can begin to play it without a downloading delay.</a:t>
            </a:r>
          </a:p>
          <a:p>
            <a:pPr>
              <a:buFont typeface="Arial" pitchFamily="34" charset="0"/>
              <a:buChar char="•"/>
            </a:pPr>
            <a:r>
              <a:rPr lang="en-US" b="0" dirty="0"/>
              <a:t>To direct the browser to begin buffering video, use the &lt;video&gt; tag preload attribute. If the video is set to </a:t>
            </a:r>
            <a:r>
              <a:rPr lang="en-US" b="0" dirty="0" err="1"/>
              <a:t>autoplay</a:t>
            </a:r>
            <a:r>
              <a:rPr lang="en-US" b="0" dirty="0"/>
              <a:t>, the browser automatically begins to buffer the video and ignores the preload attribute.</a:t>
            </a:r>
          </a:p>
          <a:p>
            <a:endParaRPr lang="en-US" dirty="0"/>
          </a:p>
        </p:txBody>
      </p:sp>
    </p:spTree>
    <p:extLst>
      <p:ext uri="{BB962C8B-B14F-4D97-AF65-F5344CB8AC3E}">
        <p14:creationId xmlns:p14="http://schemas.microsoft.com/office/powerpoint/2010/main" val="784857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poster to display a default photo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a:t>
            </a:r>
            <a:r>
              <a:rPr lang="en-US" dirty="0"/>
              <a:t>DOCTYPE html&gt;</a:t>
            </a:r>
          </a:p>
          <a:p>
            <a:r>
              <a:rPr lang="en-US" dirty="0"/>
              <a:t>&lt;html&gt;</a:t>
            </a:r>
          </a:p>
          <a:p>
            <a:r>
              <a:rPr lang="en-US" dirty="0"/>
              <a:t>&lt;body&gt;</a:t>
            </a:r>
          </a:p>
          <a:p>
            <a:r>
              <a:rPr lang="en-US" dirty="0"/>
              <a:t>&lt;h1&gt;Clouds!&lt;/h1&gt;</a:t>
            </a:r>
          </a:p>
          <a:p>
            <a:r>
              <a:rPr lang="en-US" dirty="0"/>
              <a:t>&lt;video  controls="controls" poster="http://www.WebSiteDevelopmentBook.com/Chapter18/Cloud.jpg"&gt;</a:t>
            </a:r>
          </a:p>
          <a:p>
            <a:r>
              <a:rPr lang="en-US" dirty="0"/>
              <a:t>&lt;source </a:t>
            </a:r>
            <a:r>
              <a:rPr lang="en-US" dirty="0" err="1"/>
              <a:t>src</a:t>
            </a:r>
            <a:r>
              <a:rPr lang="en-US" dirty="0"/>
              <a:t>="http://www.WebsiteDevelopmentBook.com/Chapter18/Clouds.mp4" type="video/mp4"/&gt;</a:t>
            </a:r>
          </a:p>
          <a:p>
            <a:r>
              <a:rPr lang="en-US" dirty="0"/>
              <a:t>&lt;source </a:t>
            </a:r>
            <a:r>
              <a:rPr lang="en-US" dirty="0" err="1"/>
              <a:t>src</a:t>
            </a:r>
            <a:r>
              <a:rPr lang="en-US" dirty="0"/>
              <a:t>="http://www.WebsiteDevelopmentBook.com/Chapter18/Clouds.ogg" type="video/</a:t>
            </a:r>
            <a:r>
              <a:rPr lang="en-US" dirty="0" err="1"/>
              <a:t>ogg</a:t>
            </a:r>
            <a:r>
              <a:rPr lang="en-US" dirty="0"/>
              <a:t>"/&gt;</a:t>
            </a:r>
          </a:p>
          <a:p>
            <a:r>
              <a:rPr lang="en-US" dirty="0"/>
              <a:t>&lt;source </a:t>
            </a:r>
            <a:r>
              <a:rPr lang="en-US" dirty="0" err="1"/>
              <a:t>src</a:t>
            </a:r>
            <a:r>
              <a:rPr lang="en-US" dirty="0"/>
              <a:t>="http://www.WebsiteDevelopmentBook.com/Chapter18/Clouds.flv" type="video/</a:t>
            </a:r>
            <a:r>
              <a:rPr lang="en-US" dirty="0" err="1"/>
              <a:t>flv</a:t>
            </a:r>
            <a:r>
              <a:rPr lang="en-US" dirty="0"/>
              <a:t>"/&gt;</a:t>
            </a:r>
          </a:p>
          <a:p>
            <a:r>
              <a:rPr lang="en-US" dirty="0"/>
              <a:t>&lt;source </a:t>
            </a:r>
            <a:r>
              <a:rPr lang="en-US" dirty="0" err="1"/>
              <a:t>src</a:t>
            </a:r>
            <a:r>
              <a:rPr lang="en-US" dirty="0"/>
              <a:t>="http://www.WebsiteDevelopmentBook.com/Chapter18/Clouds.webm" type="video/</a:t>
            </a:r>
            <a:r>
              <a:rPr lang="en-US" dirty="0" err="1"/>
              <a:t>webm</a:t>
            </a:r>
            <a:r>
              <a:rPr lang="en-US" dirty="0"/>
              <a:t>"/&gt;</a:t>
            </a:r>
          </a:p>
          <a:p>
            <a:r>
              <a:rPr lang="en-US" dirty="0"/>
              <a:t>&lt;source </a:t>
            </a:r>
            <a:r>
              <a:rPr lang="en-US" dirty="0" err="1"/>
              <a:t>src</a:t>
            </a:r>
            <a:r>
              <a:rPr lang="en-US" dirty="0"/>
              <a:t>="http://www.WebsiteDevelopmentBook.com/Chapter18/Clouds.mov" type="video/</a:t>
            </a:r>
            <a:r>
              <a:rPr lang="en-US" dirty="0" err="1"/>
              <a:t>mov</a:t>
            </a:r>
            <a:r>
              <a:rPr lang="en-US" dirty="0"/>
              <a:t>"/&gt;</a:t>
            </a:r>
          </a:p>
          <a:p>
            <a:r>
              <a:rPr lang="en-US" dirty="0"/>
              <a:t>&lt;/video&gt;</a:t>
            </a:r>
          </a:p>
          <a:p>
            <a:r>
              <a:rPr lang="en-US" dirty="0"/>
              <a:t> </a:t>
            </a:r>
          </a:p>
          <a:p>
            <a:r>
              <a:rPr lang="en-US" dirty="0"/>
              <a:t>&lt;/body&gt;</a:t>
            </a:r>
          </a:p>
          <a:p>
            <a:r>
              <a:rPr lang="en-US" dirty="0"/>
              <a:t>&lt;/html&gt;</a:t>
            </a:r>
          </a:p>
          <a:p>
            <a:endParaRPr lang="en-US" dirty="0"/>
          </a:p>
        </p:txBody>
      </p:sp>
    </p:spTree>
    <p:extLst>
      <p:ext uri="{BB962C8B-B14F-4D97-AF65-F5344CB8AC3E}">
        <p14:creationId xmlns:p14="http://schemas.microsoft.com/office/powerpoint/2010/main" val="2783642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a video</a:t>
            </a:r>
            <a:endParaRPr lang="en-US" dirty="0"/>
          </a:p>
        </p:txBody>
      </p:sp>
      <p:sp>
        <p:nvSpPr>
          <p:cNvPr id="3" name="Content Placeholder 2"/>
          <p:cNvSpPr>
            <a:spLocks noGrp="1"/>
          </p:cNvSpPr>
          <p:nvPr>
            <p:ph idx="1"/>
          </p:nvPr>
        </p:nvSpPr>
        <p:spPr/>
        <p:txBody>
          <a:bodyPr>
            <a:normAutofit fontScale="77500" lnSpcReduction="20000"/>
          </a:bodyPr>
          <a:lstStyle/>
          <a:p>
            <a:r>
              <a:rPr lang="en-US" dirty="0"/>
              <a:t>&lt;!DOCTYPE html&gt;</a:t>
            </a:r>
          </a:p>
          <a:p>
            <a:r>
              <a:rPr lang="en-US" dirty="0"/>
              <a:t>&lt;html&gt;</a:t>
            </a:r>
          </a:p>
          <a:p>
            <a:r>
              <a:rPr lang="en-US" dirty="0"/>
              <a:t>&lt;body&gt;</a:t>
            </a:r>
          </a:p>
          <a:p>
            <a:r>
              <a:rPr lang="en-US" dirty="0"/>
              <a:t>&lt;h1&gt;Hiker!&lt;/h1&gt;</a:t>
            </a:r>
          </a:p>
          <a:p>
            <a:r>
              <a:rPr lang="en-US" dirty="0"/>
              <a:t>&lt;video  </a:t>
            </a:r>
            <a:r>
              <a:rPr lang="en-US" dirty="0" err="1"/>
              <a:t>autoplay</a:t>
            </a:r>
            <a:r>
              <a:rPr lang="en-US" dirty="0"/>
              <a:t>="</a:t>
            </a:r>
            <a:r>
              <a:rPr lang="en-US" dirty="0" err="1"/>
              <a:t>autoplay</a:t>
            </a:r>
            <a:r>
              <a:rPr lang="en-US" dirty="0"/>
              <a:t>" loop="true"&gt;</a:t>
            </a:r>
          </a:p>
          <a:p>
            <a:r>
              <a:rPr lang="en-US" dirty="0"/>
              <a:t>&lt;source </a:t>
            </a:r>
            <a:r>
              <a:rPr lang="en-US" dirty="0" err="1"/>
              <a:t>src</a:t>
            </a:r>
            <a:r>
              <a:rPr lang="en-US" dirty="0"/>
              <a:t>="http://www.WebsiteDevelopmentBook.com/Chapter18/Hiker.mp4" type="video/mp4"/&gt;</a:t>
            </a:r>
          </a:p>
          <a:p>
            <a:r>
              <a:rPr lang="en-US" dirty="0"/>
              <a:t>&lt;source </a:t>
            </a:r>
            <a:r>
              <a:rPr lang="en-US" dirty="0" err="1"/>
              <a:t>src</a:t>
            </a:r>
            <a:r>
              <a:rPr lang="en-US" dirty="0"/>
              <a:t>="http://www.WebsiteDevelopmentBook.com/Chapter18/Hiker.ogg" type="video/</a:t>
            </a:r>
            <a:r>
              <a:rPr lang="en-US" dirty="0" err="1"/>
              <a:t>ogg</a:t>
            </a:r>
            <a:r>
              <a:rPr lang="en-US" dirty="0"/>
              <a:t>"/&gt;</a:t>
            </a:r>
          </a:p>
          <a:p>
            <a:r>
              <a:rPr lang="en-US" dirty="0"/>
              <a:t>&lt;source </a:t>
            </a:r>
            <a:r>
              <a:rPr lang="en-US" dirty="0" err="1"/>
              <a:t>src</a:t>
            </a:r>
            <a:r>
              <a:rPr lang="en-US" dirty="0"/>
              <a:t>="http://www.WebsiteDevelopmentBook.com/Chapter18/Hiker.flv" type="video/</a:t>
            </a:r>
            <a:r>
              <a:rPr lang="en-US" dirty="0" err="1"/>
              <a:t>flv</a:t>
            </a:r>
            <a:r>
              <a:rPr lang="en-US" dirty="0"/>
              <a:t>"/&gt;</a:t>
            </a:r>
          </a:p>
          <a:p>
            <a:r>
              <a:rPr lang="en-US" dirty="0"/>
              <a:t>&lt;source </a:t>
            </a:r>
            <a:r>
              <a:rPr lang="en-US" dirty="0" err="1"/>
              <a:t>src</a:t>
            </a:r>
            <a:r>
              <a:rPr lang="en-US" dirty="0"/>
              <a:t>="http://www.WebsiteDevelopmentBook.com/Chapter18/Hiker.webm" type="video/</a:t>
            </a:r>
            <a:r>
              <a:rPr lang="en-US" dirty="0" err="1"/>
              <a:t>webm</a:t>
            </a:r>
            <a:r>
              <a:rPr lang="en-US" dirty="0"/>
              <a:t>"/&gt;</a:t>
            </a:r>
          </a:p>
          <a:p>
            <a:r>
              <a:rPr lang="en-US" dirty="0"/>
              <a:t>&lt;source </a:t>
            </a:r>
            <a:r>
              <a:rPr lang="en-US" dirty="0" err="1"/>
              <a:t>src</a:t>
            </a:r>
            <a:r>
              <a:rPr lang="en-US" dirty="0"/>
              <a:t>="http://www.WebsiteDevelopmentBook.com/Chapter18/Hiker.mov" type="video/</a:t>
            </a:r>
            <a:r>
              <a:rPr lang="en-US" dirty="0" err="1"/>
              <a:t>mov</a:t>
            </a:r>
            <a:r>
              <a:rPr lang="en-US" dirty="0"/>
              <a:t>"/&gt;</a:t>
            </a:r>
          </a:p>
          <a:p>
            <a:r>
              <a:rPr lang="en-US" dirty="0"/>
              <a:t>&lt;/video&gt;</a:t>
            </a:r>
          </a:p>
          <a:p>
            <a:r>
              <a:rPr lang="en-US" dirty="0"/>
              <a:t> </a:t>
            </a:r>
          </a:p>
          <a:p>
            <a:r>
              <a:rPr lang="en-US" dirty="0"/>
              <a:t>&lt;/body&gt;</a:t>
            </a:r>
          </a:p>
          <a:p>
            <a:r>
              <a:rPr lang="en-US" dirty="0"/>
              <a:t>&lt;/html&gt;</a:t>
            </a:r>
          </a:p>
          <a:p>
            <a:endParaRPr lang="en-US" dirty="0"/>
          </a:p>
        </p:txBody>
      </p:sp>
    </p:spTree>
    <p:extLst>
      <p:ext uri="{BB962C8B-B14F-4D97-AF65-F5344CB8AC3E}">
        <p14:creationId xmlns:p14="http://schemas.microsoft.com/office/powerpoint/2010/main" val="113463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Letting </a:t>
            </a:r>
            <a:r>
              <a:rPr lang="en-US" dirty="0" err="1" smtClean="0"/>
              <a:t>youtube</a:t>
            </a:r>
            <a:r>
              <a:rPr lang="en-US" dirty="0" smtClean="0"/>
              <a:t> handle your videos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You may be thinking that video processing within a webpage is too challenging or too much effort. To simplify such processing, many users upload videos to You Tube and then run the videos from there by embedding references to the video within their HTML file. Although You Tube simplifies the process, using You Tube may subject your videos to advertising.</a:t>
            </a:r>
          </a:p>
          <a:p>
            <a:endParaRPr lang="en-US" dirty="0"/>
          </a:p>
        </p:txBody>
      </p:sp>
    </p:spTree>
    <p:extLst>
      <p:ext uri="{BB962C8B-B14F-4D97-AF65-F5344CB8AC3E}">
        <p14:creationId xmlns:p14="http://schemas.microsoft.com/office/powerpoint/2010/main" val="3975699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Placing audio in a web site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&lt;!</a:t>
            </a:r>
            <a:r>
              <a:rPr lang="en-US" dirty="0"/>
              <a:t>DOCTYPE html&gt;</a:t>
            </a:r>
          </a:p>
          <a:p>
            <a:r>
              <a:rPr lang="en-US" dirty="0"/>
              <a:t>&lt;html&gt;</a:t>
            </a:r>
          </a:p>
          <a:p>
            <a:r>
              <a:rPr lang="en-US" dirty="0"/>
              <a:t>&lt;body&gt;</a:t>
            </a:r>
          </a:p>
          <a:p>
            <a:r>
              <a:rPr lang="en-US" dirty="0"/>
              <a:t>&lt;h1&gt;Rock!&lt;/h1&gt;</a:t>
            </a:r>
          </a:p>
          <a:p>
            <a:r>
              <a:rPr lang="en-US" dirty="0"/>
              <a:t>&lt;audio  controls="controls"&gt;</a:t>
            </a:r>
          </a:p>
          <a:p>
            <a:r>
              <a:rPr lang="en-US" dirty="0"/>
              <a:t>&lt;source </a:t>
            </a:r>
            <a:r>
              <a:rPr lang="en-US" dirty="0" err="1"/>
              <a:t>src</a:t>
            </a:r>
            <a:r>
              <a:rPr lang="en-US" dirty="0"/>
              <a:t>="http://www.WebsiteDevelopmentBook.com/Chapter18/Rock.mp3" type="audio/mp3"/&gt;</a:t>
            </a:r>
          </a:p>
          <a:p>
            <a:r>
              <a:rPr lang="en-US" dirty="0"/>
              <a:t>&lt;source </a:t>
            </a:r>
            <a:r>
              <a:rPr lang="en-US" dirty="0" err="1"/>
              <a:t>src</a:t>
            </a:r>
            <a:r>
              <a:rPr lang="en-US" dirty="0"/>
              <a:t>="http://www.WebsiteDevelopmentBook.com/Chapter18/Rock.ogg" type="audio/</a:t>
            </a:r>
            <a:r>
              <a:rPr lang="en-US" dirty="0" err="1"/>
              <a:t>ogg</a:t>
            </a:r>
            <a:r>
              <a:rPr lang="en-US" dirty="0"/>
              <a:t>"/&gt;</a:t>
            </a:r>
          </a:p>
          <a:p>
            <a:r>
              <a:rPr lang="en-US" dirty="0"/>
              <a:t>&lt;/audio&gt;</a:t>
            </a:r>
          </a:p>
          <a:p>
            <a:r>
              <a:rPr lang="en-US" dirty="0"/>
              <a:t> </a:t>
            </a:r>
          </a:p>
          <a:p>
            <a:r>
              <a:rPr lang="en-US" dirty="0"/>
              <a:t>&lt;/body&gt;</a:t>
            </a:r>
          </a:p>
          <a:p>
            <a:r>
              <a:rPr lang="en-US" dirty="0"/>
              <a:t>&lt;/html&gt;</a:t>
            </a:r>
          </a:p>
          <a:p>
            <a:endParaRPr lang="en-US" dirty="0"/>
          </a:p>
        </p:txBody>
      </p:sp>
    </p:spTree>
    <p:extLst>
      <p:ext uri="{BB962C8B-B14F-4D97-AF65-F5344CB8AC3E}">
        <p14:creationId xmlns:p14="http://schemas.microsoft.com/office/powerpoint/2010/main" val="3462866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support for older browsers</a:t>
            </a:r>
            <a:endParaRPr lang="en-US" dirty="0"/>
          </a:p>
        </p:txBody>
      </p:sp>
      <p:sp>
        <p:nvSpPr>
          <p:cNvPr id="3" name="Content Placeholder 2"/>
          <p:cNvSpPr>
            <a:spLocks noGrp="1"/>
          </p:cNvSpPr>
          <p:nvPr>
            <p:ph idx="1"/>
          </p:nvPr>
        </p:nvSpPr>
        <p:spPr>
          <a:xfrm>
            <a:off x="822960" y="1100628"/>
            <a:ext cx="7863840" cy="3579849"/>
          </a:xfrm>
        </p:spPr>
        <p:txBody>
          <a:bodyPr>
            <a:normAutofit/>
          </a:bodyPr>
          <a:lstStyle/>
          <a:p>
            <a:r>
              <a:rPr lang="en-US" dirty="0"/>
              <a:t>&lt;!DOCTYPE html&gt;</a:t>
            </a:r>
          </a:p>
          <a:p>
            <a:r>
              <a:rPr lang="en-US" dirty="0"/>
              <a:t>&lt;html&gt;</a:t>
            </a:r>
          </a:p>
          <a:p>
            <a:r>
              <a:rPr lang="en-US" dirty="0"/>
              <a:t>&lt;body&gt;</a:t>
            </a:r>
          </a:p>
          <a:p>
            <a:r>
              <a:rPr lang="en-US" dirty="0"/>
              <a:t>&lt;h1&gt;Jazz!&lt;/h1&gt;</a:t>
            </a:r>
          </a:p>
          <a:p>
            <a:r>
              <a:rPr lang="en-US" dirty="0" smtClean="0"/>
              <a:t>&lt;</a:t>
            </a:r>
            <a:r>
              <a:rPr lang="en-US" dirty="0"/>
              <a:t>embed </a:t>
            </a:r>
            <a:r>
              <a:rPr lang="en-US" dirty="0" err="1"/>
              <a:t>src</a:t>
            </a:r>
            <a:r>
              <a:rPr lang="en-US" dirty="0"/>
              <a:t>="http://www.WebSiteDevelopmentBook.com/Chapter18/jazz.mp3"&gt;&lt;/embed&gt;</a:t>
            </a:r>
          </a:p>
          <a:p>
            <a:r>
              <a:rPr lang="en-US" dirty="0"/>
              <a:t>&lt;object </a:t>
            </a:r>
            <a:r>
              <a:rPr lang="en-US" dirty="0" err="1"/>
              <a:t>src</a:t>
            </a:r>
            <a:r>
              <a:rPr lang="en-US" dirty="0"/>
              <a:t>="http://www.WebSiteDevelopmentBook.com/Chapter18/jazz.mp3"&gt;&lt;/object&gt;</a:t>
            </a:r>
          </a:p>
          <a:p>
            <a:r>
              <a:rPr lang="en-US" dirty="0"/>
              <a:t>&lt;/body&gt;</a:t>
            </a:r>
          </a:p>
          <a:p>
            <a:r>
              <a:rPr lang="en-US" dirty="0"/>
              <a:t>&lt;/html&gt;</a:t>
            </a:r>
          </a:p>
          <a:p>
            <a:endParaRPr lang="en-US" dirty="0"/>
          </a:p>
        </p:txBody>
      </p:sp>
    </p:spTree>
    <p:extLst>
      <p:ext uri="{BB962C8B-B14F-4D97-AF65-F5344CB8AC3E}">
        <p14:creationId xmlns:p14="http://schemas.microsoft.com/office/powerpoint/2010/main" val="96485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0"/>
            <a:ext cx="7520940" cy="838200"/>
          </a:xfrm>
        </p:spPr>
        <p:txBody>
          <a:bodyPr/>
          <a:lstStyle/>
          <a:p>
            <a:r>
              <a:rPr lang="en-US" dirty="0" smtClean="0"/>
              <a:t>Learning Objectives</a:t>
            </a:r>
            <a:endParaRPr lang="en-US" dirty="0"/>
          </a:p>
        </p:txBody>
      </p:sp>
      <p:sp>
        <p:nvSpPr>
          <p:cNvPr id="3" name="Content Placeholder 2"/>
          <p:cNvSpPr>
            <a:spLocks noGrp="1"/>
          </p:cNvSpPr>
          <p:nvPr>
            <p:ph idx="1"/>
          </p:nvPr>
        </p:nvSpPr>
        <p:spPr>
          <a:xfrm>
            <a:off x="533400" y="762000"/>
            <a:ext cx="8305800" cy="3918477"/>
          </a:xfrm>
        </p:spPr>
        <p:txBody>
          <a:bodyPr>
            <a:noAutofit/>
          </a:bodyPr>
          <a:lstStyle/>
          <a:p>
            <a:pPr lvl="0">
              <a:buFont typeface="Arial" pitchFamily="34" charset="0"/>
              <a:buChar char="•"/>
            </a:pPr>
            <a:r>
              <a:rPr lang="en-US" b="0" dirty="0"/>
              <a:t>How the HTML 5 &lt;video&gt; and &lt;/video&gt; tag pair can be used to include a video file within a webpage</a:t>
            </a:r>
          </a:p>
          <a:p>
            <a:pPr lvl="0">
              <a:buFont typeface="Arial" pitchFamily="34" charset="0"/>
              <a:buChar char="•"/>
            </a:pPr>
            <a:r>
              <a:rPr lang="en-US" b="0" dirty="0"/>
              <a:t>How video files can be saved in a variety of file formats, which not all browsers support</a:t>
            </a:r>
          </a:p>
          <a:p>
            <a:pPr lvl="0">
              <a:buFont typeface="Arial" pitchFamily="34" charset="0"/>
              <a:buChar char="•"/>
            </a:pPr>
            <a:r>
              <a:rPr lang="en-US" b="0" dirty="0"/>
              <a:t>How to support common browsers by providing multiple video file formats within your webpage</a:t>
            </a:r>
          </a:p>
          <a:p>
            <a:pPr lvl="0">
              <a:buFont typeface="Arial" pitchFamily="34" charset="0"/>
              <a:buChar char="•"/>
            </a:pPr>
            <a:r>
              <a:rPr lang="en-US" b="0" dirty="0"/>
              <a:t>. How to support the &lt;video&gt; and &lt;/video&gt; tag pair with older browsers by embedding video within your webpage using the &lt;embed&gt; or &lt;object&gt; tags </a:t>
            </a:r>
          </a:p>
          <a:p>
            <a:pPr lvl="0">
              <a:buFont typeface="Arial" pitchFamily="34" charset="0"/>
              <a:buChar char="•"/>
            </a:pPr>
            <a:r>
              <a:rPr lang="en-US" b="0" dirty="0"/>
              <a:t>How t developers can optimize video quality or the video file size by compressing video using different formats called codecs </a:t>
            </a:r>
          </a:p>
          <a:p>
            <a:pPr lvl="0">
              <a:buFont typeface="Arial" pitchFamily="34" charset="0"/>
              <a:buChar char="•"/>
            </a:pPr>
            <a:r>
              <a:rPr lang="en-US" b="0" dirty="0"/>
              <a:t>How to use the HTML 5 &lt;audio&gt; and &lt;/audio&gt; tag pair to include an audio file within a webpage</a:t>
            </a:r>
          </a:p>
          <a:p>
            <a:pPr lvl="0">
              <a:buFont typeface="Arial" pitchFamily="34" charset="0"/>
              <a:buChar char="•"/>
            </a:pPr>
            <a:r>
              <a:rPr lang="en-US" b="0" dirty="0"/>
              <a:t>How to save a variety of file formats through audio files </a:t>
            </a:r>
          </a:p>
          <a:p>
            <a:pPr lvl="0">
              <a:buFont typeface="Arial" pitchFamily="34" charset="0"/>
              <a:buChar char="•"/>
            </a:pPr>
            <a:r>
              <a:rPr lang="en-US" b="0" dirty="0" smtClean="0"/>
              <a:t>How </a:t>
            </a:r>
            <a:r>
              <a:rPr lang="en-US" b="0" dirty="0"/>
              <a:t>to provide multiple audio file formats within your webpage to support common </a:t>
            </a:r>
            <a:r>
              <a:rPr lang="en-US" b="0" dirty="0" smtClean="0"/>
              <a:t>browsers</a:t>
            </a:r>
            <a:endParaRPr lang="en-US" b="0" dirty="0"/>
          </a:p>
        </p:txBody>
      </p:sp>
    </p:spTree>
    <p:extLst>
      <p:ext uri="{BB962C8B-B14F-4D97-AF65-F5344CB8AC3E}">
        <p14:creationId xmlns:p14="http://schemas.microsoft.com/office/powerpoint/2010/main" val="22562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Yahoo media player</a:t>
            </a:r>
            <a:endParaRPr lang="en-US" dirty="0"/>
          </a:p>
        </p:txBody>
      </p:sp>
      <p:sp>
        <p:nvSpPr>
          <p:cNvPr id="3" name="Content Placeholder 2"/>
          <p:cNvSpPr>
            <a:spLocks noGrp="1"/>
          </p:cNvSpPr>
          <p:nvPr>
            <p:ph idx="1"/>
          </p:nvPr>
        </p:nvSpPr>
        <p:spPr>
          <a:xfrm>
            <a:off x="822960" y="1100628"/>
            <a:ext cx="8092440" cy="3579849"/>
          </a:xfrm>
        </p:spPr>
        <p:txBody>
          <a:bodyPr/>
          <a:lstStyle/>
          <a:p>
            <a:r>
              <a:rPr lang="en-US" dirty="0"/>
              <a:t>&lt;!DOCTYPE html&gt;</a:t>
            </a:r>
          </a:p>
          <a:p>
            <a:r>
              <a:rPr lang="en-US" dirty="0"/>
              <a:t>&lt;html&gt;</a:t>
            </a:r>
          </a:p>
          <a:p>
            <a:r>
              <a:rPr lang="en-US" dirty="0"/>
              <a:t>&lt;body&gt;</a:t>
            </a:r>
          </a:p>
          <a:p>
            <a:r>
              <a:rPr lang="en-US" dirty="0"/>
              <a:t>&lt;a href="http://www.WebSiteDevelopmentBook.com/Chapter18/Sunset.mp4"&gt;Sunset Video&lt;/a&gt;&lt;</a:t>
            </a:r>
            <a:r>
              <a:rPr lang="en-US" dirty="0" err="1"/>
              <a:t>br</a:t>
            </a:r>
            <a:r>
              <a:rPr lang="en-US" dirty="0"/>
              <a:t>/&gt;</a:t>
            </a:r>
          </a:p>
          <a:p>
            <a:r>
              <a:rPr lang="en-US" dirty="0"/>
              <a:t>&lt;a href="http://www.WebSiteDevelopmentBook.com/Chapter18/Cold.mp3"&gt;Music Audio&lt;/a&gt;</a:t>
            </a:r>
          </a:p>
          <a:p>
            <a:r>
              <a:rPr lang="en-US" dirty="0"/>
              <a:t>&lt;script type="text/</a:t>
            </a:r>
            <a:r>
              <a:rPr lang="en-US" dirty="0" err="1"/>
              <a:t>javascript</a:t>
            </a:r>
            <a:r>
              <a:rPr lang="en-US" dirty="0"/>
              <a:t>" </a:t>
            </a:r>
            <a:r>
              <a:rPr lang="en-US" dirty="0" err="1"/>
              <a:t>src</a:t>
            </a:r>
            <a:r>
              <a:rPr lang="en-US" dirty="0"/>
              <a:t>="http://mediaplayer.yahoo.com/</a:t>
            </a:r>
            <a:r>
              <a:rPr lang="en-US" dirty="0" err="1"/>
              <a:t>js</a:t>
            </a:r>
            <a:r>
              <a:rPr lang="en-US" dirty="0"/>
              <a:t>"&gt;&lt;/script&gt;</a:t>
            </a:r>
          </a:p>
          <a:p>
            <a:r>
              <a:rPr lang="en-US" dirty="0"/>
              <a:t>&lt;/body&gt;</a:t>
            </a:r>
          </a:p>
          <a:p>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3962400"/>
            <a:ext cx="4572000" cy="2352155"/>
          </a:xfrm>
          <a:prstGeom prst="rect">
            <a:avLst/>
          </a:prstGeom>
        </p:spPr>
      </p:pic>
    </p:spTree>
    <p:extLst>
      <p:ext uri="{BB962C8B-B14F-4D97-AF65-F5344CB8AC3E}">
        <p14:creationId xmlns:p14="http://schemas.microsoft.com/office/powerpoint/2010/main" val="3585017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You can make extensive use of phone-based video cameras to record content you later want to post on the Web. Likewise, audio-based podcasts that  can play from a PC or mobile device have become very popular. </a:t>
            </a:r>
            <a:endParaRPr lang="en-US" b="0" dirty="0" smtClean="0"/>
          </a:p>
          <a:p>
            <a:pPr>
              <a:buFont typeface="Arial" pitchFamily="34" charset="0"/>
              <a:buChar char="•"/>
            </a:pPr>
            <a:r>
              <a:rPr lang="en-US" b="0" dirty="0" smtClean="0"/>
              <a:t>As </a:t>
            </a:r>
            <a:r>
              <a:rPr lang="en-US" b="0" dirty="0"/>
              <a:t>you design webpages, there will be times when you integrate video or audio content into your page. In an attempt to make such integration easier, HTML 5 introduced the &lt;video&gt; and &lt;audio&gt; tags. </a:t>
            </a:r>
          </a:p>
          <a:p>
            <a:pPr>
              <a:buFont typeface="Arial" pitchFamily="34" charset="0"/>
              <a:buChar char="•"/>
            </a:pPr>
            <a:r>
              <a:rPr lang="en-US" b="0" dirty="0"/>
              <a:t>Unfortunately, because not all browsers support HTML 5, and because different browsers support different audio and video file formats, the process of integrating audio and video into a webpage remains complex</a:t>
            </a:r>
            <a:r>
              <a:rPr lang="en-US" b="0"/>
              <a:t>. </a:t>
            </a:r>
            <a:endParaRPr lang="en-US" b="0" smtClean="0"/>
          </a:p>
          <a:p>
            <a:pPr>
              <a:buFont typeface="Arial" pitchFamily="34" charset="0"/>
              <a:buChar char="•"/>
            </a:pPr>
            <a:r>
              <a:rPr lang="en-US" b="0" smtClean="0"/>
              <a:t>In </a:t>
            </a:r>
            <a:r>
              <a:rPr lang="en-US" b="0" dirty="0"/>
              <a:t>this chapter, you learned how to use the HTML 5 video and audio capabilities while continuing to provide support for older browsers.</a:t>
            </a:r>
          </a:p>
          <a:p>
            <a:endParaRPr lang="en-US" dirty="0"/>
          </a:p>
        </p:txBody>
      </p:sp>
    </p:spTree>
    <p:extLst>
      <p:ext uri="{BB962C8B-B14F-4D97-AF65-F5344CB8AC3E}">
        <p14:creationId xmlns:p14="http://schemas.microsoft.com/office/powerpoint/2010/main" val="67414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continued</a:t>
            </a:r>
            <a:endParaRPr lang="en-US" dirty="0"/>
          </a:p>
        </p:txBody>
      </p:sp>
      <p:sp>
        <p:nvSpPr>
          <p:cNvPr id="3" name="Content Placeholder 2"/>
          <p:cNvSpPr>
            <a:spLocks noGrp="1"/>
          </p:cNvSpPr>
          <p:nvPr>
            <p:ph idx="1"/>
          </p:nvPr>
        </p:nvSpPr>
        <p:spPr/>
        <p:txBody>
          <a:bodyPr/>
          <a:lstStyle/>
          <a:p>
            <a:pPr lvl="0">
              <a:buFont typeface="Arial" pitchFamily="34" charset="0"/>
              <a:buChar char="•"/>
            </a:pPr>
            <a:r>
              <a:rPr lang="en-US" b="0" dirty="0"/>
              <a:t>How to embed video within your webpage using the &lt;embed&gt; or &lt;object&gt; tags because older browsers do not support the &lt;audio&gt; and &lt;/audio&gt; tag pair</a:t>
            </a:r>
          </a:p>
          <a:p>
            <a:pPr lvl="0">
              <a:buFont typeface="Arial" pitchFamily="34" charset="0"/>
              <a:buChar char="•"/>
            </a:pPr>
            <a:r>
              <a:rPr lang="en-US" b="0" dirty="0"/>
              <a:t>How to control video playback within a webpage by using the JavaScript programming language,</a:t>
            </a:r>
          </a:p>
          <a:p>
            <a:pPr lvl="0">
              <a:buFont typeface="Arial" pitchFamily="34" charset="0"/>
              <a:buChar char="•"/>
            </a:pPr>
            <a:r>
              <a:rPr lang="en-US" b="0" dirty="0"/>
              <a:t>How to integrate media players into your webpage using JavaScript</a:t>
            </a:r>
          </a:p>
          <a:p>
            <a:endParaRPr lang="en-US" dirty="0"/>
          </a:p>
        </p:txBody>
      </p:sp>
    </p:spTree>
    <p:extLst>
      <p:ext uri="{BB962C8B-B14F-4D97-AF65-F5344CB8AC3E}">
        <p14:creationId xmlns:p14="http://schemas.microsoft.com/office/powerpoint/2010/main" val="169254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HTML 5 Video Is Supposed To Be Easy</a:t>
            </a:r>
          </a:p>
        </p:txBody>
      </p:sp>
      <p:sp>
        <p:nvSpPr>
          <p:cNvPr id="3" name="Content Placeholder 2"/>
          <p:cNvSpPr>
            <a:spLocks noGrp="1"/>
          </p:cNvSpPr>
          <p:nvPr>
            <p:ph idx="1"/>
          </p:nvPr>
        </p:nvSpPr>
        <p:spPr/>
        <p:txBody>
          <a:bodyPr/>
          <a:lstStyle/>
          <a:p>
            <a:pPr>
              <a:buFont typeface="Arial" pitchFamily="34" charset="0"/>
              <a:buChar char="•"/>
            </a:pPr>
            <a:r>
              <a:rPr lang="en-US" b="0" dirty="0"/>
              <a:t>To simplify the process of placing a video clip within a webpage, HTML 5 provides the &lt;video&gt; and &lt;/video&gt; tag pair. In the ideal sense, using the &lt;video&gt; tag is similar to placing an image within a page.  Use the &lt;video&gt; tag </a:t>
            </a:r>
            <a:r>
              <a:rPr lang="en-US" b="0" dirty="0" err="1"/>
              <a:t>src</a:t>
            </a:r>
            <a:r>
              <a:rPr lang="en-US" b="0" dirty="0"/>
              <a:t> attribute to specify the location of the video file:</a:t>
            </a:r>
          </a:p>
          <a:p>
            <a:r>
              <a:rPr lang="en-US" dirty="0" smtClean="0"/>
              <a:t>	&lt;</a:t>
            </a:r>
            <a:r>
              <a:rPr lang="en-US" dirty="0"/>
              <a:t>video </a:t>
            </a:r>
            <a:r>
              <a:rPr lang="en-US" dirty="0" err="1"/>
              <a:t>src</a:t>
            </a:r>
            <a:r>
              <a:rPr lang="en-US" dirty="0"/>
              <a:t>=“http://www.WebSiteDevelopmentBook.com/Chapter18/Cigar.mp3</a:t>
            </a:r>
            <a:r>
              <a:rPr lang="en-US" dirty="0" smtClean="0"/>
              <a:t>”&gt;</a:t>
            </a:r>
            <a:br>
              <a:rPr lang="en-US" dirty="0" smtClean="0"/>
            </a:br>
            <a:r>
              <a:rPr lang="en-US" dirty="0" smtClean="0"/>
              <a:t>&lt;/</a:t>
            </a:r>
            <a:r>
              <a:rPr lang="en-US" dirty="0"/>
              <a:t>video&gt;</a:t>
            </a:r>
          </a:p>
          <a:p>
            <a:r>
              <a:rPr lang="en-US" dirty="0"/>
              <a:t> </a:t>
            </a:r>
          </a:p>
          <a:p>
            <a:r>
              <a:rPr lang="en-US" dirty="0"/>
              <a:t> </a:t>
            </a:r>
          </a:p>
          <a:p>
            <a:endParaRPr lang="en-US" dirty="0"/>
          </a:p>
        </p:txBody>
      </p:sp>
    </p:spTree>
    <p:extLst>
      <p:ext uri="{BB962C8B-B14F-4D97-AF65-F5344CB8AC3E}">
        <p14:creationId xmlns:p14="http://schemas.microsoft.com/office/powerpoint/2010/main" val="303547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video</a:t>
            </a:r>
            <a:endParaRPr lang="en-US" dirty="0"/>
          </a:p>
        </p:txBody>
      </p:sp>
      <p:sp>
        <p:nvSpPr>
          <p:cNvPr id="3" name="Content Placeholder 2"/>
          <p:cNvSpPr>
            <a:spLocks noGrp="1"/>
          </p:cNvSpPr>
          <p:nvPr>
            <p:ph idx="1"/>
          </p:nvPr>
        </p:nvSpPr>
        <p:spPr/>
        <p:txBody>
          <a:bodyPr/>
          <a:lstStyle/>
          <a:p>
            <a:r>
              <a:rPr lang="en-US" dirty="0"/>
              <a:t>&lt;!DOCTYPE html</a:t>
            </a:r>
            <a:r>
              <a:rPr lang="en-US" dirty="0" smtClean="0"/>
              <a:t>&gt;</a:t>
            </a:r>
            <a:endParaRPr lang="en-US" dirty="0"/>
          </a:p>
          <a:p>
            <a:r>
              <a:rPr lang="en-US" dirty="0"/>
              <a:t>&lt;html&gt;</a:t>
            </a:r>
          </a:p>
          <a:p>
            <a:r>
              <a:rPr lang="en-US" dirty="0"/>
              <a:t>&lt;body&gt;</a:t>
            </a:r>
          </a:p>
          <a:p>
            <a:r>
              <a:rPr lang="en-US" dirty="0"/>
              <a:t>&lt;h1&gt;Pizza!&lt;/h1&gt;</a:t>
            </a:r>
          </a:p>
          <a:p>
            <a:r>
              <a:rPr lang="en-US" dirty="0"/>
              <a:t>&lt;video </a:t>
            </a:r>
            <a:r>
              <a:rPr lang="en-US" dirty="0" err="1"/>
              <a:t>src</a:t>
            </a:r>
            <a:r>
              <a:rPr lang="en-US" dirty="0"/>
              <a:t>="http://www.WebSiteDevelopmentBook.com/Chapter18/Pizza.mp4" </a:t>
            </a:r>
            <a:r>
              <a:rPr lang="en-US" dirty="0" err="1"/>
              <a:t>autoplay</a:t>
            </a:r>
            <a:r>
              <a:rPr lang="en-US" dirty="0"/>
              <a:t>="</a:t>
            </a:r>
            <a:r>
              <a:rPr lang="en-US" dirty="0" err="1"/>
              <a:t>autoplay</a:t>
            </a:r>
            <a:r>
              <a:rPr lang="en-US" dirty="0"/>
              <a:t>"&gt;&lt;/video&gt;</a:t>
            </a:r>
          </a:p>
          <a:p>
            <a:r>
              <a:rPr lang="en-US" dirty="0"/>
              <a:t>&lt;/body&gt;</a:t>
            </a:r>
          </a:p>
          <a:p>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429000"/>
            <a:ext cx="3054350" cy="2523493"/>
          </a:xfrm>
          <a:prstGeom prst="rect">
            <a:avLst/>
          </a:prstGeom>
        </p:spPr>
      </p:pic>
    </p:spTree>
    <p:extLst>
      <p:ext uri="{BB962C8B-B14F-4D97-AF65-F5344CB8AC3E}">
        <p14:creationId xmlns:p14="http://schemas.microsoft.com/office/powerpoint/2010/main" val="281216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multiple video formats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&lt;!DOCTYPE html&gt;</a:t>
            </a:r>
          </a:p>
          <a:p>
            <a:r>
              <a:rPr lang="en-US" dirty="0"/>
              <a:t>&lt;html&gt;</a:t>
            </a:r>
          </a:p>
          <a:p>
            <a:r>
              <a:rPr lang="en-US" dirty="0"/>
              <a:t>&lt;body&gt;</a:t>
            </a:r>
          </a:p>
          <a:p>
            <a:r>
              <a:rPr lang="en-US" dirty="0"/>
              <a:t>&lt;h1&gt;Wine!&lt;/h1&gt;</a:t>
            </a:r>
          </a:p>
          <a:p>
            <a:r>
              <a:rPr lang="en-US" dirty="0"/>
              <a:t>&lt;video  </a:t>
            </a:r>
            <a:r>
              <a:rPr lang="en-US" dirty="0" err="1"/>
              <a:t>autoplay</a:t>
            </a:r>
            <a:r>
              <a:rPr lang="en-US" dirty="0"/>
              <a:t>="</a:t>
            </a:r>
            <a:r>
              <a:rPr lang="en-US" dirty="0" err="1"/>
              <a:t>autoplay</a:t>
            </a:r>
            <a:r>
              <a:rPr lang="en-US" dirty="0"/>
              <a:t>"&gt;</a:t>
            </a:r>
          </a:p>
          <a:p>
            <a:r>
              <a:rPr lang="en-US" dirty="0"/>
              <a:t>&lt;source </a:t>
            </a:r>
            <a:r>
              <a:rPr lang="en-US" dirty="0" err="1"/>
              <a:t>src</a:t>
            </a:r>
            <a:r>
              <a:rPr lang="en-US" dirty="0"/>
              <a:t>="http://www.WebsiteDevelopmentBook.com/Chapter18/Wine.mp4" type="video/mp4"/&gt;</a:t>
            </a:r>
          </a:p>
          <a:p>
            <a:r>
              <a:rPr lang="en-US" dirty="0"/>
              <a:t>&lt;source </a:t>
            </a:r>
            <a:r>
              <a:rPr lang="en-US" dirty="0" err="1"/>
              <a:t>src</a:t>
            </a:r>
            <a:r>
              <a:rPr lang="en-US" dirty="0"/>
              <a:t>="http://www.WebsiteDevelopmentBook.com/Chapter18/Wine.ogg" type="video/</a:t>
            </a:r>
            <a:r>
              <a:rPr lang="en-US" dirty="0" err="1"/>
              <a:t>ogg</a:t>
            </a:r>
            <a:r>
              <a:rPr lang="en-US" dirty="0"/>
              <a:t>"/&gt;</a:t>
            </a:r>
          </a:p>
          <a:p>
            <a:r>
              <a:rPr lang="en-US" dirty="0"/>
              <a:t>&lt;source </a:t>
            </a:r>
            <a:r>
              <a:rPr lang="en-US" dirty="0" err="1"/>
              <a:t>src</a:t>
            </a:r>
            <a:r>
              <a:rPr lang="en-US" dirty="0"/>
              <a:t>="http://www.WebsiteDevelopmentBook.com/Chapter18/Wine.flv" type="video/</a:t>
            </a:r>
            <a:r>
              <a:rPr lang="en-US" dirty="0" err="1"/>
              <a:t>flv</a:t>
            </a:r>
            <a:r>
              <a:rPr lang="en-US" dirty="0"/>
              <a:t>"/&gt;</a:t>
            </a:r>
          </a:p>
          <a:p>
            <a:r>
              <a:rPr lang="en-US" dirty="0"/>
              <a:t>&lt;source </a:t>
            </a:r>
            <a:r>
              <a:rPr lang="en-US" dirty="0" err="1"/>
              <a:t>src</a:t>
            </a:r>
            <a:r>
              <a:rPr lang="en-US" dirty="0"/>
              <a:t>="http://www.WebsiteDevelopmentBook.com/Chapter18/Wine.webm" type="video/</a:t>
            </a:r>
            <a:r>
              <a:rPr lang="en-US" dirty="0" err="1"/>
              <a:t>webm</a:t>
            </a:r>
            <a:r>
              <a:rPr lang="en-US" dirty="0"/>
              <a:t>"/&gt;</a:t>
            </a:r>
          </a:p>
          <a:p>
            <a:r>
              <a:rPr lang="en-US" dirty="0"/>
              <a:t>&lt;source </a:t>
            </a:r>
            <a:r>
              <a:rPr lang="en-US" dirty="0" err="1"/>
              <a:t>src</a:t>
            </a:r>
            <a:r>
              <a:rPr lang="en-US" dirty="0"/>
              <a:t>="http://www.WebsiteDevelopmentBook.com/Chapter18/Wine.mov" type="video/</a:t>
            </a:r>
            <a:r>
              <a:rPr lang="en-US" dirty="0" err="1"/>
              <a:t>mov</a:t>
            </a:r>
            <a:r>
              <a:rPr lang="en-US" dirty="0"/>
              <a:t>"/&gt;</a:t>
            </a:r>
          </a:p>
          <a:p>
            <a:r>
              <a:rPr lang="en-US" dirty="0" smtClean="0"/>
              <a:t>Video </a:t>
            </a:r>
            <a:r>
              <a:rPr lang="en-US" dirty="0"/>
              <a:t>Tag Not Supported</a:t>
            </a:r>
          </a:p>
          <a:p>
            <a:r>
              <a:rPr lang="en-US" dirty="0"/>
              <a:t>&lt;/video&gt;</a:t>
            </a:r>
          </a:p>
          <a:p>
            <a:r>
              <a:rPr lang="en-US" dirty="0"/>
              <a:t>&lt;/body&gt;</a:t>
            </a:r>
          </a:p>
          <a:p>
            <a:r>
              <a:rPr lang="en-US" dirty="0"/>
              <a:t>&lt;/html&gt;</a:t>
            </a:r>
          </a:p>
          <a:p>
            <a:endParaRPr lang="en-US" dirty="0"/>
          </a:p>
        </p:txBody>
      </p:sp>
    </p:spTree>
    <p:extLst>
      <p:ext uri="{BB962C8B-B14F-4D97-AF65-F5344CB8AC3E}">
        <p14:creationId xmlns:p14="http://schemas.microsoft.com/office/powerpoint/2010/main" val="110632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file formats</a:t>
            </a:r>
            <a:endParaRPr lang="en-US" dirty="0"/>
          </a:p>
        </p:txBody>
      </p:sp>
      <p:sp>
        <p:nvSpPr>
          <p:cNvPr id="3" name="Content Placeholder 2"/>
          <p:cNvSpPr>
            <a:spLocks noGrp="1"/>
          </p:cNvSpPr>
          <p:nvPr>
            <p:ph idx="1"/>
          </p:nvPr>
        </p:nvSpPr>
        <p:spPr/>
        <p:txBody>
          <a:bodyPr/>
          <a:lstStyle/>
          <a:p>
            <a:endParaRPr lang="en-US"/>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219200"/>
            <a:ext cx="70675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366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video controls</a:t>
            </a:r>
            <a:endParaRPr lang="en-US" dirty="0"/>
          </a:p>
        </p:txBody>
      </p:sp>
      <p:sp>
        <p:nvSpPr>
          <p:cNvPr id="3" name="Content Placeholder 2"/>
          <p:cNvSpPr>
            <a:spLocks noGrp="1"/>
          </p:cNvSpPr>
          <p:nvPr>
            <p:ph idx="1"/>
          </p:nvPr>
        </p:nvSpPr>
        <p:spPr/>
        <p:txBody>
          <a:bodyPr>
            <a:normAutofit fontScale="77500" lnSpcReduction="20000"/>
          </a:bodyPr>
          <a:lstStyle/>
          <a:p>
            <a:r>
              <a:rPr lang="en-US" dirty="0"/>
              <a:t>&lt;!DOCTYPE html&gt;</a:t>
            </a:r>
          </a:p>
          <a:p>
            <a:r>
              <a:rPr lang="en-US" dirty="0"/>
              <a:t>&lt;html&gt;</a:t>
            </a:r>
          </a:p>
          <a:p>
            <a:r>
              <a:rPr lang="en-US" dirty="0"/>
              <a:t>&lt;body&gt;</a:t>
            </a:r>
          </a:p>
          <a:p>
            <a:r>
              <a:rPr lang="en-US" dirty="0"/>
              <a:t>&lt;h1&gt;Cigars!&lt;/h1&gt;</a:t>
            </a:r>
          </a:p>
          <a:p>
            <a:r>
              <a:rPr lang="en-US" dirty="0"/>
              <a:t>&lt;video  </a:t>
            </a:r>
            <a:r>
              <a:rPr lang="en-US" dirty="0" err="1"/>
              <a:t>autoplay</a:t>
            </a:r>
            <a:r>
              <a:rPr lang="en-US" dirty="0"/>
              <a:t>="</a:t>
            </a:r>
            <a:r>
              <a:rPr lang="en-US" dirty="0" err="1"/>
              <a:t>autoplay</a:t>
            </a:r>
            <a:r>
              <a:rPr lang="en-US" dirty="0"/>
              <a:t>" controls="controls"&gt;</a:t>
            </a:r>
          </a:p>
          <a:p>
            <a:r>
              <a:rPr lang="en-US" dirty="0"/>
              <a:t>&lt;source </a:t>
            </a:r>
            <a:r>
              <a:rPr lang="en-US" dirty="0" err="1"/>
              <a:t>src</a:t>
            </a:r>
            <a:r>
              <a:rPr lang="en-US" dirty="0"/>
              <a:t>="http://www.WebsiteDevelopmentBook.com/Chapter18/Cigar.mp4" type="video/mp4"/&gt;</a:t>
            </a:r>
          </a:p>
          <a:p>
            <a:r>
              <a:rPr lang="en-US" dirty="0"/>
              <a:t>&lt;source </a:t>
            </a:r>
            <a:r>
              <a:rPr lang="en-US" dirty="0" err="1"/>
              <a:t>src</a:t>
            </a:r>
            <a:r>
              <a:rPr lang="en-US" dirty="0"/>
              <a:t>="http://www.WebsiteDevelopmentBook.com/Chapter18/Cigar.ogg" type="video/</a:t>
            </a:r>
            <a:r>
              <a:rPr lang="en-US" dirty="0" err="1"/>
              <a:t>ogg</a:t>
            </a:r>
            <a:r>
              <a:rPr lang="en-US" dirty="0"/>
              <a:t>"/&gt;</a:t>
            </a:r>
          </a:p>
          <a:p>
            <a:r>
              <a:rPr lang="en-US" dirty="0"/>
              <a:t>&lt;source </a:t>
            </a:r>
            <a:r>
              <a:rPr lang="en-US" dirty="0" err="1"/>
              <a:t>src</a:t>
            </a:r>
            <a:r>
              <a:rPr lang="en-US" dirty="0"/>
              <a:t>="http://www.WebsiteDevelopmentBook.com/Chapter18/Cigar.flv" type="video/</a:t>
            </a:r>
            <a:r>
              <a:rPr lang="en-US" dirty="0" err="1"/>
              <a:t>flv</a:t>
            </a:r>
            <a:r>
              <a:rPr lang="en-US" dirty="0"/>
              <a:t>"/&gt;</a:t>
            </a:r>
          </a:p>
          <a:p>
            <a:r>
              <a:rPr lang="en-US" dirty="0"/>
              <a:t>&lt;source </a:t>
            </a:r>
            <a:r>
              <a:rPr lang="en-US" dirty="0" err="1"/>
              <a:t>src</a:t>
            </a:r>
            <a:r>
              <a:rPr lang="en-US" dirty="0"/>
              <a:t>="http://www.WebsiteDevelopmentBook.com/Chapter18/Cigar.webm" type="video/</a:t>
            </a:r>
            <a:r>
              <a:rPr lang="en-US" dirty="0" err="1"/>
              <a:t>webm</a:t>
            </a:r>
            <a:r>
              <a:rPr lang="en-US" dirty="0"/>
              <a:t>"/&gt;</a:t>
            </a:r>
          </a:p>
          <a:p>
            <a:r>
              <a:rPr lang="en-US" dirty="0"/>
              <a:t>&lt;source </a:t>
            </a:r>
            <a:r>
              <a:rPr lang="en-US" dirty="0" err="1"/>
              <a:t>src</a:t>
            </a:r>
            <a:r>
              <a:rPr lang="en-US" dirty="0"/>
              <a:t>="http://www.WebsiteDevelopmentBook.com/Chapter18/Cigar.mov" type="video/</a:t>
            </a:r>
            <a:r>
              <a:rPr lang="en-US" dirty="0" err="1"/>
              <a:t>mov</a:t>
            </a:r>
            <a:r>
              <a:rPr lang="en-US" dirty="0"/>
              <a:t>"/&gt;</a:t>
            </a:r>
          </a:p>
          <a:p>
            <a:r>
              <a:rPr lang="en-US" dirty="0" smtClean="0"/>
              <a:t>Video </a:t>
            </a:r>
            <a:r>
              <a:rPr lang="en-US" dirty="0"/>
              <a:t>Tag Not Supported</a:t>
            </a:r>
          </a:p>
          <a:p>
            <a:r>
              <a:rPr lang="en-US" dirty="0"/>
              <a:t>&lt;/video&gt;</a:t>
            </a:r>
          </a:p>
          <a:p>
            <a:r>
              <a:rPr lang="en-US" dirty="0"/>
              <a:t>&lt;/body&gt;</a:t>
            </a:r>
          </a:p>
          <a:p>
            <a:r>
              <a:rPr lang="en-US" dirty="0"/>
              <a:t>&lt;/html&gt;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3862052"/>
            <a:ext cx="3994083" cy="2672098"/>
          </a:xfrm>
          <a:prstGeom prst="rect">
            <a:avLst/>
          </a:prstGeom>
        </p:spPr>
      </p:pic>
    </p:spTree>
    <p:extLst>
      <p:ext uri="{BB962C8B-B14F-4D97-AF65-F5344CB8AC3E}">
        <p14:creationId xmlns:p14="http://schemas.microsoft.com/office/powerpoint/2010/main" val="242384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Streaming </a:t>
            </a:r>
            <a:r>
              <a:rPr lang="en-US" dirty="0" err="1" smtClean="0"/>
              <a:t>vs</a:t>
            </a:r>
            <a:r>
              <a:rPr lang="en-US" dirty="0" smtClean="0"/>
              <a:t> downloaded video</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0" dirty="0"/>
              <a:t>In general, there are two video types: streaming and downloaded. A streaming video can start playing after the browser downloads part of the video (enough video to get started). A downloaded video, in contrast, must download completely to the user’s system before it can play. Depending on the video’s size (a video file can become large quickly), a downloaded video may force the user to wait a considerable amount of time before it begins to play. This does not provide a good user experience.</a:t>
            </a:r>
          </a:p>
          <a:p>
            <a:pPr>
              <a:buFont typeface="Arial" pitchFamily="34" charset="0"/>
              <a:buChar char="•"/>
            </a:pPr>
            <a:r>
              <a:rPr lang="en-US" b="0" dirty="0"/>
              <a:t>Some video file formats support streaming, and others do not. The common streaming video file formats include: </a:t>
            </a:r>
            <a:r>
              <a:rPr lang="en-US" b="0" dirty="0" err="1"/>
              <a:t>WebM</a:t>
            </a:r>
            <a:r>
              <a:rPr lang="en-US" b="0" dirty="0"/>
              <a:t> (Google), MP4, </a:t>
            </a:r>
            <a:r>
              <a:rPr lang="en-US" b="0" dirty="0" err="1"/>
              <a:t>Ogg</a:t>
            </a:r>
            <a:r>
              <a:rPr lang="en-US" b="0" dirty="0"/>
              <a:t>, MOV (</a:t>
            </a:r>
            <a:r>
              <a:rPr lang="en-US" b="0" dirty="0" err="1"/>
              <a:t>Quicktime</a:t>
            </a:r>
            <a:r>
              <a:rPr lang="en-US" b="0" dirty="0"/>
              <a:t>), RM (Real Media), and FLV (Flash video). When you place a video file within a webpage, use a streaming video file format.</a:t>
            </a:r>
          </a:p>
          <a:p>
            <a:endParaRPr lang="en-US" dirty="0"/>
          </a:p>
        </p:txBody>
      </p:sp>
    </p:spTree>
    <p:extLst>
      <p:ext uri="{BB962C8B-B14F-4D97-AF65-F5344CB8AC3E}">
        <p14:creationId xmlns:p14="http://schemas.microsoft.com/office/powerpoint/2010/main" val="14597853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ca6bf3abc8c515d48857a5c5328843bb275e6"/>
  <p:tag name="ARTICULATE_PROJECT_OPEN" val="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2583</TotalTime>
  <Words>1696</Words>
  <Application>Microsoft Office PowerPoint</Application>
  <PresentationFormat>On-screen Show (4:3)</PresentationFormat>
  <Paragraphs>161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Angles</vt:lpstr>
      <vt:lpstr>Chapter 18</vt:lpstr>
      <vt:lpstr>Learning Objectives</vt:lpstr>
      <vt:lpstr>Learning objectives continued</vt:lpstr>
      <vt:lpstr>Using HTML 5 Video Is Supposed To Be Easy</vt:lpstr>
      <vt:lpstr>First video</vt:lpstr>
      <vt:lpstr>Specifying multiple video formats</vt:lpstr>
      <vt:lpstr>Video file formats</vt:lpstr>
      <vt:lpstr>Using video controls</vt:lpstr>
      <vt:lpstr>Streaming vs downloaded video</vt:lpstr>
      <vt:lpstr>Video file size</vt:lpstr>
      <vt:lpstr>Understanding video codecs</vt:lpstr>
      <vt:lpstr>Supporting older browsers</vt:lpstr>
      <vt:lpstr>Supporting all browsers</vt:lpstr>
      <vt:lpstr>Directing the browser to buffer video</vt:lpstr>
      <vt:lpstr>Using poster to display a default photo</vt:lpstr>
      <vt:lpstr>Looping a video</vt:lpstr>
      <vt:lpstr>Letting youtube handle your videos</vt:lpstr>
      <vt:lpstr>Placing audio in a web site</vt:lpstr>
      <vt:lpstr>Audio support for older browsers</vt:lpstr>
      <vt:lpstr>Real world: Yahoo media player</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Kris</dc:creator>
  <cp:lastModifiedBy>Kris</cp:lastModifiedBy>
  <cp:revision>80</cp:revision>
  <dcterms:created xsi:type="dcterms:W3CDTF">2013-02-13T17:31:54Z</dcterms:created>
  <dcterms:modified xsi:type="dcterms:W3CDTF">2013-07-02T21:47:52Z</dcterms:modified>
</cp:coreProperties>
</file>