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19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Document Structure and 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document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&lt;header style="</a:t>
            </a:r>
            <a:r>
              <a:rPr lang="en-US" dirty="0" err="1"/>
              <a:t>background-color:yellow</a:t>
            </a:r>
            <a:r>
              <a:rPr lang="en-US" dirty="0"/>
              <a:t>"&gt;Document Title&lt;/header&gt;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&lt;article&gt;</a:t>
            </a:r>
            <a:br>
              <a:rPr lang="en-US" dirty="0"/>
            </a:br>
            <a:r>
              <a:rPr lang="en-US" dirty="0"/>
              <a:t>&lt;section style="</a:t>
            </a:r>
            <a:r>
              <a:rPr lang="en-US" dirty="0" err="1"/>
              <a:t>background-color:lime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Loremipsum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&lt;mark style="</a:t>
            </a:r>
            <a:r>
              <a:rPr lang="en-US" dirty="0" err="1"/>
              <a:t>background-color:orange</a:t>
            </a:r>
            <a:r>
              <a:rPr lang="en-US" dirty="0"/>
              <a:t>"&gt;</a:t>
            </a:r>
            <a:r>
              <a:rPr lang="en-US" dirty="0" err="1"/>
              <a:t>consecteturadipisicingelit</a:t>
            </a:r>
            <a:r>
              <a:rPr lang="en-US" dirty="0"/>
              <a:t>,&lt;/mark&gt;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eiusmodtemporincididuntutlabore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quisnostrud</a:t>
            </a:r>
            <a:r>
              <a:rPr lang="en-US" dirty="0"/>
              <a:t> exercitation </a:t>
            </a:r>
            <a:r>
              <a:rPr lang="en-US" dirty="0" err="1"/>
              <a:t>ullamcolaboris</a:t>
            </a:r>
            <a:r>
              <a:rPr lang="en-US" dirty="0"/>
              <a:t> nisi </a:t>
            </a:r>
            <a:r>
              <a:rPr lang="en-US" dirty="0" err="1"/>
              <a:t>utaliquip</a:t>
            </a:r>
            <a:r>
              <a:rPr lang="en-US" dirty="0"/>
              <a:t> ex </a:t>
            </a:r>
            <a:r>
              <a:rPr lang="en-US" dirty="0" err="1" smtClean="0"/>
              <a:t>eacommodo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&lt;mark style="</a:t>
            </a:r>
            <a:r>
              <a:rPr lang="en-US" dirty="0" err="1"/>
              <a:t>background-color:orange</a:t>
            </a:r>
            <a:r>
              <a:rPr lang="en-US" dirty="0"/>
              <a:t>"&gt;</a:t>
            </a:r>
            <a:r>
              <a:rPr lang="en-US" dirty="0" err="1"/>
              <a:t>voluptatevelitessecillumdoloreeufugiatnullapariatur</a:t>
            </a:r>
            <a:r>
              <a:rPr lang="en-US" dirty="0"/>
              <a:t>. </a:t>
            </a:r>
            <a:r>
              <a:rPr lang="en-US" dirty="0" err="1"/>
              <a:t>Excepteursintoccaecatcupidatat</a:t>
            </a:r>
            <a:r>
              <a:rPr lang="en-US" dirty="0"/>
              <a:t>&lt;/mark&gt;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&lt;/section&gt;</a:t>
            </a:r>
            <a:br>
              <a:rPr lang="en-US" dirty="0"/>
            </a:br>
            <a:r>
              <a:rPr lang="en-US" dirty="0"/>
              <a:t>&lt;/article&gt;</a:t>
            </a:r>
            <a:br>
              <a:rPr lang="en-US" dirty="0"/>
            </a:br>
            <a:r>
              <a:rPr lang="en-US" dirty="0"/>
              <a:t>&lt;footer style="</a:t>
            </a:r>
            <a:r>
              <a:rPr lang="en-US" dirty="0" err="1"/>
              <a:t>background-color:lightblue</a:t>
            </a:r>
            <a:r>
              <a:rPr lang="en-US" dirty="0"/>
              <a:t>"&gt;Copyright (C) 2013, Somesite.com&lt;/footer&gt;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91000"/>
            <a:ext cx="4845050" cy="23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word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By default, when a browser needs to wrap text, the browser will do so at a white space location, such as a space character or tab. Depending on your page content, you may prefer that the browser break the text within a word. In such cases, you can use the &lt;</a:t>
            </a:r>
            <a:r>
              <a:rPr lang="en-US" b="0" dirty="0" err="1"/>
              <a:t>wbr</a:t>
            </a:r>
            <a:r>
              <a:rPr lang="en-US" b="0" dirty="0"/>
              <a:t>&gt; tag to specify a potential break location:</a:t>
            </a:r>
          </a:p>
          <a:p>
            <a:r>
              <a:rPr lang="en-US" dirty="0" smtClean="0"/>
              <a:t>	I </a:t>
            </a:r>
            <a:r>
              <a:rPr lang="en-US" dirty="0"/>
              <a:t>like to play basket&lt;</a:t>
            </a:r>
            <a:r>
              <a:rPr lang="en-US" dirty="0" err="1"/>
              <a:t>wbr</a:t>
            </a:r>
            <a:r>
              <a:rPr lang="en-US" dirty="0"/>
              <a:t>&gt;ball.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Web Design Supporting User Agents and International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6896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2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Across the Web, more page content is similar in appearance to a paper-based document, meaning, the content has a header, footer, figures, captions, and so on.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help developers structure and format such content, HTML 5 provides several new tags.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addition, HTML 5 provides the &lt;time&gt; and &lt;/time&gt; tags you can use to provide semantics or meaning dates and times that appear in a document. These can be used by user agents in their processing of a webpage</a:t>
            </a:r>
            <a:r>
              <a:rPr lang="en-US" b="0"/>
              <a:t>. 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Finally</a:t>
            </a:r>
            <a:r>
              <a:rPr lang="en-US" b="0" dirty="0"/>
              <a:t>, this chapter presents several tags developers may need when they work with languages other than English.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2094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05800" cy="39184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HTML 5 provides new tags you can use to define a document structure, such as its header, footer, figures, and captions.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Using the HTML 5 &lt;mark&gt; and &lt;/mark&gt; tag pair, you can highlight text within a document. 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Using the HTML &lt;time&gt; and &lt;/time&gt; tag pair, you can provide semantics about the date and time, which can be used by a user-agent program. 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Page Header and 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&lt;header style="</a:t>
            </a:r>
            <a:r>
              <a:rPr lang="en-US" dirty="0" err="1"/>
              <a:t>background-color:yellow</a:t>
            </a:r>
            <a:r>
              <a:rPr lang="en-US" dirty="0"/>
              <a:t>"&gt;Document Title&lt;/header&gt;</a:t>
            </a:r>
            <a:br>
              <a:rPr lang="en-US" dirty="0"/>
            </a:br>
            <a:r>
              <a:rPr lang="en-US" dirty="0"/>
              <a:t>&lt;p style="</a:t>
            </a:r>
            <a:r>
              <a:rPr lang="en-US" dirty="0" err="1"/>
              <a:t>background-color:lightblue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Loremipsum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consecteturadipisicingelit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eiusmodtemporincididuntutlabore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Utenim</a:t>
            </a:r>
            <a:r>
              <a:rPr lang="en-US" dirty="0"/>
              <a:t> </a:t>
            </a:r>
            <a:r>
              <a:rPr lang="en-US" dirty="0" err="1"/>
              <a:t>adminim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quisnostrud</a:t>
            </a:r>
            <a:r>
              <a:rPr lang="en-US" dirty="0"/>
              <a:t> exercitation </a:t>
            </a:r>
            <a:r>
              <a:rPr lang="en-US" dirty="0" err="1"/>
              <a:t>ullamcolaboris</a:t>
            </a:r>
            <a:r>
              <a:rPr lang="en-US" dirty="0"/>
              <a:t> nisi </a:t>
            </a:r>
            <a:r>
              <a:rPr lang="en-US" dirty="0" err="1"/>
              <a:t>utaliquip</a:t>
            </a:r>
            <a:r>
              <a:rPr lang="en-US" dirty="0"/>
              <a:t> ex </a:t>
            </a:r>
            <a:r>
              <a:rPr lang="en-US" dirty="0" err="1"/>
              <a:t>eacommodoconsequat.Duisauteirure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voluptatevelitessecillumdoloreeufugiatnullapariatur.Excepteursintoccaecatcupidatat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&lt;footer style="</a:t>
            </a:r>
            <a:r>
              <a:rPr lang="en-US" dirty="0" err="1"/>
              <a:t>background-color:orange</a:t>
            </a:r>
            <a:r>
              <a:rPr lang="en-US" dirty="0"/>
              <a:t>"&gt;Copyright (C) 2013, Somesite.com&lt;/footer&gt;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19600"/>
            <a:ext cx="4311650" cy="19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0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sidebar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&lt;header style="</a:t>
            </a:r>
            <a:r>
              <a:rPr lang="en-US" dirty="0" err="1"/>
              <a:t>background-color:yellow</a:t>
            </a:r>
            <a:r>
              <a:rPr lang="en-US" dirty="0"/>
              <a:t>"&gt;Document Title&lt;/header&gt;</a:t>
            </a:r>
            <a:br>
              <a:rPr lang="en-US" dirty="0"/>
            </a:br>
            <a:r>
              <a:rPr lang="en-US" dirty="0"/>
              <a:t>&lt;aside style="width:200px; </a:t>
            </a:r>
            <a:r>
              <a:rPr lang="en-US" dirty="0" err="1"/>
              <a:t>float:left</a:t>
            </a:r>
            <a:r>
              <a:rPr lang="en-US" dirty="0"/>
              <a:t>;"&gt;</a:t>
            </a:r>
            <a:br>
              <a:rPr lang="en-US" dirty="0"/>
            </a:br>
            <a:r>
              <a:rPr lang="en-US" dirty="0" err="1"/>
              <a:t>Sedutperspiciatisundeomnisistenatus</a:t>
            </a:r>
            <a:r>
              <a:rPr lang="en-US" dirty="0"/>
              <a:t> error sit </a:t>
            </a:r>
            <a:r>
              <a:rPr lang="en-US" dirty="0" err="1"/>
              <a:t>voluptatemaccusantiumdoloremquelaudantium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eaqueipsa</a:t>
            </a:r>
            <a:r>
              <a:rPr lang="en-US" dirty="0"/>
              <a:t> quae </a:t>
            </a:r>
            <a:r>
              <a:rPr lang="en-US" dirty="0" err="1"/>
              <a:t>abilloinventoreveritatis</a:t>
            </a:r>
            <a:r>
              <a:rPr lang="en-US" dirty="0"/>
              <a:t> et quasi </a:t>
            </a:r>
            <a:r>
              <a:rPr lang="en-US" dirty="0" err="1"/>
              <a:t>architectobeatae</a:t>
            </a:r>
            <a:r>
              <a:rPr lang="en-US" dirty="0"/>
              <a:t> vitae dicta </a:t>
            </a:r>
            <a:r>
              <a:rPr lang="en-US" dirty="0" err="1"/>
              <a:t>suntexplicabo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&lt;/aside&gt;</a:t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float:left</a:t>
            </a:r>
            <a:r>
              <a:rPr lang="en-US" dirty="0"/>
              <a:t>; width:600px"&gt;</a:t>
            </a:r>
            <a:br>
              <a:rPr lang="en-US" dirty="0"/>
            </a:br>
            <a:r>
              <a:rPr lang="en-US" dirty="0"/>
              <a:t>&lt;p style="</a:t>
            </a:r>
            <a:r>
              <a:rPr lang="en-US" dirty="0" err="1"/>
              <a:t>background-color:lightblue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Loremipsum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consecteturadipisicingelit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eiusmodtemporincididuntutlabore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quisnostrud</a:t>
            </a:r>
            <a:r>
              <a:rPr lang="en-US" dirty="0"/>
              <a:t> exercitation </a:t>
            </a:r>
            <a:r>
              <a:rPr lang="en-US" dirty="0" err="1"/>
              <a:t>ullamcolaboris</a:t>
            </a:r>
            <a:r>
              <a:rPr lang="en-US" dirty="0"/>
              <a:t> nisi </a:t>
            </a:r>
            <a:r>
              <a:rPr lang="en-US" dirty="0" err="1"/>
              <a:t>utaliquip</a:t>
            </a:r>
            <a:r>
              <a:rPr lang="en-US" dirty="0"/>
              <a:t> ex </a:t>
            </a:r>
            <a:r>
              <a:rPr lang="en-US" dirty="0" err="1"/>
              <a:t>eacommodoconsequat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&lt;p style="</a:t>
            </a:r>
            <a:r>
              <a:rPr lang="en-US" dirty="0" err="1"/>
              <a:t>background-color:lightblue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voluptatevelitessecillumdoloreeufugiatnullapariatur</a:t>
            </a:r>
            <a:r>
              <a:rPr lang="en-US" dirty="0"/>
              <a:t>. </a:t>
            </a:r>
            <a:r>
              <a:rPr lang="en-US" dirty="0" err="1"/>
              <a:t>Excepteursintoccaecatcupidatatnon</a:t>
            </a:r>
            <a:r>
              <a:rPr lang="en-US" dirty="0"/>
              <a:t>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clear:both</a:t>
            </a:r>
            <a:r>
              <a:rPr lang="en-US" dirty="0"/>
              <a:t>;"&gt;&lt;/div&gt;</a:t>
            </a:r>
            <a:br>
              <a:rPr lang="en-US" dirty="0"/>
            </a:br>
            <a:r>
              <a:rPr lang="en-US" dirty="0"/>
              <a:t>&lt;footer style="</a:t>
            </a:r>
            <a:r>
              <a:rPr lang="en-US" dirty="0" err="1"/>
              <a:t>background-color:orange</a:t>
            </a:r>
            <a:r>
              <a:rPr lang="en-US" dirty="0"/>
              <a:t>"&gt;Copyright (C) 2013, Somesite.com&lt;/footer&gt;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572000"/>
            <a:ext cx="5486400" cy="17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Article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579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&lt;header style="</a:t>
            </a:r>
            <a:r>
              <a:rPr lang="en-US" dirty="0" err="1"/>
              <a:t>background-color:yellow</a:t>
            </a:r>
            <a:r>
              <a:rPr lang="en-US" dirty="0"/>
              <a:t>"&gt;Document Title&lt;/header&gt;</a:t>
            </a:r>
            <a:br>
              <a:rPr lang="en-US" dirty="0"/>
            </a:br>
            <a:r>
              <a:rPr lang="en-US" dirty="0"/>
              <a:t>&lt;aside style="width:200px; </a:t>
            </a:r>
            <a:r>
              <a:rPr lang="en-US" dirty="0" err="1"/>
              <a:t>float:left</a:t>
            </a:r>
            <a:r>
              <a:rPr lang="en-US" dirty="0"/>
              <a:t>;"&gt;</a:t>
            </a:r>
            <a:br>
              <a:rPr lang="en-US" dirty="0"/>
            </a:br>
            <a:r>
              <a:rPr lang="en-US" dirty="0" err="1"/>
              <a:t>Sedutperspiciatisundeomnisistenatus</a:t>
            </a:r>
            <a:r>
              <a:rPr lang="en-US" dirty="0"/>
              <a:t> error sit </a:t>
            </a:r>
            <a:r>
              <a:rPr lang="en-US" dirty="0" err="1"/>
              <a:t>voluptatemaccusantiumdoloremquelaudantium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eaqueipsa</a:t>
            </a:r>
            <a:r>
              <a:rPr lang="en-US" dirty="0"/>
              <a:t> quae </a:t>
            </a:r>
            <a:r>
              <a:rPr lang="en-US" dirty="0" err="1"/>
              <a:t>abilloinventoreveritatis</a:t>
            </a:r>
            <a:r>
              <a:rPr lang="en-US" dirty="0"/>
              <a:t> et quasi </a:t>
            </a:r>
            <a:r>
              <a:rPr lang="en-US" dirty="0" err="1"/>
              <a:t>architectobeatae</a:t>
            </a:r>
            <a:r>
              <a:rPr lang="en-US" dirty="0"/>
              <a:t> vitae dicta </a:t>
            </a:r>
            <a:r>
              <a:rPr lang="en-US" dirty="0" err="1"/>
              <a:t>suntexplicabo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&lt;/aside&gt;</a:t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float:left</a:t>
            </a:r>
            <a:r>
              <a:rPr lang="en-US" dirty="0"/>
              <a:t>; width:600px"&gt;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&lt;article  style="</a:t>
            </a:r>
            <a:r>
              <a:rPr lang="en-US" dirty="0" err="1"/>
              <a:t>background-color:lightblue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Loremipsum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consecteturadipisicingelit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eiusmodtemporincididuntutlabore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quisnostrud</a:t>
            </a:r>
            <a:r>
              <a:rPr lang="en-US" dirty="0"/>
              <a:t> exercitation </a:t>
            </a:r>
            <a:r>
              <a:rPr lang="en-US" dirty="0" err="1"/>
              <a:t>ullamcolaboris</a:t>
            </a:r>
            <a:r>
              <a:rPr lang="en-US" dirty="0"/>
              <a:t> nisi </a:t>
            </a:r>
            <a:r>
              <a:rPr lang="en-US" dirty="0" err="1"/>
              <a:t>utaliquip</a:t>
            </a:r>
            <a:r>
              <a:rPr lang="en-US" dirty="0"/>
              <a:t> ex </a:t>
            </a:r>
            <a:r>
              <a:rPr lang="en-US" dirty="0" err="1"/>
              <a:t>eacommodoconsequat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voluptatevelitessecillumdoloreeufugiatnullapariatur.Excepteursintoccaecatcupidatat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&lt;/article&gt;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clear:both</a:t>
            </a:r>
            <a:r>
              <a:rPr lang="en-US" dirty="0"/>
              <a:t>;"&gt;&lt;/div&gt;</a:t>
            </a:r>
            <a:br>
              <a:rPr lang="en-US" dirty="0"/>
            </a:br>
            <a:r>
              <a:rPr lang="en-US" dirty="0"/>
              <a:t>&lt;footer style="</a:t>
            </a:r>
            <a:r>
              <a:rPr lang="en-US" dirty="0" err="1"/>
              <a:t>background-color:orange</a:t>
            </a:r>
            <a:r>
              <a:rPr lang="en-US" dirty="0"/>
              <a:t>"&gt;Copyright (C) 2013, Somesite.com&lt;/footer&gt;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47" y="4648200"/>
            <a:ext cx="5791200" cy="18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Page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628"/>
            <a:ext cx="8115300" cy="3579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&lt;header style="</a:t>
            </a:r>
            <a:r>
              <a:rPr lang="en-US" dirty="0" err="1"/>
              <a:t>background-color:yellow</a:t>
            </a:r>
            <a:r>
              <a:rPr lang="en-US" dirty="0"/>
              <a:t>"&gt;Document Title&lt;/header&gt;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&lt;article&gt;</a:t>
            </a:r>
            <a:br>
              <a:rPr lang="en-US" dirty="0"/>
            </a:br>
            <a:r>
              <a:rPr lang="en-US" dirty="0"/>
              <a:t>&lt;section style="</a:t>
            </a:r>
            <a:r>
              <a:rPr lang="en-US" dirty="0" err="1"/>
              <a:t>background-color:lightblue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Sedutperspiciatisundeomnisistenatus</a:t>
            </a:r>
            <a:r>
              <a:rPr lang="en-US" dirty="0"/>
              <a:t> error sit </a:t>
            </a:r>
            <a:r>
              <a:rPr lang="en-US" dirty="0" err="1"/>
              <a:t>voluptatemaccusantiumdoloremquelaudantium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eaqueipsa</a:t>
            </a:r>
            <a:r>
              <a:rPr lang="en-US" dirty="0"/>
              <a:t> quae </a:t>
            </a:r>
            <a:r>
              <a:rPr lang="en-US" dirty="0" err="1"/>
              <a:t>abilloinventoreveritatis</a:t>
            </a:r>
            <a:r>
              <a:rPr lang="en-US" dirty="0"/>
              <a:t> et quasi </a:t>
            </a:r>
            <a:r>
              <a:rPr lang="en-US" dirty="0" err="1"/>
              <a:t>architectobeatae</a:t>
            </a:r>
            <a:r>
              <a:rPr lang="en-US" dirty="0"/>
              <a:t> vitae dicta </a:t>
            </a:r>
            <a:r>
              <a:rPr lang="en-US" dirty="0" err="1"/>
              <a:t>suntexplicabo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&lt;/section&gt;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&lt;section style="</a:t>
            </a:r>
            <a:r>
              <a:rPr lang="en-US" dirty="0" err="1"/>
              <a:t>background-color:lime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Loremipsum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consecteturadipisicingelit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eiusmodtemporincididuntutlabore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quisnostrud</a:t>
            </a:r>
            <a:r>
              <a:rPr lang="en-US" dirty="0"/>
              <a:t> exercitation </a:t>
            </a:r>
            <a:r>
              <a:rPr lang="en-US" dirty="0" err="1"/>
              <a:t>ullamcolaboris</a:t>
            </a:r>
            <a:r>
              <a:rPr lang="en-US" dirty="0"/>
              <a:t> nisi </a:t>
            </a:r>
            <a:r>
              <a:rPr lang="en-US" dirty="0" err="1"/>
              <a:t>utaliquip</a:t>
            </a:r>
            <a:r>
              <a:rPr lang="en-US" dirty="0"/>
              <a:t> ex </a:t>
            </a:r>
            <a:r>
              <a:rPr lang="en-US" dirty="0" err="1"/>
              <a:t>eacommodoconsequat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voluptatevelitessecillumdoloreeufugiatnullapariatur.Excepteursintoccaecatcupidatat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&lt;/section&gt;</a:t>
            </a:r>
            <a:br>
              <a:rPr lang="en-US" dirty="0"/>
            </a:br>
            <a:r>
              <a:rPr lang="en-US" dirty="0"/>
              <a:t>&lt;/article&gt;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&lt;footer style="</a:t>
            </a:r>
            <a:r>
              <a:rPr lang="en-US" dirty="0" err="1"/>
              <a:t>background-color:orange</a:t>
            </a:r>
            <a:r>
              <a:rPr lang="en-US" dirty="0"/>
              <a:t>"&gt;Copyright (C) 2013, Somesite.com&lt;/footer&gt;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4092755" cy="21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and figure captions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&lt;header style="</a:t>
            </a:r>
            <a:r>
              <a:rPr lang="en-US" dirty="0" err="1"/>
              <a:t>background-color:yellow</a:t>
            </a:r>
            <a:r>
              <a:rPr lang="en-US" dirty="0"/>
              <a:t>"&gt;Document Title&lt;/header&gt;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&lt;article&gt;</a:t>
            </a:r>
            <a:br>
              <a:rPr lang="en-US" dirty="0"/>
            </a:br>
            <a:r>
              <a:rPr lang="en-US" dirty="0"/>
              <a:t>&lt;section style="</a:t>
            </a:r>
            <a:r>
              <a:rPr lang="en-US" dirty="0" err="1"/>
              <a:t>background-color:lime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Loremipsum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consecteturadipisicingelit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eiusmodtemporincididuntutlabore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quisnostrud</a:t>
            </a:r>
            <a:r>
              <a:rPr lang="en-US" dirty="0"/>
              <a:t> exercitation </a:t>
            </a:r>
            <a:r>
              <a:rPr lang="en-US" dirty="0" err="1"/>
              <a:t>ullamcolaboris</a:t>
            </a:r>
            <a:r>
              <a:rPr lang="en-US" dirty="0"/>
              <a:t> nisi </a:t>
            </a:r>
            <a:r>
              <a:rPr lang="en-US" dirty="0" err="1"/>
              <a:t>utaliquip</a:t>
            </a:r>
            <a:r>
              <a:rPr lang="en-US" dirty="0"/>
              <a:t> ex </a:t>
            </a:r>
            <a:r>
              <a:rPr lang="en-US" dirty="0" err="1"/>
              <a:t>eacommodoconsequat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&lt;figure&gt;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imgsrc</a:t>
            </a:r>
            <a:r>
              <a:rPr lang="en-US" dirty="0"/>
              <a:t>="http://www.websitedevelopmentbook.com/Chapter19/dog.jpg"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&gt;&lt;b&gt;Figure 19.1: &lt;/b&gt;My new dog&lt;/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&lt;/figure&gt;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 err="1"/>
              <a:t>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voluptatevelitessecillumdoloreeufugiatnullapariatur</a:t>
            </a:r>
            <a:r>
              <a:rPr lang="en-US" dirty="0"/>
              <a:t>. </a:t>
            </a:r>
            <a:r>
              <a:rPr lang="en-US" dirty="0" err="1"/>
              <a:t>Excepteursintoccaecatcupidatat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&lt;/section&gt;</a:t>
            </a:r>
            <a:br>
              <a:rPr lang="en-US" dirty="0"/>
            </a:br>
            <a:r>
              <a:rPr lang="en-US" dirty="0"/>
              <a:t>&lt;/article&gt;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&lt;footer style="</a:t>
            </a:r>
            <a:r>
              <a:rPr lang="en-US" dirty="0" err="1"/>
              <a:t>background-color:orange</a:t>
            </a:r>
            <a:r>
              <a:rPr lang="en-US" dirty="0"/>
              <a:t>"&gt;Copyright (C) 2013, Somesite.com&lt;/footer&gt;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886200"/>
            <a:ext cx="29143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Document Navigational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As the length of a printed report increases, authors often integrate a table of contents to help the reader navigate the document. In a similar way, a web-based document may consist of a set of related internal links. To group the document’s navigational links, use the &lt;</a:t>
            </a:r>
            <a:r>
              <a:rPr lang="en-US" dirty="0" err="1"/>
              <a:t>nav</a:t>
            </a:r>
            <a:r>
              <a:rPr lang="en-US" dirty="0"/>
              <a:t>&gt; and &lt;/</a:t>
            </a:r>
            <a:r>
              <a:rPr lang="en-US" dirty="0" err="1"/>
              <a:t>nav</a:t>
            </a:r>
            <a:r>
              <a:rPr lang="en-US" dirty="0"/>
              <a:t>&gt; tag pair. In general, you should limit your use of the navigation tags to your document’s internal links, as opposed to other links that may appear on your page:</a:t>
            </a:r>
          </a:p>
          <a:p>
            <a:r>
              <a:rPr lang="en-US" dirty="0" smtClean="0"/>
              <a:t>	&lt;</a:t>
            </a:r>
            <a:r>
              <a:rPr lang="en-US" dirty="0" err="1"/>
              <a:t>nav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&lt;a href=“#Chapter01”&gt;Chapter 1&lt;/a&gt;</a:t>
            </a:r>
            <a:br>
              <a:rPr lang="en-US" dirty="0"/>
            </a:br>
            <a:r>
              <a:rPr lang="en-US" dirty="0"/>
              <a:t>&lt;a href=“#Chapter02”&gt;Chapter 2&lt;/a&gt;</a:t>
            </a:r>
            <a:br>
              <a:rPr lang="en-US" dirty="0"/>
            </a:br>
            <a:r>
              <a:rPr lang="en-US" dirty="0"/>
              <a:t>&lt;a href=“#Chapter03”&gt;Chapter 3&lt;/a&gt;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9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underlying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Depending on your document’s contents, there may be times when, for page real-estate purposes, you don’t want to display all of the information about a topic. Instead, you can display summary text for which, if the user is interested, he or she can expand to display the underlying specifics. In such cases, you can use the HTML 5 &lt;details&gt; and &lt;/details&gt; tag pair. The following statements illustrate the tag’s use:</a:t>
            </a:r>
          </a:p>
          <a:p>
            <a:r>
              <a:rPr lang="en-US" dirty="0" smtClean="0"/>
              <a:t>	&lt;</a:t>
            </a:r>
            <a:r>
              <a:rPr lang="en-US" dirty="0"/>
              <a:t>details&gt;</a:t>
            </a:r>
            <a:br>
              <a:rPr lang="en-US" dirty="0"/>
            </a:br>
            <a:r>
              <a:rPr lang="en-US" dirty="0"/>
              <a:t>&lt;summary&gt;This summary text will appear&lt;/summary&gt;</a:t>
            </a:r>
            <a:br>
              <a:rPr lang="en-US" dirty="0"/>
            </a:br>
            <a:r>
              <a:rPr lang="en-US" dirty="0"/>
              <a:t>The following text is hidden until the user triggers the text content. </a:t>
            </a:r>
            <a:r>
              <a:rPr lang="en-US" dirty="0" err="1"/>
              <a:t>Duisauteirure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voluptatevelitessecillumdoloreeufugiatnullapariatur.Excepteursintoccaecatcupidatat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officiadeseruntmollitanim</a:t>
            </a:r>
            <a:r>
              <a:rPr lang="en-US" dirty="0"/>
              <a:t> id </a:t>
            </a:r>
            <a:r>
              <a:rPr lang="en-US" dirty="0" err="1"/>
              <a:t>estlaborum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&lt;/details&gt;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this case, the browser will display the summary text and hide the text that follows. Not all browsers support the &lt;details&gt; and &lt;/details&gt; tag pair. Depending on the browser, the actual process the user must perform to expand and display the underlying content may differ.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57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13a1cea625e35eb595b22bd03d01ed654e59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2599</TotalTime>
  <Words>492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Chapter 19</vt:lpstr>
      <vt:lpstr>Learning Objectives</vt:lpstr>
      <vt:lpstr>Assigning a Page Header and Footer</vt:lpstr>
      <vt:lpstr>Creating a sidebar</vt:lpstr>
      <vt:lpstr>Organizing Article Content</vt:lpstr>
      <vt:lpstr>Organizing Page Sections</vt:lpstr>
      <vt:lpstr>Figures and figure captions</vt:lpstr>
      <vt:lpstr>Identifying Document Navigational Links</vt:lpstr>
      <vt:lpstr>Hiding underlying content</vt:lpstr>
      <vt:lpstr>Marking document text</vt:lpstr>
      <vt:lpstr>Specifying a word break</vt:lpstr>
      <vt:lpstr>Real World Web Design Supporting User Agents and International Pages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83</cp:revision>
  <dcterms:created xsi:type="dcterms:W3CDTF">2013-02-13T17:31:54Z</dcterms:created>
  <dcterms:modified xsi:type="dcterms:W3CDTF">2013-07-02T21:48:24Z</dcterms:modified>
</cp:coreProperties>
</file>