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file:// within</a:t>
            </a:r>
            <a:r>
              <a:rPr lang="en-US" baseline="0" dirty="0" smtClean="0"/>
              <a:t> the URL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because the file resides on your computer’s disk, and not on a Web browser, other users cannot view your file.</a:t>
            </a:r>
          </a:p>
          <a:p>
            <a:endParaRPr lang="en-US" dirty="0"/>
          </a:p>
        </p:txBody>
      </p:sp>
      <p:sp>
        <p:nvSpPr>
          <p:cNvPr id="4" name="Slide Number Placeholder 3"/>
          <p:cNvSpPr>
            <a:spLocks noGrp="1"/>
          </p:cNvSpPr>
          <p:nvPr>
            <p:ph type="sldNum" sz="quarter" idx="10"/>
          </p:nvPr>
        </p:nvSpPr>
        <p:spPr/>
        <p:txBody>
          <a:bodyPr/>
          <a:lstStyle/>
          <a:p>
            <a:fld id="{E8C1DFC4-8BD0-4B9E-A9B4-857DBB733C1F}" type="slidenum">
              <a:rPr lang="en-US" smtClean="0"/>
              <a:t>12</a:t>
            </a:fld>
            <a:endParaRPr lang="en-US"/>
          </a:p>
        </p:txBody>
      </p:sp>
    </p:spTree>
    <p:extLst>
      <p:ext uri="{BB962C8B-B14F-4D97-AF65-F5344CB8AC3E}">
        <p14:creationId xmlns:p14="http://schemas.microsoft.com/office/powerpoint/2010/main" val="71341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1DFC4-8BD0-4B9E-A9B4-857DBB733C1F}" type="slidenum">
              <a:rPr lang="en-US" smtClean="0"/>
              <a:t>13</a:t>
            </a:fld>
            <a:endParaRPr lang="en-US"/>
          </a:p>
        </p:txBody>
      </p:sp>
    </p:spTree>
    <p:extLst>
      <p:ext uri="{BB962C8B-B14F-4D97-AF65-F5344CB8AC3E}">
        <p14:creationId xmlns:p14="http://schemas.microsoft.com/office/powerpoint/2010/main" val="19040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a:t>
            </a:r>
            <a:endParaRPr lang="en-US" dirty="0"/>
          </a:p>
        </p:txBody>
      </p:sp>
      <p:sp>
        <p:nvSpPr>
          <p:cNvPr id="7" name="Subtitle 6"/>
          <p:cNvSpPr>
            <a:spLocks noGrp="1"/>
          </p:cNvSpPr>
          <p:nvPr>
            <p:ph type="subTitle" idx="1"/>
          </p:nvPr>
        </p:nvSpPr>
        <p:spPr/>
        <p:txBody>
          <a:bodyPr/>
          <a:lstStyle/>
          <a:p>
            <a:r>
              <a:rPr lang="en-US" dirty="0" smtClean="0"/>
              <a:t>Getting Started with HTML</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2895600"/>
            <a:ext cx="2667000" cy="3429000"/>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sites provide Web-page Templates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Some sites allow users who don’t want to learn HTML with a way to create sites</a:t>
            </a:r>
            <a:endParaRPr lang="en-US" b="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0121" y="1713779"/>
            <a:ext cx="4302079" cy="3008137"/>
          </a:xfrm>
          <a:prstGeom prst="rect">
            <a:avLst/>
          </a:prstGeom>
        </p:spPr>
      </p:pic>
    </p:spTree>
    <p:extLst>
      <p:ext uri="{BB962C8B-B14F-4D97-AF65-F5344CB8AC3E}">
        <p14:creationId xmlns:p14="http://schemas.microsoft.com/office/powerpoint/2010/main" val="99584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 site’s HTML tags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As you view sites on the Web within your browser, you can view the site’s underlying HTML tags</a:t>
            </a:r>
            <a:endParaRPr lang="en-US" b="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4047680" cy="2828165"/>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553" y="2286000"/>
            <a:ext cx="4581525" cy="1893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6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Own HTML File</a:t>
            </a:r>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Hello, HTML world!</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222765"/>
            <a:ext cx="6248400" cy="1258181"/>
          </a:xfrm>
          <a:prstGeom prst="rect">
            <a:avLst/>
          </a:prstGeom>
        </p:spPr>
      </p:pic>
    </p:spTree>
    <p:extLst>
      <p:ext uri="{BB962C8B-B14F-4D97-AF65-F5344CB8AC3E}">
        <p14:creationId xmlns:p14="http://schemas.microsoft.com/office/powerpoint/2010/main" val="226036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HTML Files</a:t>
            </a:r>
          </a:p>
        </p:txBody>
      </p:sp>
      <p:sp>
        <p:nvSpPr>
          <p:cNvPr id="3" name="Content Placeholder 2"/>
          <p:cNvSpPr>
            <a:spLocks noGrp="1"/>
          </p:cNvSpPr>
          <p:nvPr>
            <p:ph idx="1"/>
          </p:nvPr>
        </p:nvSpPr>
        <p:spPr/>
        <p:txBody>
          <a:bodyPr/>
          <a:lstStyle/>
          <a:p>
            <a:pPr>
              <a:buFont typeface="Arial" pitchFamily="34" charset="0"/>
              <a:buChar char="•"/>
            </a:pPr>
            <a:r>
              <a:rPr lang="en-US" b="0" dirty="0"/>
              <a:t>When you name your HTML files, select names that meaningfully describe the file’s contents, such as AboutUs.html or ContactUs.html. </a:t>
            </a:r>
            <a:endParaRPr lang="en-US" b="0" dirty="0" smtClean="0"/>
          </a:p>
          <a:p>
            <a:pPr>
              <a:buFont typeface="Arial" pitchFamily="34" charset="0"/>
              <a:buChar char="•"/>
            </a:pPr>
            <a:r>
              <a:rPr lang="en-US" b="0" dirty="0" smtClean="0"/>
              <a:t>Avoid </a:t>
            </a:r>
            <a:r>
              <a:rPr lang="en-US" b="0" dirty="0"/>
              <a:t>spaces within your filenames. Browsers will replace the spaces with the characters %20, which may confuse users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048000"/>
            <a:ext cx="6400800" cy="882869"/>
          </a:xfrm>
          <a:prstGeom prst="rect">
            <a:avLst/>
          </a:prstGeom>
        </p:spPr>
      </p:pic>
    </p:spTree>
    <p:extLst>
      <p:ext uri="{BB962C8B-B14F-4D97-AF65-F5344CB8AC3E}">
        <p14:creationId xmlns:p14="http://schemas.microsoft.com/office/powerpoint/2010/main" val="234165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Browsers Ignore Spacing and Carriage Returns</a:t>
            </a:r>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First line</a:t>
            </a:r>
            <a:br>
              <a:rPr lang="en-US" dirty="0"/>
            </a:br>
            <a:r>
              <a:rPr lang="en-US" dirty="0"/>
              <a:t>Second line</a:t>
            </a:r>
            <a:br>
              <a:rPr lang="en-US" dirty="0"/>
            </a:br>
            <a:r>
              <a:rPr lang="en-US" dirty="0"/>
              <a:t>Third line</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262223"/>
            <a:ext cx="5067300" cy="1676400"/>
          </a:xfrm>
          <a:prstGeom prst="rect">
            <a:avLst/>
          </a:prstGeom>
        </p:spPr>
      </p:pic>
    </p:spTree>
    <p:extLst>
      <p:ext uri="{BB962C8B-B14F-4D97-AF65-F5344CB8AC3E}">
        <p14:creationId xmlns:p14="http://schemas.microsoft.com/office/powerpoint/2010/main" val="157609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line break &lt;</a:t>
            </a:r>
            <a:r>
              <a:rPr lang="en-US" dirty="0" err="1" smtClean="0"/>
              <a:t>br</a:t>
            </a:r>
            <a:r>
              <a:rPr lang="en-US" dirty="0" smtClean="0"/>
              <a:t>/&gt;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First line &lt;</a:t>
            </a:r>
            <a:r>
              <a:rPr lang="en-US" dirty="0" err="1"/>
              <a:t>br</a:t>
            </a:r>
            <a:r>
              <a:rPr lang="en-US" dirty="0"/>
              <a:t>/&gt;</a:t>
            </a:r>
            <a:br>
              <a:rPr lang="en-US" dirty="0"/>
            </a:br>
            <a:r>
              <a:rPr lang="en-US" dirty="0"/>
              <a:t>Second line &lt;</a:t>
            </a:r>
            <a:r>
              <a:rPr lang="en-US" dirty="0" err="1"/>
              <a:t>br</a:t>
            </a:r>
            <a:r>
              <a:rPr lang="en-US" dirty="0"/>
              <a:t>/&gt;</a:t>
            </a:r>
            <a:br>
              <a:rPr lang="en-US" dirty="0"/>
            </a:br>
            <a:r>
              <a:rPr lang="en-US" dirty="0"/>
              <a:t>Third line &lt;</a:t>
            </a:r>
            <a:r>
              <a:rPr lang="en-US" dirty="0" err="1"/>
              <a:t>br</a:t>
            </a:r>
            <a:r>
              <a:rPr lang="en-US" dirty="0"/>
              <a:t>/&gt;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460" y="2783457"/>
            <a:ext cx="5067300" cy="1676400"/>
          </a:xfrm>
          <a:prstGeom prst="rect">
            <a:avLst/>
          </a:prstGeom>
        </p:spPr>
      </p:pic>
    </p:spTree>
    <p:extLst>
      <p:ext uri="{BB962C8B-B14F-4D97-AF65-F5344CB8AC3E}">
        <p14:creationId xmlns:p14="http://schemas.microsoft.com/office/powerpoint/2010/main" val="5407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lowercase for html tags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Use lowercase letters for your tags, such as &lt;html&gt; instead of &lt;HTML&gt;, when you create your HTML files  </a:t>
            </a:r>
            <a:endParaRPr lang="en-US" b="0" dirty="0" smtClean="0"/>
          </a:p>
          <a:p>
            <a:pPr>
              <a:buFont typeface="Arial" pitchFamily="34" charset="0"/>
              <a:buChar char="•"/>
            </a:pPr>
            <a:r>
              <a:rPr lang="en-US" b="0" dirty="0" smtClean="0"/>
              <a:t>As </a:t>
            </a:r>
            <a:r>
              <a:rPr lang="en-US" b="0" dirty="0"/>
              <a:t>a general rule, most browsers support lowercase, uppercase, and even mixed cased tags, such as &lt;</a:t>
            </a:r>
            <a:r>
              <a:rPr lang="en-US" b="0" dirty="0" err="1"/>
              <a:t>HTml</a:t>
            </a:r>
            <a:r>
              <a:rPr lang="en-US" b="0" dirty="0"/>
              <a:t>&gt;. </a:t>
            </a:r>
            <a:endParaRPr lang="en-US" b="0" dirty="0" smtClean="0"/>
          </a:p>
          <a:p>
            <a:pPr>
              <a:buFont typeface="Arial" pitchFamily="34" charset="0"/>
              <a:buChar char="•"/>
            </a:pPr>
            <a:r>
              <a:rPr lang="en-US" b="0" dirty="0" smtClean="0"/>
              <a:t>However</a:t>
            </a:r>
            <a:r>
              <a:rPr lang="en-US" b="0" dirty="0"/>
              <a:t>, standard documents that provide the HTML specifications lean toward the use of lowercase. In reality, there are likely billions of HTML documents around the Web that use uppercase tags. Browsers simply can’t stop supporting uppercase tags or all of these pages would break. </a:t>
            </a:r>
          </a:p>
          <a:p>
            <a:endParaRPr lang="en-US" dirty="0"/>
          </a:p>
        </p:txBody>
      </p:sp>
    </p:spTree>
    <p:extLst>
      <p:ext uri="{BB962C8B-B14F-4D97-AF65-F5344CB8AC3E}">
        <p14:creationId xmlns:p14="http://schemas.microsoft.com/office/powerpoint/2010/main" val="347723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paragraphs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&lt;p&gt;Innovation has nothing to do with how many R&amp;D dollars you have. When Apple came up with the Mac, IBM was spending at least 100 times more on R&amp;D. It's not about money. It's about the people you have, how you’re led, and how much you get it. Steve Jobs&lt;/p&gt; </a:t>
            </a:r>
            <a:br>
              <a:rPr lang="en-US" dirty="0"/>
            </a:br>
            <a:r>
              <a:rPr lang="en-US" dirty="0"/>
              <a:t>&lt;p&gt;He that is of the opinion money will do everything may well be suspected of doing everything for money. Benjamin Franklin&lt;/p&gt;  </a:t>
            </a:r>
            <a:br>
              <a:rPr lang="en-US" dirty="0"/>
            </a:br>
            <a:r>
              <a:rPr lang="en-US" dirty="0"/>
              <a:t>&lt;/body&gt;</a:t>
            </a:r>
            <a:br>
              <a:rPr lang="en-US" dirty="0"/>
            </a:br>
            <a:r>
              <a:rPr lang="en-US" dirty="0"/>
              <a:t>&lt;/html&gt;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717828"/>
            <a:ext cx="6172200" cy="1080307"/>
          </a:xfrm>
          <a:prstGeom prst="rect">
            <a:avLst/>
          </a:prstGeom>
        </p:spPr>
      </p:pic>
    </p:spTree>
    <p:extLst>
      <p:ext uri="{BB962C8B-B14F-4D97-AF65-F5344CB8AC3E}">
        <p14:creationId xmlns:p14="http://schemas.microsoft.com/office/powerpoint/2010/main" val="407841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will adjust paragraphs based on the window size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763464"/>
            <a:ext cx="7521575" cy="2253159"/>
          </a:xfrm>
        </p:spPr>
      </p:pic>
    </p:spTree>
    <p:extLst>
      <p:ext uri="{BB962C8B-B14F-4D97-AF65-F5344CB8AC3E}">
        <p14:creationId xmlns:p14="http://schemas.microsoft.com/office/powerpoint/2010/main" val="65398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bold text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This is normal text. &lt;b&gt;This is bold text!&lt;/b&gt; This, again, is normal.</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3048000"/>
            <a:ext cx="5867400" cy="1295400"/>
          </a:xfrm>
          <a:prstGeom prst="rect">
            <a:avLst/>
          </a:prstGeom>
        </p:spPr>
      </p:pic>
    </p:spTree>
    <p:extLst>
      <p:ext uri="{BB962C8B-B14F-4D97-AF65-F5344CB8AC3E}">
        <p14:creationId xmlns:p14="http://schemas.microsoft.com/office/powerpoint/2010/main" val="280947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25000" lnSpcReduction="20000"/>
          </a:bodyPr>
          <a:lstStyle/>
          <a:p>
            <a:pPr marL="857250" lvl="0" indent="-857250">
              <a:buFont typeface="Arial" pitchFamily="34" charset="0"/>
              <a:buChar char="•"/>
            </a:pPr>
            <a:r>
              <a:rPr lang="en-US" sz="6400" dirty="0">
                <a:latin typeface="Arial" pitchFamily="34" charset="0"/>
                <a:cs typeface="Arial" pitchFamily="34" charset="0"/>
              </a:rPr>
              <a:t>How a Web browser downloads and processes an HTML page for display</a:t>
            </a:r>
          </a:p>
          <a:p>
            <a:pPr marL="857250" indent="-857250">
              <a:buFont typeface="Arial" pitchFamily="34" charset="0"/>
              <a:buChar char="•"/>
            </a:pPr>
            <a:r>
              <a:rPr lang="en-US" sz="6400" dirty="0" smtClean="0">
                <a:latin typeface="Arial" pitchFamily="34" charset="0"/>
                <a:cs typeface="Arial" pitchFamily="34" charset="0"/>
              </a:rPr>
              <a:t>What is the </a:t>
            </a:r>
            <a:r>
              <a:rPr lang="en-US" sz="6400" dirty="0">
                <a:latin typeface="Arial" pitchFamily="34" charset="0"/>
                <a:cs typeface="Arial" pitchFamily="34" charset="0"/>
              </a:rPr>
              <a:t>purpose of a Web </a:t>
            </a:r>
            <a:r>
              <a:rPr lang="en-US" sz="6400" dirty="0" smtClean="0">
                <a:latin typeface="Arial" pitchFamily="34" charset="0"/>
                <a:cs typeface="Arial" pitchFamily="34" charset="0"/>
              </a:rPr>
              <a:t>server</a:t>
            </a:r>
            <a:endParaRPr lang="en-US" sz="6400" dirty="0">
              <a:latin typeface="Arial" pitchFamily="34" charset="0"/>
              <a:cs typeface="Arial" pitchFamily="34" charset="0"/>
            </a:endParaRPr>
          </a:p>
          <a:p>
            <a:pPr marL="857250" lvl="0" indent="-857250">
              <a:buFont typeface="Arial" pitchFamily="34" charset="0"/>
              <a:buChar char="•"/>
            </a:pPr>
            <a:r>
              <a:rPr lang="en-US" sz="6400" dirty="0" smtClean="0">
                <a:latin typeface="Arial" pitchFamily="34" charset="0"/>
                <a:cs typeface="Arial" pitchFamily="34" charset="0"/>
              </a:rPr>
              <a:t>How </a:t>
            </a:r>
            <a:r>
              <a:rPr lang="en-US" sz="6400" dirty="0">
                <a:latin typeface="Arial" pitchFamily="34" charset="0"/>
                <a:cs typeface="Arial" pitchFamily="34" charset="0"/>
              </a:rPr>
              <a:t>to use a text editor to create your own HTML file</a:t>
            </a:r>
          </a:p>
          <a:p>
            <a:pPr marL="857250" lvl="0" indent="-857250">
              <a:buFont typeface="Arial" pitchFamily="34" charset="0"/>
              <a:buChar char="•"/>
            </a:pPr>
            <a:r>
              <a:rPr lang="en-US" sz="6400" dirty="0" smtClean="0">
                <a:latin typeface="Arial" pitchFamily="34" charset="0"/>
                <a:cs typeface="Arial" pitchFamily="34" charset="0"/>
              </a:rPr>
              <a:t>Why </a:t>
            </a:r>
            <a:r>
              <a:rPr lang="en-US" sz="6400" dirty="0">
                <a:latin typeface="Arial" pitchFamily="34" charset="0"/>
                <a:cs typeface="Arial" pitchFamily="34" charset="0"/>
              </a:rPr>
              <a:t>browsers, when displaying an HTML file’s content, will ignore spacing such as tabs and carriage returns </a:t>
            </a:r>
          </a:p>
          <a:p>
            <a:pPr marL="857250" lvl="0" indent="-857250">
              <a:buFont typeface="Arial" pitchFamily="34" charset="0"/>
              <a:buChar char="•"/>
            </a:pPr>
            <a:r>
              <a:rPr lang="en-US" sz="6400" dirty="0" smtClean="0">
                <a:latin typeface="Arial" pitchFamily="34" charset="0"/>
                <a:cs typeface="Arial" pitchFamily="34" charset="0"/>
              </a:rPr>
              <a:t>What </a:t>
            </a:r>
            <a:r>
              <a:rPr lang="en-US" sz="6400" dirty="0">
                <a:latin typeface="Arial" pitchFamily="34" charset="0"/>
                <a:cs typeface="Arial" pitchFamily="34" charset="0"/>
              </a:rPr>
              <a:t>Web development software programs you may want to use to simplify the process of creating webpages</a:t>
            </a:r>
          </a:p>
          <a:p>
            <a:pPr marL="857250" lvl="0" indent="-857250">
              <a:buFont typeface="Arial" pitchFamily="34" charset="0"/>
              <a:buChar char="•"/>
            </a:pPr>
            <a:r>
              <a:rPr lang="en-US" sz="6400" dirty="0" smtClean="0">
                <a:latin typeface="Arial" pitchFamily="34" charset="0"/>
                <a:cs typeface="Arial" pitchFamily="34" charset="0"/>
              </a:rPr>
              <a:t>What </a:t>
            </a:r>
            <a:r>
              <a:rPr lang="en-US" sz="6400" dirty="0">
                <a:latin typeface="Arial" pitchFamily="34" charset="0"/>
                <a:cs typeface="Arial" pitchFamily="34" charset="0"/>
              </a:rPr>
              <a:t>are the common tags that developers place within HTML files</a:t>
            </a:r>
          </a:p>
          <a:p>
            <a:pPr marL="857250" lvl="0" indent="-857250">
              <a:buFont typeface="Arial" pitchFamily="34" charset="0"/>
              <a:buChar char="•"/>
            </a:pPr>
            <a:r>
              <a:rPr lang="en-US" sz="6400" dirty="0" smtClean="0">
                <a:latin typeface="Arial" pitchFamily="34" charset="0"/>
                <a:cs typeface="Arial" pitchFamily="34" charset="0"/>
              </a:rPr>
              <a:t>How </a:t>
            </a:r>
            <a:r>
              <a:rPr lang="en-US" sz="6400" dirty="0">
                <a:latin typeface="Arial" pitchFamily="34" charset="0"/>
                <a:cs typeface="Arial" pitchFamily="34" charset="0"/>
              </a:rPr>
              <a:t>to display the HTML tags for a site you are viewing within a browser</a:t>
            </a:r>
          </a:p>
          <a:p>
            <a:pPr marL="857250" lvl="0" indent="-857250">
              <a:buFont typeface="Arial" pitchFamily="34" charset="0"/>
              <a:buChar char="•"/>
            </a:pPr>
            <a:r>
              <a:rPr lang="en-US" sz="6400" dirty="0" smtClean="0">
                <a:latin typeface="Arial" pitchFamily="34" charset="0"/>
                <a:cs typeface="Arial" pitchFamily="34" charset="0"/>
              </a:rPr>
              <a:t>What </a:t>
            </a:r>
            <a:r>
              <a:rPr lang="en-US" sz="6400" dirty="0">
                <a:latin typeface="Arial" pitchFamily="34" charset="0"/>
                <a:cs typeface="Arial" pitchFamily="34" charset="0"/>
              </a:rPr>
              <a:t>the purpose of a domain name is and how to get your own</a:t>
            </a:r>
          </a:p>
          <a:p>
            <a:pPr marL="857250" lvl="0" indent="-857250">
              <a:buFont typeface="Arial" pitchFamily="34" charset="0"/>
              <a:buChar char="•"/>
            </a:pPr>
            <a:r>
              <a:rPr lang="en-US" sz="6400" dirty="0" smtClean="0">
                <a:latin typeface="Arial" pitchFamily="34" charset="0"/>
                <a:cs typeface="Arial" pitchFamily="34" charset="0"/>
              </a:rPr>
              <a:t>How </a:t>
            </a:r>
            <a:r>
              <a:rPr lang="en-US" sz="6400" dirty="0">
                <a:latin typeface="Arial" pitchFamily="34" charset="0"/>
                <a:cs typeface="Arial" pitchFamily="34" charset="0"/>
              </a:rPr>
              <a:t>to test the webpages you create within all of the common browsers because not all browsers behave the same way—</a:t>
            </a:r>
          </a:p>
          <a:p>
            <a:endParaRPr lang="en-US" dirty="0"/>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Forgetting a Stop Tag</a:t>
            </a:r>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This is not bold. &lt;b&gt;This is bold.&lt;b&gt; This is still bold due to the error.</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48000"/>
            <a:ext cx="6616700" cy="1511300"/>
          </a:xfrm>
          <a:prstGeom prst="rect">
            <a:avLst/>
          </a:prstGeom>
        </p:spPr>
      </p:pic>
    </p:spTree>
    <p:extLst>
      <p:ext uri="{BB962C8B-B14F-4D97-AF65-F5344CB8AC3E}">
        <p14:creationId xmlns:p14="http://schemas.microsoft.com/office/powerpoint/2010/main" val="5700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italic text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Tact is the ability to describe others as they see themselves. &lt;</a:t>
            </a:r>
            <a:r>
              <a:rPr lang="en-US" dirty="0" err="1"/>
              <a:t>i</a:t>
            </a:r>
            <a:r>
              <a:rPr lang="en-US" dirty="0"/>
              <a:t>&gt;Abraham Lincoln&lt;/</a:t>
            </a:r>
            <a:r>
              <a:rPr lang="en-US" dirty="0" err="1"/>
              <a:t>i</a:t>
            </a:r>
            <a:r>
              <a:rPr lang="en-US" dirty="0"/>
              <a:t>&gt;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124200"/>
            <a:ext cx="7340600" cy="1511300"/>
          </a:xfrm>
          <a:prstGeom prst="rect">
            <a:avLst/>
          </a:prstGeom>
        </p:spPr>
      </p:pic>
    </p:spTree>
    <p:extLst>
      <p:ext uri="{BB962C8B-B14F-4D97-AF65-F5344CB8AC3E}">
        <p14:creationId xmlns:p14="http://schemas.microsoft.com/office/powerpoint/2010/main" val="112927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nested tags</a:t>
            </a:r>
            <a:endParaRPr lang="en-US" dirty="0"/>
          </a:p>
        </p:txBody>
      </p:sp>
      <p:sp>
        <p:nvSpPr>
          <p:cNvPr id="3" name="Content Placeholder 2"/>
          <p:cNvSpPr>
            <a:spLocks noGrp="1"/>
          </p:cNvSpPr>
          <p:nvPr>
            <p:ph idx="1"/>
          </p:nvPr>
        </p:nvSpPr>
        <p:spPr/>
        <p:txBody>
          <a:bodyPr/>
          <a:lstStyle/>
          <a:p>
            <a:r>
              <a:rPr lang="en-US" dirty="0"/>
              <a:t>&lt;b&gt;&lt;</a:t>
            </a:r>
            <a:r>
              <a:rPr lang="en-US" dirty="0" err="1"/>
              <a:t>i</a:t>
            </a:r>
            <a:r>
              <a:rPr lang="en-US" dirty="0"/>
              <a:t>&gt;This is bold and italic.&lt;/</a:t>
            </a:r>
            <a:r>
              <a:rPr lang="en-US" dirty="0" err="1"/>
              <a:t>i</a:t>
            </a:r>
            <a:r>
              <a:rPr lang="en-US" dirty="0"/>
              <a:t>&gt;&lt;/b&gt;</a:t>
            </a:r>
          </a:p>
          <a:p>
            <a:endParaRPr lang="en-US" dirty="0" smtClean="0"/>
          </a:p>
          <a:p>
            <a:endParaRPr lang="en-US" dirty="0"/>
          </a:p>
          <a:p>
            <a:endParaRPr lang="en-US" dirty="0" smtClean="0"/>
          </a:p>
          <a:p>
            <a:pPr>
              <a:buFont typeface="Arial" pitchFamily="34" charset="0"/>
              <a:buChar char="•"/>
            </a:pPr>
            <a:r>
              <a:rPr lang="en-US" b="0" dirty="0"/>
              <a:t>When you place one set of HTML tags inside of another (also called nesting tags), you need to keep the order of your tags consistent. Meaning, you should close the innermost tag first. In the previous statement, the code first closes the italic tags (the innermost tags) and then the bold tag. </a:t>
            </a:r>
          </a:p>
        </p:txBody>
      </p:sp>
    </p:spTree>
    <p:extLst>
      <p:ext uri="{BB962C8B-B14F-4D97-AF65-F5344CB8AC3E}">
        <p14:creationId xmlns:p14="http://schemas.microsoft.com/office/powerpoint/2010/main" val="228978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 h1-h6</a:t>
            </a:r>
            <a:endParaRPr lang="en-US" dirty="0"/>
          </a:p>
        </p:txBody>
      </p:sp>
      <p:sp>
        <p:nvSpPr>
          <p:cNvPr id="3" name="Content Placeholder 2"/>
          <p:cNvSpPr>
            <a:spLocks noGrp="1"/>
          </p:cNvSpPr>
          <p:nvPr>
            <p:ph idx="1"/>
          </p:nvPr>
        </p:nvSpPr>
        <p:spPr>
          <a:xfrm>
            <a:off x="304800" y="1100628"/>
            <a:ext cx="8039100" cy="3579849"/>
          </a:xfrm>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&lt;h1&gt;This is a Heading 1&lt;/h1&gt;</a:t>
            </a:r>
            <a:br>
              <a:rPr lang="en-US" dirty="0"/>
            </a:br>
            <a:r>
              <a:rPr lang="en-US" dirty="0"/>
              <a:t>&lt;h2&gt;This is a Heading 2&lt;/h2&gt;</a:t>
            </a:r>
            <a:br>
              <a:rPr lang="en-US" dirty="0"/>
            </a:br>
            <a:r>
              <a:rPr lang="en-US" dirty="0"/>
              <a:t>&lt;h3&gt;This is a Heading 3&lt;/h3&gt;</a:t>
            </a:r>
            <a:br>
              <a:rPr lang="en-US" dirty="0"/>
            </a:br>
            <a:r>
              <a:rPr lang="en-US" dirty="0"/>
              <a:t>&lt;h4&gt;This is a Heading 4&lt;/h4&gt;</a:t>
            </a:r>
            <a:br>
              <a:rPr lang="en-US" dirty="0"/>
            </a:br>
            <a:r>
              <a:rPr lang="en-US" dirty="0"/>
              <a:t>&lt;h5&gt;This is a Heading 5&lt;/h5&gt;</a:t>
            </a:r>
            <a:br>
              <a:rPr lang="en-US" dirty="0"/>
            </a:br>
            <a:r>
              <a:rPr lang="en-US" dirty="0"/>
              <a:t>&lt;h6&gt;This is a Heading 6&lt;/h6&gt;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447800"/>
            <a:ext cx="5085202" cy="2946400"/>
          </a:xfrm>
          <a:prstGeom prst="rect">
            <a:avLst/>
          </a:prstGeom>
        </p:spPr>
      </p:pic>
    </p:spTree>
    <p:extLst>
      <p:ext uri="{BB962C8B-B14F-4D97-AF65-F5344CB8AC3E}">
        <p14:creationId xmlns:p14="http://schemas.microsoft.com/office/powerpoint/2010/main" val="74946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 horizontal rule &lt;</a:t>
            </a:r>
            <a:r>
              <a:rPr lang="en-US" dirty="0" err="1" smtClean="0"/>
              <a:t>hr</a:t>
            </a:r>
            <a:r>
              <a:rPr lang="en-US" dirty="0" smtClean="0"/>
              <a:t>/&gt;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&lt;h1&gt;George Washington&lt;/h1&gt;</a:t>
            </a:r>
            <a:br>
              <a:rPr lang="en-US" dirty="0"/>
            </a:br>
            <a:r>
              <a:rPr lang="en-US" dirty="0"/>
              <a:t>&lt;</a:t>
            </a:r>
            <a:r>
              <a:rPr lang="en-US" dirty="0" err="1"/>
              <a:t>hr</a:t>
            </a:r>
            <a:r>
              <a:rPr lang="en-US" dirty="0"/>
              <a:t>/&gt;</a:t>
            </a:r>
            <a:br>
              <a:rPr lang="en-US" dirty="0"/>
            </a:br>
            <a:r>
              <a:rPr lang="en-US" dirty="0"/>
              <a:t>&lt;p&gt;It is better to offer no excuse than a bad one.&lt;/p&gt;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6610350" cy="2272668"/>
          </a:xfrm>
          <a:prstGeom prst="rect">
            <a:avLst/>
          </a:prstGeom>
        </p:spPr>
      </p:pic>
    </p:spTree>
    <p:extLst>
      <p:ext uri="{BB962C8B-B14F-4D97-AF65-F5344CB8AC3E}">
        <p14:creationId xmlns:p14="http://schemas.microsoft.com/office/powerpoint/2010/main" val="362161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Deprecated Tags</a:t>
            </a:r>
          </a:p>
        </p:txBody>
      </p:sp>
      <p:sp>
        <p:nvSpPr>
          <p:cNvPr id="3" name="Content Placeholder 2"/>
          <p:cNvSpPr>
            <a:spLocks noGrp="1"/>
          </p:cNvSpPr>
          <p:nvPr>
            <p:ph idx="1"/>
          </p:nvPr>
        </p:nvSpPr>
        <p:spPr/>
        <p:txBody>
          <a:bodyPr/>
          <a:lstStyle/>
          <a:p>
            <a:pPr>
              <a:buFont typeface="Arial" pitchFamily="34" charset="0"/>
              <a:buChar char="•"/>
            </a:pPr>
            <a:r>
              <a:rPr lang="en-US" b="0" dirty="0"/>
              <a:t>Since the introduction of HTML in the late 1980s, different HTML tags have come and gone. When a tag is replaced by a newer tag or formatting capability, the older tag is said to be deprecated. </a:t>
            </a:r>
            <a:endParaRPr lang="en-US" b="0" dirty="0" smtClean="0"/>
          </a:p>
          <a:p>
            <a:pPr>
              <a:buFont typeface="Arial" pitchFamily="34" charset="0"/>
              <a:buChar char="•"/>
            </a:pPr>
            <a:r>
              <a:rPr lang="en-US" b="0" dirty="0" smtClean="0"/>
              <a:t>You </a:t>
            </a:r>
            <a:r>
              <a:rPr lang="en-US" b="0" dirty="0"/>
              <a:t>should avoid the use of deprecated tags within the files that you create. Although it is unlikely, it is possible that a browser might stop supporting a deprecated tag. </a:t>
            </a:r>
            <a:endParaRPr lang="en-US" b="0" dirty="0" smtClean="0"/>
          </a:p>
          <a:p>
            <a:pPr>
              <a:buFont typeface="Arial" pitchFamily="34" charset="0"/>
              <a:buChar char="•"/>
            </a:pPr>
            <a:r>
              <a:rPr lang="en-US" b="0" dirty="0" smtClean="0"/>
              <a:t>In </a:t>
            </a:r>
            <a:r>
              <a:rPr lang="en-US" b="0" dirty="0"/>
              <a:t>reality, given there are millions of pages that use such tags, it is doubtful that a browser would not support the tags, which would essentially break the corresponding pages. </a:t>
            </a:r>
          </a:p>
          <a:p>
            <a:pPr>
              <a:buFont typeface="Arial" pitchFamily="34" charset="0"/>
              <a:buChar char="•"/>
            </a:pPr>
            <a:r>
              <a:rPr lang="en-US" b="0" dirty="0"/>
              <a:t>As you use different tags, note whether or not the tag is deprecated. Normally, a deprecated tag is your indication that there is a better way to accomplish the same result. </a:t>
            </a:r>
          </a:p>
        </p:txBody>
      </p:sp>
    </p:spTree>
    <p:extLst>
      <p:ext uri="{BB962C8B-B14F-4D97-AF65-F5344CB8AC3E}">
        <p14:creationId xmlns:p14="http://schemas.microsoft.com/office/powerpoint/2010/main" val="83119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Special Characters</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1628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397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Comments within HTML Files</a:t>
            </a:r>
          </a:p>
        </p:txBody>
      </p:sp>
      <p:sp>
        <p:nvSpPr>
          <p:cNvPr id="3" name="Content Placeholder 2"/>
          <p:cNvSpPr>
            <a:spLocks noGrp="1"/>
          </p:cNvSpPr>
          <p:nvPr>
            <p:ph idx="1"/>
          </p:nvPr>
        </p:nvSpPr>
        <p:spPr/>
        <p:txBody>
          <a:bodyPr/>
          <a:lstStyle/>
          <a:p>
            <a:r>
              <a:rPr lang="en-US" dirty="0"/>
              <a:t>&lt;!-- This is a comment </a:t>
            </a:r>
            <a:r>
              <a:rPr lang="en-US" dirty="0" smtClean="0"/>
              <a:t>--&gt;</a:t>
            </a:r>
          </a:p>
          <a:p>
            <a:endParaRPr lang="en-US" dirty="0"/>
          </a:p>
          <a:p>
            <a:pPr>
              <a:buFont typeface="Arial" pitchFamily="34" charset="0"/>
              <a:buChar char="•"/>
            </a:pPr>
            <a:r>
              <a:rPr lang="en-US" b="0" dirty="0"/>
              <a:t>When a browser examines your HTML code, the browser will simply ignore the comment text. It will not display the text. </a:t>
            </a:r>
          </a:p>
        </p:txBody>
      </p:sp>
    </p:spTree>
    <p:extLst>
      <p:ext uri="{BB962C8B-B14F-4D97-AF65-F5344CB8AC3E}">
        <p14:creationId xmlns:p14="http://schemas.microsoft.com/office/powerpoint/2010/main" val="425699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 page title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&lt;title&gt;Hello&lt;/title&gt;</a:t>
            </a:r>
            <a:br>
              <a:rPr lang="en-US" dirty="0"/>
            </a:br>
            <a:r>
              <a:rPr lang="en-US" dirty="0"/>
              <a:t>&lt;body&gt;</a:t>
            </a:r>
            <a:br>
              <a:rPr lang="en-US" dirty="0"/>
            </a:br>
            <a:r>
              <a:rPr lang="en-US" dirty="0"/>
              <a:t>&lt;h1&gt;Hello, HTML World!&lt;/h1&gt;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505200"/>
            <a:ext cx="5943600" cy="1139562"/>
          </a:xfrm>
          <a:prstGeom prst="rect">
            <a:avLst/>
          </a:prstGeom>
        </p:spPr>
      </p:pic>
    </p:spTree>
    <p:extLst>
      <p:ext uri="{BB962C8B-B14F-4D97-AF65-F5344CB8AC3E}">
        <p14:creationId xmlns:p14="http://schemas.microsoft.com/office/powerpoint/2010/main" val="3674339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FTP to upload files to a web server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638" y="1100138"/>
            <a:ext cx="6464949" cy="3579812"/>
          </a:xfrm>
        </p:spPr>
      </p:pic>
    </p:spTree>
    <p:extLst>
      <p:ext uri="{BB962C8B-B14F-4D97-AF65-F5344CB8AC3E}">
        <p14:creationId xmlns:p14="http://schemas.microsoft.com/office/powerpoint/2010/main" val="232238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continued</a:t>
            </a:r>
            <a:endParaRPr lang="en-US" dirty="0"/>
          </a:p>
        </p:txBody>
      </p:sp>
      <p:sp>
        <p:nvSpPr>
          <p:cNvPr id="3" name="Content Placeholder 2"/>
          <p:cNvSpPr>
            <a:spLocks noGrp="1"/>
          </p:cNvSpPr>
          <p:nvPr>
            <p:ph idx="1"/>
          </p:nvPr>
        </p:nvSpPr>
        <p:spPr/>
        <p:txBody>
          <a:bodyPr/>
          <a:lstStyle/>
          <a:p>
            <a:pPr marL="857250" lvl="0" indent="-857250">
              <a:buFont typeface="Arial" pitchFamily="34" charset="0"/>
              <a:buChar char="•"/>
            </a:pPr>
            <a:r>
              <a:rPr lang="en-US" dirty="0" smtClean="0">
                <a:latin typeface="Arial" pitchFamily="34" charset="0"/>
                <a:cs typeface="Arial" pitchFamily="34" charset="0"/>
              </a:rPr>
              <a:t>How </a:t>
            </a:r>
            <a:r>
              <a:rPr lang="en-US" dirty="0">
                <a:latin typeface="Arial" pitchFamily="34" charset="0"/>
                <a:cs typeface="Arial" pitchFamily="34" charset="0"/>
              </a:rPr>
              <a:t>to view webpages from your own computer</a:t>
            </a:r>
          </a:p>
          <a:p>
            <a:pPr marL="857250" lvl="0" indent="-857250">
              <a:buFont typeface="Arial" pitchFamily="34" charset="0"/>
              <a:buChar char="•"/>
            </a:pPr>
            <a:r>
              <a:rPr lang="en-US" dirty="0" smtClean="0">
                <a:latin typeface="Arial" pitchFamily="34" charset="0"/>
                <a:cs typeface="Arial" pitchFamily="34" charset="0"/>
              </a:rPr>
              <a:t>Why </a:t>
            </a:r>
            <a:r>
              <a:rPr lang="en-US" dirty="0">
                <a:latin typeface="Arial" pitchFamily="34" charset="0"/>
                <a:cs typeface="Arial" pitchFamily="34" charset="0"/>
              </a:rPr>
              <a:t>you should avoid spaces within your HTML filenames</a:t>
            </a:r>
          </a:p>
          <a:p>
            <a:pPr marL="857250" lvl="0" indent="-857250">
              <a:buFont typeface="Arial" pitchFamily="34" charset="0"/>
              <a:buChar char="•"/>
            </a:pPr>
            <a:r>
              <a:rPr lang="en-US" dirty="0" smtClean="0">
                <a:latin typeface="Arial" pitchFamily="34" charset="0"/>
                <a:cs typeface="Arial" pitchFamily="34" charset="0"/>
              </a:rPr>
              <a:t>How </a:t>
            </a:r>
            <a:r>
              <a:rPr lang="en-US" dirty="0">
                <a:latin typeface="Arial" pitchFamily="34" charset="0"/>
                <a:cs typeface="Arial" pitchFamily="34" charset="0"/>
              </a:rPr>
              <a:t>to display special symbols within an HTML page</a:t>
            </a:r>
          </a:p>
          <a:p>
            <a:pPr marL="857250" indent="-857250">
              <a:buFont typeface="Arial" pitchFamily="34" charset="0"/>
              <a:buChar char="•"/>
            </a:pPr>
            <a:r>
              <a:rPr lang="en-US" dirty="0">
                <a:latin typeface="Arial" pitchFamily="34" charset="0"/>
                <a:cs typeface="Arial" pitchFamily="34" charset="0"/>
              </a:rPr>
              <a:t>How to view a site’s HTML tags</a:t>
            </a:r>
          </a:p>
          <a:p>
            <a:endParaRPr lang="en-US" dirty="0"/>
          </a:p>
        </p:txBody>
      </p:sp>
    </p:spTree>
    <p:extLst>
      <p:ext uri="{BB962C8B-B14F-4D97-AF65-F5344CB8AC3E}">
        <p14:creationId xmlns:p14="http://schemas.microsoft.com/office/powerpoint/2010/main" val="1256188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Web </a:t>
            </a:r>
            <a:r>
              <a:rPr lang="en-US" dirty="0" smtClean="0"/>
              <a:t>Design—w3Schools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699" y="1100138"/>
            <a:ext cx="5754826" cy="3579812"/>
          </a:xfrm>
        </p:spPr>
      </p:pic>
    </p:spTree>
    <p:extLst>
      <p:ext uri="{BB962C8B-B14F-4D97-AF65-F5344CB8AC3E}">
        <p14:creationId xmlns:p14="http://schemas.microsoft.com/office/powerpoint/2010/main" val="167717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Users make extensive use of Web browsers to view content on the Web. </a:t>
            </a:r>
            <a:endParaRPr lang="en-US" b="0" dirty="0" smtClean="0"/>
          </a:p>
          <a:p>
            <a:pPr>
              <a:buFont typeface="Arial" pitchFamily="34" charset="0"/>
              <a:buChar char="•"/>
            </a:pPr>
            <a:r>
              <a:rPr lang="en-US" b="0" dirty="0" smtClean="0"/>
              <a:t>A </a:t>
            </a:r>
            <a:r>
              <a:rPr lang="en-US" b="0" dirty="0"/>
              <a:t>browser only knows how to request a file from a remote Web server and then to use the formatting instructions the file contains to retrieve, format, and display the needed content items, such as text, photos, and video.</a:t>
            </a:r>
          </a:p>
          <a:p>
            <a:pPr>
              <a:buFont typeface="Arial" pitchFamily="34" charset="0"/>
              <a:buChar char="•"/>
            </a:pPr>
            <a:r>
              <a:rPr lang="en-US" b="0" dirty="0"/>
              <a:t>The pages that users view on the Web are created in HTML. To create webpages, developers use the hypertext markup language (HTML). </a:t>
            </a:r>
            <a:endParaRPr lang="en-US" b="0" dirty="0" smtClean="0"/>
          </a:p>
          <a:p>
            <a:pPr>
              <a:buFont typeface="Arial" pitchFamily="34" charset="0"/>
              <a:buChar char="•"/>
            </a:pPr>
            <a:r>
              <a:rPr lang="en-US" b="0" dirty="0" smtClean="0"/>
              <a:t>HTML </a:t>
            </a:r>
            <a:r>
              <a:rPr lang="en-US" b="0" dirty="0"/>
              <a:t>uses special markup tags to format content. One set of HTML tags may specify the title that appears in the browser window for the page, another set may specify the text for a paragraph, and another may provide specifics about a photo that is to appear on the page. </a:t>
            </a:r>
            <a:endParaRPr lang="en-US" b="0" dirty="0" smtClean="0"/>
          </a:p>
          <a:p>
            <a:endParaRPr lang="en-US" dirty="0"/>
          </a:p>
        </p:txBody>
      </p:sp>
    </p:spTree>
    <p:extLst>
      <p:ext uri="{BB962C8B-B14F-4D97-AF65-F5344CB8AC3E}">
        <p14:creationId xmlns:p14="http://schemas.microsoft.com/office/powerpoint/2010/main" val="27254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 Web Page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latin typeface="Arial" pitchFamily="34" charset="0"/>
                <a:cs typeface="Arial" pitchFamily="34" charset="0"/>
              </a:rPr>
              <a:t>To display a webpage, a browser requests the page contents from a site’s Web server.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66925"/>
            <a:ext cx="64008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76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 Web Page Continued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latin typeface="Arial" pitchFamily="34" charset="0"/>
                <a:cs typeface="Arial" pitchFamily="34" charset="0"/>
              </a:rPr>
              <a:t>A Web server listens for requests from Web browsers and then returns the requested file.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028825"/>
            <a:ext cx="66008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65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 Web Page Continued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Most webpages reference content, such as photos, which the browser requests from the Web server.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985963"/>
            <a:ext cx="64293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60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Web Server</a:t>
            </a:r>
          </a:p>
        </p:txBody>
      </p:sp>
      <p:sp>
        <p:nvSpPr>
          <p:cNvPr id="3" name="Content Placeholder 2"/>
          <p:cNvSpPr>
            <a:spLocks noGrp="1"/>
          </p:cNvSpPr>
          <p:nvPr>
            <p:ph idx="1"/>
          </p:nvPr>
        </p:nvSpPr>
        <p:spPr/>
        <p:txBody>
          <a:bodyPr/>
          <a:lstStyle/>
          <a:p>
            <a:pPr>
              <a:buFont typeface="Arial" pitchFamily="34" charset="0"/>
              <a:buChar char="•"/>
            </a:pPr>
            <a:r>
              <a:rPr lang="en-US" dirty="0" smtClean="0"/>
              <a:t>Many sites on the Web provide Web server space which users can buy on a monthly basis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81164"/>
            <a:ext cx="6491288" cy="3223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32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FTP to Transfer files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Using FTP software, you will upload the HTML files you create on your system to a remote Web server.</a:t>
            </a: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828800"/>
            <a:ext cx="70961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10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create HTML files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Users can develop pages using an ASCII text editor or Web development software that provides a drag-and-drop interface such as </a:t>
            </a:r>
            <a:r>
              <a:rPr lang="en-US" b="0" dirty="0" err="1" smtClean="0"/>
              <a:t>DreamWeaver</a:t>
            </a:r>
            <a:endParaRPr lang="en-US" b="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9642" y="1981200"/>
            <a:ext cx="4451318" cy="2810619"/>
          </a:xfrm>
          <a:prstGeom prst="rect">
            <a:avLst/>
          </a:prstGeom>
        </p:spPr>
      </p:pic>
    </p:spTree>
    <p:extLst>
      <p:ext uri="{BB962C8B-B14F-4D97-AF65-F5344CB8AC3E}">
        <p14:creationId xmlns:p14="http://schemas.microsoft.com/office/powerpoint/2010/main" val="596921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0705b627b44364e33fb5e040229934c321c649"/>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45</TotalTime>
  <Words>923</Words>
  <Application>Microsoft Office PowerPoint</Application>
  <PresentationFormat>On-screen Show (4:3)</PresentationFormat>
  <Paragraphs>89</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Angles</vt:lpstr>
      <vt:lpstr>Chapter 1</vt:lpstr>
      <vt:lpstr>Learning Objectives</vt:lpstr>
      <vt:lpstr>Learning objectives continued</vt:lpstr>
      <vt:lpstr>Viewing a Web Page</vt:lpstr>
      <vt:lpstr>Viewing a Web Page Continued</vt:lpstr>
      <vt:lpstr>Viewing a Web Page Continued</vt:lpstr>
      <vt:lpstr>Getting a Web Server</vt:lpstr>
      <vt:lpstr>Using FTP to Transfer files</vt:lpstr>
      <vt:lpstr>Ways to create HTML files</vt:lpstr>
      <vt:lpstr>Some sites provide Web-page Templates</vt:lpstr>
      <vt:lpstr>Viewing a site’s HTML tags</vt:lpstr>
      <vt:lpstr>Creating Your Own HTML File</vt:lpstr>
      <vt:lpstr>Naming HTML Files</vt:lpstr>
      <vt:lpstr>Web Browsers Ignore Spacing and Carriage Returns</vt:lpstr>
      <vt:lpstr>Creating a line break &lt;br/&gt;</vt:lpstr>
      <vt:lpstr>Use lowercase for html tags</vt:lpstr>
      <vt:lpstr>Creating paragraphs</vt:lpstr>
      <vt:lpstr>Browsers will adjust paragraphs based on the window size</vt:lpstr>
      <vt:lpstr>Displaying bold text</vt:lpstr>
      <vt:lpstr>Forgetting a Stop Tag</vt:lpstr>
      <vt:lpstr>Displaying italic text</vt:lpstr>
      <vt:lpstr>Understanding nested tags</vt:lpstr>
      <vt:lpstr>Headings h1-h6</vt:lpstr>
      <vt:lpstr>Displaying a horizontal rule &lt;hr/&gt;</vt:lpstr>
      <vt:lpstr>Understanding Deprecated Tags</vt:lpstr>
      <vt:lpstr>Using Special Characters</vt:lpstr>
      <vt:lpstr>Placing Comments within HTML Files</vt:lpstr>
      <vt:lpstr>Displaying a page title</vt:lpstr>
      <vt:lpstr>Using FTP to upload files to a web server</vt:lpstr>
      <vt:lpstr>Real World Web Design—w3Schools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10</cp:revision>
  <dcterms:created xsi:type="dcterms:W3CDTF">2013-02-13T17:31:54Z</dcterms:created>
  <dcterms:modified xsi:type="dcterms:W3CDTF">2013-07-02T21:43:24Z</dcterms:modified>
</cp:coreProperties>
</file>