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02"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8CF58D-E410-4905-824F-C58FC1E49940}" type="datetimeFigureOut">
              <a:rPr lang="en-US" smtClean="0"/>
              <a:t>7/2/2013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C1DFC4-8BD0-4B9E-A9B4-857DBB733C1F}" type="slidenum">
              <a:rPr lang="en-US" smtClean="0"/>
              <a:t>‹#›</a:t>
            </a:fld>
            <a:endParaRPr lang="en-US"/>
          </a:p>
        </p:txBody>
      </p:sp>
    </p:spTree>
    <p:extLst>
      <p:ext uri="{BB962C8B-B14F-4D97-AF65-F5344CB8AC3E}">
        <p14:creationId xmlns:p14="http://schemas.microsoft.com/office/powerpoint/2010/main" val="111068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9C37D2-E631-4BD3-9573-65569898269A}" type="datetimeFigureOut">
              <a:rPr lang="en-US" smtClean="0"/>
              <a:t>7/2/2013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9C37D2-E631-4BD3-9573-65569898269A}" type="datetimeFigureOut">
              <a:rPr lang="en-US" smtClean="0"/>
              <a:t>7/2/2013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C37D2-E631-4BD3-9573-65569898269A}" type="datetimeFigureOut">
              <a:rPr lang="en-US" smtClean="0"/>
              <a:t>7/2/2013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C4B5EAE-A3B8-464A-B604-BDFE3BF5EB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99C37D2-E631-4BD3-9573-65569898269A}" type="datetimeFigureOut">
              <a:rPr lang="en-US" smtClean="0"/>
              <a:t>7/2/2013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C4B5EAE-A3B8-464A-B604-BDFE3BF5EB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Chapter 2</a:t>
            </a:r>
            <a:endParaRPr lang="en-US" dirty="0"/>
          </a:p>
        </p:txBody>
      </p:sp>
      <p:sp>
        <p:nvSpPr>
          <p:cNvPr id="7" name="Subtitle 6"/>
          <p:cNvSpPr>
            <a:spLocks noGrp="1"/>
          </p:cNvSpPr>
          <p:nvPr>
            <p:ph type="subTitle" idx="1"/>
          </p:nvPr>
        </p:nvSpPr>
        <p:spPr/>
        <p:txBody>
          <a:bodyPr/>
          <a:lstStyle/>
          <a:p>
            <a:r>
              <a:rPr lang="en-US" dirty="0" smtClean="0"/>
              <a:t>Integrating images</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2819400"/>
            <a:ext cx="2667000" cy="3429000"/>
          </a:xfrm>
          <a:prstGeom prst="rect">
            <a:avLst/>
          </a:prstGeom>
        </p:spPr>
      </p:pic>
    </p:spTree>
    <p:extLst>
      <p:ext uri="{BB962C8B-B14F-4D97-AF65-F5344CB8AC3E}">
        <p14:creationId xmlns:p14="http://schemas.microsoft.com/office/powerpoint/2010/main" val="68601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Broken image link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7092" y="1056576"/>
            <a:ext cx="7521575" cy="1874347"/>
          </a:xfrm>
        </p:spPr>
      </p:pic>
      <p:sp>
        <p:nvSpPr>
          <p:cNvPr id="5" name="Rectangle 4"/>
          <p:cNvSpPr/>
          <p:nvPr/>
        </p:nvSpPr>
        <p:spPr>
          <a:xfrm>
            <a:off x="2311880" y="3276600"/>
            <a:ext cx="6146320" cy="1477328"/>
          </a:xfrm>
          <a:prstGeom prst="rect">
            <a:avLst/>
          </a:prstGeom>
        </p:spPr>
        <p:txBody>
          <a:bodyPr wrap="square">
            <a:spAutoFit/>
          </a:bodyPr>
          <a:lstStyle/>
          <a:p>
            <a:r>
              <a:rPr lang="en-US" b="1" dirty="0"/>
              <a:t>Note:</a:t>
            </a:r>
            <a:r>
              <a:rPr lang="en-US" dirty="0"/>
              <a:t> Web developers often upload an HTML file to a Web server and forget to also upload the corresponding image files. For users across the Web to be able to view the Web page with the images, the image files must reside on a Web server along with the HTML file</a:t>
            </a:r>
          </a:p>
        </p:txBody>
      </p:sp>
    </p:spTree>
    <p:extLst>
      <p:ext uri="{BB962C8B-B14F-4D97-AF65-F5344CB8AC3E}">
        <p14:creationId xmlns:p14="http://schemas.microsoft.com/office/powerpoint/2010/main" val="4075936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an alternative text</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a:t>
            </a:r>
            <a:r>
              <a:rPr lang="en-US" dirty="0" err="1"/>
              <a:t>img</a:t>
            </a:r>
            <a:r>
              <a:rPr lang="en-US" dirty="0"/>
              <a:t> </a:t>
            </a:r>
            <a:r>
              <a:rPr lang="en-US" dirty="0" err="1"/>
              <a:t>src</a:t>
            </a:r>
            <a:r>
              <a:rPr lang="en-US" dirty="0"/>
              <a:t>="http://www.websitedevelopmentbook.com/Chapter02/missing.jpg" alt="Photo of a German shepherd"/&gt;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793" y="3200400"/>
            <a:ext cx="5702300" cy="1282700"/>
          </a:xfrm>
          <a:prstGeom prst="rect">
            <a:avLst/>
          </a:prstGeom>
        </p:spPr>
      </p:pic>
    </p:spTree>
    <p:extLst>
      <p:ext uri="{BB962C8B-B14F-4D97-AF65-F5344CB8AC3E}">
        <p14:creationId xmlns:p14="http://schemas.microsoft.com/office/powerpoint/2010/main" val="3721660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an image height and width</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a:t>
            </a:r>
            <a:r>
              <a:rPr lang="en-US" dirty="0" err="1"/>
              <a:t>img</a:t>
            </a:r>
            <a:r>
              <a:rPr lang="en-US" dirty="0"/>
              <a:t> </a:t>
            </a:r>
            <a:r>
              <a:rPr lang="en-US" dirty="0" err="1"/>
              <a:t>src</a:t>
            </a:r>
            <a:r>
              <a:rPr lang="en-US" dirty="0"/>
              <a:t>="http://www.websitedevelopmentbook.com/Chapter02/parrot.jpg" width="200" height="120"/&gt;</a:t>
            </a:r>
            <a:br>
              <a:rPr lang="en-US" dirty="0"/>
            </a:br>
            <a:r>
              <a:rPr lang="en-US" dirty="0"/>
              <a:t>&lt;</a:t>
            </a:r>
            <a:r>
              <a:rPr lang="en-US" dirty="0" err="1"/>
              <a:t>img</a:t>
            </a:r>
            <a:r>
              <a:rPr lang="en-US" dirty="0"/>
              <a:t> </a:t>
            </a:r>
            <a:r>
              <a:rPr lang="en-US" dirty="0" err="1"/>
              <a:t>src</a:t>
            </a:r>
            <a:r>
              <a:rPr lang="en-US" dirty="0"/>
              <a:t>="http://www.websitedevelopmentbook.com/Chapter02/parrot.jpg" width="300" height="180"/&gt;</a:t>
            </a:r>
            <a:br>
              <a:rPr lang="en-US" dirty="0"/>
            </a:br>
            <a:r>
              <a:rPr lang="en-US" dirty="0"/>
              <a:t>&lt;</a:t>
            </a:r>
            <a:r>
              <a:rPr lang="en-US" dirty="0" err="1"/>
              <a:t>img</a:t>
            </a:r>
            <a:r>
              <a:rPr lang="en-US" dirty="0"/>
              <a:t> </a:t>
            </a:r>
            <a:r>
              <a:rPr lang="en-US" dirty="0" err="1"/>
              <a:t>src</a:t>
            </a:r>
            <a:r>
              <a:rPr lang="en-US" dirty="0"/>
              <a:t>="http://www.websitedevelopmentbook.com/Chapter02/parrot.jpg" width="400" height="240"/&gt;</a:t>
            </a:r>
            <a:br>
              <a:rPr lang="en-US" dirty="0"/>
            </a:br>
            <a:r>
              <a:rPr lang="en-US" dirty="0"/>
              <a:t>&lt;/body&gt;</a:t>
            </a:r>
            <a:br>
              <a:rPr lang="en-US" dirty="0"/>
            </a:br>
            <a:r>
              <a:rPr lang="en-US" dirty="0"/>
              <a:t>&lt;/html&gt;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962400"/>
            <a:ext cx="6477000" cy="2244639"/>
          </a:xfrm>
          <a:prstGeom prst="rect">
            <a:avLst/>
          </a:prstGeom>
        </p:spPr>
      </p:pic>
    </p:spTree>
    <p:extLst>
      <p:ext uri="{BB962C8B-B14F-4D97-AF65-F5344CB8AC3E}">
        <p14:creationId xmlns:p14="http://schemas.microsoft.com/office/powerpoint/2010/main" val="2538957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image sizes as a window percentage</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a:t>
            </a:r>
            <a:r>
              <a:rPr lang="en-US" dirty="0" err="1"/>
              <a:t>img</a:t>
            </a:r>
            <a:r>
              <a:rPr lang="en-US" dirty="0"/>
              <a:t> </a:t>
            </a:r>
            <a:r>
              <a:rPr lang="en-US" dirty="0" err="1"/>
              <a:t>src</a:t>
            </a:r>
            <a:r>
              <a:rPr lang="en-US" dirty="0"/>
              <a:t>="http://www.websitedevelopmentbook.com/Chapter02/dog.jpg" width="20%" /&gt;</a:t>
            </a:r>
            <a:br>
              <a:rPr lang="en-US" dirty="0"/>
            </a:br>
            <a:r>
              <a:rPr lang="en-US" dirty="0"/>
              <a:t>&lt;</a:t>
            </a:r>
            <a:r>
              <a:rPr lang="en-US" dirty="0" err="1"/>
              <a:t>img</a:t>
            </a:r>
            <a:r>
              <a:rPr lang="en-US" dirty="0"/>
              <a:t> </a:t>
            </a:r>
            <a:r>
              <a:rPr lang="en-US" dirty="0" err="1"/>
              <a:t>src</a:t>
            </a:r>
            <a:r>
              <a:rPr lang="en-US" dirty="0"/>
              <a:t>="http://www.websitedevelopmentbook.com/Chapter02/dog.jpg" width="30%" /&gt;</a:t>
            </a:r>
            <a:br>
              <a:rPr lang="en-US" dirty="0"/>
            </a:br>
            <a:r>
              <a:rPr lang="en-US" dirty="0"/>
              <a:t>&lt;</a:t>
            </a:r>
            <a:r>
              <a:rPr lang="en-US" dirty="0" err="1"/>
              <a:t>img</a:t>
            </a:r>
            <a:r>
              <a:rPr lang="en-US" dirty="0"/>
              <a:t> </a:t>
            </a:r>
            <a:r>
              <a:rPr lang="en-US" dirty="0" err="1"/>
              <a:t>src</a:t>
            </a:r>
            <a:r>
              <a:rPr lang="en-US" dirty="0"/>
              <a:t>="http://www.websitedevelopmentbook.com/Chapter02/dog.jpg" width="40%" /&gt;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352800"/>
            <a:ext cx="5181600" cy="3145971"/>
          </a:xfrm>
          <a:prstGeom prst="rect">
            <a:avLst/>
          </a:prstGeom>
        </p:spPr>
      </p:pic>
    </p:spTree>
    <p:extLst>
      <p:ext uri="{BB962C8B-B14F-4D97-AF65-F5344CB8AC3E}">
        <p14:creationId xmlns:p14="http://schemas.microsoft.com/office/powerpoint/2010/main" val="173136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your images using photo-editing software</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Using the &lt;</a:t>
            </a:r>
            <a:r>
              <a:rPr lang="en-US" b="0" dirty="0" err="1"/>
              <a:t>img</a:t>
            </a:r>
            <a:r>
              <a:rPr lang="en-US" b="0" dirty="0"/>
              <a:t>&gt; tag height and width attributes provides a fast way for designers to determine the image sizes they desire. After they determine the image size that they want, most designers will then use photo-editing software, such as Photoshop, to physically change the image size. </a:t>
            </a:r>
            <a:endParaRPr lang="en-US" b="0" dirty="0" smtClean="0"/>
          </a:p>
          <a:p>
            <a:pPr>
              <a:buFont typeface="Arial" pitchFamily="34" charset="0"/>
              <a:buChar char="•"/>
            </a:pPr>
            <a:r>
              <a:rPr lang="en-US" b="0" dirty="0" smtClean="0"/>
              <a:t>If </a:t>
            </a:r>
            <a:r>
              <a:rPr lang="en-US" b="0" dirty="0"/>
              <a:t>you are increasing a photo’s size, the photo-editing software will normally produce a better result than will a browser. If you are instead, reducing an image’s size, the photo-editing software can do so and create a smaller image file size, which later will download faster when a user views your Web page. </a:t>
            </a:r>
          </a:p>
          <a:p>
            <a:endParaRPr lang="en-US" dirty="0"/>
          </a:p>
        </p:txBody>
      </p:sp>
    </p:spTree>
    <p:extLst>
      <p:ext uri="{BB962C8B-B14F-4D97-AF65-F5344CB8AC3E}">
        <p14:creationId xmlns:p14="http://schemas.microsoft.com/office/powerpoint/2010/main" val="3400179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Centering an image</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a:t>
            </a:r>
            <a:r>
              <a:rPr lang="en-US" dirty="0" err="1"/>
              <a:t>img</a:t>
            </a:r>
            <a:r>
              <a:rPr lang="en-US" dirty="0"/>
              <a:t> style="</a:t>
            </a:r>
            <a:r>
              <a:rPr lang="en-US" dirty="0" err="1"/>
              <a:t>display:block</a:t>
            </a:r>
            <a:r>
              <a:rPr lang="en-US" dirty="0"/>
              <a:t>; </a:t>
            </a:r>
            <a:r>
              <a:rPr lang="en-US" dirty="0" err="1"/>
              <a:t>margin-left:auto</a:t>
            </a:r>
            <a:r>
              <a:rPr lang="en-US" dirty="0"/>
              <a:t>; </a:t>
            </a:r>
            <a:r>
              <a:rPr lang="en-US" dirty="0" err="1"/>
              <a:t>margin-right:auto</a:t>
            </a:r>
            <a:r>
              <a:rPr lang="en-US" dirty="0"/>
              <a:t>" </a:t>
            </a:r>
            <a:r>
              <a:rPr lang="en-US" dirty="0" err="1"/>
              <a:t>src</a:t>
            </a:r>
            <a:r>
              <a:rPr lang="en-US" dirty="0"/>
              <a:t>="http://www.websitedevelopmentbook.com/Chapter02/cat.jpg"/&gt;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819400"/>
            <a:ext cx="5638800" cy="1955058"/>
          </a:xfrm>
          <a:prstGeom prst="rect">
            <a:avLst/>
          </a:prstGeom>
        </p:spPr>
      </p:pic>
    </p:spTree>
    <p:extLst>
      <p:ext uri="{BB962C8B-B14F-4D97-AF65-F5344CB8AC3E}">
        <p14:creationId xmlns:p14="http://schemas.microsoft.com/office/powerpoint/2010/main" val="749841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 and copyrights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Before you place an image within a Web page, you must ensure that you have the legal right to do so. Otherwise, you may violate the owner of the image’s copyright. If you are unsure as to whether or not you have the right to use an image, you should request permission in writing from the owner. </a:t>
            </a:r>
            <a:endParaRPr lang="en-US" b="0" dirty="0" smtClean="0"/>
          </a:p>
          <a:p>
            <a:pPr>
              <a:buFont typeface="Arial" pitchFamily="34" charset="0"/>
              <a:buChar char="•"/>
            </a:pPr>
            <a:r>
              <a:rPr lang="en-US" b="0" dirty="0" smtClean="0"/>
              <a:t>If </a:t>
            </a:r>
            <a:r>
              <a:rPr lang="en-US" b="0" dirty="0"/>
              <a:t>you don’t have permission to use an image, do not place the image on your Web site. Simply finding an image on the Web does not give you the right to use the image. Likewise, changing the image in some way (such as cropping or sizing the image) does not give you permission to use the image. </a:t>
            </a:r>
            <a:endParaRPr lang="en-US" b="0" dirty="0" smtClean="0"/>
          </a:p>
          <a:p>
            <a:pPr>
              <a:buFont typeface="Arial" pitchFamily="34" charset="0"/>
              <a:buChar char="•"/>
            </a:pPr>
            <a:r>
              <a:rPr lang="en-US" b="0" dirty="0" smtClean="0"/>
              <a:t>Several </a:t>
            </a:r>
            <a:r>
              <a:rPr lang="en-US" b="0" dirty="0"/>
              <a:t>sites on the Web provide images on a royalty basis and royalty-free basis. Use a search engine to search for sites, such as </a:t>
            </a:r>
            <a:r>
              <a:rPr lang="en-US" b="0" dirty="0" err="1"/>
              <a:t>Shutterstock</a:t>
            </a:r>
            <a:r>
              <a:rPr lang="en-US" b="0" dirty="0"/>
              <a:t>, that provide royalty-free images.</a:t>
            </a:r>
          </a:p>
          <a:p>
            <a:endParaRPr lang="en-US" dirty="0"/>
          </a:p>
        </p:txBody>
      </p:sp>
    </p:spTree>
    <p:extLst>
      <p:ext uri="{BB962C8B-B14F-4D97-AF65-F5344CB8AC3E}">
        <p14:creationId xmlns:p14="http://schemas.microsoft.com/office/powerpoint/2010/main" val="154261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GIF Images</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 </a:t>
            </a:r>
            <a:r>
              <a:rPr lang="en-US" dirty="0" err="1"/>
              <a:t>bgcolor</a:t>
            </a:r>
            <a:r>
              <a:rPr lang="en-US" dirty="0"/>
              <a:t>="yellow"&gt;</a:t>
            </a:r>
            <a:br>
              <a:rPr lang="en-US" dirty="0"/>
            </a:br>
            <a:r>
              <a:rPr lang="en-US" dirty="0"/>
              <a:t>&lt;</a:t>
            </a:r>
            <a:r>
              <a:rPr lang="en-US" dirty="0" err="1"/>
              <a:t>img</a:t>
            </a:r>
            <a:r>
              <a:rPr lang="en-US" dirty="0"/>
              <a:t> </a:t>
            </a:r>
            <a:r>
              <a:rPr lang="en-US" dirty="0" err="1"/>
              <a:t>src</a:t>
            </a:r>
            <a:r>
              <a:rPr lang="en-US" dirty="0"/>
              <a:t>="http://www.websitedevelopmentbook.com/Chapter02/Bulldog.gif"/&gt;</a:t>
            </a:r>
            <a:br>
              <a:rPr lang="en-US" dirty="0"/>
            </a:br>
            <a:r>
              <a:rPr lang="en-US" dirty="0"/>
              <a:t>&lt;</a:t>
            </a:r>
            <a:r>
              <a:rPr lang="en-US" dirty="0" err="1"/>
              <a:t>img</a:t>
            </a:r>
            <a:r>
              <a:rPr lang="en-US" dirty="0"/>
              <a:t> </a:t>
            </a:r>
            <a:r>
              <a:rPr lang="en-US" dirty="0" err="1"/>
              <a:t>src</a:t>
            </a:r>
            <a:r>
              <a:rPr lang="en-US" dirty="0"/>
              <a:t>="http://www.websitedevelopmentbook.com/Chapter02/Animateddog.gif"/&gt;</a:t>
            </a:r>
            <a:br>
              <a:rPr lang="en-US" dirty="0"/>
            </a:br>
            <a:r>
              <a:rPr lang="en-US" dirty="0"/>
              <a:t>&lt;</a:t>
            </a:r>
            <a:r>
              <a:rPr lang="en-US" dirty="0" err="1"/>
              <a:t>img</a:t>
            </a:r>
            <a:r>
              <a:rPr lang="en-US" dirty="0"/>
              <a:t> </a:t>
            </a:r>
            <a:r>
              <a:rPr lang="en-US" dirty="0" err="1"/>
              <a:t>src</a:t>
            </a:r>
            <a:r>
              <a:rPr lang="en-US" dirty="0"/>
              <a:t>="http://www.websitedevelopmentbook.com/Chapter02/DogClipArt.gif"/&gt;</a:t>
            </a:r>
            <a:br>
              <a:rPr lang="en-US" dirty="0"/>
            </a:br>
            <a:r>
              <a:rPr lang="en-US" dirty="0"/>
              <a:t>&lt;/body&gt;</a:t>
            </a:r>
            <a:br>
              <a:rPr lang="en-US" dirty="0"/>
            </a:br>
            <a:r>
              <a:rPr lang="en-US" dirty="0"/>
              <a:t>&lt;/html&gt;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581400"/>
            <a:ext cx="5867400" cy="2629413"/>
          </a:xfrm>
          <a:prstGeom prst="rect">
            <a:avLst/>
          </a:prstGeom>
        </p:spPr>
      </p:pic>
    </p:spTree>
    <p:extLst>
      <p:ext uri="{BB962C8B-B14F-4D97-AF65-F5344CB8AC3E}">
        <p14:creationId xmlns:p14="http://schemas.microsoft.com/office/powerpoint/2010/main" val="1356935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863840" cy="548640"/>
          </a:xfrm>
        </p:spPr>
        <p:txBody>
          <a:bodyPr/>
          <a:lstStyle/>
          <a:p>
            <a:r>
              <a:rPr lang="en-US" dirty="0" smtClean="0"/>
              <a:t>Displaying an image as a page background</a:t>
            </a:r>
            <a:endParaRPr lang="en-US" dirty="0"/>
          </a:p>
        </p:txBody>
      </p:sp>
      <p:sp>
        <p:nvSpPr>
          <p:cNvPr id="3" name="Content Placeholder 2"/>
          <p:cNvSpPr>
            <a:spLocks noGrp="1"/>
          </p:cNvSpPr>
          <p:nvPr>
            <p:ph idx="1"/>
          </p:nvPr>
        </p:nvSpPr>
        <p:spPr/>
        <p:txBody>
          <a:bodyPr>
            <a:normAutofit lnSpcReduction="1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&lt;style type="text/</a:t>
            </a:r>
            <a:r>
              <a:rPr lang="en-US" dirty="0" err="1"/>
              <a:t>css</a:t>
            </a:r>
            <a:r>
              <a:rPr lang="en-US" dirty="0"/>
              <a:t>"&gt; </a:t>
            </a:r>
            <a:br>
              <a:rPr lang="en-US" dirty="0"/>
            </a:br>
            <a:r>
              <a:rPr lang="en-US" dirty="0"/>
              <a:t>body</a:t>
            </a:r>
            <a:br>
              <a:rPr lang="en-US" dirty="0"/>
            </a:br>
            <a:r>
              <a:rPr lang="en-US" dirty="0"/>
              <a:t>{</a:t>
            </a:r>
            <a:br>
              <a:rPr lang="en-US" dirty="0"/>
            </a:br>
            <a:r>
              <a:rPr lang="en-US" dirty="0" err="1"/>
              <a:t>background-image:url</a:t>
            </a:r>
            <a:r>
              <a:rPr lang="en-US" dirty="0"/>
              <a:t>("http://www.WebSiteDevelopmentBook.com/Chapter02/smiley.jpg");</a:t>
            </a:r>
            <a:br>
              <a:rPr lang="en-US" dirty="0"/>
            </a:br>
            <a:r>
              <a:rPr lang="en-US" dirty="0" err="1"/>
              <a:t>background-repeat:repeat</a:t>
            </a:r>
            <a:r>
              <a:rPr lang="en-US" dirty="0"/>
              <a:t>;  </a:t>
            </a:r>
            <a:br>
              <a:rPr lang="en-US" dirty="0"/>
            </a:br>
            <a:r>
              <a:rPr lang="en-US" dirty="0"/>
              <a:t>}</a:t>
            </a:r>
            <a:br>
              <a:rPr lang="en-US" dirty="0"/>
            </a:br>
            <a:r>
              <a:rPr lang="en-US" dirty="0"/>
              <a:t>&lt;/style&gt;</a:t>
            </a:r>
            <a:br>
              <a:rPr lang="en-US" dirty="0"/>
            </a:br>
            <a:r>
              <a:rPr lang="en-US" dirty="0"/>
              <a:t>&lt;/head&gt;</a:t>
            </a:r>
            <a:br>
              <a:rPr lang="en-US" dirty="0"/>
            </a:br>
            <a:r>
              <a:rPr lang="en-US" dirty="0"/>
              <a:t>&lt;body&gt;</a:t>
            </a:r>
            <a:br>
              <a:rPr lang="en-US" dirty="0"/>
            </a:br>
            <a:r>
              <a:rPr lang="en-US" dirty="0"/>
              <a:t>&lt;/body&gt;</a:t>
            </a:r>
            <a:br>
              <a:rPr lang="en-US" dirty="0"/>
            </a:br>
            <a:r>
              <a:rPr lang="en-US" dirty="0"/>
              <a:t>&lt;/html&gt;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495800"/>
            <a:ext cx="5190226" cy="1641806"/>
          </a:xfrm>
          <a:prstGeom prst="rect">
            <a:avLst/>
          </a:prstGeom>
        </p:spPr>
      </p:pic>
    </p:spTree>
    <p:extLst>
      <p:ext uri="{BB962C8B-B14F-4D97-AF65-F5344CB8AC3E}">
        <p14:creationId xmlns:p14="http://schemas.microsoft.com/office/powerpoint/2010/main" val="3956451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an Image Border</a:t>
            </a:r>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a:t>
            </a:r>
            <a:r>
              <a:rPr lang="en-US" dirty="0" err="1"/>
              <a:t>img</a:t>
            </a:r>
            <a:r>
              <a:rPr lang="en-US" dirty="0"/>
              <a:t> </a:t>
            </a:r>
            <a:r>
              <a:rPr lang="en-US" dirty="0" err="1"/>
              <a:t>src</a:t>
            </a:r>
            <a:r>
              <a:rPr lang="en-US" dirty="0"/>
              <a:t>="http://www.WebSiteDevelopmentBook.com/Chapter02/balloons.jpg"/&gt;</a:t>
            </a:r>
            <a:br>
              <a:rPr lang="en-US" dirty="0"/>
            </a:br>
            <a:r>
              <a:rPr lang="en-US" dirty="0"/>
              <a:t>&lt;</a:t>
            </a:r>
            <a:r>
              <a:rPr lang="en-US" dirty="0" err="1"/>
              <a:t>img</a:t>
            </a:r>
            <a:r>
              <a:rPr lang="en-US" dirty="0"/>
              <a:t> </a:t>
            </a:r>
            <a:r>
              <a:rPr lang="en-US" dirty="0" err="1"/>
              <a:t>src</a:t>
            </a:r>
            <a:r>
              <a:rPr lang="en-US" dirty="0"/>
              <a:t>="http://www.WebSiteDevelopmentBook.com/Chapter02/ balloons.jpg" style="border:1px solid black"/&gt;&lt;</a:t>
            </a:r>
            <a:r>
              <a:rPr lang="en-US" dirty="0" err="1"/>
              <a:t>br</a:t>
            </a:r>
            <a:r>
              <a:rPr lang="en-US" dirty="0"/>
              <a:t>/&gt;</a:t>
            </a:r>
            <a:br>
              <a:rPr lang="en-US" dirty="0"/>
            </a:br>
            <a:r>
              <a:rPr lang="en-US" dirty="0"/>
              <a:t>&lt;</a:t>
            </a:r>
            <a:r>
              <a:rPr lang="en-US" dirty="0" err="1"/>
              <a:t>img</a:t>
            </a:r>
            <a:r>
              <a:rPr lang="en-US" dirty="0"/>
              <a:t> </a:t>
            </a:r>
            <a:r>
              <a:rPr lang="en-US" dirty="0" err="1"/>
              <a:t>src</a:t>
            </a:r>
            <a:r>
              <a:rPr lang="en-US" dirty="0"/>
              <a:t>="http://www.WebSiteDevelopmentBook.com/Chapter02/ balloons.jpg" style="border:10px solid blue"/&gt;</a:t>
            </a:r>
            <a:br>
              <a:rPr lang="en-US" dirty="0"/>
            </a:br>
            <a:r>
              <a:rPr lang="en-US" dirty="0"/>
              <a:t>&lt;</a:t>
            </a:r>
            <a:r>
              <a:rPr lang="en-US" dirty="0" err="1"/>
              <a:t>img</a:t>
            </a:r>
            <a:r>
              <a:rPr lang="en-US" dirty="0"/>
              <a:t> </a:t>
            </a:r>
            <a:r>
              <a:rPr lang="en-US" dirty="0" err="1"/>
              <a:t>src</a:t>
            </a:r>
            <a:r>
              <a:rPr lang="en-US" dirty="0"/>
              <a:t>="http://www.WebSiteDevelopmentBook.com/Chapter02/ balloons.jpg" style="border:25px solid green"/&gt;&lt;</a:t>
            </a:r>
            <a:r>
              <a:rPr lang="en-US" dirty="0" err="1"/>
              <a:t>br</a:t>
            </a:r>
            <a:r>
              <a:rPr lang="en-US" dirty="0"/>
              <a:t>/&gt;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886200"/>
            <a:ext cx="4114800" cy="2803760"/>
          </a:xfrm>
          <a:prstGeom prst="rect">
            <a:avLst/>
          </a:prstGeom>
        </p:spPr>
      </p:pic>
    </p:spTree>
    <p:extLst>
      <p:ext uri="{BB962C8B-B14F-4D97-AF65-F5344CB8AC3E}">
        <p14:creationId xmlns:p14="http://schemas.microsoft.com/office/powerpoint/2010/main" val="2388720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noAutofit/>
          </a:bodyPr>
          <a:lstStyle/>
          <a:p>
            <a:pPr lvl="0">
              <a:buFont typeface="Arial" pitchFamily="34" charset="0"/>
              <a:buChar char="•"/>
            </a:pPr>
            <a:r>
              <a:rPr lang="en-US" b="0" dirty="0"/>
              <a:t>How to use the &lt;</a:t>
            </a:r>
            <a:r>
              <a:rPr lang="en-US" b="0" dirty="0" err="1"/>
              <a:t>img</a:t>
            </a:r>
            <a:r>
              <a:rPr lang="en-US" b="0" dirty="0"/>
              <a:t>&gt; tag to place an image within a Web page</a:t>
            </a:r>
          </a:p>
          <a:p>
            <a:pPr lvl="0">
              <a:buFont typeface="Arial" pitchFamily="34" charset="0"/>
              <a:buChar char="•"/>
            </a:pPr>
            <a:r>
              <a:rPr lang="en-US" b="0" dirty="0"/>
              <a:t>The difference between relative and absolute image URLs</a:t>
            </a:r>
          </a:p>
          <a:p>
            <a:pPr lvl="0">
              <a:buFont typeface="Arial" pitchFamily="34" charset="0"/>
              <a:buChar char="•"/>
            </a:pPr>
            <a:r>
              <a:rPr lang="en-US" b="0" dirty="0"/>
              <a:t>Why and how to specify alternative text for an image</a:t>
            </a:r>
          </a:p>
          <a:p>
            <a:pPr lvl="0">
              <a:buFont typeface="Arial" pitchFamily="34" charset="0"/>
              <a:buChar char="•"/>
            </a:pPr>
            <a:r>
              <a:rPr lang="en-US" b="0" dirty="0"/>
              <a:t>How to specify an image’s height and width using &lt;</a:t>
            </a:r>
            <a:r>
              <a:rPr lang="en-US" b="0" dirty="0" err="1"/>
              <a:t>img</a:t>
            </a:r>
            <a:r>
              <a:rPr lang="en-US" b="0" dirty="0"/>
              <a:t>&gt; tag attributes</a:t>
            </a:r>
          </a:p>
          <a:p>
            <a:pPr lvl="0">
              <a:buFont typeface="Arial" pitchFamily="34" charset="0"/>
              <a:buChar char="•"/>
            </a:pPr>
            <a:r>
              <a:rPr lang="en-US" b="0" dirty="0"/>
              <a:t>Why you should scale your images using photo-editing software</a:t>
            </a:r>
          </a:p>
          <a:p>
            <a:pPr lvl="0">
              <a:buFont typeface="Arial" pitchFamily="34" charset="0"/>
              <a:buChar char="•"/>
            </a:pPr>
            <a:r>
              <a:rPr lang="en-US" b="0" dirty="0"/>
              <a:t>How to center an image within a Web page</a:t>
            </a:r>
          </a:p>
          <a:p>
            <a:pPr lvl="0">
              <a:buFont typeface="Arial" pitchFamily="34" charset="0"/>
              <a:buChar char="•"/>
            </a:pPr>
            <a:r>
              <a:rPr lang="en-US" b="0" dirty="0"/>
              <a:t>How copyrights affect which images you and can’t use within a Web page</a:t>
            </a:r>
          </a:p>
          <a:p>
            <a:pPr lvl="0">
              <a:buFont typeface="Arial" pitchFamily="34" charset="0"/>
              <a:buChar char="•"/>
            </a:pPr>
            <a:r>
              <a:rPr lang="en-US" b="0" dirty="0"/>
              <a:t>How image resolution impacts image size which effects your page download speed</a:t>
            </a:r>
          </a:p>
          <a:p>
            <a:pPr lvl="0">
              <a:buFont typeface="Arial" pitchFamily="34" charset="0"/>
              <a:buChar char="•"/>
            </a:pPr>
            <a:r>
              <a:rPr lang="en-US" b="0" dirty="0"/>
              <a:t>How to display a page background image</a:t>
            </a:r>
          </a:p>
          <a:p>
            <a:pPr lvl="0">
              <a:buFont typeface="Arial" pitchFamily="34" charset="0"/>
              <a:buChar char="•"/>
            </a:pPr>
            <a:r>
              <a:rPr lang="en-US" b="0" dirty="0"/>
              <a:t>How to display an image border and how to use the border to round image </a:t>
            </a:r>
            <a:r>
              <a:rPr lang="en-US" b="0" dirty="0" smtClean="0"/>
              <a:t>corners</a:t>
            </a:r>
            <a:endParaRPr lang="en-US" b="0" dirty="0"/>
          </a:p>
        </p:txBody>
      </p:sp>
    </p:spTree>
    <p:extLst>
      <p:ext uri="{BB962C8B-B14F-4D97-AF65-F5344CB8AC3E}">
        <p14:creationId xmlns:p14="http://schemas.microsoft.com/office/powerpoint/2010/main" val="225621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an image border radius</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a:t>
            </a:r>
            <a:r>
              <a:rPr lang="en-US" dirty="0" err="1"/>
              <a:t>img</a:t>
            </a:r>
            <a:r>
              <a:rPr lang="en-US" dirty="0"/>
              <a:t> </a:t>
            </a:r>
            <a:r>
              <a:rPr lang="en-US" dirty="0" err="1"/>
              <a:t>src</a:t>
            </a:r>
            <a:r>
              <a:rPr lang="en-US" dirty="0"/>
              <a:t>="http://www.WebSiteDevelopmentBook.com/Chapter02/mouse.jpg" style="border-radius:1px"/&gt;</a:t>
            </a:r>
            <a:br>
              <a:rPr lang="en-US" dirty="0"/>
            </a:br>
            <a:r>
              <a:rPr lang="en-US" dirty="0"/>
              <a:t>&lt;</a:t>
            </a:r>
            <a:r>
              <a:rPr lang="en-US" dirty="0" err="1"/>
              <a:t>img</a:t>
            </a:r>
            <a:r>
              <a:rPr lang="en-US" dirty="0"/>
              <a:t> </a:t>
            </a:r>
            <a:r>
              <a:rPr lang="en-US" dirty="0" err="1"/>
              <a:t>src</a:t>
            </a:r>
            <a:r>
              <a:rPr lang="en-US" dirty="0"/>
              <a:t>="http://www.WebSiteDevelopmentBook.com/Chapter02/mouse.jpg" style="border-radius:10px"/&gt;&lt;</a:t>
            </a:r>
            <a:r>
              <a:rPr lang="en-US" dirty="0" err="1"/>
              <a:t>br</a:t>
            </a:r>
            <a:r>
              <a:rPr lang="en-US" dirty="0"/>
              <a:t>/&gt;</a:t>
            </a:r>
            <a:br>
              <a:rPr lang="en-US" dirty="0"/>
            </a:br>
            <a:r>
              <a:rPr lang="en-US" dirty="0"/>
              <a:t>&lt;</a:t>
            </a:r>
            <a:r>
              <a:rPr lang="en-US" dirty="0" err="1"/>
              <a:t>img</a:t>
            </a:r>
            <a:r>
              <a:rPr lang="en-US" dirty="0"/>
              <a:t> </a:t>
            </a:r>
            <a:r>
              <a:rPr lang="en-US" dirty="0" err="1"/>
              <a:t>src</a:t>
            </a:r>
            <a:r>
              <a:rPr lang="en-US" dirty="0"/>
              <a:t>="http://www.WebSiteDevelopmentBook.com/Chapter02/mouse.jpg" style="border-radius:25px"/&gt;</a:t>
            </a:r>
            <a:br>
              <a:rPr lang="en-US" dirty="0"/>
            </a:br>
            <a:r>
              <a:rPr lang="en-US" dirty="0"/>
              <a:t>&lt;</a:t>
            </a:r>
            <a:r>
              <a:rPr lang="en-US" dirty="0" err="1"/>
              <a:t>img</a:t>
            </a:r>
            <a:r>
              <a:rPr lang="en-US" dirty="0"/>
              <a:t> </a:t>
            </a:r>
            <a:r>
              <a:rPr lang="en-US" dirty="0" err="1"/>
              <a:t>src</a:t>
            </a:r>
            <a:r>
              <a:rPr lang="en-US" dirty="0"/>
              <a:t>="http://www.WebSiteDevelopmentBook.com/Chapter02/mouse.jpg" style="border-radius:100px"/&gt;</a:t>
            </a:r>
            <a:br>
              <a:rPr lang="en-US" dirty="0"/>
            </a:br>
            <a:r>
              <a:rPr lang="en-US" dirty="0"/>
              <a:t>&lt;/body&gt;</a:t>
            </a:r>
            <a:br>
              <a:rPr lang="en-US" dirty="0"/>
            </a:br>
            <a:r>
              <a:rPr lang="en-US" dirty="0"/>
              <a:t>&lt;/html&gt;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3909002"/>
            <a:ext cx="3625850" cy="2778896"/>
          </a:xfrm>
          <a:prstGeom prst="rect">
            <a:avLst/>
          </a:prstGeom>
        </p:spPr>
      </p:pic>
    </p:spTree>
    <p:extLst>
      <p:ext uri="{BB962C8B-B14F-4D97-AF65-F5344CB8AC3E}">
        <p14:creationId xmlns:p14="http://schemas.microsoft.com/office/powerpoint/2010/main" val="3382666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an image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a:t>
            </a:r>
            <a:r>
              <a:rPr lang="en-US" dirty="0" err="1"/>
              <a:t>img</a:t>
            </a:r>
            <a:r>
              <a:rPr lang="en-US" dirty="0"/>
              <a:t> </a:t>
            </a:r>
            <a:r>
              <a:rPr lang="en-US" dirty="0" err="1"/>
              <a:t>src</a:t>
            </a:r>
            <a:r>
              <a:rPr lang="en-US" dirty="0"/>
              <a:t>="http://www.WebSiteDevelopmentBook.com/Chapter02/wine01.jpg" width="300" height="200"/&gt;</a:t>
            </a:r>
            <a:br>
              <a:rPr lang="en-US" dirty="0"/>
            </a:br>
            <a:r>
              <a:rPr lang="en-US" dirty="0"/>
              <a:t>&lt;</a:t>
            </a:r>
            <a:r>
              <a:rPr lang="en-US" dirty="0" err="1"/>
              <a:t>img</a:t>
            </a:r>
            <a:r>
              <a:rPr lang="en-US" dirty="0"/>
              <a:t> </a:t>
            </a:r>
            <a:r>
              <a:rPr lang="en-US" dirty="0" err="1"/>
              <a:t>src</a:t>
            </a:r>
            <a:r>
              <a:rPr lang="en-US" dirty="0"/>
              <a:t>="http://www.WebSiteDevelopmentBook.com/Chapter02/wine02.jpg" width="300" height="200"/&gt;</a:t>
            </a:r>
            <a:br>
              <a:rPr lang="en-US" dirty="0"/>
            </a:br>
            <a:r>
              <a:rPr lang="en-US" dirty="0"/>
              <a:t>&lt;</a:t>
            </a:r>
            <a:r>
              <a:rPr lang="en-US" dirty="0" err="1"/>
              <a:t>img</a:t>
            </a:r>
            <a:r>
              <a:rPr lang="en-US" dirty="0"/>
              <a:t> </a:t>
            </a:r>
            <a:r>
              <a:rPr lang="en-US" dirty="0" err="1"/>
              <a:t>src</a:t>
            </a:r>
            <a:r>
              <a:rPr lang="en-US" dirty="0"/>
              <a:t>="http://www.WebSiteDevelopmentBook.com/Chapter02/wine03.jpg" width="300" height="200"/&gt;&lt;</a:t>
            </a:r>
            <a:r>
              <a:rPr lang="en-US" dirty="0" err="1"/>
              <a:t>br</a:t>
            </a:r>
            <a:r>
              <a:rPr lang="en-US" dirty="0"/>
              <a:t>/&gt;</a:t>
            </a:r>
            <a:br>
              <a:rPr lang="en-US" dirty="0"/>
            </a:br>
            <a:r>
              <a:rPr lang="en-US" dirty="0"/>
              <a:t>&lt;</a:t>
            </a:r>
            <a:r>
              <a:rPr lang="en-US" dirty="0" err="1"/>
              <a:t>img</a:t>
            </a:r>
            <a:r>
              <a:rPr lang="en-US" dirty="0"/>
              <a:t> </a:t>
            </a:r>
            <a:r>
              <a:rPr lang="en-US" dirty="0" err="1"/>
              <a:t>src</a:t>
            </a:r>
            <a:r>
              <a:rPr lang="en-US" dirty="0"/>
              <a:t>="http://www.WebSiteDevelopmentBook.com/Chapter02/cigar01.jpg" width="300" height="200"/&gt;</a:t>
            </a:r>
            <a:br>
              <a:rPr lang="en-US" dirty="0"/>
            </a:br>
            <a:r>
              <a:rPr lang="en-US" dirty="0"/>
              <a:t>&lt;</a:t>
            </a:r>
            <a:r>
              <a:rPr lang="en-US" dirty="0" err="1"/>
              <a:t>img</a:t>
            </a:r>
            <a:r>
              <a:rPr lang="en-US" dirty="0"/>
              <a:t> </a:t>
            </a:r>
            <a:r>
              <a:rPr lang="en-US" dirty="0" err="1"/>
              <a:t>src</a:t>
            </a:r>
            <a:r>
              <a:rPr lang="en-US" dirty="0"/>
              <a:t>="http://www.WebSiteDevelopmentBook.com/Chapter02/cigar02.jpg" width="300" height="200"/&gt;</a:t>
            </a:r>
            <a:br>
              <a:rPr lang="en-US" dirty="0"/>
            </a:br>
            <a:r>
              <a:rPr lang="en-US" dirty="0"/>
              <a:t>&lt;</a:t>
            </a:r>
            <a:r>
              <a:rPr lang="en-US" dirty="0" err="1"/>
              <a:t>img</a:t>
            </a:r>
            <a:r>
              <a:rPr lang="en-US" dirty="0"/>
              <a:t> </a:t>
            </a:r>
            <a:r>
              <a:rPr lang="en-US" dirty="0" err="1"/>
              <a:t>src</a:t>
            </a:r>
            <a:r>
              <a:rPr lang="en-US" dirty="0"/>
              <a:t>="http://www.WebSiteDevelopmentBook.com/Chapter02/cigar03.jpg" width="300" height="200"/&gt;</a:t>
            </a:r>
            <a:br>
              <a:rPr lang="en-US" dirty="0"/>
            </a:br>
            <a:r>
              <a:rPr lang="en-US" dirty="0"/>
              <a:t>&lt;/body&gt;</a:t>
            </a:r>
            <a:br>
              <a:rPr lang="en-US" dirty="0"/>
            </a:br>
            <a:r>
              <a:rPr lang="en-US" dirty="0"/>
              <a:t>&lt;/html&gt;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4038600"/>
            <a:ext cx="5334000" cy="2641547"/>
          </a:xfrm>
          <a:prstGeom prst="rect">
            <a:avLst/>
          </a:prstGeom>
        </p:spPr>
      </p:pic>
    </p:spTree>
    <p:extLst>
      <p:ext uri="{BB962C8B-B14F-4D97-AF65-F5344CB8AC3E}">
        <p14:creationId xmlns:p14="http://schemas.microsoft.com/office/powerpoint/2010/main" val="3875779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Adjusting image opacity</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a:t>
            </a:r>
            <a:r>
              <a:rPr lang="en-US" dirty="0" err="1"/>
              <a:t>img</a:t>
            </a:r>
            <a:r>
              <a:rPr lang="en-US" dirty="0"/>
              <a:t> </a:t>
            </a:r>
            <a:r>
              <a:rPr lang="en-US" dirty="0" err="1"/>
              <a:t>src</a:t>
            </a:r>
            <a:r>
              <a:rPr lang="en-US" dirty="0"/>
              <a:t>="http://www.WebSiteDevelopmentBook.com/Chapter02/tiger.jpg" width="300" height="200" /&gt;</a:t>
            </a:r>
            <a:br>
              <a:rPr lang="en-US" dirty="0"/>
            </a:br>
            <a:r>
              <a:rPr lang="en-US" dirty="0"/>
              <a:t>&lt;</a:t>
            </a:r>
            <a:r>
              <a:rPr lang="en-US" dirty="0" err="1"/>
              <a:t>img</a:t>
            </a:r>
            <a:r>
              <a:rPr lang="en-US" dirty="0"/>
              <a:t> </a:t>
            </a:r>
            <a:r>
              <a:rPr lang="en-US" dirty="0" err="1"/>
              <a:t>src</a:t>
            </a:r>
            <a:r>
              <a:rPr lang="en-US" dirty="0"/>
              <a:t>="http://www.WebSiteDevelopmentBook.com/Chapter02/tiger.jpg" width="300" height="200" style="opacity:0.55"/&gt;</a:t>
            </a:r>
            <a:br>
              <a:rPr lang="en-US" dirty="0"/>
            </a:br>
            <a:r>
              <a:rPr lang="en-US" dirty="0"/>
              <a:t>&lt;</a:t>
            </a:r>
            <a:r>
              <a:rPr lang="en-US" dirty="0" err="1"/>
              <a:t>img</a:t>
            </a:r>
            <a:r>
              <a:rPr lang="en-US" dirty="0"/>
              <a:t> </a:t>
            </a:r>
            <a:r>
              <a:rPr lang="en-US" dirty="0" err="1"/>
              <a:t>src</a:t>
            </a:r>
            <a:r>
              <a:rPr lang="en-US" dirty="0"/>
              <a:t>="http://www.WebSiteDevelopmentBook.com/Chapter02/tiger.jpg" width="300" height="200" style="opacity:0.25"/&gt;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445" y="4114800"/>
            <a:ext cx="7315200" cy="2020901"/>
          </a:xfrm>
          <a:prstGeom prst="rect">
            <a:avLst/>
          </a:prstGeom>
        </p:spPr>
      </p:pic>
    </p:spTree>
    <p:extLst>
      <p:ext uri="{BB962C8B-B14F-4D97-AF65-F5344CB8AC3E}">
        <p14:creationId xmlns:p14="http://schemas.microsoft.com/office/powerpoint/2010/main" val="1221179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Aligning text and images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a:t>
            </a:r>
            <a:r>
              <a:rPr lang="en-US" dirty="0" err="1"/>
              <a:t>img</a:t>
            </a:r>
            <a:r>
              <a:rPr lang="en-US" dirty="0"/>
              <a:t> </a:t>
            </a:r>
            <a:r>
              <a:rPr lang="en-US" dirty="0" err="1"/>
              <a:t>src</a:t>
            </a:r>
            <a:r>
              <a:rPr lang="en-US" dirty="0"/>
              <a:t>="http://www.WebSiteDevelopmentBook.com/Chapter02/doghoop.jpg" width="150" height="100" style="</a:t>
            </a:r>
            <a:r>
              <a:rPr lang="en-US" dirty="0" err="1"/>
              <a:t>float:left</a:t>
            </a:r>
            <a:r>
              <a:rPr lang="en-US" dirty="0"/>
              <a:t>"/&gt;&lt;p&gt;</a:t>
            </a:r>
            <a:br>
              <a:rPr lang="en-US" dirty="0"/>
            </a:br>
            <a:r>
              <a:rPr lang="en-US" dirty="0"/>
              <a:t>Dog agility is a sport in which a person, called the handler, directs a dog through an obstacle course. The competition is a </a:t>
            </a:r>
            <a:r>
              <a:rPr lang="en-US" dirty="0" err="1"/>
              <a:t>a</a:t>
            </a:r>
            <a:r>
              <a:rPr lang="en-US" dirty="0"/>
              <a:t> race for time and accuracy. Dogs run off-leash with no food or toys as incentives. The handler cannot touch the dog nor </a:t>
            </a:r>
            <a:r>
              <a:rPr lang="en-US" dirty="0" err="1"/>
              <a:t>obstacles.The</a:t>
            </a:r>
            <a:r>
              <a:rPr lang="en-US" dirty="0"/>
              <a:t> handler's controls are limited to voice, movement, and various body signals.&lt;/p&gt;</a:t>
            </a:r>
            <a:br>
              <a:rPr lang="en-US" dirty="0"/>
            </a:br>
            <a:r>
              <a:rPr lang="en-US" dirty="0"/>
              <a:t>&lt;</a:t>
            </a:r>
            <a:r>
              <a:rPr lang="en-US" dirty="0" err="1"/>
              <a:t>img</a:t>
            </a:r>
            <a:r>
              <a:rPr lang="en-US" dirty="0"/>
              <a:t> </a:t>
            </a:r>
            <a:r>
              <a:rPr lang="en-US" dirty="0" err="1"/>
              <a:t>src</a:t>
            </a:r>
            <a:r>
              <a:rPr lang="en-US" dirty="0"/>
              <a:t>="http://www.WebSiteDevelopmentBook.com/Chapter02/agility.jpg" width="150" height="100" style="</a:t>
            </a:r>
            <a:r>
              <a:rPr lang="en-US" dirty="0" err="1"/>
              <a:t>float:right</a:t>
            </a:r>
            <a:r>
              <a:rPr lang="en-US" dirty="0"/>
              <a:t>"/&gt;</a:t>
            </a:r>
            <a:br>
              <a:rPr lang="en-US" dirty="0"/>
            </a:br>
            <a:r>
              <a:rPr lang="en-US" dirty="0"/>
              <a:t>&lt;p&gt;An agility course consists of a set of standard obstacles laid out by a judge in a design of his or her own choosing. The course area must be a specified size. The course surface may be of grass, dirt, rubber, or special matting. &lt;/p&gt;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04" y="4648200"/>
            <a:ext cx="4495800" cy="17124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5181600"/>
            <a:ext cx="3886200" cy="1078568"/>
          </a:xfrm>
          <a:prstGeom prst="rect">
            <a:avLst/>
          </a:prstGeom>
        </p:spPr>
      </p:pic>
    </p:spTree>
    <p:extLst>
      <p:ext uri="{BB962C8B-B14F-4D97-AF65-F5344CB8AC3E}">
        <p14:creationId xmlns:p14="http://schemas.microsoft.com/office/powerpoint/2010/main" val="3015990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Positioning images at absolute locations</a:t>
            </a:r>
            <a:endParaRPr lang="en-US" dirty="0"/>
          </a:p>
        </p:txBody>
      </p:sp>
      <p:sp>
        <p:nvSpPr>
          <p:cNvPr id="3" name="Content Placeholder 2"/>
          <p:cNvSpPr>
            <a:spLocks noGrp="1"/>
          </p:cNvSpPr>
          <p:nvPr>
            <p:ph idx="1"/>
          </p:nvPr>
        </p:nvSpPr>
        <p:spPr/>
        <p:txBody>
          <a:bodyPr>
            <a:normAutofit fontScale="92500"/>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a:t>
            </a:r>
            <a:r>
              <a:rPr lang="en-US" dirty="0" err="1"/>
              <a:t>img</a:t>
            </a:r>
            <a:r>
              <a:rPr lang="en-US" dirty="0"/>
              <a:t> </a:t>
            </a:r>
            <a:r>
              <a:rPr lang="en-US" dirty="0" err="1"/>
              <a:t>src</a:t>
            </a:r>
            <a:r>
              <a:rPr lang="en-US" dirty="0"/>
              <a:t>="http://www.WebSiteDevelopmentBook.com/Chapter02/maui01.jpg" width="300" height="200" style="</a:t>
            </a:r>
            <a:r>
              <a:rPr lang="en-US" dirty="0" err="1"/>
              <a:t>position:absolute</a:t>
            </a:r>
            <a:r>
              <a:rPr lang="en-US" dirty="0"/>
              <a:t>; top: 0px; left:0px; z-index:0"/&gt;</a:t>
            </a:r>
            <a:br>
              <a:rPr lang="en-US" dirty="0"/>
            </a:br>
            <a:r>
              <a:rPr lang="en-US" dirty="0"/>
              <a:t/>
            </a:r>
            <a:br>
              <a:rPr lang="en-US" dirty="0"/>
            </a:br>
            <a:r>
              <a:rPr lang="en-US" dirty="0"/>
              <a:t>&lt;</a:t>
            </a:r>
            <a:r>
              <a:rPr lang="en-US" dirty="0" err="1"/>
              <a:t>img</a:t>
            </a:r>
            <a:r>
              <a:rPr lang="en-US" dirty="0"/>
              <a:t> </a:t>
            </a:r>
            <a:r>
              <a:rPr lang="en-US" dirty="0" err="1"/>
              <a:t>src</a:t>
            </a:r>
            <a:r>
              <a:rPr lang="en-US" dirty="0"/>
              <a:t>="http://www.WebSiteDevelopmentBook.com/Chapter02/maui02.jpg" width="300" height="200" style="</a:t>
            </a:r>
            <a:r>
              <a:rPr lang="en-US" dirty="0" err="1"/>
              <a:t>position:absolute</a:t>
            </a:r>
            <a:r>
              <a:rPr lang="en-US" dirty="0"/>
              <a:t>; top:150px; left:200px; z-index:1"/&gt;</a:t>
            </a:r>
            <a:br>
              <a:rPr lang="en-US" dirty="0"/>
            </a:br>
            <a:r>
              <a:rPr lang="en-US" dirty="0"/>
              <a:t/>
            </a:r>
            <a:br>
              <a:rPr lang="en-US" dirty="0"/>
            </a:br>
            <a:r>
              <a:rPr lang="en-US" dirty="0"/>
              <a:t>&lt;</a:t>
            </a:r>
            <a:r>
              <a:rPr lang="en-US" dirty="0" err="1"/>
              <a:t>img</a:t>
            </a:r>
            <a:r>
              <a:rPr lang="en-US" dirty="0"/>
              <a:t> </a:t>
            </a:r>
            <a:r>
              <a:rPr lang="en-US" dirty="0" err="1"/>
              <a:t>src</a:t>
            </a:r>
            <a:r>
              <a:rPr lang="en-US" dirty="0"/>
              <a:t>="http://www.WebSiteDevelopmentBook.com/Chapter02/maui03.jpg" width="300" height="200" style="</a:t>
            </a:r>
            <a:r>
              <a:rPr lang="en-US" dirty="0" err="1"/>
              <a:t>position:absolute</a:t>
            </a:r>
            <a:r>
              <a:rPr lang="en-US" dirty="0"/>
              <a:t>; top:300px; left:450px; z-index:2"/&gt;</a:t>
            </a:r>
            <a:br>
              <a:rPr lang="en-US" dirty="0"/>
            </a:br>
            <a:r>
              <a:rPr lang="en-US" dirty="0"/>
              <a:t>&lt;/body&gt;</a:t>
            </a:r>
            <a:br>
              <a:rPr lang="en-US" dirty="0"/>
            </a:br>
            <a:r>
              <a:rPr lang="en-US" dirty="0"/>
              <a:t>&lt;/html&gt;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4191000"/>
            <a:ext cx="3268774" cy="2293514"/>
          </a:xfrm>
          <a:prstGeom prst="rect">
            <a:avLst/>
          </a:prstGeom>
        </p:spPr>
      </p:pic>
    </p:spTree>
    <p:extLst>
      <p:ext uri="{BB962C8B-B14F-4D97-AF65-F5344CB8AC3E}">
        <p14:creationId xmlns:p14="http://schemas.microsoft.com/office/powerpoint/2010/main" val="1559306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Rotating an image</a:t>
            </a:r>
            <a:endParaRPr lang="en-US" dirty="0"/>
          </a:p>
        </p:txBody>
      </p:sp>
      <p:sp>
        <p:nvSpPr>
          <p:cNvPr id="3" name="Content Placeholder 2"/>
          <p:cNvSpPr>
            <a:spLocks noGrp="1"/>
          </p:cNvSpPr>
          <p:nvPr>
            <p:ph idx="1"/>
          </p:nvPr>
        </p:nvSpPr>
        <p:spPr>
          <a:xfrm>
            <a:off x="152400" y="1100628"/>
            <a:ext cx="6934200" cy="4233372"/>
          </a:xfrm>
        </p:spPr>
        <p:txBody>
          <a:bodyPr>
            <a:normAutofit fontScale="92500" lnSpcReduction="20000"/>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a:t>
            </a:r>
            <a:r>
              <a:rPr lang="en-US" dirty="0" err="1"/>
              <a:t>img</a:t>
            </a:r>
            <a:r>
              <a:rPr lang="en-US" dirty="0"/>
              <a:t> </a:t>
            </a:r>
            <a:r>
              <a:rPr lang="en-US" dirty="0" err="1"/>
              <a:t>src</a:t>
            </a:r>
            <a:r>
              <a:rPr lang="en-US" dirty="0"/>
              <a:t>="http://www.WebSiteDevelopmentBook.com/Chapter02/wine04.jpg" width="200" height="300" /&gt;</a:t>
            </a:r>
            <a:br>
              <a:rPr lang="en-US" dirty="0"/>
            </a:br>
            <a:r>
              <a:rPr lang="en-US" dirty="0"/>
              <a:t>&lt;</a:t>
            </a:r>
            <a:r>
              <a:rPr lang="en-US" dirty="0" err="1"/>
              <a:t>img</a:t>
            </a:r>
            <a:r>
              <a:rPr lang="en-US" dirty="0"/>
              <a:t> </a:t>
            </a:r>
            <a:r>
              <a:rPr lang="en-US" dirty="0" err="1"/>
              <a:t>src</a:t>
            </a:r>
            <a:r>
              <a:rPr lang="en-US" dirty="0"/>
              <a:t>="http://www.WebSiteDevelopmentBook.com/Chapter02/wine04.jpg" width="200" height="300" style="-</a:t>
            </a:r>
            <a:r>
              <a:rPr lang="en-US" dirty="0" err="1"/>
              <a:t>webkit</a:t>
            </a:r>
            <a:r>
              <a:rPr lang="en-US" dirty="0"/>
              <a:t>-transform: rotate(90deg); -</a:t>
            </a:r>
            <a:r>
              <a:rPr lang="en-US" dirty="0" err="1"/>
              <a:t>moz</a:t>
            </a:r>
            <a:r>
              <a:rPr lang="en-US" dirty="0"/>
              <a:t>-transform: rotate(90deg); filter: </a:t>
            </a:r>
            <a:r>
              <a:rPr lang="en-US" dirty="0" err="1"/>
              <a:t>progid:DXImageTransform.Microsoft.BasicImage</a:t>
            </a:r>
            <a:r>
              <a:rPr lang="en-US" dirty="0"/>
              <a:t>(rotation=1);"/&gt;&lt;</a:t>
            </a:r>
            <a:r>
              <a:rPr lang="en-US" dirty="0" err="1"/>
              <a:t>br</a:t>
            </a:r>
            <a:r>
              <a:rPr lang="en-US" dirty="0"/>
              <a:t>/&gt;</a:t>
            </a:r>
            <a:br>
              <a:rPr lang="en-US" dirty="0"/>
            </a:br>
            <a:r>
              <a:rPr lang="en-US" dirty="0"/>
              <a:t/>
            </a:r>
            <a:br>
              <a:rPr lang="en-US" dirty="0"/>
            </a:br>
            <a:r>
              <a:rPr lang="en-US" dirty="0"/>
              <a:t>&lt;</a:t>
            </a:r>
            <a:r>
              <a:rPr lang="en-US" dirty="0" err="1"/>
              <a:t>img</a:t>
            </a:r>
            <a:r>
              <a:rPr lang="en-US" dirty="0"/>
              <a:t> </a:t>
            </a:r>
            <a:r>
              <a:rPr lang="en-US" dirty="0" err="1"/>
              <a:t>src</a:t>
            </a:r>
            <a:r>
              <a:rPr lang="en-US" dirty="0"/>
              <a:t>="http://www.WebSiteDevelopmentBook.com/Chapter02/wine04.jpg" width="200" height="300" style="-</a:t>
            </a:r>
            <a:r>
              <a:rPr lang="en-US" dirty="0" err="1"/>
              <a:t>webkit</a:t>
            </a:r>
            <a:r>
              <a:rPr lang="en-US" dirty="0"/>
              <a:t>-transform: rotate(180deg); -</a:t>
            </a:r>
            <a:r>
              <a:rPr lang="en-US" dirty="0" err="1"/>
              <a:t>moz</a:t>
            </a:r>
            <a:r>
              <a:rPr lang="en-US" dirty="0"/>
              <a:t>-transform: rotate(180deg); filter: </a:t>
            </a:r>
            <a:r>
              <a:rPr lang="en-US" dirty="0" err="1"/>
              <a:t>progid:DXImageTransform.Microsoft.BasicImage</a:t>
            </a:r>
            <a:r>
              <a:rPr lang="en-US" dirty="0"/>
              <a:t>(rotation=2);"/&gt;</a:t>
            </a:r>
            <a:br>
              <a:rPr lang="en-US" dirty="0"/>
            </a:br>
            <a:r>
              <a:rPr lang="en-US" dirty="0"/>
              <a:t/>
            </a:r>
            <a:br>
              <a:rPr lang="en-US" dirty="0"/>
            </a:br>
            <a:r>
              <a:rPr lang="en-US" dirty="0"/>
              <a:t>&lt;</a:t>
            </a:r>
            <a:r>
              <a:rPr lang="en-US" dirty="0" err="1"/>
              <a:t>img</a:t>
            </a:r>
            <a:r>
              <a:rPr lang="en-US" dirty="0"/>
              <a:t> </a:t>
            </a:r>
            <a:r>
              <a:rPr lang="en-US" dirty="0" err="1"/>
              <a:t>src</a:t>
            </a:r>
            <a:r>
              <a:rPr lang="en-US" dirty="0"/>
              <a:t>="http://www.WebSiteDevelopmentBook.com/Chapter02/wine04.jpg" width="200" height="300" style="-</a:t>
            </a:r>
            <a:r>
              <a:rPr lang="en-US" dirty="0" err="1"/>
              <a:t>webkit</a:t>
            </a:r>
            <a:r>
              <a:rPr lang="en-US" dirty="0"/>
              <a:t>-transform: rotate(270deg); -</a:t>
            </a:r>
            <a:r>
              <a:rPr lang="en-US" dirty="0" err="1"/>
              <a:t>moz</a:t>
            </a:r>
            <a:r>
              <a:rPr lang="en-US" dirty="0"/>
              <a:t>-transform: rotate(270deg); filter: </a:t>
            </a:r>
            <a:r>
              <a:rPr lang="en-US" dirty="0" err="1"/>
              <a:t>progid:DXImageTransform.Microsoft.BasicImage</a:t>
            </a:r>
            <a:r>
              <a:rPr lang="en-US" dirty="0"/>
              <a:t>(rotation=3);"/&gt;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04800"/>
            <a:ext cx="1482605" cy="5943600"/>
          </a:xfrm>
          <a:prstGeom prst="rect">
            <a:avLst/>
          </a:prstGeom>
        </p:spPr>
      </p:pic>
    </p:spTree>
    <p:extLst>
      <p:ext uri="{BB962C8B-B14F-4D97-AF65-F5344CB8AC3E}">
        <p14:creationId xmlns:p14="http://schemas.microsoft.com/office/powerpoint/2010/main" val="2008801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 browser support for developers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219200"/>
            <a:ext cx="3365422" cy="3579812"/>
          </a:xfrm>
        </p:spPr>
      </p:pic>
    </p:spTree>
    <p:extLst>
      <p:ext uri="{BB962C8B-B14F-4D97-AF65-F5344CB8AC3E}">
        <p14:creationId xmlns:p14="http://schemas.microsoft.com/office/powerpoint/2010/main" val="484443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Across the Web, sites make extensive use of graphics images. To place an image within an HTML page, you use the &lt;</a:t>
            </a:r>
            <a:r>
              <a:rPr lang="en-US" b="0" dirty="0" err="1"/>
              <a:t>img</a:t>
            </a:r>
            <a:r>
              <a:rPr lang="en-US" b="0" dirty="0"/>
              <a:t>&gt; tag. </a:t>
            </a:r>
            <a:endParaRPr lang="en-US" b="0" dirty="0" smtClean="0"/>
          </a:p>
          <a:p>
            <a:pPr>
              <a:buFont typeface="Arial" pitchFamily="34" charset="0"/>
              <a:buChar char="•"/>
            </a:pPr>
            <a:r>
              <a:rPr lang="en-US" b="0" dirty="0" smtClean="0"/>
              <a:t>Using </a:t>
            </a:r>
            <a:r>
              <a:rPr lang="en-US" b="0" dirty="0"/>
              <a:t>various style attributes, you have complete control over image sizing and placement.  In addition you learned that when you upload an HTML page to a Web server, you must also upload the corresponding graphics images. </a:t>
            </a:r>
            <a:endParaRPr lang="en-US" b="0" dirty="0" smtClean="0"/>
          </a:p>
          <a:p>
            <a:pPr>
              <a:buFont typeface="Arial" pitchFamily="34" charset="0"/>
              <a:buChar char="•"/>
            </a:pPr>
            <a:r>
              <a:rPr lang="en-US" b="0" dirty="0" smtClean="0"/>
              <a:t>Depending </a:t>
            </a:r>
            <a:r>
              <a:rPr lang="en-US" b="0" dirty="0"/>
              <a:t>on where you place the images on the server, you might use relative or absolute URLs within the &lt;</a:t>
            </a:r>
            <a:r>
              <a:rPr lang="en-US" b="0" dirty="0" err="1"/>
              <a:t>img</a:t>
            </a:r>
            <a:r>
              <a:rPr lang="en-US" b="0" dirty="0"/>
              <a:t>&gt; tag </a:t>
            </a:r>
            <a:r>
              <a:rPr lang="en-US" b="0" dirty="0" err="1"/>
              <a:t>src</a:t>
            </a:r>
            <a:r>
              <a:rPr lang="en-US" b="0" dirty="0"/>
              <a:t> attribute</a:t>
            </a:r>
            <a:r>
              <a:rPr lang="en-US" b="0"/>
              <a:t>.  </a:t>
            </a:r>
            <a:endParaRPr lang="en-US" b="0" smtClean="0"/>
          </a:p>
          <a:p>
            <a:pPr>
              <a:buFont typeface="Arial" pitchFamily="34" charset="0"/>
              <a:buChar char="•"/>
            </a:pPr>
            <a:r>
              <a:rPr lang="en-US" b="0" smtClean="0"/>
              <a:t>Using </a:t>
            </a:r>
            <a:r>
              <a:rPr lang="en-US" b="0" dirty="0"/>
              <a:t>various image styles, you learned how to center, border, pad, rotate, and align images. </a:t>
            </a:r>
          </a:p>
          <a:p>
            <a:endParaRPr lang="en-US" dirty="0"/>
          </a:p>
        </p:txBody>
      </p:sp>
    </p:spTree>
    <p:extLst>
      <p:ext uri="{BB962C8B-B14F-4D97-AF65-F5344CB8AC3E}">
        <p14:creationId xmlns:p14="http://schemas.microsoft.com/office/powerpoint/2010/main" val="84356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 continued</a:t>
            </a:r>
            <a:endParaRPr lang="en-US" dirty="0"/>
          </a:p>
        </p:txBody>
      </p:sp>
      <p:sp>
        <p:nvSpPr>
          <p:cNvPr id="3" name="Content Placeholder 2"/>
          <p:cNvSpPr>
            <a:spLocks noGrp="1"/>
          </p:cNvSpPr>
          <p:nvPr>
            <p:ph idx="1"/>
          </p:nvPr>
        </p:nvSpPr>
        <p:spPr/>
        <p:txBody>
          <a:bodyPr/>
          <a:lstStyle/>
          <a:p>
            <a:pPr lvl="0">
              <a:buFont typeface="Arial" pitchFamily="34" charset="0"/>
              <a:buChar char="•"/>
            </a:pPr>
            <a:r>
              <a:rPr lang="en-US" b="0" dirty="0"/>
              <a:t>How to pad an image with pixels to provide space between the image and other page elements</a:t>
            </a:r>
          </a:p>
          <a:p>
            <a:pPr lvl="0">
              <a:buFont typeface="Arial" pitchFamily="34" charset="0"/>
              <a:buChar char="•"/>
            </a:pPr>
            <a:r>
              <a:rPr lang="en-US" b="0" dirty="0"/>
              <a:t>How to control image opacity</a:t>
            </a:r>
          </a:p>
          <a:p>
            <a:pPr lvl="0">
              <a:buFont typeface="Arial" pitchFamily="34" charset="0"/>
              <a:buChar char="•"/>
            </a:pPr>
            <a:r>
              <a:rPr lang="en-US" b="0" dirty="0"/>
              <a:t>How to align text and images</a:t>
            </a:r>
          </a:p>
          <a:p>
            <a:pPr lvl="0">
              <a:buFont typeface="Arial" pitchFamily="34" charset="0"/>
              <a:buChar char="•"/>
            </a:pPr>
            <a:r>
              <a:rPr lang="en-US" b="0" dirty="0"/>
              <a:t>How to position an image</a:t>
            </a:r>
          </a:p>
          <a:p>
            <a:pPr lvl="0">
              <a:buFont typeface="Arial" pitchFamily="34" charset="0"/>
              <a:buChar char="•"/>
            </a:pPr>
            <a:r>
              <a:rPr lang="en-US" b="0" dirty="0"/>
              <a:t>How to rotate an image</a:t>
            </a:r>
          </a:p>
          <a:p>
            <a:endParaRPr lang="en-US" dirty="0"/>
          </a:p>
        </p:txBody>
      </p:sp>
    </p:spTree>
    <p:extLst>
      <p:ext uri="{BB962C8B-B14F-4D97-AF65-F5344CB8AC3E}">
        <p14:creationId xmlns:p14="http://schemas.microsoft.com/office/powerpoint/2010/main" val="3522988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Placing an Image within a Web Page</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a:t>
            </a:r>
            <a:r>
              <a:rPr lang="en-US" dirty="0" err="1"/>
              <a:t>img</a:t>
            </a:r>
            <a:r>
              <a:rPr lang="en-US" dirty="0"/>
              <a:t> </a:t>
            </a:r>
            <a:r>
              <a:rPr lang="en-US" dirty="0" err="1"/>
              <a:t>src</a:t>
            </a:r>
            <a:r>
              <a:rPr lang="en-US" dirty="0"/>
              <a:t>="http://www.websitedevelopmentbook.com/Chapter02/dog.jpg"/&gt;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048000"/>
            <a:ext cx="5638800" cy="1740723"/>
          </a:xfrm>
          <a:prstGeom prst="rect">
            <a:avLst/>
          </a:prstGeom>
        </p:spPr>
      </p:pic>
    </p:spTree>
    <p:extLst>
      <p:ext uri="{BB962C8B-B14F-4D97-AF65-F5344CB8AC3E}">
        <p14:creationId xmlns:p14="http://schemas.microsoft.com/office/powerpoint/2010/main" val="275888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img</a:t>
            </a:r>
            <a:r>
              <a:rPr lang="en-US" dirty="0" smtClean="0"/>
              <a:t>&gt; tag within other content</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&lt;p&gt;My German Shepard "Bo" is two-years old. He lives with us on the ranch. He likes to spend his days at the barn with the horses and his nights watching TV.&lt;/p&gt;</a:t>
            </a:r>
            <a:br>
              <a:rPr lang="en-US" dirty="0"/>
            </a:br>
            <a:r>
              <a:rPr lang="en-US" dirty="0"/>
              <a:t>&lt;</a:t>
            </a:r>
            <a:r>
              <a:rPr lang="en-US" dirty="0" err="1"/>
              <a:t>img</a:t>
            </a:r>
            <a:r>
              <a:rPr lang="en-US" dirty="0"/>
              <a:t> </a:t>
            </a:r>
            <a:r>
              <a:rPr lang="en-US" dirty="0" err="1"/>
              <a:t>src</a:t>
            </a:r>
            <a:r>
              <a:rPr lang="en-US" dirty="0"/>
              <a:t>="http://www.websitedevelopmentbook.com/Chapter02/dogsofa.jpg"/&gt;</a:t>
            </a:r>
            <a:br>
              <a:rPr lang="en-US" dirty="0"/>
            </a:br>
            <a:r>
              <a:rPr lang="en-US" dirty="0"/>
              <a:t>&lt;p&gt;Bo lives with 4 other dogs. His favorite times of the day are breakfast and lunch.&lt;/p&gt;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352800"/>
            <a:ext cx="4317692" cy="2921000"/>
          </a:xfrm>
          <a:prstGeom prst="rect">
            <a:avLst/>
          </a:prstGeom>
        </p:spPr>
      </p:pic>
    </p:spTree>
    <p:extLst>
      <p:ext uri="{BB962C8B-B14F-4D97-AF65-F5344CB8AC3E}">
        <p14:creationId xmlns:p14="http://schemas.microsoft.com/office/powerpoint/2010/main" val="253262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by side images</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a:t>
            </a:r>
            <a:r>
              <a:rPr lang="en-US" dirty="0" err="1"/>
              <a:t>img</a:t>
            </a:r>
            <a:r>
              <a:rPr lang="en-US" dirty="0"/>
              <a:t> </a:t>
            </a:r>
            <a:r>
              <a:rPr lang="en-US" dirty="0" err="1"/>
              <a:t>src</a:t>
            </a:r>
            <a:r>
              <a:rPr lang="en-US" dirty="0"/>
              <a:t>="http://www.websitedevelopmentbook.com/Chapter02/group.jpg"/&gt;</a:t>
            </a:r>
            <a:br>
              <a:rPr lang="en-US" dirty="0"/>
            </a:br>
            <a:r>
              <a:rPr lang="en-US" dirty="0"/>
              <a:t>&lt;</a:t>
            </a:r>
            <a:r>
              <a:rPr lang="en-US" dirty="0" err="1"/>
              <a:t>img</a:t>
            </a:r>
            <a:r>
              <a:rPr lang="en-US" dirty="0"/>
              <a:t> </a:t>
            </a:r>
            <a:r>
              <a:rPr lang="en-US" dirty="0" err="1"/>
              <a:t>src</a:t>
            </a:r>
            <a:r>
              <a:rPr lang="en-US" dirty="0"/>
              <a:t>="http://www.websitedevelopmentbook.com/Chapter02/agility.jpg"/&gt;</a:t>
            </a:r>
            <a:br>
              <a:rPr lang="en-US" dirty="0"/>
            </a:br>
            <a:r>
              <a:rPr lang="en-US" dirty="0"/>
              <a:t>&lt;</a:t>
            </a:r>
            <a:r>
              <a:rPr lang="en-US" dirty="0" err="1"/>
              <a:t>img</a:t>
            </a:r>
            <a:r>
              <a:rPr lang="en-US" dirty="0"/>
              <a:t> </a:t>
            </a:r>
            <a:r>
              <a:rPr lang="en-US" dirty="0" err="1"/>
              <a:t>src</a:t>
            </a:r>
            <a:r>
              <a:rPr lang="en-US" dirty="0"/>
              <a:t>="http://www.websitedevelopmentbook.com/Chapter02/frisbee.jpg"/&gt;</a:t>
            </a:r>
            <a:br>
              <a:rPr lang="en-US" dirty="0"/>
            </a:br>
            <a:r>
              <a:rPr lang="en-US" dirty="0"/>
              <a:t>&lt;/body&gt;</a:t>
            </a:r>
            <a:br>
              <a:rPr lang="en-US" dirty="0"/>
            </a:br>
            <a:r>
              <a:rPr lang="en-US" dirty="0"/>
              <a:t>&lt;/html&gt;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306" y="3352800"/>
            <a:ext cx="7620000" cy="1496235"/>
          </a:xfrm>
          <a:prstGeom prst="rect">
            <a:avLst/>
          </a:prstGeom>
        </p:spPr>
      </p:pic>
    </p:spTree>
    <p:extLst>
      <p:ext uri="{BB962C8B-B14F-4D97-AF65-F5344CB8AC3E}">
        <p14:creationId xmlns:p14="http://schemas.microsoft.com/office/powerpoint/2010/main" val="171786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Stacking images</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a:t>
            </a:r>
            <a:r>
              <a:rPr lang="en-US" dirty="0" err="1"/>
              <a:t>img</a:t>
            </a:r>
            <a:r>
              <a:rPr lang="en-US" dirty="0"/>
              <a:t> </a:t>
            </a:r>
            <a:r>
              <a:rPr lang="en-US" dirty="0" err="1"/>
              <a:t>src</a:t>
            </a:r>
            <a:r>
              <a:rPr lang="en-US" dirty="0"/>
              <a:t>="http://www.websitedevelopmentbook.com/Chapter02/group.jpg"/&gt;&lt;br/&gt;</a:t>
            </a:r>
            <a:br>
              <a:rPr lang="en-US" dirty="0"/>
            </a:br>
            <a:r>
              <a:rPr lang="en-US" dirty="0"/>
              <a:t>&lt;</a:t>
            </a:r>
            <a:r>
              <a:rPr lang="en-US" dirty="0" err="1"/>
              <a:t>img</a:t>
            </a:r>
            <a:r>
              <a:rPr lang="en-US" dirty="0"/>
              <a:t> </a:t>
            </a:r>
            <a:r>
              <a:rPr lang="en-US" dirty="0" err="1"/>
              <a:t>src</a:t>
            </a:r>
            <a:r>
              <a:rPr lang="en-US" dirty="0"/>
              <a:t>="http://www.websitedevelopmentbook.com/Chapter02/agility.jpg"/&gt;&lt;br/&gt;</a:t>
            </a:r>
            <a:br>
              <a:rPr lang="en-US" dirty="0"/>
            </a:br>
            <a:r>
              <a:rPr lang="en-US" dirty="0"/>
              <a:t>&lt;</a:t>
            </a:r>
            <a:r>
              <a:rPr lang="en-US" dirty="0" err="1"/>
              <a:t>img</a:t>
            </a:r>
            <a:r>
              <a:rPr lang="en-US" dirty="0"/>
              <a:t> </a:t>
            </a:r>
            <a:r>
              <a:rPr lang="en-US" dirty="0" err="1"/>
              <a:t>src</a:t>
            </a:r>
            <a:r>
              <a:rPr lang="en-US" dirty="0"/>
              <a:t>="http://www.websitedevelopmentbook.com/Chapter02/frisbee.jpg"/&gt;&lt;br/&gt;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7891" y="3657600"/>
            <a:ext cx="2607137" cy="2959100"/>
          </a:xfrm>
          <a:prstGeom prst="rect">
            <a:avLst/>
          </a:prstGeom>
        </p:spPr>
      </p:pic>
    </p:spTree>
    <p:extLst>
      <p:ext uri="{BB962C8B-B14F-4D97-AF65-F5344CB8AC3E}">
        <p14:creationId xmlns:p14="http://schemas.microsoft.com/office/powerpoint/2010/main" val="2619181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Relative Image URLs</a:t>
            </a:r>
          </a:p>
        </p:txBody>
      </p:sp>
      <p:sp>
        <p:nvSpPr>
          <p:cNvPr id="3" name="Content Placeholder 2"/>
          <p:cNvSpPr>
            <a:spLocks noGrp="1"/>
          </p:cNvSpPr>
          <p:nvPr>
            <p:ph idx="1"/>
          </p:nvPr>
        </p:nvSpPr>
        <p:spPr/>
        <p:txBody>
          <a:bodyPr/>
          <a:lstStyle/>
          <a:p>
            <a:pPr>
              <a:buFont typeface="Arial" pitchFamily="34" charset="0"/>
              <a:buChar char="•"/>
            </a:pPr>
            <a:r>
              <a:rPr lang="en-US" b="0" dirty="0"/>
              <a:t>When you place an &lt;</a:t>
            </a:r>
            <a:r>
              <a:rPr lang="en-US" b="0" dirty="0" err="1"/>
              <a:t>img</a:t>
            </a:r>
            <a:r>
              <a:rPr lang="en-US" b="0" dirty="0"/>
              <a:t>&gt; tag within an HTML file, you use the </a:t>
            </a:r>
            <a:r>
              <a:rPr lang="en-US" b="0" dirty="0" err="1"/>
              <a:t>src</a:t>
            </a:r>
            <a:r>
              <a:rPr lang="en-US" b="0" dirty="0"/>
              <a:t> attribute to tell the browser where to locate the image file. </a:t>
            </a:r>
            <a:endParaRPr lang="en-US" b="0" dirty="0" smtClean="0"/>
          </a:p>
          <a:p>
            <a:pPr>
              <a:buFont typeface="Arial" pitchFamily="34" charset="0"/>
              <a:buChar char="•"/>
            </a:pPr>
            <a:r>
              <a:rPr lang="en-US" b="0" dirty="0" smtClean="0"/>
              <a:t>The </a:t>
            </a:r>
            <a:r>
              <a:rPr lang="en-US" b="0" dirty="0"/>
              <a:t>previous HTML files used absolute URLs to specify the each image location, meaning, each URL began with http:// and then specified site holding the file as well as the path (folder location and filename) to file.</a:t>
            </a:r>
          </a:p>
          <a:p>
            <a:pPr>
              <a:buFont typeface="Arial" pitchFamily="34" charset="0"/>
              <a:buChar char="•"/>
            </a:pPr>
            <a:r>
              <a:rPr lang="en-US" b="0" dirty="0"/>
              <a:t>Often, to better organize your files, you will place images for your Web site within a specific folder. In such cases, you can use a relative URL to specify the image location (as opposed to have to specify the complete site). </a:t>
            </a:r>
            <a:endParaRPr lang="en-US" b="0" dirty="0" smtClean="0"/>
          </a:p>
          <a:p>
            <a:pPr>
              <a:buFont typeface="Arial" pitchFamily="34" charset="0"/>
              <a:buChar char="•"/>
            </a:pPr>
            <a:r>
              <a:rPr lang="en-US" b="0" dirty="0" smtClean="0"/>
              <a:t>Likewise</a:t>
            </a:r>
            <a:r>
              <a:rPr lang="en-US" b="0" dirty="0"/>
              <a:t>, there may be times when simply place your image files in the same folder as the HTML file. </a:t>
            </a:r>
          </a:p>
          <a:p>
            <a:endParaRPr lang="en-US" dirty="0"/>
          </a:p>
        </p:txBody>
      </p:sp>
    </p:spTree>
    <p:extLst>
      <p:ext uri="{BB962C8B-B14F-4D97-AF65-F5344CB8AC3E}">
        <p14:creationId xmlns:p14="http://schemas.microsoft.com/office/powerpoint/2010/main" val="3098244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URL example</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a:t>
            </a:r>
            <a:r>
              <a:rPr lang="en-US" dirty="0" err="1"/>
              <a:t>img</a:t>
            </a:r>
            <a:r>
              <a:rPr lang="en-US" dirty="0"/>
              <a:t> </a:t>
            </a:r>
            <a:r>
              <a:rPr lang="en-US" dirty="0" err="1"/>
              <a:t>src</a:t>
            </a:r>
            <a:r>
              <a:rPr lang="en-US" dirty="0"/>
              <a:t>="dog.jpg"/&gt;&lt;</a:t>
            </a:r>
            <a:r>
              <a:rPr lang="en-US" dirty="0" err="1"/>
              <a:t>br</a:t>
            </a:r>
            <a:r>
              <a:rPr lang="en-US" dirty="0"/>
              <a:t>/&gt;</a:t>
            </a:r>
            <a:br>
              <a:rPr lang="en-US" dirty="0"/>
            </a:br>
            <a:r>
              <a:rPr lang="en-US" dirty="0"/>
              <a:t>&lt;/body</a:t>
            </a:r>
            <a:r>
              <a:rPr lang="en-US" dirty="0" smtClean="0"/>
              <a:t>&gt;</a:t>
            </a:r>
            <a:br>
              <a:rPr lang="en-US" dirty="0" smtClean="0"/>
            </a:br>
            <a:r>
              <a:rPr lang="en-US" dirty="0" smtClean="0"/>
              <a:t>&lt;/</a:t>
            </a:r>
            <a:r>
              <a:rPr lang="en-US" dirty="0"/>
              <a:t>html&gt;</a:t>
            </a:r>
          </a:p>
          <a:p>
            <a:endParaRPr lang="en-US" dirty="0"/>
          </a:p>
        </p:txBody>
      </p:sp>
    </p:spTree>
    <p:extLst>
      <p:ext uri="{BB962C8B-B14F-4D97-AF65-F5344CB8AC3E}">
        <p14:creationId xmlns:p14="http://schemas.microsoft.com/office/powerpoint/2010/main" val="14687694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8ce696e9412443ecc57c32ed4796326ae4778a"/>
  <p:tag name="ARTICULATE_PROJECT_OPEN" val="0"/>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65</TotalTime>
  <Words>848</Words>
  <Application>Microsoft Office PowerPoint</Application>
  <PresentationFormat>On-screen Show (4:3)</PresentationFormat>
  <Paragraphs>75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Angles</vt:lpstr>
      <vt:lpstr>Chapter 2</vt:lpstr>
      <vt:lpstr>Learning Objectives</vt:lpstr>
      <vt:lpstr>Learning objectives continued</vt:lpstr>
      <vt:lpstr>Placing an Image within a Web Page</vt:lpstr>
      <vt:lpstr>&lt;img&gt; tag within other content</vt:lpstr>
      <vt:lpstr>Side by side images</vt:lpstr>
      <vt:lpstr>Stacking images</vt:lpstr>
      <vt:lpstr>Understanding Relative Image URLs</vt:lpstr>
      <vt:lpstr>Relative URL example</vt:lpstr>
      <vt:lpstr>Broken image link</vt:lpstr>
      <vt:lpstr>Specifying an alternative text</vt:lpstr>
      <vt:lpstr>Controlling an image height and width</vt:lpstr>
      <vt:lpstr>Specifying image sizes as a window percentage</vt:lpstr>
      <vt:lpstr>Size your images using photo-editing software</vt:lpstr>
      <vt:lpstr>Centering an image</vt:lpstr>
      <vt:lpstr>Images and copyrights</vt:lpstr>
      <vt:lpstr>GIF Images</vt:lpstr>
      <vt:lpstr>Displaying an image as a page background</vt:lpstr>
      <vt:lpstr>Controlling an Image Border</vt:lpstr>
      <vt:lpstr>Controlling an image border radius</vt:lpstr>
      <vt:lpstr>Padding an image</vt:lpstr>
      <vt:lpstr>Adjusting image opacity</vt:lpstr>
      <vt:lpstr>Aligning text and images</vt:lpstr>
      <vt:lpstr>Positioning images at absolute locations</vt:lpstr>
      <vt:lpstr>Rotating an image</vt:lpstr>
      <vt:lpstr>Real world – browser support for developers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Kris</dc:creator>
  <cp:lastModifiedBy>Kris</cp:lastModifiedBy>
  <cp:revision>15</cp:revision>
  <dcterms:created xsi:type="dcterms:W3CDTF">2013-02-13T17:31:54Z</dcterms:created>
  <dcterms:modified xsi:type="dcterms:W3CDTF">2013-07-02T21:43:51Z</dcterms:modified>
</cp:coreProperties>
</file>