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20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SVG Graphics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r>
              <a:rPr lang="en-US" dirty="0" smtClean="0"/>
              <a:t>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width="300" height="300"&gt;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width="100" height="200" style="fill:red;stroke-width:2;stroke:blue"/&gt;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329796"/>
            <a:ext cx="3390900" cy="2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r>
              <a:rPr lang="en-US" dirty="0" smtClean="0"/>
              <a:t> circles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width="600" height="400"&gt;</a:t>
            </a:r>
            <a:br>
              <a:rPr lang="en-US" dirty="0"/>
            </a:br>
            <a:r>
              <a:rPr lang="en-US" dirty="0"/>
              <a:t>&lt;circle cx="100" cy="50" r="40" stroke="black" stroke-width="2" fill="blue"/&gt;</a:t>
            </a:r>
            <a:br>
              <a:rPr lang="en-US" dirty="0"/>
            </a:br>
            <a:r>
              <a:rPr lang="en-US" dirty="0"/>
              <a:t>&lt;circle cx="220" cy="100" r="80" stroke="black" stroke-width="2" fill="red"/&gt;</a:t>
            </a:r>
            <a:br>
              <a:rPr lang="en-US" dirty="0"/>
            </a:br>
            <a:r>
              <a:rPr lang="en-US" dirty="0"/>
              <a:t>&lt;circle cx="440" cy="150" r="120" stroke="black" stroke-width="2" fill="green"/&gt;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657600"/>
            <a:ext cx="4683664" cy="26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6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r>
              <a:rPr lang="en-US" dirty="0" smtClean="0"/>
              <a:t> ellipses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width="300" height="200"&gt;</a:t>
            </a:r>
            <a:br>
              <a:rPr lang="en-US" dirty="0"/>
            </a:br>
            <a:r>
              <a:rPr lang="en-US" dirty="0"/>
              <a:t>&lt;ellipse cx="120" cy="100" </a:t>
            </a:r>
            <a:r>
              <a:rPr lang="en-US" dirty="0" err="1"/>
              <a:t>rx</a:t>
            </a:r>
            <a:r>
              <a:rPr lang="en-US" dirty="0"/>
              <a:t>="100" </a:t>
            </a:r>
            <a:r>
              <a:rPr lang="en-US" dirty="0" err="1"/>
              <a:t>ry</a:t>
            </a:r>
            <a:r>
              <a:rPr lang="en-US" dirty="0"/>
              <a:t>="50"</a:t>
            </a:r>
            <a:br>
              <a:rPr lang="en-US" dirty="0"/>
            </a:br>
            <a:r>
              <a:rPr lang="en-US" dirty="0"/>
              <a:t>   style="fill:orange;stroke:black;stroke-width:2"/&gt;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81400"/>
            <a:ext cx="3200400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4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r>
              <a:rPr lang="en-US" dirty="0" smtClean="0"/>
              <a:t>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width="300" height="200"&gt;</a:t>
            </a:r>
            <a:br>
              <a:rPr lang="en-US" dirty="0"/>
            </a:br>
            <a:r>
              <a:rPr lang="en-US" dirty="0"/>
              <a:t>&lt;polygon points="200,10 100,190 300,190"</a:t>
            </a:r>
            <a:br>
              <a:rPr lang="en-US" dirty="0"/>
            </a:br>
            <a:r>
              <a:rPr lang="en-US" dirty="0"/>
              <a:t>   style="fill:red;stroke:black;stroke-width:1"/&gt;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3702050" cy="19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6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r>
              <a:rPr lang="en-US" dirty="0" smtClean="0"/>
              <a:t> polyline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width="300" height="200"&gt;</a:t>
            </a:r>
            <a:br>
              <a:rPr lang="en-US" dirty="0"/>
            </a:br>
            <a:r>
              <a:rPr lang="en-US" dirty="0"/>
              <a:t>&lt;polyline points="50,20 90,125 110,140 150,190 220,190"</a:t>
            </a:r>
            <a:br>
              <a:rPr lang="en-US" dirty="0"/>
            </a:br>
            <a:r>
              <a:rPr lang="en-US" dirty="0"/>
              <a:t>   style="fill:none;stroke:blue;stroke-width:2"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40" y="3581400"/>
            <a:ext cx="4997450" cy="25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7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r>
              <a:rPr lang="en-US" dirty="0" smtClean="0"/>
              <a:t>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SVG &lt;path&gt; element lets you specify a series of movement and drawing commands: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A = elliptical Arc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C = </a:t>
            </a:r>
            <a:r>
              <a:rPr lang="en-US" dirty="0" err="1"/>
              <a:t>curveto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H = horizontal </a:t>
            </a:r>
            <a:r>
              <a:rPr lang="en-US" dirty="0" err="1"/>
              <a:t>lineto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L = </a:t>
            </a:r>
            <a:r>
              <a:rPr lang="en-US" dirty="0" err="1"/>
              <a:t>lineto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M = </a:t>
            </a:r>
            <a:r>
              <a:rPr lang="en-US" dirty="0" err="1"/>
              <a:t>moveto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Q = quadratic </a:t>
            </a:r>
            <a:r>
              <a:rPr lang="en-US" dirty="0" err="1"/>
              <a:t>Bézier</a:t>
            </a:r>
            <a:r>
              <a:rPr lang="en-US" dirty="0"/>
              <a:t> curve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 = smooth </a:t>
            </a:r>
            <a:r>
              <a:rPr lang="en-US" dirty="0" err="1"/>
              <a:t>curveto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T = smooth quadratic </a:t>
            </a:r>
            <a:r>
              <a:rPr lang="en-US" dirty="0" err="1"/>
              <a:t>Béziercurveto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V = vertical </a:t>
            </a:r>
            <a:r>
              <a:rPr lang="en-US" dirty="0" err="1"/>
              <a:t>lineto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Z = </a:t>
            </a:r>
            <a:r>
              <a:rPr lang="en-US" dirty="0" err="1"/>
              <a:t>closepath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4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r>
              <a:rPr lang="en-US" dirty="0" smtClean="0"/>
              <a:t> path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width="300" height="200"&gt;</a:t>
            </a:r>
            <a:br>
              <a:rPr lang="en-US" dirty="0"/>
            </a:br>
            <a:r>
              <a:rPr lang="en-US" dirty="0"/>
              <a:t>&lt;path d="M100,100 Q200,400,300,100" style="fill:red;stroke-width:2;stroke:white"/&gt;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29000"/>
            <a:ext cx="3879850" cy="26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 with </a:t>
            </a:r>
            <a:r>
              <a:rPr lang="en-US" dirty="0" err="1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width="800" height="300"&gt;</a:t>
            </a:r>
            <a:br>
              <a:rPr lang="en-US" dirty="0"/>
            </a:br>
            <a:r>
              <a:rPr lang="en-US" dirty="0"/>
              <a:t>&lt;text x="100" y="100" font-size="24" fill="red"&gt;SVG is cool!&lt;/text&gt;</a:t>
            </a:r>
            <a:br>
              <a:rPr lang="en-US" dirty="0"/>
            </a:br>
            <a:r>
              <a:rPr lang="en-US" dirty="0"/>
              <a:t>&lt;text x="300" y="100" font-size="24" fill="blue" transform="rotate(90 300,100)"&gt;SVG is cool!&lt;/text&gt;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&lt;path id="path1" d="M500,100 a1,1 0 0,0 100,0"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&lt;text x="10" y="100" font-size="24" style="</a:t>
            </a:r>
            <a:r>
              <a:rPr lang="en-US" dirty="0" err="1"/>
              <a:t>fill:red</a:t>
            </a:r>
            <a:r>
              <a:rPr lang="en-US" dirty="0"/>
              <a:t>;"&gt;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textPathxlink:href</a:t>
            </a:r>
            <a:r>
              <a:rPr lang="en-US" dirty="0"/>
              <a:t>="#path1"&gt;SVG is cool!&lt;/</a:t>
            </a:r>
            <a:r>
              <a:rPr lang="en-US" dirty="0" err="1"/>
              <a:t>textPath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&lt;/text&gt;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86200"/>
            <a:ext cx="4495800" cy="23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628"/>
            <a:ext cx="4267200" cy="44619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width="600" height="200"&gt;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linearGradient</a:t>
            </a:r>
            <a:r>
              <a:rPr lang="en-US" dirty="0"/>
              <a:t> id="grad1" x1="0%" y1="0%" x2="100%" y2="0%"&gt;</a:t>
            </a:r>
            <a:br>
              <a:rPr lang="en-US" dirty="0"/>
            </a:br>
            <a:r>
              <a:rPr lang="en-US" dirty="0"/>
              <a:t>&lt;stop offset="0%" style="stop-color:Yellow;stop-opacity:1" /&gt;</a:t>
            </a:r>
            <a:br>
              <a:rPr lang="en-US" dirty="0"/>
            </a:br>
            <a:r>
              <a:rPr lang="en-US" dirty="0"/>
              <a:t>&lt;stop offset="100%" style="stop-color:Green;stop-opacity:1"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linearGradient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&lt;ellipse cx="100" cy="100" </a:t>
            </a:r>
            <a:r>
              <a:rPr lang="en-US" dirty="0" err="1"/>
              <a:t>rx</a:t>
            </a:r>
            <a:r>
              <a:rPr lang="en-US" dirty="0"/>
              <a:t>="100" </a:t>
            </a:r>
            <a:r>
              <a:rPr lang="en-US" dirty="0" err="1"/>
              <a:t>ry</a:t>
            </a:r>
            <a:r>
              <a:rPr lang="en-US" dirty="0"/>
              <a:t>="55" fill="</a:t>
            </a:r>
            <a:r>
              <a:rPr lang="en-US" dirty="0" err="1"/>
              <a:t>url</a:t>
            </a:r>
            <a:r>
              <a:rPr lang="en-US" dirty="0"/>
              <a:t>(#grad1)"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radialGradient</a:t>
            </a:r>
            <a:r>
              <a:rPr lang="en-US" dirty="0"/>
              <a:t> id="grad2" cx="50%" cy="50%" r="50%" </a:t>
            </a:r>
            <a:r>
              <a:rPr lang="en-US" dirty="0" err="1"/>
              <a:t>fx</a:t>
            </a:r>
            <a:r>
              <a:rPr lang="en-US" dirty="0"/>
              <a:t>="50%" </a:t>
            </a:r>
            <a:r>
              <a:rPr lang="en-US" dirty="0" err="1"/>
              <a:t>fy</a:t>
            </a:r>
            <a:r>
              <a:rPr lang="en-US" dirty="0"/>
              <a:t>="50%"&gt;</a:t>
            </a:r>
            <a:br>
              <a:rPr lang="en-US" dirty="0"/>
            </a:br>
            <a:r>
              <a:rPr lang="en-US" dirty="0"/>
              <a:t>&lt;stop offset="0%" style="</a:t>
            </a:r>
            <a:r>
              <a:rPr lang="en-US" dirty="0" err="1"/>
              <a:t>stop-color:blue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stop-opacity:0" /&gt;</a:t>
            </a:r>
            <a:br>
              <a:rPr lang="en-US" dirty="0"/>
            </a:br>
            <a:r>
              <a:rPr lang="en-US" dirty="0"/>
              <a:t>&lt;stop offset="100%" style="stop-color:orange;stop-opacity:1"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radialGradient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x="300" y="50" width="100" height="100" fill="</a:t>
            </a:r>
            <a:r>
              <a:rPr lang="en-US" dirty="0" err="1"/>
              <a:t>url</a:t>
            </a:r>
            <a:r>
              <a:rPr lang="en-US" dirty="0"/>
              <a:t>(#grad2)"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&lt;filter id="f1" x="0" y="0"&gt;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feGaussianBlur</a:t>
            </a:r>
            <a:r>
              <a:rPr lang="en-US" dirty="0"/>
              <a:t> in="</a:t>
            </a:r>
            <a:r>
              <a:rPr lang="en-US" dirty="0" err="1"/>
              <a:t>SourceGraphic</a:t>
            </a:r>
            <a:r>
              <a:rPr lang="en-US" dirty="0"/>
              <a:t>" </a:t>
            </a:r>
            <a:r>
              <a:rPr lang="en-US" dirty="0" err="1"/>
              <a:t>stdDeviation</a:t>
            </a:r>
            <a:r>
              <a:rPr lang="en-US" dirty="0"/>
              <a:t>="15" /&gt;</a:t>
            </a:r>
            <a:br>
              <a:rPr lang="en-US" dirty="0"/>
            </a:br>
            <a:r>
              <a:rPr lang="en-US" dirty="0"/>
              <a:t>&lt;/filter&gt;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&lt;circle cx="500" cy="100" r="40" stroke="green" stroke-width="</a:t>
            </a:r>
            <a:r>
              <a:rPr lang="en-US" dirty="0" smtClean="0"/>
              <a:t>3“  fill</a:t>
            </a:r>
            <a:r>
              <a:rPr lang="en-US" dirty="0"/>
              <a:t>="yellow" filter="</a:t>
            </a:r>
            <a:r>
              <a:rPr lang="en-US" dirty="0" err="1"/>
              <a:t>url</a:t>
            </a:r>
            <a:r>
              <a:rPr lang="en-US" dirty="0"/>
              <a:t>(#f1)"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981200"/>
            <a:ext cx="3352800" cy="14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8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World: w3schools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79" y="1100138"/>
            <a:ext cx="4558267" cy="3579812"/>
          </a:xfrm>
        </p:spPr>
      </p:pic>
    </p:spTree>
    <p:extLst>
      <p:ext uri="{BB962C8B-B14F-4D97-AF65-F5344CB8AC3E}">
        <p14:creationId xmlns:p14="http://schemas.microsoft.com/office/powerpoint/2010/main" val="270412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"/>
            <a:ext cx="7520940" cy="8382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05800" cy="3918477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to embed a graphic stored within a .SVG file in an HTML page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the &lt;</a:t>
            </a:r>
            <a:r>
              <a:rPr lang="en-US" b="0" dirty="0" err="1"/>
              <a:t>svg</a:t>
            </a:r>
            <a:r>
              <a:rPr lang="en-US" b="0" dirty="0"/>
              <a:t>&gt; and &lt;/</a:t>
            </a:r>
            <a:r>
              <a:rPr lang="en-US" b="0" dirty="0" err="1"/>
              <a:t>svg</a:t>
            </a:r>
            <a:r>
              <a:rPr lang="en-US" b="0" dirty="0"/>
              <a:t>&gt; tag pair to specify common SVG shapes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integrate text and graphics using SVG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SVG provides advanced capabilities, including blurs, gradients, and more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Scalable vector graphics (SVG) are unique in that they do not loose quality when you scale them.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Unlike </a:t>
            </a:r>
            <a:r>
              <a:rPr lang="en-US" b="0" dirty="0"/>
              <a:t>pixel-based graphics that contain specific color values for the dots that make up an image, an SVG graphic contains XML-based instructions the browser uses to render the graphic.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Because </a:t>
            </a:r>
            <a:r>
              <a:rPr lang="en-US" b="0" dirty="0"/>
              <a:t>SVG graphics do not work in terms of dots, the browser can easily scale them. This chapter introduced the use of SVG graphics within a webpage.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You </a:t>
            </a:r>
            <a:r>
              <a:rPr lang="en-US" b="0" dirty="0"/>
              <a:t>can embed an existing .SVG file within a webpage or, using the &lt;</a:t>
            </a:r>
            <a:r>
              <a:rPr lang="en-US" b="0" dirty="0" err="1"/>
              <a:t>svg</a:t>
            </a:r>
            <a:r>
              <a:rPr lang="en-US" b="0" dirty="0"/>
              <a:t>&gt; and &lt;/</a:t>
            </a:r>
            <a:r>
              <a:rPr lang="en-US" b="0" dirty="0" err="1"/>
              <a:t>svg</a:t>
            </a:r>
            <a:r>
              <a:rPr lang="en-US" b="0" dirty="0"/>
              <a:t>&gt;, you can place the actual instructions that draw the graphic. </a:t>
            </a:r>
          </a:p>
        </p:txBody>
      </p:sp>
    </p:spTree>
    <p:extLst>
      <p:ext uri="{BB962C8B-B14F-4D97-AF65-F5344CB8AC3E}">
        <p14:creationId xmlns:p14="http://schemas.microsoft.com/office/powerpoint/2010/main" val="152896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an </a:t>
            </a:r>
            <a:r>
              <a:rPr lang="en-US" dirty="0" err="1" smtClean="0"/>
              <a:t>svg</a:t>
            </a:r>
            <a:r>
              <a:rPr lang="en-US" dirty="0" smtClean="0"/>
              <a:t> graphic in an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There </a:t>
            </a:r>
            <a:r>
              <a:rPr lang="en-US" b="0" dirty="0"/>
              <a:t>are two ways to place an SVG image within a webpage. First, if you have the image stored as an SVG file, with the .SVG extension, you can use the &lt;object&gt; and &lt;/object&gt; tag pair to place the image within the webpage. The following HTML file, SVGDemo.html, places an SVG image file within a page:</a:t>
            </a:r>
          </a:p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&lt;object data="http://www.websitedevelopmentbook.com/Chapter20/FirstSvg.svg" type="image/</a:t>
            </a:r>
            <a:r>
              <a:rPr lang="en-US" dirty="0" err="1"/>
              <a:t>svg+xml</a:t>
            </a:r>
            <a:r>
              <a:rPr lang="en-US" dirty="0"/>
              <a:t>" &gt;</a:t>
            </a:r>
            <a:br>
              <a:rPr lang="en-US" dirty="0"/>
            </a:br>
            <a:r>
              <a:rPr lang="en-US" dirty="0"/>
              <a:t>&lt;embed </a:t>
            </a:r>
            <a:r>
              <a:rPr lang="en-US" dirty="0" err="1"/>
              <a:t>src</a:t>
            </a:r>
            <a:r>
              <a:rPr lang="en-US" dirty="0"/>
              <a:t>="http://www.websitedevelopmentbook.com/Chapter20/FirstSvg.svg" type="image/</a:t>
            </a:r>
            <a:r>
              <a:rPr lang="en-US" dirty="0" err="1"/>
              <a:t>svg+xml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&lt;/object&gt;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733800"/>
            <a:ext cx="4648200" cy="28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 err="1" smtClean="0"/>
              <a:t>svg</a:t>
            </a:r>
            <a:r>
              <a:rPr lang="en-US" dirty="0" smtClean="0"/>
              <a:t>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width="100" height="100"</a:t>
            </a:r>
            <a:br>
              <a:rPr lang="en-US" dirty="0"/>
            </a:br>
            <a:r>
              <a:rPr lang="en-US" dirty="0"/>
              <a:t>    style="fill:red;stroke-width:2;stroke:white"/&gt;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&lt;circle cx="100" cy="50" r="40" stroke="black"</a:t>
            </a:r>
            <a:br>
              <a:rPr lang="en-US" dirty="0"/>
            </a:br>
            <a:r>
              <a:rPr lang="en-US" dirty="0"/>
              <a:t>   stroke-width="2" fill="blue"/&gt;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&lt;ellipse cx="200" cy="50" </a:t>
            </a:r>
            <a:r>
              <a:rPr lang="en-US" dirty="0" err="1"/>
              <a:t>rx</a:t>
            </a:r>
            <a:r>
              <a:rPr lang="en-US" dirty="0"/>
              <a:t>="100" </a:t>
            </a:r>
            <a:r>
              <a:rPr lang="en-US" dirty="0" err="1"/>
              <a:t>ry</a:t>
            </a:r>
            <a:r>
              <a:rPr lang="en-US" dirty="0"/>
              <a:t>="50"</a:t>
            </a:r>
            <a:br>
              <a:rPr lang="en-US" dirty="0"/>
            </a:br>
            <a:r>
              <a:rPr lang="en-US" dirty="0"/>
              <a:t>   style="fill:yellow;stroke:black;stroke-width:2"/&gt;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62400"/>
            <a:ext cx="5905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6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an SVG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version="1.1"&gt;</a:t>
            </a:r>
            <a:br>
              <a:rPr lang="en-US" dirty="0"/>
            </a:br>
            <a:r>
              <a:rPr lang="en-US" dirty="0"/>
              <a:t>&lt;line x1="0" y1="0" x2="200" y2="200" style="</a:t>
            </a:r>
            <a:r>
              <a:rPr lang="en-US" dirty="0" err="1"/>
              <a:t>stroke:black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124200"/>
            <a:ext cx="3492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line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width="300" height="300"&gt;</a:t>
            </a:r>
            <a:br>
              <a:rPr lang="en-US" dirty="0"/>
            </a:br>
            <a:r>
              <a:rPr lang="en-US" dirty="0"/>
              <a:t>&lt;line x1="0" y1="0" x2="200" y2="200" style="</a:t>
            </a:r>
            <a:r>
              <a:rPr lang="en-US" dirty="0" err="1"/>
              <a:t>stroke:yellow</a:t>
            </a:r>
            <a:r>
              <a:rPr lang="en-US" dirty="0"/>
              <a:t>; stroke-width:20;"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505200"/>
            <a:ext cx="3162300" cy="26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lines to draw a 3d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height="300" width="300"&gt;</a:t>
            </a:r>
            <a:br>
              <a:rPr lang="en-US" dirty="0"/>
            </a:br>
            <a:r>
              <a:rPr lang="en-US" dirty="0"/>
              <a:t>&lt;line x1="100" y1="100" x2="200" y2="100"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&lt;line x1="100" y1="100" x2="100" y2="200"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&lt;line x1="200" y1="100" x2="200" y2="200"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&lt;line x1="100" y1="200" x2="200" y2="200"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&lt;line x1="130" y1="70" x2="230" y2="70"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&lt;line x1="100" y1="100" x2="130" y2="70"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&lt;line x1="200" y1="100" x2="230" y2="70"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&lt;line x1="230" y1="70" x2="230" y2="170"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&lt;line x1="200" y1="200" x2="230" y2="170"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&lt;line x1="100" y1="200" x2="130" y2="170"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&lt;line x1="130" y1="70" x2="130" y2="170"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&lt;line x1="130" y1="170" x2="230" y2="170"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14800"/>
            <a:ext cx="360045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height="300" width="500"&gt;</a:t>
            </a:r>
            <a:br>
              <a:rPr lang="en-US" dirty="0"/>
            </a:br>
            <a:r>
              <a:rPr lang="en-US" dirty="0"/>
              <a:t>&lt;line x1="100" y1="100" x2="100" y2="300"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>&lt;line x1="100" y1="300" x2="500" y2="300" style="</a:t>
            </a:r>
            <a:r>
              <a:rPr lang="en-US" dirty="0" err="1"/>
              <a:t>stroke:black</a:t>
            </a:r>
            <a:r>
              <a:rPr lang="en-US" dirty="0"/>
              <a:t>; stroke-width:2;"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&lt;line x1="200" y1="300" x2="200" y2="120" style="</a:t>
            </a:r>
            <a:r>
              <a:rPr lang="en-US" dirty="0" err="1"/>
              <a:t>stroke:blue</a:t>
            </a:r>
            <a:r>
              <a:rPr lang="en-US" dirty="0"/>
              <a:t>; stroke-width:20;" /&gt;</a:t>
            </a:r>
            <a:br>
              <a:rPr lang="en-US" dirty="0"/>
            </a:br>
            <a:r>
              <a:rPr lang="en-US" dirty="0"/>
              <a:t>&lt;line x1="300" y1="300" x2="300" y2="140" style="</a:t>
            </a:r>
            <a:r>
              <a:rPr lang="en-US" dirty="0" err="1"/>
              <a:t>stroke:red</a:t>
            </a:r>
            <a:r>
              <a:rPr lang="en-US" dirty="0"/>
              <a:t>; stroke-width:20;" /&gt;</a:t>
            </a:r>
            <a:br>
              <a:rPr lang="en-US" dirty="0"/>
            </a:br>
            <a:r>
              <a:rPr lang="en-US" dirty="0"/>
              <a:t>&lt;line x1="400" y1="300" x2="400" y2="110" style="</a:t>
            </a:r>
            <a:r>
              <a:rPr lang="en-US" dirty="0" err="1"/>
              <a:t>stroke:green</a:t>
            </a:r>
            <a:r>
              <a:rPr lang="en-US" dirty="0"/>
              <a:t>; stroke-width:20;"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962400"/>
            <a:ext cx="3956050" cy="24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8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r>
              <a:rPr lang="en-US" dirty="0" smtClean="0"/>
              <a:t>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svgxmlns</a:t>
            </a:r>
            <a:r>
              <a:rPr lang="en-US" dirty="0"/>
              <a:t>="http://www.w3.org/2000/svg" version="1.1" width="120" height="120"&gt;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width="100" height="100" style="fill:orange;stroke-width:2;stroke:blue"/&gt;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3429000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79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53c84d7fa4417cb61095a0b9cc749baa60cbb58f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2621</TotalTime>
  <Words>355</Words>
  <Application>Microsoft Office PowerPoint</Application>
  <PresentationFormat>On-screen Show (4:3)</PresentationFormat>
  <Paragraphs>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Angles</vt:lpstr>
      <vt:lpstr>Chapter 20</vt:lpstr>
      <vt:lpstr>Learning Objectives</vt:lpstr>
      <vt:lpstr>Placing an svg graphic in an html file</vt:lpstr>
      <vt:lpstr>Embedding svg instructions</vt:lpstr>
      <vt:lpstr>Drawing an SVG Line</vt:lpstr>
      <vt:lpstr>Controlling line width</vt:lpstr>
      <vt:lpstr>Using lines to draw a 3d cube</vt:lpstr>
      <vt:lpstr>Creating a chart</vt:lpstr>
      <vt:lpstr>Svg Square</vt:lpstr>
      <vt:lpstr>Svg rectangle</vt:lpstr>
      <vt:lpstr>Svg circles</vt:lpstr>
      <vt:lpstr>Svg ellipses</vt:lpstr>
      <vt:lpstr>Svg polygon</vt:lpstr>
      <vt:lpstr>Svg polyline</vt:lpstr>
      <vt:lpstr>Svg Path</vt:lpstr>
      <vt:lpstr>Svg path example</vt:lpstr>
      <vt:lpstr>Drawing text with svg</vt:lpstr>
      <vt:lpstr>Advanced svg</vt:lpstr>
      <vt:lpstr>Real World: w3schools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87</cp:revision>
  <dcterms:created xsi:type="dcterms:W3CDTF">2013-02-13T17:31:54Z</dcterms:created>
  <dcterms:modified xsi:type="dcterms:W3CDTF">2013-07-02T21:48:38Z</dcterms:modified>
</cp:coreProperties>
</file>