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21</a:t>
            </a:r>
            <a:endParaRPr lang="en-US" dirty="0"/>
          </a:p>
        </p:txBody>
      </p:sp>
      <p:sp>
        <p:nvSpPr>
          <p:cNvPr id="7" name="Subtitle 6"/>
          <p:cNvSpPr>
            <a:spLocks noGrp="1"/>
          </p:cNvSpPr>
          <p:nvPr>
            <p:ph type="subTitle" idx="1"/>
          </p:nvPr>
        </p:nvSpPr>
        <p:spPr/>
        <p:txBody>
          <a:bodyPr/>
          <a:lstStyle/>
          <a:p>
            <a:r>
              <a:rPr lang="en-US" dirty="0"/>
              <a:t>Introducing the HTML 5 Canvas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thick star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drawStar</a:t>
            </a:r>
            <a:r>
              <a:rPr lang="en-US" dirty="0"/>
              <a:t>()</a:t>
            </a:r>
            <a:br>
              <a:rPr lang="en-US" dirty="0"/>
            </a:br>
            <a:r>
              <a:rPr lang="en-US" dirty="0"/>
              <a:t>{</a:t>
            </a:r>
            <a:br>
              <a:rPr lang="en-US" dirty="0"/>
            </a:br>
            <a:r>
              <a:rPr lang="en-US" dirty="0"/>
              <a:t>  </a:t>
            </a:r>
            <a:r>
              <a:rPr lang="en-US" dirty="0" err="1"/>
              <a:t>var</a:t>
            </a:r>
            <a:r>
              <a:rPr lang="en-US" dirty="0"/>
              <a:t> canvas = </a:t>
            </a:r>
            <a:r>
              <a:rPr lang="en-US" dirty="0" err="1"/>
              <a:t>document.getElementById</a:t>
            </a:r>
            <a:r>
              <a:rPr lang="en-US" dirty="0"/>
              <a:t>('</a:t>
            </a:r>
            <a:r>
              <a:rPr lang="en-US" dirty="0" err="1"/>
              <a:t>myCanvas</a:t>
            </a:r>
            <a:r>
              <a:rPr lang="en-US" dirty="0"/>
              <a:t>');</a:t>
            </a:r>
            <a:br>
              <a:rPr lang="en-US" dirty="0"/>
            </a:br>
            <a:r>
              <a:rPr lang="en-US" dirty="0"/>
              <a:t>  </a:t>
            </a:r>
            <a:r>
              <a:rPr lang="en-US" dirty="0" err="1"/>
              <a:t>var</a:t>
            </a: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context.moveTo</a:t>
            </a:r>
            <a:r>
              <a:rPr lang="en-US" dirty="0"/>
              <a:t>(100,50);</a:t>
            </a:r>
            <a:br>
              <a:rPr lang="en-US" dirty="0"/>
            </a:br>
            <a:r>
              <a:rPr lang="en-US" dirty="0"/>
              <a:t>  </a:t>
            </a:r>
            <a:r>
              <a:rPr lang="en-US" dirty="0" err="1"/>
              <a:t>context.lineTo</a:t>
            </a:r>
            <a:r>
              <a:rPr lang="en-US" dirty="0"/>
              <a:t>(175,200);</a:t>
            </a:r>
            <a:br>
              <a:rPr lang="en-US" dirty="0"/>
            </a:br>
            <a:r>
              <a:rPr lang="en-US" dirty="0"/>
              <a:t>  </a:t>
            </a:r>
            <a:r>
              <a:rPr lang="en-US" dirty="0" err="1"/>
              <a:t>context.lineTo</a:t>
            </a:r>
            <a:r>
              <a:rPr lang="en-US" dirty="0"/>
              <a:t>(0,100);</a:t>
            </a:r>
            <a:br>
              <a:rPr lang="en-US" dirty="0"/>
            </a:br>
            <a:r>
              <a:rPr lang="en-US" dirty="0"/>
              <a:t>  </a:t>
            </a:r>
            <a:r>
              <a:rPr lang="en-US" dirty="0" err="1"/>
              <a:t>context.lineTo</a:t>
            </a:r>
            <a:r>
              <a:rPr lang="en-US" dirty="0"/>
              <a:t>(200,100);</a:t>
            </a:r>
            <a:br>
              <a:rPr lang="en-US" dirty="0"/>
            </a:br>
            <a:r>
              <a:rPr lang="en-US" dirty="0"/>
              <a:t>  </a:t>
            </a:r>
            <a:r>
              <a:rPr lang="en-US" dirty="0" err="1"/>
              <a:t>context.lineTo</a:t>
            </a:r>
            <a:r>
              <a:rPr lang="en-US" dirty="0"/>
              <a:t>(25,200);</a:t>
            </a:r>
            <a:br>
              <a:rPr lang="en-US" dirty="0"/>
            </a:br>
            <a:r>
              <a:rPr lang="en-US" dirty="0"/>
              <a:t>  </a:t>
            </a:r>
            <a:r>
              <a:rPr lang="en-US" dirty="0" err="1"/>
              <a:t>context.lineTo</a:t>
            </a:r>
            <a:r>
              <a:rPr lang="en-US" dirty="0"/>
              <a:t>(100,50);</a:t>
            </a:r>
            <a:br>
              <a:rPr lang="en-US" dirty="0"/>
            </a:br>
            <a:r>
              <a:rPr lang="en-US" dirty="0"/>
              <a:t>  </a:t>
            </a:r>
            <a:r>
              <a:rPr lang="en-US" dirty="0" err="1"/>
              <a:t>context.lineWidth</a:t>
            </a:r>
            <a:r>
              <a:rPr lang="en-US" dirty="0"/>
              <a:t> = 3;</a:t>
            </a:r>
            <a:br>
              <a:rPr lang="en-US" dirty="0"/>
            </a:br>
            <a:r>
              <a:rPr lang="en-US" dirty="0"/>
              <a:t/>
            </a:r>
            <a:br>
              <a:rPr lang="en-US" dirty="0"/>
            </a:br>
            <a:r>
              <a:rPr lang="en-US" dirty="0" err="1"/>
              <a:t>context.stroke</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drawStar</a:t>
            </a:r>
            <a:r>
              <a:rPr lang="en-US" dirty="0"/>
              <a:t>()"&gt;</a:t>
            </a:r>
            <a:br>
              <a:rPr lang="en-US" dirty="0"/>
            </a:br>
            <a:r>
              <a:rPr lang="en-US" dirty="0"/>
              <a:t>&lt;canvas id="</a:t>
            </a:r>
            <a:r>
              <a:rPr lang="en-US" dirty="0" err="1"/>
              <a:t>myCanvas</a:t>
            </a:r>
            <a:r>
              <a:rPr lang="en-US" dirty="0"/>
              <a:t>" width="200" height="200"&gt;&lt;/canvas&gt;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034" y="4495800"/>
            <a:ext cx="5010150" cy="2162972"/>
          </a:xfrm>
          <a:prstGeom prst="rect">
            <a:avLst/>
          </a:prstGeom>
        </p:spPr>
      </p:pic>
    </p:spTree>
    <p:extLst>
      <p:ext uri="{BB962C8B-B14F-4D97-AF65-F5344CB8AC3E}">
        <p14:creationId xmlns:p14="http://schemas.microsoft.com/office/powerpoint/2010/main" val="17803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a star</a:t>
            </a:r>
            <a:endParaRPr lang="en-US" dirty="0"/>
          </a:p>
        </p:txBody>
      </p:sp>
      <p:sp>
        <p:nvSpPr>
          <p:cNvPr id="3" name="Content Placeholder 2"/>
          <p:cNvSpPr>
            <a:spLocks noGrp="1"/>
          </p:cNvSpPr>
          <p:nvPr>
            <p:ph idx="1"/>
          </p:nvPr>
        </p:nvSpPr>
        <p:spPr>
          <a:xfrm>
            <a:off x="822960" y="1100628"/>
            <a:ext cx="8016240" cy="4080972"/>
          </a:xfrm>
        </p:spPr>
        <p:txBody>
          <a:bodyPr>
            <a:normAutofit fontScale="70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fillStar</a:t>
            </a:r>
            <a:r>
              <a:rPr lang="en-US" dirty="0"/>
              <a:t>()</a:t>
            </a:r>
            <a:br>
              <a:rPr lang="en-US" dirty="0"/>
            </a:br>
            <a:r>
              <a:rPr lang="en-US" dirty="0"/>
              <a:t>{</a:t>
            </a:r>
            <a:br>
              <a:rPr lang="en-US" dirty="0"/>
            </a:br>
            <a:r>
              <a:rPr lang="en-US" dirty="0"/>
              <a:t>  </a:t>
            </a:r>
            <a:r>
              <a:rPr lang="en-US" dirty="0" err="1"/>
              <a:t>var</a:t>
            </a:r>
            <a:r>
              <a:rPr lang="en-US" dirty="0"/>
              <a:t> canvas = </a:t>
            </a:r>
            <a:r>
              <a:rPr lang="en-US" dirty="0" err="1"/>
              <a:t>document.getElementById</a:t>
            </a:r>
            <a:r>
              <a:rPr lang="en-US" dirty="0"/>
              <a:t>('</a:t>
            </a:r>
            <a:r>
              <a:rPr lang="en-US" dirty="0" err="1"/>
              <a:t>myCanvas</a:t>
            </a:r>
            <a:r>
              <a:rPr lang="en-US" dirty="0"/>
              <a:t>');</a:t>
            </a:r>
            <a:br>
              <a:rPr lang="en-US" dirty="0"/>
            </a:br>
            <a:r>
              <a:rPr lang="en-US" dirty="0"/>
              <a:t>  </a:t>
            </a:r>
            <a:r>
              <a:rPr lang="en-US" dirty="0" err="1"/>
              <a:t>var</a:t>
            </a: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context.moveTo</a:t>
            </a:r>
            <a:r>
              <a:rPr lang="en-US" dirty="0"/>
              <a:t>(100,50);</a:t>
            </a:r>
            <a:br>
              <a:rPr lang="en-US" dirty="0"/>
            </a:br>
            <a:r>
              <a:rPr lang="en-US" dirty="0"/>
              <a:t>  </a:t>
            </a:r>
            <a:r>
              <a:rPr lang="en-US" dirty="0" err="1"/>
              <a:t>context.lineTo</a:t>
            </a:r>
            <a:r>
              <a:rPr lang="en-US" dirty="0"/>
              <a:t>(175,200);</a:t>
            </a:r>
            <a:br>
              <a:rPr lang="en-US" dirty="0"/>
            </a:br>
            <a:r>
              <a:rPr lang="en-US" dirty="0"/>
              <a:t>  </a:t>
            </a:r>
            <a:r>
              <a:rPr lang="en-US" dirty="0" err="1"/>
              <a:t>context.lineTo</a:t>
            </a:r>
            <a:r>
              <a:rPr lang="en-US" dirty="0"/>
              <a:t>(0,100);</a:t>
            </a:r>
            <a:br>
              <a:rPr lang="en-US" dirty="0"/>
            </a:br>
            <a:r>
              <a:rPr lang="en-US" dirty="0"/>
              <a:t>  </a:t>
            </a:r>
            <a:r>
              <a:rPr lang="en-US" dirty="0" err="1"/>
              <a:t>context.lineTo</a:t>
            </a:r>
            <a:r>
              <a:rPr lang="en-US" dirty="0"/>
              <a:t>(200,100);</a:t>
            </a:r>
            <a:br>
              <a:rPr lang="en-US" dirty="0"/>
            </a:br>
            <a:r>
              <a:rPr lang="en-US" dirty="0"/>
              <a:t>  </a:t>
            </a:r>
            <a:r>
              <a:rPr lang="en-US" dirty="0" err="1"/>
              <a:t>context.lineTo</a:t>
            </a:r>
            <a:r>
              <a:rPr lang="en-US" dirty="0"/>
              <a:t>(25,200);</a:t>
            </a:r>
            <a:br>
              <a:rPr lang="en-US" dirty="0"/>
            </a:br>
            <a:r>
              <a:rPr lang="en-US" dirty="0"/>
              <a:t>  </a:t>
            </a:r>
            <a:r>
              <a:rPr lang="en-US" dirty="0" err="1"/>
              <a:t>context.lineTo</a:t>
            </a:r>
            <a:r>
              <a:rPr lang="en-US" dirty="0"/>
              <a:t>(100,50);</a:t>
            </a:r>
            <a:br>
              <a:rPr lang="en-US" dirty="0"/>
            </a:br>
            <a:r>
              <a:rPr lang="en-US" dirty="0"/>
              <a:t>  </a:t>
            </a:r>
            <a:r>
              <a:rPr lang="en-US" dirty="0" err="1"/>
              <a:t>context.lineWidth</a:t>
            </a:r>
            <a:r>
              <a:rPr lang="en-US" dirty="0"/>
              <a:t>= 3;</a:t>
            </a:r>
            <a:br>
              <a:rPr lang="en-US" dirty="0"/>
            </a:br>
            <a:r>
              <a:rPr lang="en-US" dirty="0"/>
              <a:t/>
            </a:r>
            <a:br>
              <a:rPr lang="en-US" dirty="0"/>
            </a:br>
            <a:r>
              <a:rPr lang="en-US" dirty="0"/>
              <a:t>  </a:t>
            </a:r>
            <a:r>
              <a:rPr lang="en-US" dirty="0" err="1"/>
              <a:t>context.fillStyle</a:t>
            </a:r>
            <a:r>
              <a:rPr lang="en-US" dirty="0"/>
              <a:t> = '#FF0000';</a:t>
            </a:r>
            <a:br>
              <a:rPr lang="en-US" dirty="0"/>
            </a:br>
            <a:r>
              <a:rPr lang="en-US" dirty="0"/>
              <a:t>  </a:t>
            </a:r>
            <a:r>
              <a:rPr lang="en-US" dirty="0" err="1"/>
              <a:t>context.fill</a:t>
            </a:r>
            <a:r>
              <a:rPr lang="en-US" dirty="0"/>
              <a:t>();</a:t>
            </a:r>
            <a:br>
              <a:rPr lang="en-US" dirty="0"/>
            </a:br>
            <a:r>
              <a:rPr lang="en-US" dirty="0"/>
              <a:t/>
            </a:r>
            <a:br>
              <a:rPr lang="en-US" dirty="0"/>
            </a:br>
            <a:r>
              <a:rPr lang="en-US" dirty="0"/>
              <a:t>   </a:t>
            </a:r>
            <a:r>
              <a:rPr lang="en-US" dirty="0" err="1"/>
              <a:t>context.stroke</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fillStar</a:t>
            </a:r>
            <a:r>
              <a:rPr lang="en-US" dirty="0"/>
              <a:t>()"&gt;</a:t>
            </a:r>
            <a:br>
              <a:rPr lang="en-US" dirty="0"/>
            </a:br>
            <a:r>
              <a:rPr lang="en-US" dirty="0"/>
              <a:t>&lt;canvas id="</a:t>
            </a:r>
            <a:r>
              <a:rPr lang="en-US" dirty="0" err="1"/>
              <a:t>myCanvas</a:t>
            </a:r>
            <a:r>
              <a:rPr lang="en-US" dirty="0"/>
              <a:t>" width="200" height="200"&gt;&lt;/canvas&gt;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449" y="4876800"/>
            <a:ext cx="4272255" cy="1844409"/>
          </a:xfrm>
          <a:prstGeom prst="rect">
            <a:avLst/>
          </a:prstGeom>
        </p:spPr>
      </p:pic>
    </p:spTree>
    <p:extLst>
      <p:ext uri="{BB962C8B-B14F-4D97-AF65-F5344CB8AC3E}">
        <p14:creationId xmlns:p14="http://schemas.microsoft.com/office/powerpoint/2010/main" val="90738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the canvas</a:t>
            </a:r>
            <a:endParaRPr lang="en-US" dirty="0"/>
          </a:p>
        </p:txBody>
      </p:sp>
      <p:sp>
        <p:nvSpPr>
          <p:cNvPr id="3" name="Content Placeholder 2"/>
          <p:cNvSpPr>
            <a:spLocks noGrp="1"/>
          </p:cNvSpPr>
          <p:nvPr>
            <p:ph idx="1"/>
          </p:nvPr>
        </p:nvSpPr>
        <p:spPr>
          <a:xfrm>
            <a:off x="822960" y="1100628"/>
            <a:ext cx="3901440" cy="4004772"/>
          </a:xfrm>
        </p:spPr>
        <p:txBody>
          <a:bodyPr>
            <a:normAutofit fontScale="62500" lnSpcReduction="20000"/>
          </a:bodyPr>
          <a:lstStyle/>
          <a:p>
            <a:r>
              <a:rPr lang="en-US" dirty="0" smtClean="0"/>
              <a:t>	</a:t>
            </a:r>
            <a:r>
              <a:rPr lang="en-US" dirty="0"/>
              <a:t>&lt;!DOCTYPE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drawStar</a:t>
            </a:r>
            <a:r>
              <a:rPr lang="en-US" dirty="0"/>
              <a:t>(</a:t>
            </a:r>
            <a:r>
              <a:rPr lang="en-US" dirty="0" err="1"/>
              <a:t>scaleX</a:t>
            </a:r>
            <a:r>
              <a:rPr lang="en-US" dirty="0"/>
              <a:t>, </a:t>
            </a:r>
            <a:r>
              <a:rPr lang="en-US" dirty="0" err="1"/>
              <a:t>scaleY</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t>
            </a:r>
            <a:r>
              <a:rPr lang="en-US" dirty="0" err="1"/>
              <a:t>context.beginPath</a:t>
            </a:r>
            <a:r>
              <a:rPr lang="en-US" dirty="0"/>
              <a:t>();</a:t>
            </a:r>
            <a:br>
              <a:rPr lang="en-US" dirty="0"/>
            </a:br>
            <a:r>
              <a:rPr lang="en-US" dirty="0"/>
              <a:t>  </a:t>
            </a:r>
            <a:r>
              <a:rPr lang="en-US" dirty="0" err="1"/>
              <a:t>context.clearRect</a:t>
            </a:r>
            <a:r>
              <a:rPr lang="en-US" dirty="0"/>
              <a:t>(0, 0, </a:t>
            </a:r>
            <a:r>
              <a:rPr lang="en-US" dirty="0" err="1"/>
              <a:t>canvas.width</a:t>
            </a:r>
            <a:r>
              <a:rPr lang="en-US" dirty="0"/>
              <a:t>, </a:t>
            </a:r>
            <a:r>
              <a:rPr lang="en-US" dirty="0" err="1"/>
              <a:t>canvas.height</a:t>
            </a:r>
            <a:r>
              <a:rPr lang="en-US" dirty="0"/>
              <a:t>);</a:t>
            </a:r>
            <a:br>
              <a:rPr lang="en-US" dirty="0"/>
            </a:br>
            <a:r>
              <a:rPr lang="en-US" dirty="0"/>
              <a:t/>
            </a:r>
            <a:br>
              <a:rPr lang="en-US" dirty="0"/>
            </a:br>
            <a:r>
              <a:rPr lang="en-US" dirty="0"/>
              <a:t>  </a:t>
            </a:r>
            <a:r>
              <a:rPr lang="en-US" dirty="0" err="1"/>
              <a:t>context.scale</a:t>
            </a:r>
            <a:r>
              <a:rPr lang="en-US" dirty="0"/>
              <a:t>(</a:t>
            </a:r>
            <a:r>
              <a:rPr lang="en-US" dirty="0" err="1"/>
              <a:t>scaleX</a:t>
            </a:r>
            <a:r>
              <a:rPr lang="en-US" dirty="0"/>
              <a:t>, </a:t>
            </a:r>
            <a:r>
              <a:rPr lang="en-US" dirty="0" err="1"/>
              <a:t>scaleY</a:t>
            </a:r>
            <a:r>
              <a:rPr lang="en-US" dirty="0"/>
              <a:t>); </a:t>
            </a:r>
            <a:br>
              <a:rPr lang="en-US" dirty="0"/>
            </a:br>
            <a:r>
              <a:rPr lang="en-US" dirty="0"/>
              <a:t>  </a:t>
            </a:r>
            <a:r>
              <a:rPr lang="en-US" dirty="0" err="1"/>
              <a:t>context.moveTo</a:t>
            </a:r>
            <a:r>
              <a:rPr lang="en-US" dirty="0"/>
              <a:t>(100,50);</a:t>
            </a:r>
            <a:br>
              <a:rPr lang="en-US" dirty="0"/>
            </a:br>
            <a:r>
              <a:rPr lang="en-US" dirty="0"/>
              <a:t>  </a:t>
            </a:r>
            <a:r>
              <a:rPr lang="en-US" dirty="0" err="1"/>
              <a:t>context.lineTo</a:t>
            </a:r>
            <a:r>
              <a:rPr lang="en-US" dirty="0"/>
              <a:t>(175,200);</a:t>
            </a:r>
            <a:br>
              <a:rPr lang="en-US" dirty="0"/>
            </a:br>
            <a:r>
              <a:rPr lang="en-US" dirty="0"/>
              <a:t>  </a:t>
            </a:r>
            <a:r>
              <a:rPr lang="en-US" dirty="0" err="1"/>
              <a:t>context.lineTo</a:t>
            </a:r>
            <a:r>
              <a:rPr lang="en-US" dirty="0"/>
              <a:t>(0,100);</a:t>
            </a:r>
            <a:br>
              <a:rPr lang="en-US" dirty="0"/>
            </a:br>
            <a:r>
              <a:rPr lang="en-US" dirty="0"/>
              <a:t>  </a:t>
            </a:r>
            <a:r>
              <a:rPr lang="en-US" dirty="0" err="1"/>
              <a:t>context.lineTo</a:t>
            </a:r>
            <a:r>
              <a:rPr lang="en-US" dirty="0"/>
              <a:t>(200,100);</a:t>
            </a:r>
            <a:br>
              <a:rPr lang="en-US" dirty="0"/>
            </a:br>
            <a:r>
              <a:rPr lang="en-US" dirty="0"/>
              <a:t>  </a:t>
            </a:r>
            <a:r>
              <a:rPr lang="en-US" dirty="0" err="1"/>
              <a:t>context.lineTo</a:t>
            </a:r>
            <a:r>
              <a:rPr lang="en-US" dirty="0"/>
              <a:t>(25,200);</a:t>
            </a:r>
            <a:br>
              <a:rPr lang="en-US" dirty="0"/>
            </a:br>
            <a:r>
              <a:rPr lang="en-US" dirty="0" smtClean="0"/>
              <a:t>  </a:t>
            </a:r>
            <a:r>
              <a:rPr lang="en-US" dirty="0" err="1"/>
              <a:t>context.lineTo</a:t>
            </a:r>
            <a:r>
              <a:rPr lang="en-US" dirty="0"/>
              <a:t>(100,50);</a:t>
            </a:r>
            <a:br>
              <a:rPr lang="en-US" dirty="0"/>
            </a:br>
            <a:r>
              <a:rPr lang="en-US" dirty="0"/>
              <a:t>  </a:t>
            </a:r>
            <a:r>
              <a:rPr lang="en-US" dirty="0" err="1"/>
              <a:t>context.lineWidth</a:t>
            </a:r>
            <a:r>
              <a:rPr lang="en-US" dirty="0"/>
              <a:t> = 3;</a:t>
            </a:r>
            <a:br>
              <a:rPr lang="en-US" dirty="0"/>
            </a:br>
            <a:r>
              <a:rPr lang="en-US" dirty="0"/>
              <a:t>  </a:t>
            </a:r>
            <a:r>
              <a:rPr lang="en-US" dirty="0" err="1"/>
              <a:t>context.fillStyle</a:t>
            </a:r>
            <a:r>
              <a:rPr lang="en-US" dirty="0"/>
              <a:t> = '#FF0000';</a:t>
            </a:r>
            <a:br>
              <a:rPr lang="en-US" dirty="0"/>
            </a:br>
            <a:r>
              <a:rPr lang="en-US" dirty="0" smtClean="0"/>
              <a:t>  </a:t>
            </a:r>
            <a:r>
              <a:rPr lang="en-US" dirty="0" err="1" smtClean="0"/>
              <a:t>context.fill</a:t>
            </a:r>
            <a:r>
              <a:rPr lang="en-US" dirty="0"/>
              <a:t>();</a:t>
            </a:r>
            <a:br>
              <a:rPr lang="en-US" dirty="0"/>
            </a:br>
            <a:r>
              <a:rPr lang="en-US" dirty="0" smtClean="0"/>
              <a:t>  </a:t>
            </a:r>
            <a:r>
              <a:rPr lang="en-US" dirty="0" err="1" smtClean="0"/>
              <a:t>ontext.stroke</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drawStar</a:t>
            </a:r>
            <a:r>
              <a:rPr lang="en-US" dirty="0"/>
              <a:t>(1, 1)"&gt;</a:t>
            </a:r>
            <a:br>
              <a:rPr lang="en-US" dirty="0"/>
            </a:br>
            <a:r>
              <a:rPr lang="en-US" dirty="0"/>
              <a:t>&lt;canvas id="</a:t>
            </a:r>
            <a:r>
              <a:rPr lang="en-US" dirty="0" err="1"/>
              <a:t>myCanvas</a:t>
            </a:r>
            <a:r>
              <a:rPr lang="en-US" dirty="0"/>
              <a:t>" width="400" height="400" </a:t>
            </a:r>
            <a:r>
              <a:rPr lang="en-US" dirty="0" err="1"/>
              <a:t>onmouseover</a:t>
            </a:r>
            <a:r>
              <a:rPr lang="en-US" dirty="0"/>
              <a:t>="</a:t>
            </a:r>
            <a:r>
              <a:rPr lang="en-US" dirty="0" err="1"/>
              <a:t>drawStar</a:t>
            </a:r>
            <a:r>
              <a:rPr lang="en-US" dirty="0"/>
              <a:t>(2, 2);" </a:t>
            </a:r>
            <a:r>
              <a:rPr lang="en-US" dirty="0" err="1"/>
              <a:t>onmouseout</a:t>
            </a:r>
            <a:r>
              <a:rPr lang="en-US" dirty="0"/>
              <a:t>="</a:t>
            </a:r>
            <a:r>
              <a:rPr lang="en-US" dirty="0" err="1"/>
              <a:t>drawStar</a:t>
            </a:r>
            <a:r>
              <a:rPr lang="en-US" dirty="0"/>
              <a:t>(0.5, 0.5);"&gt;&lt;/canvas&gt;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3400" y="1524000"/>
            <a:ext cx="4267200" cy="2434578"/>
          </a:xfrm>
          <a:prstGeom prst="rect">
            <a:avLst/>
          </a:prstGeom>
        </p:spPr>
      </p:pic>
    </p:spTree>
    <p:extLst>
      <p:ext uri="{BB962C8B-B14F-4D97-AF65-F5344CB8AC3E}">
        <p14:creationId xmlns:p14="http://schemas.microsoft.com/office/powerpoint/2010/main" val="406246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and filling rectangles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drawRects</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context.rect</a:t>
            </a:r>
            <a:r>
              <a:rPr lang="en-US" dirty="0"/>
              <a:t>(100, 100, 100, 200);</a:t>
            </a:r>
            <a:br>
              <a:rPr lang="en-US" dirty="0"/>
            </a:br>
            <a:r>
              <a:rPr lang="en-US" dirty="0"/>
              <a:t>  </a:t>
            </a:r>
            <a:r>
              <a:rPr lang="en-US" dirty="0" err="1"/>
              <a:t>context.fillStyle</a:t>
            </a:r>
            <a:r>
              <a:rPr lang="en-US" dirty="0"/>
              <a:t> = '#FF0000';</a:t>
            </a:r>
            <a:br>
              <a:rPr lang="en-US" dirty="0"/>
            </a:br>
            <a:r>
              <a:rPr lang="en-US" dirty="0"/>
              <a:t>  </a:t>
            </a:r>
            <a:r>
              <a:rPr lang="en-US" dirty="0" err="1"/>
              <a:t>context.fillRect</a:t>
            </a:r>
            <a:r>
              <a:rPr lang="en-US" dirty="0"/>
              <a:t>(300, 100, 50, 100);</a:t>
            </a:r>
            <a:br>
              <a:rPr lang="en-US" dirty="0"/>
            </a:br>
            <a:r>
              <a:rPr lang="en-US" dirty="0"/>
              <a:t>  </a:t>
            </a:r>
            <a:r>
              <a:rPr lang="en-US" dirty="0" err="1"/>
              <a:t>context.stroke</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drawRects</a:t>
            </a:r>
            <a:r>
              <a:rPr lang="en-US" dirty="0"/>
              <a:t>()"&gt;</a:t>
            </a:r>
            <a:br>
              <a:rPr lang="en-US" dirty="0"/>
            </a:br>
            <a:r>
              <a:rPr lang="en-US" dirty="0"/>
              <a:t>&lt;canvas id="</a:t>
            </a:r>
            <a:r>
              <a:rPr lang="en-US" dirty="0" err="1"/>
              <a:t>myCanvas</a:t>
            </a:r>
            <a:r>
              <a:rPr lang="en-US" dirty="0"/>
              <a:t>" width="400" height="400"&gt;&lt;/canvas&gt;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114800"/>
            <a:ext cx="3993438" cy="2432050"/>
          </a:xfrm>
          <a:prstGeom prst="rect">
            <a:avLst/>
          </a:prstGeom>
        </p:spPr>
      </p:pic>
    </p:spTree>
    <p:extLst>
      <p:ext uri="{BB962C8B-B14F-4D97-AF65-F5344CB8AC3E}">
        <p14:creationId xmlns:p14="http://schemas.microsoft.com/office/powerpoint/2010/main" val="41801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 and arcs</a:t>
            </a:r>
            <a:endParaRPr lang="en-US" dirty="0"/>
          </a:p>
        </p:txBody>
      </p:sp>
      <p:sp>
        <p:nvSpPr>
          <p:cNvPr id="3" name="Content Placeholder 2"/>
          <p:cNvSpPr>
            <a:spLocks noGrp="1"/>
          </p:cNvSpPr>
          <p:nvPr>
            <p:ph idx="1"/>
          </p:nvPr>
        </p:nvSpPr>
        <p:spPr>
          <a:xfrm>
            <a:off x="822960" y="1100628"/>
            <a:ext cx="7787640" cy="4309572"/>
          </a:xfrm>
        </p:spPr>
        <p:txBody>
          <a:bodyPr>
            <a:normAutofit fontScale="47500" lnSpcReduction="20000"/>
          </a:bodyPr>
          <a:lstStyle/>
          <a:p>
            <a:r>
              <a:rPr lang="en-US" dirty="0" smtClean="0"/>
              <a:t>	</a:t>
            </a:r>
            <a:r>
              <a:rPr lang="en-US" dirty="0"/>
              <a:t>&lt;!DOCTYPE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drawCircles</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context.arc(100,75,50,0,2*</a:t>
            </a:r>
            <a:r>
              <a:rPr lang="en-US" dirty="0" err="1"/>
              <a:t>Math.PI</a:t>
            </a:r>
            <a:r>
              <a:rPr lang="en-US" dirty="0"/>
              <a:t>);</a:t>
            </a:r>
            <a:br>
              <a:rPr lang="en-US" dirty="0"/>
            </a:br>
            <a:r>
              <a:rPr lang="en-US" dirty="0"/>
              <a:t>  </a:t>
            </a:r>
            <a:r>
              <a:rPr lang="en-US" dirty="0" err="1"/>
              <a:t>context.stroke</a:t>
            </a:r>
            <a:r>
              <a:rPr lang="en-US" dirty="0"/>
              <a:t>();</a:t>
            </a:r>
            <a:br>
              <a:rPr lang="en-US" dirty="0"/>
            </a:br>
            <a:r>
              <a:rPr lang="en-US" dirty="0"/>
              <a:t/>
            </a:r>
            <a:br>
              <a:rPr lang="en-US" dirty="0"/>
            </a:br>
            <a:r>
              <a:rPr lang="en-US" dirty="0"/>
              <a:t>  </a:t>
            </a:r>
            <a:r>
              <a:rPr lang="en-US" dirty="0" err="1"/>
              <a:t>context.beginPath</a:t>
            </a:r>
            <a:r>
              <a:rPr lang="en-US" dirty="0"/>
              <a:t>();</a:t>
            </a:r>
            <a:br>
              <a:rPr lang="en-US" dirty="0"/>
            </a:br>
            <a:r>
              <a:rPr lang="en-US" dirty="0"/>
              <a:t>  context.arc(300,75,50,0,2*</a:t>
            </a:r>
            <a:r>
              <a:rPr lang="en-US" dirty="0" err="1"/>
              <a:t>Math.PI</a:t>
            </a:r>
            <a:r>
              <a:rPr lang="en-US" dirty="0"/>
              <a:t>);  </a:t>
            </a:r>
            <a:br>
              <a:rPr lang="en-US" dirty="0"/>
            </a:br>
            <a:r>
              <a:rPr lang="en-US" dirty="0"/>
              <a:t>  </a:t>
            </a:r>
            <a:r>
              <a:rPr lang="en-US" dirty="0" err="1"/>
              <a:t>context.stroke</a:t>
            </a:r>
            <a:r>
              <a:rPr lang="en-US" dirty="0"/>
              <a:t>();</a:t>
            </a:r>
          </a:p>
          <a:p>
            <a:r>
              <a:rPr lang="en-US" dirty="0"/>
              <a:t/>
            </a:r>
            <a:br>
              <a:rPr lang="en-US" dirty="0"/>
            </a:br>
            <a:r>
              <a:rPr lang="en-US" dirty="0"/>
              <a:t>  </a:t>
            </a:r>
            <a:r>
              <a:rPr lang="en-US" dirty="0" err="1"/>
              <a:t>context.beginPath</a:t>
            </a:r>
            <a:r>
              <a:rPr lang="en-US" dirty="0"/>
              <a:t>();</a:t>
            </a:r>
            <a:br>
              <a:rPr lang="en-US" dirty="0"/>
            </a:br>
            <a:r>
              <a:rPr lang="en-US" dirty="0"/>
              <a:t>  context.arc(500,75,50,0,2*</a:t>
            </a:r>
            <a:r>
              <a:rPr lang="en-US" dirty="0" err="1"/>
              <a:t>Math.PI</a:t>
            </a:r>
            <a:r>
              <a:rPr lang="en-US" dirty="0"/>
              <a:t>);  </a:t>
            </a:r>
            <a:br>
              <a:rPr lang="en-US" dirty="0"/>
            </a:br>
            <a:r>
              <a:rPr lang="en-US" dirty="0"/>
              <a:t>  </a:t>
            </a:r>
            <a:r>
              <a:rPr lang="en-US" dirty="0" err="1"/>
              <a:t>context.fill</a:t>
            </a:r>
            <a:r>
              <a:rPr lang="en-US" dirty="0"/>
              <a:t>();</a:t>
            </a:r>
            <a:br>
              <a:rPr lang="en-US" dirty="0"/>
            </a:br>
            <a:r>
              <a:rPr lang="en-US" dirty="0"/>
              <a:t>  </a:t>
            </a:r>
            <a:r>
              <a:rPr lang="en-US" dirty="0" err="1"/>
              <a:t>context.beginPath</a:t>
            </a:r>
            <a:r>
              <a:rPr lang="en-US" dirty="0"/>
              <a:t>();</a:t>
            </a:r>
            <a:br>
              <a:rPr lang="en-US" dirty="0"/>
            </a:br>
            <a:r>
              <a:rPr lang="en-US" dirty="0"/>
              <a:t>  context.arc(100,275,50,0,1*</a:t>
            </a:r>
            <a:r>
              <a:rPr lang="en-US" dirty="0" err="1"/>
              <a:t>Math.PI</a:t>
            </a:r>
            <a:r>
              <a:rPr lang="en-US" dirty="0"/>
              <a:t>);</a:t>
            </a:r>
            <a:br>
              <a:rPr lang="en-US" dirty="0"/>
            </a:br>
            <a:r>
              <a:rPr lang="en-US" dirty="0"/>
              <a:t>  </a:t>
            </a:r>
            <a:r>
              <a:rPr lang="en-US" dirty="0" err="1"/>
              <a:t>context.stroke</a:t>
            </a:r>
            <a:r>
              <a:rPr lang="en-US" dirty="0"/>
              <a:t>();</a:t>
            </a:r>
            <a:br>
              <a:rPr lang="en-US" dirty="0"/>
            </a:br>
            <a:r>
              <a:rPr lang="en-US" dirty="0"/>
              <a:t/>
            </a:r>
            <a:br>
              <a:rPr lang="en-US" dirty="0"/>
            </a:br>
            <a:r>
              <a:rPr lang="en-US" dirty="0"/>
              <a:t>  </a:t>
            </a:r>
            <a:r>
              <a:rPr lang="en-US" dirty="0" err="1"/>
              <a:t>context.beginPath</a:t>
            </a:r>
            <a:r>
              <a:rPr lang="en-US" dirty="0"/>
              <a:t>();</a:t>
            </a:r>
            <a:br>
              <a:rPr lang="en-US" dirty="0"/>
            </a:br>
            <a:r>
              <a:rPr lang="en-US" dirty="0"/>
              <a:t>  context.arc(300,275,50,0,1.5*</a:t>
            </a:r>
            <a:r>
              <a:rPr lang="en-US" dirty="0" err="1"/>
              <a:t>Math.PI</a:t>
            </a:r>
            <a:r>
              <a:rPr lang="en-US" dirty="0"/>
              <a:t>);  </a:t>
            </a:r>
            <a:br>
              <a:rPr lang="en-US" dirty="0"/>
            </a:br>
            <a:r>
              <a:rPr lang="en-US" dirty="0"/>
              <a:t>  </a:t>
            </a:r>
            <a:r>
              <a:rPr lang="en-US" dirty="0" err="1"/>
              <a:t>context.stroke</a:t>
            </a:r>
            <a:r>
              <a:rPr lang="en-US" dirty="0"/>
              <a:t>();</a:t>
            </a:r>
            <a:br>
              <a:rPr lang="en-US" dirty="0"/>
            </a:br>
            <a:r>
              <a:rPr lang="en-US" dirty="0"/>
              <a:t/>
            </a:r>
            <a:br>
              <a:rPr lang="en-US" dirty="0"/>
            </a:br>
            <a:r>
              <a:rPr lang="en-US" dirty="0"/>
              <a:t>  </a:t>
            </a:r>
            <a:r>
              <a:rPr lang="en-US" dirty="0" err="1"/>
              <a:t>context.beginPath</a:t>
            </a:r>
            <a:r>
              <a:rPr lang="en-US" dirty="0"/>
              <a:t>();</a:t>
            </a:r>
            <a:br>
              <a:rPr lang="en-US" dirty="0"/>
            </a:br>
            <a:r>
              <a:rPr lang="en-US" dirty="0"/>
              <a:t>  context.arc(500,275,50,0,1*</a:t>
            </a:r>
            <a:r>
              <a:rPr lang="en-US" dirty="0" err="1"/>
              <a:t>Math.PI</a:t>
            </a:r>
            <a:r>
              <a:rPr lang="en-US" dirty="0"/>
              <a:t>);  </a:t>
            </a:r>
            <a:br>
              <a:rPr lang="en-US" dirty="0"/>
            </a:br>
            <a:r>
              <a:rPr lang="en-US" dirty="0"/>
              <a:t>  </a:t>
            </a:r>
            <a:r>
              <a:rPr lang="en-US" dirty="0" err="1"/>
              <a:t>context.fill</a:t>
            </a:r>
            <a:r>
              <a:rPr lang="en-US" dirty="0"/>
              <a:t>();</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drawCircles</a:t>
            </a:r>
            <a:r>
              <a:rPr lang="en-US" dirty="0"/>
              <a:t>()"&gt;</a:t>
            </a:r>
            <a:br>
              <a:rPr lang="en-US" dirty="0"/>
            </a:br>
            <a:r>
              <a:rPr lang="en-US" dirty="0"/>
              <a:t>&lt;canvas id="</a:t>
            </a:r>
            <a:r>
              <a:rPr lang="en-US" dirty="0" err="1"/>
              <a:t>myCanvas</a:t>
            </a:r>
            <a:r>
              <a:rPr lang="en-US" dirty="0"/>
              <a:t>" width="600" height="600"&gt;&lt;/canvas&gt;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752600"/>
            <a:ext cx="4294627" cy="2533650"/>
          </a:xfrm>
          <a:prstGeom prst="rect">
            <a:avLst/>
          </a:prstGeom>
        </p:spPr>
      </p:pic>
    </p:spTree>
    <p:extLst>
      <p:ext uri="{BB962C8B-B14F-4D97-AF65-F5344CB8AC3E}">
        <p14:creationId xmlns:p14="http://schemas.microsoft.com/office/powerpoint/2010/main" val="129977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ellipses</a:t>
            </a:r>
            <a:endParaRPr lang="en-US" dirty="0"/>
          </a:p>
        </p:txBody>
      </p:sp>
      <p:sp>
        <p:nvSpPr>
          <p:cNvPr id="3" name="Content Placeholder 2"/>
          <p:cNvSpPr>
            <a:spLocks noGrp="1"/>
          </p:cNvSpPr>
          <p:nvPr>
            <p:ph idx="1"/>
          </p:nvPr>
        </p:nvSpPr>
        <p:spPr>
          <a:xfrm>
            <a:off x="381000" y="1100628"/>
            <a:ext cx="7962900" cy="3579849"/>
          </a:xfrm>
        </p:spPr>
        <p:txBody>
          <a:bodyPr>
            <a:normAutofit fontScale="55000" lnSpcReduction="20000"/>
          </a:bodyPr>
          <a:lstStyle/>
          <a:p>
            <a:r>
              <a:rPr lang="en-US" dirty="0" smtClean="0"/>
              <a:t>	</a:t>
            </a:r>
            <a:r>
              <a:rPr lang="en-US" dirty="0"/>
              <a:t>&lt;!DOCTYPE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drawCircles</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context.scale</a:t>
            </a:r>
            <a:r>
              <a:rPr lang="en-US" dirty="0"/>
              <a:t>(1, 2);</a:t>
            </a:r>
            <a:br>
              <a:rPr lang="en-US" dirty="0"/>
            </a:br>
            <a:r>
              <a:rPr lang="en-US" dirty="0"/>
              <a:t>  context.arc(100,75,50,0,2*</a:t>
            </a:r>
            <a:r>
              <a:rPr lang="en-US" dirty="0" err="1"/>
              <a:t>Math.PI</a:t>
            </a:r>
            <a:r>
              <a:rPr lang="en-US" dirty="0"/>
              <a:t>);</a:t>
            </a:r>
            <a:br>
              <a:rPr lang="en-US" dirty="0"/>
            </a:br>
            <a:r>
              <a:rPr lang="en-US" dirty="0"/>
              <a:t>  </a:t>
            </a:r>
            <a:r>
              <a:rPr lang="en-US" dirty="0" err="1"/>
              <a:t>context.stroke</a:t>
            </a:r>
            <a:r>
              <a:rPr lang="en-US" dirty="0"/>
              <a:t>();</a:t>
            </a:r>
            <a:br>
              <a:rPr lang="en-US" dirty="0"/>
            </a:br>
            <a:r>
              <a:rPr lang="en-US" dirty="0"/>
              <a:t/>
            </a:r>
            <a:br>
              <a:rPr lang="en-US" dirty="0"/>
            </a:br>
            <a:r>
              <a:rPr lang="en-US" dirty="0" smtClean="0"/>
              <a:t>  </a:t>
            </a:r>
            <a:r>
              <a:rPr lang="en-US" dirty="0" err="1"/>
              <a:t>context.scale</a:t>
            </a:r>
            <a:r>
              <a:rPr lang="en-US" dirty="0"/>
              <a:t>(1, 0.5);</a:t>
            </a:r>
            <a:br>
              <a:rPr lang="en-US" dirty="0"/>
            </a:br>
            <a:r>
              <a:rPr lang="en-US" dirty="0" smtClean="0"/>
              <a:t>  </a:t>
            </a:r>
            <a:r>
              <a:rPr lang="en-US" dirty="0" err="1"/>
              <a:t>context.beginPath</a:t>
            </a:r>
            <a:r>
              <a:rPr lang="en-US" dirty="0"/>
              <a:t>();</a:t>
            </a:r>
            <a:br>
              <a:rPr lang="en-US" dirty="0"/>
            </a:br>
            <a:r>
              <a:rPr lang="en-US" dirty="0" smtClean="0"/>
              <a:t>  </a:t>
            </a:r>
            <a:r>
              <a:rPr lang="en-US" dirty="0" err="1"/>
              <a:t>context.scale</a:t>
            </a:r>
            <a:r>
              <a:rPr lang="en-US" dirty="0"/>
              <a:t>(2, 1);</a:t>
            </a:r>
            <a:br>
              <a:rPr lang="en-US" dirty="0"/>
            </a:br>
            <a:r>
              <a:rPr lang="en-US" dirty="0" smtClean="0"/>
              <a:t>  </a:t>
            </a:r>
            <a:r>
              <a:rPr lang="en-US" dirty="0"/>
              <a:t>context.arc(200,75,50,0,2*</a:t>
            </a:r>
            <a:r>
              <a:rPr lang="en-US" dirty="0" err="1"/>
              <a:t>Math.PI</a:t>
            </a:r>
            <a:r>
              <a:rPr lang="en-US" dirty="0"/>
              <a:t>);</a:t>
            </a:r>
            <a:br>
              <a:rPr lang="en-US" dirty="0"/>
            </a:br>
            <a:r>
              <a:rPr lang="en-US" dirty="0" smtClean="0"/>
              <a:t>  </a:t>
            </a:r>
            <a:r>
              <a:rPr lang="en-US" dirty="0" err="1" smtClean="0"/>
              <a:t>context.stroke</a:t>
            </a:r>
            <a:r>
              <a:rPr lang="en-US" dirty="0"/>
              <a:t>();</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drawCircles</a:t>
            </a:r>
            <a:r>
              <a:rPr lang="en-US" dirty="0"/>
              <a:t>()"&gt;</a:t>
            </a:r>
            <a:br>
              <a:rPr lang="en-US" dirty="0"/>
            </a:br>
            <a:r>
              <a:rPr lang="en-US" dirty="0"/>
              <a:t>&lt;canvas id="</a:t>
            </a:r>
            <a:r>
              <a:rPr lang="en-US" dirty="0" err="1"/>
              <a:t>myCanvas</a:t>
            </a:r>
            <a:r>
              <a:rPr lang="en-US" dirty="0"/>
              <a:t>" width="600" height="600"&gt;&lt;/canvas&gt;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267200"/>
            <a:ext cx="4866947" cy="2362200"/>
          </a:xfrm>
          <a:prstGeom prst="rect">
            <a:avLst/>
          </a:prstGeom>
        </p:spPr>
      </p:pic>
    </p:spTree>
    <p:extLst>
      <p:ext uri="{BB962C8B-B14F-4D97-AF65-F5344CB8AC3E}">
        <p14:creationId xmlns:p14="http://schemas.microsoft.com/office/powerpoint/2010/main" val="34564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Image-based screen saver</a:t>
            </a:r>
            <a:endParaRPr lang="en-US" dirty="0"/>
          </a:p>
        </p:txBody>
      </p:sp>
      <p:sp>
        <p:nvSpPr>
          <p:cNvPr id="3" name="Content Placeholder 2"/>
          <p:cNvSpPr>
            <a:spLocks noGrp="1"/>
          </p:cNvSpPr>
          <p:nvPr>
            <p:ph idx="1"/>
          </p:nvPr>
        </p:nvSpPr>
        <p:spPr>
          <a:xfrm>
            <a:off x="228600" y="1066800"/>
            <a:ext cx="7886700" cy="4690572"/>
          </a:xfrm>
        </p:spPr>
        <p:txBody>
          <a:bodyPr>
            <a:normAutofit fontScale="4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err="1"/>
              <a:t>vari</a:t>
            </a:r>
            <a:r>
              <a:rPr lang="en-US" dirty="0"/>
              <a:t> = 0;</a:t>
            </a:r>
            <a:br>
              <a:rPr lang="en-US" dirty="0"/>
            </a:br>
            <a:r>
              <a:rPr lang="en-US" dirty="0"/>
              <a:t/>
            </a:r>
            <a:br>
              <a:rPr lang="en-US" dirty="0"/>
            </a:br>
            <a:r>
              <a:rPr lang="en-US" dirty="0"/>
              <a:t>function </a:t>
            </a:r>
            <a:r>
              <a:rPr lang="en-US" dirty="0" err="1"/>
              <a:t>ShowSlide</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t>
            </a:r>
            <a:r>
              <a:rPr lang="en-US" dirty="0" err="1"/>
              <a:t>context.clearRect</a:t>
            </a:r>
            <a:r>
              <a:rPr lang="en-US" dirty="0"/>
              <a:t>(0,0,600,600);</a:t>
            </a:r>
            <a:br>
              <a:rPr lang="en-US" dirty="0"/>
            </a:br>
            <a:r>
              <a:rPr lang="en-US" dirty="0"/>
              <a:t/>
            </a:r>
            <a:br>
              <a:rPr lang="en-US" dirty="0"/>
            </a:br>
            <a:r>
              <a:rPr lang="en-US" dirty="0"/>
              <a:t>  if (</a:t>
            </a:r>
            <a:r>
              <a:rPr lang="en-US" dirty="0" err="1"/>
              <a:t>i</a:t>
            </a:r>
            <a:r>
              <a:rPr lang="en-US" dirty="0"/>
              <a:t> == 0)</a:t>
            </a:r>
            <a:br>
              <a:rPr lang="en-US" dirty="0"/>
            </a:br>
            <a:r>
              <a:rPr lang="en-US" dirty="0"/>
              <a:t>    {</a:t>
            </a:r>
            <a:br>
              <a:rPr lang="en-US" dirty="0"/>
            </a:br>
            <a:r>
              <a:rPr lang="en-US" dirty="0"/>
              <a:t>       </a:t>
            </a:r>
            <a:r>
              <a:rPr lang="en-US" dirty="0" err="1"/>
              <a:t>context.drawImage</a:t>
            </a:r>
            <a:r>
              <a:rPr lang="en-US" dirty="0"/>
              <a:t>(</a:t>
            </a:r>
            <a:r>
              <a:rPr lang="en-US" dirty="0" err="1"/>
              <a:t>document.getElementById</a:t>
            </a:r>
            <a:r>
              <a:rPr lang="en-US" dirty="0"/>
              <a:t>("dog"), 10, 10);</a:t>
            </a:r>
            <a:br>
              <a:rPr lang="en-US" dirty="0"/>
            </a:br>
            <a:r>
              <a:rPr lang="en-US" dirty="0"/>
              <a:t>       </a:t>
            </a:r>
            <a:r>
              <a:rPr lang="en-US" dirty="0" err="1"/>
              <a:t>i</a:t>
            </a:r>
            <a:r>
              <a:rPr lang="en-US" dirty="0"/>
              <a:t>++;</a:t>
            </a:r>
            <a:br>
              <a:rPr lang="en-US" dirty="0"/>
            </a:br>
            <a:r>
              <a:rPr lang="en-US" dirty="0"/>
              <a:t>    }</a:t>
            </a:r>
            <a:br>
              <a:rPr lang="en-US" dirty="0"/>
            </a:br>
            <a:r>
              <a:rPr lang="en-US" dirty="0"/>
              <a:t>  else if (</a:t>
            </a:r>
            <a:r>
              <a:rPr lang="en-US" dirty="0" err="1"/>
              <a:t>i</a:t>
            </a:r>
            <a:r>
              <a:rPr lang="en-US" dirty="0"/>
              <a:t> == 1)</a:t>
            </a:r>
            <a:br>
              <a:rPr lang="en-US" dirty="0"/>
            </a:br>
            <a:r>
              <a:rPr lang="en-US" dirty="0"/>
              <a:t>    {</a:t>
            </a:r>
            <a:br>
              <a:rPr lang="en-US" dirty="0"/>
            </a:br>
            <a:r>
              <a:rPr lang="en-US" dirty="0"/>
              <a:t>       </a:t>
            </a:r>
            <a:r>
              <a:rPr lang="en-US" dirty="0" err="1"/>
              <a:t>context.drawImage</a:t>
            </a:r>
            <a:r>
              <a:rPr lang="en-US" dirty="0"/>
              <a:t>(</a:t>
            </a:r>
            <a:r>
              <a:rPr lang="en-US" dirty="0" err="1"/>
              <a:t>document.getElementById</a:t>
            </a:r>
            <a:r>
              <a:rPr lang="en-US" dirty="0"/>
              <a:t>("cat"), 10, 10);</a:t>
            </a:r>
            <a:br>
              <a:rPr lang="en-US" dirty="0"/>
            </a:br>
            <a:r>
              <a:rPr lang="en-US" dirty="0"/>
              <a:t>       </a:t>
            </a:r>
            <a:r>
              <a:rPr lang="en-US" dirty="0" err="1"/>
              <a:t>i</a:t>
            </a:r>
            <a:r>
              <a:rPr lang="en-US" dirty="0"/>
              <a:t>++;</a:t>
            </a:r>
            <a:br>
              <a:rPr lang="en-US" dirty="0"/>
            </a:br>
            <a:r>
              <a:rPr lang="en-US" dirty="0"/>
              <a:t>    }</a:t>
            </a:r>
            <a:br>
              <a:rPr lang="en-US" dirty="0"/>
            </a:br>
            <a:r>
              <a:rPr lang="en-US" dirty="0"/>
              <a:t>  else </a:t>
            </a:r>
            <a:br>
              <a:rPr lang="en-US" dirty="0"/>
            </a:br>
            <a:r>
              <a:rPr lang="en-US" dirty="0"/>
              <a:t>    {</a:t>
            </a:r>
            <a:br>
              <a:rPr lang="en-US" dirty="0"/>
            </a:br>
            <a:r>
              <a:rPr lang="en-US" dirty="0"/>
              <a:t>       </a:t>
            </a:r>
            <a:r>
              <a:rPr lang="en-US" dirty="0" err="1"/>
              <a:t>context.drawImage</a:t>
            </a:r>
            <a:r>
              <a:rPr lang="en-US" dirty="0"/>
              <a:t>(</a:t>
            </a:r>
            <a:r>
              <a:rPr lang="en-US" dirty="0" err="1"/>
              <a:t>document.getElementById</a:t>
            </a:r>
            <a:r>
              <a:rPr lang="en-US" dirty="0"/>
              <a:t>("horse"), 10, 10);</a:t>
            </a:r>
            <a:br>
              <a:rPr lang="en-US" dirty="0"/>
            </a:br>
            <a:r>
              <a:rPr lang="en-US" dirty="0"/>
              <a:t>       </a:t>
            </a:r>
            <a:r>
              <a:rPr lang="en-US" dirty="0" err="1"/>
              <a:t>i</a:t>
            </a:r>
            <a:r>
              <a:rPr lang="en-US" dirty="0"/>
              <a:t> = 0;</a:t>
            </a:r>
            <a:br>
              <a:rPr lang="en-US" dirty="0"/>
            </a:br>
            <a:r>
              <a:rPr lang="en-US" dirty="0"/>
              <a:t>    }</a:t>
            </a:r>
            <a:br>
              <a:rPr lang="en-US" dirty="0"/>
            </a:br>
            <a:r>
              <a:rPr lang="en-US" dirty="0"/>
              <a:t> </a:t>
            </a:r>
            <a:r>
              <a:rPr lang="en-US" dirty="0" err="1"/>
              <a:t>setTimeout</a:t>
            </a:r>
            <a:r>
              <a:rPr lang="en-US" dirty="0"/>
              <a:t> (</a:t>
            </a:r>
            <a:r>
              <a:rPr lang="en-US" dirty="0" err="1"/>
              <a:t>ShowSlide</a:t>
            </a:r>
            <a:r>
              <a:rPr lang="en-US" dirty="0"/>
              <a:t>, 3000);</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setTimeout</a:t>
            </a:r>
            <a:r>
              <a:rPr lang="en-US" dirty="0"/>
              <a:t> (</a:t>
            </a:r>
            <a:r>
              <a:rPr lang="en-US" dirty="0" err="1"/>
              <a:t>ShowSlide</a:t>
            </a:r>
            <a:r>
              <a:rPr lang="en-US" dirty="0"/>
              <a:t>, 100);"&gt;</a:t>
            </a:r>
            <a:br>
              <a:rPr lang="en-US" dirty="0"/>
            </a:br>
            <a:r>
              <a:rPr lang="en-US" dirty="0"/>
              <a:t>&lt;canvas id="</a:t>
            </a:r>
            <a:r>
              <a:rPr lang="en-US" dirty="0" err="1"/>
              <a:t>myCanvas</a:t>
            </a:r>
            <a:r>
              <a:rPr lang="en-US" dirty="0"/>
              <a:t>" width="600" height="600"&gt;&lt;/canvas&gt;</a:t>
            </a:r>
            <a:br>
              <a:rPr lang="en-US" dirty="0"/>
            </a:br>
            <a:r>
              <a:rPr lang="en-US" dirty="0"/>
              <a:t>&lt;div style="</a:t>
            </a:r>
            <a:r>
              <a:rPr lang="en-US" dirty="0" err="1"/>
              <a:t>visibility:hidden</a:t>
            </a:r>
            <a:r>
              <a:rPr lang="en-US" dirty="0"/>
              <a:t>"&gt;</a:t>
            </a:r>
            <a:br>
              <a:rPr lang="en-US" dirty="0"/>
            </a:br>
            <a:r>
              <a:rPr lang="en-US" dirty="0"/>
              <a:t>&lt;</a:t>
            </a:r>
            <a:r>
              <a:rPr lang="en-US" dirty="0" err="1"/>
              <a:t>img</a:t>
            </a:r>
            <a:r>
              <a:rPr lang="en-US" dirty="0"/>
              <a:t> id="dog" </a:t>
            </a:r>
            <a:r>
              <a:rPr lang="en-US" dirty="0" err="1"/>
              <a:t>src</a:t>
            </a:r>
            <a:r>
              <a:rPr lang="en-US" dirty="0"/>
              <a:t>="dog.jpg"&gt;</a:t>
            </a:r>
            <a:br>
              <a:rPr lang="en-US" dirty="0"/>
            </a:br>
            <a:r>
              <a:rPr lang="en-US" dirty="0"/>
              <a:t>&lt;</a:t>
            </a:r>
            <a:r>
              <a:rPr lang="en-US" dirty="0" err="1"/>
              <a:t>img</a:t>
            </a:r>
            <a:r>
              <a:rPr lang="en-US" dirty="0"/>
              <a:t> id="cat" </a:t>
            </a:r>
            <a:r>
              <a:rPr lang="en-US" dirty="0" err="1"/>
              <a:t>src</a:t>
            </a:r>
            <a:r>
              <a:rPr lang="en-US" dirty="0"/>
              <a:t>="cat.jpg"&gt;</a:t>
            </a:r>
            <a:br>
              <a:rPr lang="en-US" dirty="0"/>
            </a:br>
            <a:r>
              <a:rPr lang="en-US" dirty="0"/>
              <a:t>&lt;</a:t>
            </a:r>
            <a:r>
              <a:rPr lang="en-US" dirty="0" err="1"/>
              <a:t>img</a:t>
            </a:r>
            <a:r>
              <a:rPr lang="en-US" dirty="0"/>
              <a:t> id="horse" </a:t>
            </a:r>
            <a:r>
              <a:rPr lang="en-US" dirty="0" err="1"/>
              <a:t>src</a:t>
            </a:r>
            <a:r>
              <a:rPr lang="en-US" dirty="0"/>
              <a:t>="horse.jpg"&gt;</a:t>
            </a:r>
            <a:br>
              <a:rPr lang="en-US" dirty="0"/>
            </a:br>
            <a:r>
              <a:rPr lang="en-US" dirty="0"/>
              <a:t>&lt;/div&gt;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447800"/>
            <a:ext cx="4347553" cy="2952002"/>
          </a:xfrm>
          <a:prstGeom prst="rect">
            <a:avLst/>
          </a:prstGeom>
        </p:spPr>
      </p:pic>
    </p:spTree>
    <p:extLst>
      <p:ext uri="{BB962C8B-B14F-4D97-AF65-F5344CB8AC3E}">
        <p14:creationId xmlns:p14="http://schemas.microsoft.com/office/powerpoint/2010/main" val="3737621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text within the canvas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sayHello</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context.font</a:t>
            </a:r>
            <a:r>
              <a:rPr lang="en-US" dirty="0"/>
              <a:t> = '72px Calibri';</a:t>
            </a:r>
            <a:br>
              <a:rPr lang="en-US" dirty="0"/>
            </a:br>
            <a:r>
              <a:rPr lang="en-US" dirty="0"/>
              <a:t>  </a:t>
            </a:r>
            <a:r>
              <a:rPr lang="en-US" dirty="0" err="1"/>
              <a:t>context.strokeText</a:t>
            </a:r>
            <a:r>
              <a:rPr lang="en-US" dirty="0"/>
              <a:t>('Hello canvas!', 100, 100);</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sayHello</a:t>
            </a:r>
            <a:r>
              <a:rPr lang="en-US" dirty="0"/>
              <a:t>();"&gt;</a:t>
            </a:r>
            <a:br>
              <a:rPr lang="en-US" dirty="0"/>
            </a:br>
            <a:r>
              <a:rPr lang="en-US" dirty="0"/>
              <a:t>&lt;canvas id="</a:t>
            </a:r>
            <a:r>
              <a:rPr lang="en-US" dirty="0" err="1"/>
              <a:t>myCanvas</a:t>
            </a:r>
            <a:r>
              <a:rPr lang="en-US" dirty="0"/>
              <a:t>" width="600" height="600"&gt;&lt;/canvas&gt;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672" y="4191000"/>
            <a:ext cx="4826000" cy="1842358"/>
          </a:xfrm>
          <a:prstGeom prst="rect">
            <a:avLst/>
          </a:prstGeom>
        </p:spPr>
      </p:pic>
    </p:spTree>
    <p:extLst>
      <p:ext uri="{BB962C8B-B14F-4D97-AF65-F5344CB8AC3E}">
        <p14:creationId xmlns:p14="http://schemas.microsoft.com/office/powerpoint/2010/main" val="363244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curved lines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sayHello</a:t>
            </a:r>
            <a:r>
              <a:rPr lang="en-US" dirty="0"/>
              <a:t>()</a:t>
            </a:r>
            <a:br>
              <a:rPr lang="en-US" dirty="0"/>
            </a:br>
            <a:r>
              <a:rPr lang="en-US" dirty="0"/>
              <a:t>{</a:t>
            </a:r>
            <a:br>
              <a:rPr lang="en-US" dirty="0"/>
            </a:br>
            <a:r>
              <a:rPr lang="en-US" dirty="0"/>
              <a:t>  </a:t>
            </a:r>
            <a:r>
              <a:rPr lang="en-US" dirty="0" err="1"/>
              <a:t>var</a:t>
            </a:r>
            <a:r>
              <a:rPr lang="en-US" dirty="0"/>
              <a:t> canvas, context;</a:t>
            </a:r>
            <a:br>
              <a:rPr lang="en-US" dirty="0"/>
            </a:br>
            <a:r>
              <a:rPr lang="en-US" dirty="0"/>
              <a:t>  canvas = </a:t>
            </a:r>
            <a:r>
              <a:rPr lang="en-US" dirty="0" err="1"/>
              <a:t>document.getElementById</a:t>
            </a:r>
            <a:r>
              <a:rPr lang="en-US" dirty="0"/>
              <a:t>('</a:t>
            </a:r>
            <a:r>
              <a:rPr lang="en-US" dirty="0" err="1"/>
              <a:t>myCanvas</a:t>
            </a:r>
            <a:r>
              <a:rPr lang="en-US" dirty="0"/>
              <a:t>');</a:t>
            </a:r>
            <a:br>
              <a:rPr lang="en-US" dirty="0"/>
            </a:b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context.moveTo</a:t>
            </a:r>
            <a:r>
              <a:rPr lang="en-US" dirty="0"/>
              <a:t>(50,50);</a:t>
            </a:r>
            <a:br>
              <a:rPr lang="en-US" dirty="0"/>
            </a:br>
            <a:r>
              <a:rPr lang="en-US" dirty="0"/>
              <a:t>  </a:t>
            </a:r>
            <a:r>
              <a:rPr lang="en-US" dirty="0" err="1"/>
              <a:t>context.bezierCurveTo</a:t>
            </a:r>
            <a:r>
              <a:rPr lang="en-US" dirty="0"/>
              <a:t>(50,100, 200, 100, 200,250);</a:t>
            </a:r>
            <a:br>
              <a:rPr lang="en-US" dirty="0"/>
            </a:br>
            <a:r>
              <a:rPr lang="en-US" dirty="0"/>
              <a:t>  </a:t>
            </a:r>
            <a:r>
              <a:rPr lang="en-US" dirty="0" err="1"/>
              <a:t>context.stroke</a:t>
            </a:r>
            <a:r>
              <a:rPr lang="en-US" dirty="0"/>
              <a:t>();</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context.moveTo</a:t>
            </a:r>
            <a:r>
              <a:rPr lang="en-US" dirty="0"/>
              <a:t>(300, 50);</a:t>
            </a:r>
            <a:br>
              <a:rPr lang="en-US" dirty="0"/>
            </a:br>
            <a:r>
              <a:rPr lang="en-US" dirty="0"/>
              <a:t>  </a:t>
            </a:r>
            <a:r>
              <a:rPr lang="en-US" dirty="0" err="1"/>
              <a:t>context.quadraticCurveTo</a:t>
            </a:r>
            <a:r>
              <a:rPr lang="en-US" dirty="0"/>
              <a:t>(400, 0, 400, 150);</a:t>
            </a:r>
            <a:br>
              <a:rPr lang="en-US" dirty="0"/>
            </a:br>
            <a:r>
              <a:rPr lang="en-US" dirty="0"/>
              <a:t>  </a:t>
            </a:r>
            <a:r>
              <a:rPr lang="en-US" dirty="0" err="1"/>
              <a:t>context.lineWidth</a:t>
            </a:r>
            <a:r>
              <a:rPr lang="en-US" dirty="0"/>
              <a:t> = 3;</a:t>
            </a:r>
            <a:br>
              <a:rPr lang="en-US" dirty="0"/>
            </a:br>
            <a:r>
              <a:rPr lang="en-US" dirty="0"/>
              <a:t>  </a:t>
            </a:r>
            <a:r>
              <a:rPr lang="en-US" dirty="0" err="1"/>
              <a:t>context.stroke</a:t>
            </a:r>
            <a:r>
              <a:rPr lang="en-US" dirty="0"/>
              <a:t>();</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sayHello</a:t>
            </a:r>
            <a:r>
              <a:rPr lang="en-US" dirty="0"/>
              <a:t>();"&gt;</a:t>
            </a:r>
            <a:br>
              <a:rPr lang="en-US" dirty="0"/>
            </a:br>
            <a:r>
              <a:rPr lang="en-US" dirty="0"/>
              <a:t>&lt;canvas id="</a:t>
            </a:r>
            <a:r>
              <a:rPr lang="en-US" dirty="0" err="1"/>
              <a:t>myCanvas</a:t>
            </a:r>
            <a:r>
              <a:rPr lang="en-US" dirty="0"/>
              <a:t>" width="600" height="600"&gt;&lt;/canvas&gt;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343400"/>
            <a:ext cx="4745203" cy="2087633"/>
          </a:xfrm>
          <a:prstGeom prst="rect">
            <a:avLst/>
          </a:prstGeom>
        </p:spPr>
      </p:pic>
    </p:spTree>
    <p:extLst>
      <p:ext uri="{BB962C8B-B14F-4D97-AF65-F5344CB8AC3E}">
        <p14:creationId xmlns:p14="http://schemas.microsoft.com/office/powerpoint/2010/main" val="102651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a:t>
            </a:r>
            <a:r>
              <a:rPr lang="en-US" dirty="0" smtClean="0"/>
              <a:t>World: canvas specification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563" y="1100138"/>
            <a:ext cx="4753099" cy="3579812"/>
          </a:xfrm>
        </p:spPr>
      </p:pic>
    </p:spTree>
    <p:extLst>
      <p:ext uri="{BB962C8B-B14F-4D97-AF65-F5344CB8AC3E}">
        <p14:creationId xmlns:p14="http://schemas.microsoft.com/office/powerpoint/2010/main" val="289268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762000"/>
            <a:ext cx="8305800" cy="3918477"/>
          </a:xfrm>
        </p:spPr>
        <p:txBody>
          <a:bodyPr>
            <a:noAutofit/>
          </a:bodyPr>
          <a:lstStyle/>
          <a:p>
            <a:pPr lvl="0">
              <a:buFont typeface="Arial" pitchFamily="34" charset="0"/>
              <a:buChar char="•"/>
            </a:pPr>
            <a:r>
              <a:rPr lang="en-US" b="0" dirty="0"/>
              <a:t>How to create a canvas using the &lt;canvas&gt; and &lt;/canvas&gt; tag pair</a:t>
            </a:r>
          </a:p>
          <a:p>
            <a:pPr lvl="0">
              <a:buFont typeface="Arial" pitchFamily="34" charset="0"/>
              <a:buChar char="•"/>
            </a:pPr>
            <a:r>
              <a:rPr lang="en-US" b="0" dirty="0"/>
              <a:t>How to test if a browser supports canvas operations</a:t>
            </a:r>
          </a:p>
          <a:p>
            <a:pPr lvl="0">
              <a:buFont typeface="Arial" pitchFamily="34" charset="0"/>
              <a:buChar char="•"/>
            </a:pPr>
            <a:r>
              <a:rPr lang="en-US" b="0" dirty="0"/>
              <a:t>How to position a drawing point using the </a:t>
            </a:r>
            <a:r>
              <a:rPr lang="en-US" b="0" dirty="0" err="1"/>
              <a:t>moveTo</a:t>
            </a:r>
            <a:r>
              <a:rPr lang="en-US" b="0" dirty="0"/>
              <a:t> function</a:t>
            </a:r>
          </a:p>
          <a:p>
            <a:pPr lvl="0">
              <a:buFont typeface="Arial" pitchFamily="34" charset="0"/>
              <a:buChar char="•"/>
            </a:pPr>
            <a:r>
              <a:rPr lang="en-US" b="0" dirty="0"/>
              <a:t>How to draw lines on the canvas using the </a:t>
            </a:r>
            <a:r>
              <a:rPr lang="en-US" b="0" dirty="0" err="1"/>
              <a:t>lineTo</a:t>
            </a:r>
            <a:r>
              <a:rPr lang="en-US" b="0" dirty="0"/>
              <a:t> function</a:t>
            </a:r>
          </a:p>
          <a:p>
            <a:pPr lvl="0">
              <a:buFont typeface="Arial" pitchFamily="34" charset="0"/>
              <a:buChar char="•"/>
            </a:pPr>
            <a:r>
              <a:rPr lang="en-US" b="0" dirty="0"/>
              <a:t>How to draw a square or rectangle using the </a:t>
            </a:r>
            <a:r>
              <a:rPr lang="en-US" b="0" dirty="0" err="1"/>
              <a:t>rect</a:t>
            </a:r>
            <a:r>
              <a:rPr lang="en-US" b="0" dirty="0"/>
              <a:t> function</a:t>
            </a:r>
          </a:p>
          <a:p>
            <a:pPr lvl="0">
              <a:buFont typeface="Arial" pitchFamily="34" charset="0"/>
              <a:buChar char="•"/>
            </a:pPr>
            <a:r>
              <a:rPr lang="en-US" b="0" dirty="0"/>
              <a:t>How to draw circles and arcs using the arc function</a:t>
            </a:r>
          </a:p>
          <a:p>
            <a:pPr lvl="0">
              <a:buFont typeface="Arial" pitchFamily="34" charset="0"/>
              <a:buChar char="•"/>
            </a:pPr>
            <a:r>
              <a:rPr lang="en-US" b="0" dirty="0"/>
              <a:t>How to integrate photos into the canvas</a:t>
            </a:r>
          </a:p>
          <a:p>
            <a:pPr lvl="0">
              <a:buFont typeface="Arial" pitchFamily="34" charset="0"/>
              <a:buChar char="•"/>
            </a:pPr>
            <a:r>
              <a:rPr lang="en-US" b="0" dirty="0"/>
              <a:t>How to display text within the canvas</a:t>
            </a:r>
          </a:p>
          <a:p>
            <a:pPr lvl="0">
              <a:buFont typeface="Arial" pitchFamily="34" charset="0"/>
              <a:buChar char="•"/>
            </a:pPr>
            <a:r>
              <a:rPr lang="en-US" b="0" dirty="0"/>
              <a:t>How to draw curved lines within the canvas</a:t>
            </a:r>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help Web developers create interactive content, HTML 5 provides a canvas object, which defines a region in the page where the developer can draw shapes, text, and images dynamically using JavaScript</a:t>
            </a:r>
            <a:r>
              <a:rPr lang="en-US" b="0"/>
              <a:t>. </a:t>
            </a:r>
            <a:endParaRPr lang="en-US" b="0" smtClean="0"/>
          </a:p>
          <a:p>
            <a:pPr>
              <a:buFont typeface="Arial" pitchFamily="34" charset="0"/>
              <a:buChar char="•"/>
            </a:pPr>
            <a:r>
              <a:rPr lang="en-US" b="0" smtClean="0"/>
              <a:t>This </a:t>
            </a:r>
            <a:r>
              <a:rPr lang="en-US" b="0" dirty="0"/>
              <a:t>chapter introduced the canvas and simple drawing operations you can perform. </a:t>
            </a:r>
          </a:p>
        </p:txBody>
      </p:sp>
    </p:spTree>
    <p:extLst>
      <p:ext uri="{BB962C8B-B14F-4D97-AF65-F5344CB8AC3E}">
        <p14:creationId xmlns:p14="http://schemas.microsoft.com/office/powerpoint/2010/main" val="259332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not to use the canvas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The HTML 5 canvas is ideal for dynamic content, such as animations, performance dashboards, charts, and so on. Do not use the canvas to display traditional HTML graphics or text—doing so provides no benefit. Instead, if your page requires dynamic content, the canvas is for you.</a:t>
            </a:r>
          </a:p>
          <a:p>
            <a:endParaRPr lang="en-US" dirty="0"/>
          </a:p>
        </p:txBody>
      </p:sp>
    </p:spTree>
    <p:extLst>
      <p:ext uri="{BB962C8B-B14F-4D97-AF65-F5344CB8AC3E}">
        <p14:creationId xmlns:p14="http://schemas.microsoft.com/office/powerpoint/2010/main" val="19358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canvas support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TestCanvas</a:t>
            </a:r>
            <a:r>
              <a:rPr lang="en-US" dirty="0"/>
              <a:t>()</a:t>
            </a:r>
            <a:br>
              <a:rPr lang="en-US" dirty="0"/>
            </a:br>
            <a:r>
              <a:rPr lang="en-US" dirty="0"/>
              <a:t>{</a:t>
            </a:r>
            <a:br>
              <a:rPr lang="en-US" dirty="0"/>
            </a:br>
            <a:r>
              <a:rPr lang="en-US" dirty="0"/>
              <a:t>  if (</a:t>
            </a:r>
            <a:r>
              <a:rPr lang="en-US" dirty="0" err="1"/>
              <a:t>document.createElement</a:t>
            </a:r>
            <a:r>
              <a:rPr lang="en-US" dirty="0"/>
              <a:t>("canvas"))</a:t>
            </a:r>
            <a:br>
              <a:rPr lang="en-US" dirty="0"/>
            </a:br>
            <a:r>
              <a:rPr lang="en-US" dirty="0"/>
              <a:t>    {</a:t>
            </a:r>
            <a:br>
              <a:rPr lang="en-US" dirty="0"/>
            </a:br>
            <a:r>
              <a:rPr lang="en-US" dirty="0"/>
              <a:t>      alert('Browser supports the Canvas');</a:t>
            </a:r>
            <a:br>
              <a:rPr lang="en-US" dirty="0"/>
            </a:br>
            <a:r>
              <a:rPr lang="en-US" dirty="0"/>
              <a:t>    }</a:t>
            </a:r>
            <a:br>
              <a:rPr lang="en-US" dirty="0"/>
            </a:br>
            <a:r>
              <a:rPr lang="en-US" dirty="0"/>
              <a:t>  else</a:t>
            </a:r>
            <a:br>
              <a:rPr lang="en-US" dirty="0"/>
            </a:br>
            <a:r>
              <a:rPr lang="en-US" dirty="0"/>
              <a:t>    alert('Browser does not support the Canvas');</a:t>
            </a:r>
            <a:br>
              <a:rPr lang="en-US" dirty="0"/>
            </a:br>
            <a:r>
              <a:rPr lang="en-US" dirty="0"/>
              <a:t>}</a:t>
            </a:r>
            <a:br>
              <a:rPr lang="en-US" dirty="0"/>
            </a:br>
            <a:r>
              <a:rPr lang="en-US" dirty="0"/>
              <a:t>&lt;/script&gt;</a:t>
            </a:r>
            <a:br>
              <a:rPr lang="en-US" dirty="0"/>
            </a:br>
            <a:r>
              <a:rPr lang="en-US" dirty="0"/>
              <a:t/>
            </a:r>
            <a:br>
              <a:rPr lang="en-US" dirty="0"/>
            </a:br>
            <a:r>
              <a:rPr lang="en-US" dirty="0"/>
              <a:t>&lt;/head&gt;</a:t>
            </a:r>
            <a:br>
              <a:rPr lang="en-US" dirty="0"/>
            </a:br>
            <a:r>
              <a:rPr lang="en-US" dirty="0"/>
              <a:t>&lt;body </a:t>
            </a:r>
            <a:r>
              <a:rPr lang="en-US" dirty="0" err="1"/>
              <a:t>onload</a:t>
            </a:r>
            <a:r>
              <a:rPr lang="en-US" dirty="0"/>
              <a:t>="</a:t>
            </a:r>
            <a:r>
              <a:rPr lang="en-US" dirty="0" err="1"/>
              <a:t>TestCanvas</a:t>
            </a:r>
            <a:r>
              <a:rPr lang="en-US" dirty="0"/>
              <a:t>()"&gt;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28129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content on the canvas</a:t>
            </a:r>
            <a:endParaRPr lang="en-US" dirty="0"/>
          </a:p>
        </p:txBody>
      </p:sp>
      <p:sp>
        <p:nvSpPr>
          <p:cNvPr id="3" name="Content Placeholder 2"/>
          <p:cNvSpPr>
            <a:spLocks noGrp="1"/>
          </p:cNvSpPr>
          <p:nvPr>
            <p:ph idx="1"/>
          </p:nvPr>
        </p:nvSpPr>
        <p:spPr/>
        <p:txBody>
          <a:bodyPr/>
          <a:lstStyle/>
          <a:p>
            <a:r>
              <a:rPr lang="en-US" dirty="0" smtClean="0"/>
              <a:t>	</a:t>
            </a:r>
            <a:r>
              <a:rPr lang="en-US" dirty="0"/>
              <a:t>&lt;!DOCTYPE html&gt;</a:t>
            </a:r>
            <a:br>
              <a:rPr lang="en-US" dirty="0"/>
            </a:br>
            <a:r>
              <a:rPr lang="en-US" dirty="0"/>
              <a:t>&lt;html&gt;</a:t>
            </a:r>
            <a:br>
              <a:rPr lang="en-US" dirty="0"/>
            </a:br>
            <a:r>
              <a:rPr lang="en-US" dirty="0"/>
              <a:t>&lt;body&gt;</a:t>
            </a:r>
            <a:br>
              <a:rPr lang="en-US" dirty="0"/>
            </a:br>
            <a:r>
              <a:rPr lang="en-US" dirty="0"/>
              <a:t>&lt;canvas width="200" height="200" style="border: 2px solid red;"&gt;&lt;/canvas&gt;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200400"/>
            <a:ext cx="5695950" cy="2459044"/>
          </a:xfrm>
          <a:prstGeom prst="rect">
            <a:avLst/>
          </a:prstGeom>
        </p:spPr>
      </p:pic>
    </p:spTree>
    <p:extLst>
      <p:ext uri="{BB962C8B-B14F-4D97-AF65-F5344CB8AC3E}">
        <p14:creationId xmlns:p14="http://schemas.microsoft.com/office/powerpoint/2010/main" val="100940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a canvas shape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&lt;canvas width="200" height="200" style="</a:t>
            </a:r>
            <a:r>
              <a:rPr lang="en-US" dirty="0" err="1"/>
              <a:t>background-color:yellow</a:t>
            </a:r>
            <a:r>
              <a:rPr lang="en-US" dirty="0"/>
              <a:t>;"&gt;&lt;/canvas&gt;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989" y="3048000"/>
            <a:ext cx="5619750" cy="2426148"/>
          </a:xfrm>
          <a:prstGeom prst="rect">
            <a:avLst/>
          </a:prstGeom>
        </p:spPr>
      </p:pic>
    </p:spTree>
    <p:extLst>
      <p:ext uri="{BB962C8B-B14F-4D97-AF65-F5344CB8AC3E}">
        <p14:creationId xmlns:p14="http://schemas.microsoft.com/office/powerpoint/2010/main" val="380308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canvases </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&lt;canvas width="200" height="200" style="border: 2px solid red;"&gt;&lt;/canvas&gt;</a:t>
            </a:r>
            <a:br>
              <a:rPr lang="en-US" dirty="0"/>
            </a:br>
            <a:r>
              <a:rPr lang="en-US" dirty="0"/>
              <a:t/>
            </a:r>
            <a:br>
              <a:rPr lang="en-US" dirty="0"/>
            </a:br>
            <a:r>
              <a:rPr lang="en-US" dirty="0"/>
              <a:t>&lt;canvas width="200" height="200" style="background-color: yellow;"&gt;&lt;/canvas&gt;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344174"/>
            <a:ext cx="5010150" cy="2162972"/>
          </a:xfrm>
          <a:prstGeom prst="rect">
            <a:avLst/>
          </a:prstGeom>
        </p:spPr>
      </p:pic>
    </p:spTree>
    <p:extLst>
      <p:ext uri="{BB962C8B-B14F-4D97-AF65-F5344CB8AC3E}">
        <p14:creationId xmlns:p14="http://schemas.microsoft.com/office/powerpoint/2010/main" val="10484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line on the canvas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&lt;!DOCTYPE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drawLine</a:t>
            </a:r>
            <a:r>
              <a:rPr lang="en-US" dirty="0"/>
              <a:t>()</a:t>
            </a:r>
            <a:br>
              <a:rPr lang="en-US" dirty="0"/>
            </a:br>
            <a:r>
              <a:rPr lang="en-US" dirty="0"/>
              <a:t>{</a:t>
            </a:r>
            <a:br>
              <a:rPr lang="en-US" dirty="0"/>
            </a:br>
            <a:r>
              <a:rPr lang="en-US" dirty="0"/>
              <a:t>  </a:t>
            </a:r>
            <a:r>
              <a:rPr lang="en-US" dirty="0" err="1"/>
              <a:t>var</a:t>
            </a:r>
            <a:r>
              <a:rPr lang="en-US" dirty="0"/>
              <a:t> canvas = </a:t>
            </a:r>
            <a:r>
              <a:rPr lang="en-US" dirty="0" err="1"/>
              <a:t>document.getElementById</a:t>
            </a:r>
            <a:r>
              <a:rPr lang="en-US" dirty="0"/>
              <a:t>('</a:t>
            </a:r>
            <a:r>
              <a:rPr lang="en-US" dirty="0" err="1"/>
              <a:t>myCanvas</a:t>
            </a:r>
            <a:r>
              <a:rPr lang="en-US" dirty="0"/>
              <a:t>');</a:t>
            </a:r>
            <a:br>
              <a:rPr lang="en-US" dirty="0"/>
            </a:br>
            <a:r>
              <a:rPr lang="en-US" dirty="0"/>
              <a:t>  </a:t>
            </a:r>
            <a:r>
              <a:rPr lang="en-US" dirty="0" err="1"/>
              <a:t>var</a:t>
            </a: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context.moveTo</a:t>
            </a:r>
            <a:r>
              <a:rPr lang="en-US" dirty="0"/>
              <a:t>(50,50);</a:t>
            </a:r>
            <a:br>
              <a:rPr lang="en-US" dirty="0"/>
            </a:br>
            <a:r>
              <a:rPr lang="en-US" dirty="0"/>
              <a:t>  </a:t>
            </a:r>
            <a:r>
              <a:rPr lang="en-US" dirty="0" err="1"/>
              <a:t>context.lineTo</a:t>
            </a:r>
            <a:r>
              <a:rPr lang="en-US" dirty="0"/>
              <a:t>(150,150);</a:t>
            </a:r>
            <a:br>
              <a:rPr lang="en-US" dirty="0"/>
            </a:br>
            <a:r>
              <a:rPr lang="en-US" dirty="0"/>
              <a:t>  </a:t>
            </a:r>
            <a:r>
              <a:rPr lang="en-US" dirty="0" err="1"/>
              <a:t>context.stroke</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drawLine</a:t>
            </a:r>
            <a:r>
              <a:rPr lang="en-US" dirty="0"/>
              <a:t>()"&gt;</a:t>
            </a:r>
            <a:br>
              <a:rPr lang="en-US" dirty="0"/>
            </a:br>
            <a:r>
              <a:rPr lang="en-US" dirty="0"/>
              <a:t>&lt;canvas id="</a:t>
            </a:r>
            <a:r>
              <a:rPr lang="en-US" dirty="0" err="1"/>
              <a:t>myCanvas</a:t>
            </a:r>
            <a:r>
              <a:rPr lang="en-US" dirty="0"/>
              <a:t>" width="200" height="200" style="border: 2px solid red;"&gt;&lt;/canvas&gt;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495800"/>
            <a:ext cx="4705350" cy="2031385"/>
          </a:xfrm>
          <a:prstGeom prst="rect">
            <a:avLst/>
          </a:prstGeom>
        </p:spPr>
      </p:pic>
    </p:spTree>
    <p:extLst>
      <p:ext uri="{BB962C8B-B14F-4D97-AF65-F5344CB8AC3E}">
        <p14:creationId xmlns:p14="http://schemas.microsoft.com/office/powerpoint/2010/main" val="80941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canvas lines to draw a square</a:t>
            </a:r>
            <a:endParaRPr lang="en-US" dirty="0"/>
          </a:p>
        </p:txBody>
      </p:sp>
      <p:sp>
        <p:nvSpPr>
          <p:cNvPr id="3" name="Content Placeholder 2"/>
          <p:cNvSpPr>
            <a:spLocks noGrp="1"/>
          </p:cNvSpPr>
          <p:nvPr>
            <p:ph idx="1"/>
          </p:nvPr>
        </p:nvSpPr>
        <p:spPr>
          <a:xfrm>
            <a:off x="822960" y="1100628"/>
            <a:ext cx="7520940" cy="4004772"/>
          </a:xfrm>
        </p:spPr>
        <p:txBody>
          <a:bodyPr>
            <a:normAutofit fontScale="7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drawSquare</a:t>
            </a:r>
            <a:r>
              <a:rPr lang="en-US" dirty="0"/>
              <a:t>()</a:t>
            </a:r>
            <a:br>
              <a:rPr lang="en-US" dirty="0"/>
            </a:br>
            <a:r>
              <a:rPr lang="en-US" dirty="0"/>
              <a:t>{</a:t>
            </a:r>
            <a:br>
              <a:rPr lang="en-US" dirty="0"/>
            </a:br>
            <a:r>
              <a:rPr lang="en-US" dirty="0"/>
              <a:t>  </a:t>
            </a:r>
            <a:r>
              <a:rPr lang="en-US" dirty="0" err="1"/>
              <a:t>var</a:t>
            </a:r>
            <a:r>
              <a:rPr lang="en-US" dirty="0"/>
              <a:t> canvas = </a:t>
            </a:r>
            <a:r>
              <a:rPr lang="en-US" dirty="0" err="1"/>
              <a:t>document.getElementById</a:t>
            </a:r>
            <a:r>
              <a:rPr lang="en-US" dirty="0"/>
              <a:t>('</a:t>
            </a:r>
            <a:r>
              <a:rPr lang="en-US" dirty="0" err="1"/>
              <a:t>myCanvas</a:t>
            </a:r>
            <a:r>
              <a:rPr lang="en-US" dirty="0"/>
              <a:t>');</a:t>
            </a:r>
            <a:br>
              <a:rPr lang="en-US" dirty="0"/>
            </a:br>
            <a:r>
              <a:rPr lang="en-US" dirty="0"/>
              <a:t>  </a:t>
            </a:r>
            <a:r>
              <a:rPr lang="en-US" dirty="0" err="1"/>
              <a:t>var</a:t>
            </a:r>
            <a:r>
              <a:rPr lang="en-US" dirty="0"/>
              <a:t> context = </a:t>
            </a:r>
            <a:r>
              <a:rPr lang="en-US" dirty="0" err="1"/>
              <a:t>canvas.getContext</a:t>
            </a:r>
            <a:r>
              <a:rPr lang="en-US" dirty="0"/>
              <a:t>('2d');</a:t>
            </a:r>
            <a:br>
              <a:rPr lang="en-US" dirty="0"/>
            </a:br>
            <a:r>
              <a:rPr lang="en-US" dirty="0"/>
              <a:t/>
            </a:r>
            <a:br>
              <a:rPr lang="en-US" dirty="0"/>
            </a:br>
            <a:r>
              <a:rPr lang="en-US" dirty="0"/>
              <a:t>  </a:t>
            </a:r>
            <a:r>
              <a:rPr lang="en-US" dirty="0" err="1"/>
              <a:t>context.beginPath</a:t>
            </a:r>
            <a:r>
              <a:rPr lang="en-US" dirty="0"/>
              <a:t>();</a:t>
            </a:r>
            <a:br>
              <a:rPr lang="en-US" dirty="0"/>
            </a:br>
            <a:r>
              <a:rPr lang="en-US" dirty="0"/>
              <a:t>  </a:t>
            </a:r>
            <a:r>
              <a:rPr lang="en-US" dirty="0" err="1"/>
              <a:t>context.moveTo</a:t>
            </a:r>
            <a:r>
              <a:rPr lang="en-US" dirty="0"/>
              <a:t>(50,50);</a:t>
            </a:r>
            <a:br>
              <a:rPr lang="en-US" dirty="0"/>
            </a:br>
            <a:r>
              <a:rPr lang="en-US" dirty="0"/>
              <a:t>  </a:t>
            </a:r>
            <a:r>
              <a:rPr lang="en-US" dirty="0" err="1"/>
              <a:t>context.lineTo</a:t>
            </a:r>
            <a:r>
              <a:rPr lang="en-US" dirty="0"/>
              <a:t>(50,150);</a:t>
            </a:r>
            <a:br>
              <a:rPr lang="en-US" dirty="0"/>
            </a:br>
            <a:r>
              <a:rPr lang="en-US" dirty="0"/>
              <a:t>  </a:t>
            </a:r>
            <a:r>
              <a:rPr lang="en-US" dirty="0" err="1"/>
              <a:t>context.lineTo</a:t>
            </a:r>
            <a:r>
              <a:rPr lang="en-US" dirty="0"/>
              <a:t>(150,150);</a:t>
            </a:r>
            <a:br>
              <a:rPr lang="en-US" dirty="0"/>
            </a:br>
            <a:r>
              <a:rPr lang="en-US" dirty="0"/>
              <a:t>  </a:t>
            </a:r>
            <a:r>
              <a:rPr lang="en-US" dirty="0" err="1"/>
              <a:t>context.lineTo</a:t>
            </a:r>
            <a:r>
              <a:rPr lang="en-US" dirty="0"/>
              <a:t>(150,50);</a:t>
            </a:r>
            <a:br>
              <a:rPr lang="en-US" dirty="0"/>
            </a:br>
            <a:r>
              <a:rPr lang="en-US" dirty="0"/>
              <a:t>  </a:t>
            </a:r>
            <a:r>
              <a:rPr lang="en-US" dirty="0" err="1"/>
              <a:t>context.lineTo</a:t>
            </a:r>
            <a:r>
              <a:rPr lang="en-US" dirty="0"/>
              <a:t>(50,50);</a:t>
            </a:r>
            <a:br>
              <a:rPr lang="en-US" dirty="0"/>
            </a:br>
            <a:r>
              <a:rPr lang="en-US" dirty="0"/>
              <a:t/>
            </a:r>
            <a:br>
              <a:rPr lang="en-US" dirty="0"/>
            </a:br>
            <a:r>
              <a:rPr lang="en-US" dirty="0"/>
              <a:t>  </a:t>
            </a:r>
            <a:r>
              <a:rPr lang="en-US" dirty="0" err="1"/>
              <a:t>context.stroke</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drawSquare</a:t>
            </a:r>
            <a:r>
              <a:rPr lang="en-US" dirty="0"/>
              <a:t>()"&gt;</a:t>
            </a:r>
            <a:br>
              <a:rPr lang="en-US" dirty="0"/>
            </a:br>
            <a:r>
              <a:rPr lang="en-US" dirty="0"/>
              <a:t>&lt;canvas id="</a:t>
            </a:r>
            <a:r>
              <a:rPr lang="en-US" dirty="0" err="1"/>
              <a:t>myCanvas</a:t>
            </a:r>
            <a:r>
              <a:rPr lang="en-US" dirty="0"/>
              <a:t>" width="200" height="200" style="border: 2px solid red;"&gt;&lt;/canvas&gt;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4572000"/>
            <a:ext cx="4933950" cy="2130076"/>
          </a:xfrm>
          <a:prstGeom prst="rect">
            <a:avLst/>
          </a:prstGeom>
        </p:spPr>
      </p:pic>
    </p:spTree>
    <p:extLst>
      <p:ext uri="{BB962C8B-B14F-4D97-AF65-F5344CB8AC3E}">
        <p14:creationId xmlns:p14="http://schemas.microsoft.com/office/powerpoint/2010/main" val="809069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3c84d7fa4417cb61095a0b9cc749baa60cbb58f"/>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2635</TotalTime>
  <Words>274</Words>
  <Application>Microsoft Office PowerPoint</Application>
  <PresentationFormat>On-screen Show (4:3)</PresentationFormat>
  <Paragraphs>49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Angles</vt:lpstr>
      <vt:lpstr>Chapter 21</vt:lpstr>
      <vt:lpstr>Learning Objectives</vt:lpstr>
      <vt:lpstr>How not to use the canvas</vt:lpstr>
      <vt:lpstr>Testing for canvas support</vt:lpstr>
      <vt:lpstr>Displaying content on the canvas</vt:lpstr>
      <vt:lpstr>Filling a canvas shape</vt:lpstr>
      <vt:lpstr>Two canvases </vt:lpstr>
      <vt:lpstr>Drawing a line on the canvas</vt:lpstr>
      <vt:lpstr>Using canvas lines to draw a square</vt:lpstr>
      <vt:lpstr>Drawing a thick star</vt:lpstr>
      <vt:lpstr>Filling a star</vt:lpstr>
      <vt:lpstr>Scaling the canvas</vt:lpstr>
      <vt:lpstr>Drawing and filling rectangles</vt:lpstr>
      <vt:lpstr>Drawing circles and arcs</vt:lpstr>
      <vt:lpstr>Drawing ellipses</vt:lpstr>
      <vt:lpstr>Image-based screen saver</vt:lpstr>
      <vt:lpstr>Displaying text within the canvas</vt:lpstr>
      <vt:lpstr>Drawing curved lines</vt:lpstr>
      <vt:lpstr>Real World: canvas specification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89</cp:revision>
  <dcterms:created xsi:type="dcterms:W3CDTF">2013-02-13T17:31:54Z</dcterms:created>
  <dcterms:modified xsi:type="dcterms:W3CDTF">2013-07-02T21:48:50Z</dcterms:modified>
</cp:coreProperties>
</file>