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68" r:id="rId4"/>
    <p:sldId id="265" r:id="rId5"/>
    <p:sldId id="266" r:id="rId6"/>
    <p:sldId id="267" r:id="rId7"/>
    <p:sldId id="269" r:id="rId8"/>
    <p:sldId id="270" r:id="rId9"/>
    <p:sldId id="271" r:id="rId10"/>
    <p:sldId id="272" r:id="rId11"/>
    <p:sldId id="273" r:id="rId12"/>
    <p:sldId id="274" r:id="rId13"/>
    <p:sldId id="275" r:id="rId14"/>
    <p:sldId id="276" r:id="rId15"/>
    <p:sldId id="277" r:id="rId16"/>
    <p:sldId id="278" r:id="rId17"/>
    <p:sldId id="264" r:id="rId18"/>
  </p:sldIdLst>
  <p:sldSz cx="9144000" cy="6858000" type="screen4x3"/>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02" y="-2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8CF58D-E410-4905-824F-C58FC1E49940}" type="datetimeFigureOut">
              <a:rPr lang="en-US" smtClean="0"/>
              <a:t>6/30/2013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C1DFC4-8BD0-4B9E-A9B4-857DBB733C1F}" type="slidenum">
              <a:rPr lang="en-US" smtClean="0"/>
              <a:t>‹#›</a:t>
            </a:fld>
            <a:endParaRPr lang="en-US"/>
          </a:p>
        </p:txBody>
      </p:sp>
    </p:spTree>
    <p:extLst>
      <p:ext uri="{BB962C8B-B14F-4D97-AF65-F5344CB8AC3E}">
        <p14:creationId xmlns:p14="http://schemas.microsoft.com/office/powerpoint/2010/main" val="111068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99C37D2-E631-4BD3-9573-65569898269A}" type="datetimeFigureOut">
              <a:rPr lang="en-US" smtClean="0"/>
              <a:t>6/30/2013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9C37D2-E631-4BD3-9573-65569898269A}" type="datetimeFigureOut">
              <a:rPr lang="en-US" smtClean="0"/>
              <a:t>6/30/2013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9C37D2-E631-4BD3-9573-65569898269A}" type="datetimeFigureOut">
              <a:rPr lang="en-US" smtClean="0"/>
              <a:t>6/30/2013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9C37D2-E631-4BD3-9573-65569898269A}" type="datetimeFigureOut">
              <a:rPr lang="en-US" smtClean="0"/>
              <a:t>6/30/2013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D99C37D2-E631-4BD3-9573-65569898269A}" type="datetimeFigureOut">
              <a:rPr lang="en-US" smtClean="0"/>
              <a:t>6/30/2013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9C37D2-E631-4BD3-9573-65569898269A}" type="datetimeFigureOut">
              <a:rPr lang="en-US" smtClean="0"/>
              <a:t>6/30/2013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4B5EAE-A3B8-464A-B604-BDFE3BF5EBF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9C37D2-E631-4BD3-9573-65569898269A}" type="datetimeFigureOut">
              <a:rPr lang="en-US" smtClean="0"/>
              <a:t>6/30/2013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9C37D2-E631-4BD3-9573-65569898269A}" type="datetimeFigureOut">
              <a:rPr lang="en-US" smtClean="0"/>
              <a:t>6/30/2013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C37D2-E631-4BD3-9573-65569898269A}" type="datetimeFigureOut">
              <a:rPr lang="en-US" smtClean="0"/>
              <a:t>6/30/2013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99C37D2-E631-4BD3-9573-65569898269A}" type="datetimeFigureOut">
              <a:rPr lang="en-US" smtClean="0"/>
              <a:t>6/30/2013</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9C4B5EAE-A3B8-464A-B604-BDFE3BF5EBF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9C37D2-E631-4BD3-9573-65569898269A}" type="datetimeFigureOut">
              <a:rPr lang="en-US" smtClean="0"/>
              <a:t>6/30/2013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D99C37D2-E631-4BD3-9573-65569898269A}" type="datetimeFigureOut">
              <a:rPr lang="en-US" smtClean="0"/>
              <a:t>6/30/2013</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9C4B5EAE-A3B8-464A-B604-BDFE3BF5EBF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Chapter </a:t>
            </a:r>
            <a:r>
              <a:rPr lang="en-US" dirty="0" smtClean="0"/>
              <a:t>27</a:t>
            </a:r>
            <a:endParaRPr lang="en-US" dirty="0"/>
          </a:p>
        </p:txBody>
      </p:sp>
      <p:sp>
        <p:nvSpPr>
          <p:cNvPr id="7" name="Subtitle 6"/>
          <p:cNvSpPr>
            <a:spLocks noGrp="1"/>
          </p:cNvSpPr>
          <p:nvPr>
            <p:ph type="subTitle" idx="1"/>
          </p:nvPr>
        </p:nvSpPr>
        <p:spPr/>
        <p:txBody>
          <a:bodyPr>
            <a:normAutofit/>
          </a:bodyPr>
          <a:lstStyle/>
          <a:p>
            <a:r>
              <a:rPr lang="en-US" dirty="0"/>
              <a:t>Drag-and-Drop Processing</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0200" y="2819400"/>
            <a:ext cx="2734733" cy="3516086"/>
          </a:xfrm>
          <a:prstGeom prst="rect">
            <a:avLst/>
          </a:prstGeom>
        </p:spPr>
      </p:pic>
    </p:spTree>
    <p:extLst>
      <p:ext uri="{BB962C8B-B14F-4D97-AF65-F5344CB8AC3E}">
        <p14:creationId xmlns:p14="http://schemas.microsoft.com/office/powerpoint/2010/main" val="686018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Allowing the Drop Operation to Occur</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Just as an area within a webpage normally does not allow objects to be dragged into the area, the area also does not allow an object to be dropped. </a:t>
            </a:r>
            <a:endParaRPr lang="en-US" b="0" dirty="0" smtClean="0"/>
          </a:p>
          <a:p>
            <a:pPr>
              <a:buFont typeface="Arial" pitchFamily="34" charset="0"/>
              <a:buChar char="•"/>
            </a:pPr>
            <a:r>
              <a:rPr lang="en-US" b="0" dirty="0" smtClean="0"/>
              <a:t>The </a:t>
            </a:r>
            <a:r>
              <a:rPr lang="en-US" b="0" dirty="0"/>
              <a:t>last step to providing drag-and-drop support is specifying the processing that should occur when you drop an object. </a:t>
            </a:r>
            <a:endParaRPr lang="en-US" b="0" dirty="0" smtClean="0"/>
          </a:p>
          <a:p>
            <a:pPr>
              <a:buFont typeface="Arial" pitchFamily="34" charset="0"/>
              <a:buChar char="•"/>
            </a:pPr>
            <a:r>
              <a:rPr lang="en-US" b="0" dirty="0" smtClean="0"/>
              <a:t>The </a:t>
            </a:r>
            <a:r>
              <a:rPr lang="en-US" b="0" dirty="0"/>
              <a:t>following HTML file, CatDragAndDrop.html, allows you to drag and drop the cat image from the top of the page to the area at the bottom of the page:</a:t>
            </a:r>
          </a:p>
          <a:p>
            <a:endParaRPr lang="en-US" dirty="0"/>
          </a:p>
        </p:txBody>
      </p:sp>
    </p:spTree>
    <p:extLst>
      <p:ext uri="{BB962C8B-B14F-4D97-AF65-F5344CB8AC3E}">
        <p14:creationId xmlns:p14="http://schemas.microsoft.com/office/powerpoint/2010/main" val="3889604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the drop</a:t>
            </a:r>
            <a:endParaRPr lang="en-US" dirty="0"/>
          </a:p>
        </p:txBody>
      </p:sp>
      <p:sp>
        <p:nvSpPr>
          <p:cNvPr id="3" name="Content Placeholder 2"/>
          <p:cNvSpPr>
            <a:spLocks noGrp="1"/>
          </p:cNvSpPr>
          <p:nvPr>
            <p:ph idx="1"/>
          </p:nvPr>
        </p:nvSpPr>
        <p:spPr>
          <a:xfrm>
            <a:off x="822960" y="1100628"/>
            <a:ext cx="7520940" cy="5604972"/>
          </a:xfrm>
        </p:spPr>
        <p:txBody>
          <a:bodyPr>
            <a:normAutofit fontScale="85000" lnSpcReduction="20000"/>
          </a:bodyPr>
          <a:lstStyle/>
          <a:p>
            <a:r>
              <a:rPr lang="en-US" dirty="0" smtClean="0"/>
              <a:t>	&lt;!</a:t>
            </a:r>
            <a:r>
              <a:rPr lang="en-US" dirty="0"/>
              <a:t>DOCTYPE html&gt;</a:t>
            </a:r>
            <a:br>
              <a:rPr lang="en-US" dirty="0"/>
            </a:br>
            <a:r>
              <a:rPr lang="en-US" dirty="0"/>
              <a:t>&lt;html&gt;</a:t>
            </a:r>
            <a:br>
              <a:rPr lang="en-US" dirty="0"/>
            </a:br>
            <a:r>
              <a:rPr lang="en-US" dirty="0"/>
              <a:t>&lt;head&gt;</a:t>
            </a:r>
            <a:br>
              <a:rPr lang="en-US" dirty="0"/>
            </a:br>
            <a:r>
              <a:rPr lang="en-US" dirty="0"/>
              <a:t>&lt;script&gt;</a:t>
            </a:r>
            <a:br>
              <a:rPr lang="en-US" dirty="0"/>
            </a:br>
            <a:r>
              <a:rPr lang="en-US" dirty="0"/>
              <a:t/>
            </a:r>
            <a:br>
              <a:rPr lang="en-US" dirty="0"/>
            </a:br>
            <a:r>
              <a:rPr lang="en-US" dirty="0"/>
              <a:t>function drop(event)</a:t>
            </a:r>
            <a:br>
              <a:rPr lang="en-US" dirty="0"/>
            </a:br>
            <a:r>
              <a:rPr lang="en-US" dirty="0"/>
              <a:t> {</a:t>
            </a:r>
            <a:br>
              <a:rPr lang="en-US" dirty="0"/>
            </a:br>
            <a:r>
              <a:rPr lang="en-US" dirty="0"/>
              <a:t>   </a:t>
            </a:r>
            <a:r>
              <a:rPr lang="en-US" dirty="0" err="1"/>
              <a:t>event.preventDefault</a:t>
            </a:r>
            <a:r>
              <a:rPr lang="en-US" dirty="0"/>
              <a:t>();</a:t>
            </a:r>
            <a:br>
              <a:rPr lang="en-US" dirty="0"/>
            </a:br>
            <a:r>
              <a:rPr lang="en-US" dirty="0"/>
              <a:t>   </a:t>
            </a:r>
            <a:r>
              <a:rPr lang="en-US" dirty="0" err="1"/>
              <a:t>var</a:t>
            </a:r>
            <a:r>
              <a:rPr lang="en-US" dirty="0"/>
              <a:t> data=</a:t>
            </a:r>
            <a:r>
              <a:rPr lang="en-US" dirty="0" err="1"/>
              <a:t>event.dataTransfer.getData</a:t>
            </a:r>
            <a:r>
              <a:rPr lang="en-US" dirty="0"/>
              <a:t>("Text");</a:t>
            </a:r>
            <a:br>
              <a:rPr lang="en-US" dirty="0"/>
            </a:br>
            <a:r>
              <a:rPr lang="en-US" dirty="0"/>
              <a:t>   </a:t>
            </a:r>
            <a:r>
              <a:rPr lang="en-US" dirty="0" err="1"/>
              <a:t>event.target.appendChild</a:t>
            </a:r>
            <a:r>
              <a:rPr lang="en-US" dirty="0"/>
              <a:t>(</a:t>
            </a:r>
            <a:r>
              <a:rPr lang="en-US" dirty="0" err="1"/>
              <a:t>document.getElementById</a:t>
            </a:r>
            <a:r>
              <a:rPr lang="en-US" dirty="0"/>
              <a:t>(data));</a:t>
            </a:r>
            <a:br>
              <a:rPr lang="en-US" dirty="0"/>
            </a:br>
            <a:r>
              <a:rPr lang="en-US" dirty="0"/>
              <a:t> }</a:t>
            </a:r>
            <a:br>
              <a:rPr lang="en-US" dirty="0"/>
            </a:br>
            <a:r>
              <a:rPr lang="en-US" dirty="0"/>
              <a:t/>
            </a:r>
            <a:br>
              <a:rPr lang="en-US" dirty="0"/>
            </a:br>
            <a:r>
              <a:rPr lang="en-US" dirty="0"/>
              <a:t>function </a:t>
            </a:r>
            <a:r>
              <a:rPr lang="en-US" dirty="0" err="1"/>
              <a:t>permitdrop</a:t>
            </a:r>
            <a:r>
              <a:rPr lang="en-US" dirty="0"/>
              <a:t>(event)</a:t>
            </a:r>
            <a:br>
              <a:rPr lang="en-US" dirty="0"/>
            </a:br>
            <a:r>
              <a:rPr lang="en-US" dirty="0"/>
              <a:t>{</a:t>
            </a:r>
            <a:br>
              <a:rPr lang="en-US" dirty="0"/>
            </a:br>
            <a:r>
              <a:rPr lang="en-US" dirty="0"/>
              <a:t>  </a:t>
            </a:r>
            <a:r>
              <a:rPr lang="en-US" dirty="0" err="1"/>
              <a:t>event.preventDefault</a:t>
            </a:r>
            <a:r>
              <a:rPr lang="en-US" dirty="0"/>
              <a:t>();</a:t>
            </a:r>
            <a:br>
              <a:rPr lang="en-US" dirty="0"/>
            </a:br>
            <a:r>
              <a:rPr lang="en-US" dirty="0"/>
              <a:t>}</a:t>
            </a:r>
            <a:br>
              <a:rPr lang="en-US" dirty="0"/>
            </a:br>
            <a:r>
              <a:rPr lang="en-US" dirty="0"/>
              <a:t/>
            </a:r>
            <a:br>
              <a:rPr lang="en-US" dirty="0"/>
            </a:br>
            <a:r>
              <a:rPr lang="en-US" dirty="0"/>
              <a:t>function drag(event) </a:t>
            </a:r>
            <a:br>
              <a:rPr lang="en-US" dirty="0"/>
            </a:br>
            <a:r>
              <a:rPr lang="en-US" dirty="0"/>
              <a:t>{ </a:t>
            </a:r>
            <a:br>
              <a:rPr lang="en-US" dirty="0"/>
            </a:br>
            <a:r>
              <a:rPr lang="en-US" dirty="0"/>
              <a:t>   </a:t>
            </a:r>
            <a:r>
              <a:rPr lang="en-US" dirty="0" err="1"/>
              <a:t>event.dataTransfer.setData</a:t>
            </a:r>
            <a:r>
              <a:rPr lang="en-US" dirty="0"/>
              <a:t>("Text", event.target.id);</a:t>
            </a:r>
            <a:br>
              <a:rPr lang="en-US" dirty="0"/>
            </a:br>
            <a:r>
              <a:rPr lang="en-US" dirty="0"/>
              <a:t>}</a:t>
            </a:r>
            <a:br>
              <a:rPr lang="en-US" dirty="0"/>
            </a:br>
            <a:r>
              <a:rPr lang="en-US" dirty="0"/>
              <a:t>&lt;/script&gt;</a:t>
            </a:r>
            <a:br>
              <a:rPr lang="en-US" dirty="0"/>
            </a:br>
            <a:r>
              <a:rPr lang="en-US" dirty="0"/>
              <a:t>&lt;/head&gt;</a:t>
            </a:r>
            <a:br>
              <a:rPr lang="en-US" dirty="0"/>
            </a:br>
            <a:r>
              <a:rPr lang="en-US" dirty="0"/>
              <a:t>&lt;body&gt;</a:t>
            </a:r>
            <a:br>
              <a:rPr lang="en-US" dirty="0"/>
            </a:br>
            <a:r>
              <a:rPr lang="en-US" dirty="0"/>
              <a:t>&lt;</a:t>
            </a:r>
            <a:r>
              <a:rPr lang="en-US" dirty="0" err="1"/>
              <a:t>imgsrc</a:t>
            </a:r>
            <a:r>
              <a:rPr lang="en-US" dirty="0"/>
              <a:t>="dog.jpg" </a:t>
            </a:r>
            <a:r>
              <a:rPr lang="en-US" dirty="0" err="1"/>
              <a:t>draggable</a:t>
            </a:r>
            <a:r>
              <a:rPr lang="en-US" dirty="0"/>
              <a:t>="false" id="dog" width="400" height="300" /&gt;</a:t>
            </a:r>
            <a:br>
              <a:rPr lang="en-US" dirty="0"/>
            </a:br>
            <a:r>
              <a:rPr lang="en-US" dirty="0"/>
              <a:t>&lt;</a:t>
            </a:r>
            <a:r>
              <a:rPr lang="en-US" dirty="0" err="1"/>
              <a:t>imgsrc</a:t>
            </a:r>
            <a:r>
              <a:rPr lang="en-US" dirty="0"/>
              <a:t>="cat.jpg" </a:t>
            </a:r>
            <a:r>
              <a:rPr lang="en-US" dirty="0" err="1"/>
              <a:t>draggable</a:t>
            </a:r>
            <a:r>
              <a:rPr lang="en-US" dirty="0"/>
              <a:t>="true" id="cat" width="400" height="300" </a:t>
            </a:r>
            <a:r>
              <a:rPr lang="en-US" dirty="0" err="1"/>
              <a:t>ondragstart</a:t>
            </a:r>
            <a:r>
              <a:rPr lang="en-US" dirty="0"/>
              <a:t>="drag(event)"/&gt;</a:t>
            </a:r>
            <a:br>
              <a:rPr lang="en-US" dirty="0"/>
            </a:br>
            <a:r>
              <a:rPr lang="en-US" dirty="0"/>
              <a:t>&lt;</a:t>
            </a:r>
            <a:r>
              <a:rPr lang="en-US" dirty="0" err="1"/>
              <a:t>br</a:t>
            </a:r>
            <a:r>
              <a:rPr lang="en-US" dirty="0"/>
              <a:t>/&gt;</a:t>
            </a:r>
            <a:br>
              <a:rPr lang="en-US" dirty="0"/>
            </a:br>
            <a:r>
              <a:rPr lang="en-US" dirty="0"/>
              <a:t>&lt;div </a:t>
            </a:r>
            <a:r>
              <a:rPr lang="en-US" dirty="0" err="1"/>
              <a:t>ondragover</a:t>
            </a:r>
            <a:r>
              <a:rPr lang="en-US" dirty="0"/>
              <a:t>="</a:t>
            </a:r>
            <a:r>
              <a:rPr lang="en-US" dirty="0" err="1"/>
              <a:t>permitdrop</a:t>
            </a:r>
            <a:r>
              <a:rPr lang="en-US" dirty="0"/>
              <a:t>(event)" </a:t>
            </a:r>
            <a:r>
              <a:rPr lang="en-US" dirty="0" err="1"/>
              <a:t>ondrop</a:t>
            </a:r>
            <a:r>
              <a:rPr lang="en-US" dirty="0"/>
              <a:t>="drop(event)" style="background-color: yellow; width:400px; height:300px"&gt;&lt;/div&gt;</a:t>
            </a:r>
            <a:br>
              <a:rPr lang="en-US" dirty="0"/>
            </a:br>
            <a:r>
              <a:rPr lang="en-US" dirty="0"/>
              <a:t>&lt;/body&gt;</a:t>
            </a:r>
            <a:br>
              <a:rPr lang="en-US" dirty="0"/>
            </a:br>
            <a:r>
              <a:rPr lang="en-US" dirty="0"/>
              <a:t>&lt;/html&gt;</a:t>
            </a:r>
          </a:p>
          <a:p>
            <a:endParaRPr lang="en-US" dirty="0"/>
          </a:p>
        </p:txBody>
      </p:sp>
    </p:spTree>
    <p:extLst>
      <p:ext uri="{BB962C8B-B14F-4D97-AF65-F5344CB8AC3E}">
        <p14:creationId xmlns:p14="http://schemas.microsoft.com/office/powerpoint/2010/main" val="158457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Dragging and dropping the cat</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38400" y="1447800"/>
            <a:ext cx="4322562" cy="3579812"/>
          </a:xfrm>
        </p:spPr>
      </p:pic>
    </p:spTree>
    <p:extLst>
      <p:ext uri="{BB962C8B-B14F-4D97-AF65-F5344CB8AC3E}">
        <p14:creationId xmlns:p14="http://schemas.microsoft.com/office/powerpoint/2010/main" val="3113355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example – shopping cart</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86000" y="1143000"/>
            <a:ext cx="4270117" cy="3579812"/>
          </a:xfrm>
        </p:spPr>
      </p:pic>
    </p:spTree>
    <p:extLst>
      <p:ext uri="{BB962C8B-B14F-4D97-AF65-F5344CB8AC3E}">
        <p14:creationId xmlns:p14="http://schemas.microsoft.com/office/powerpoint/2010/main" val="26646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the steps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	&lt;!</a:t>
            </a:r>
            <a:r>
              <a:rPr lang="en-US" dirty="0"/>
              <a:t>DOCTYPE html&gt;</a:t>
            </a:r>
            <a:br>
              <a:rPr lang="en-US" dirty="0"/>
            </a:br>
            <a:r>
              <a:rPr lang="en-US" dirty="0"/>
              <a:t>&lt;html&gt;</a:t>
            </a:r>
            <a:br>
              <a:rPr lang="en-US" dirty="0"/>
            </a:br>
            <a:r>
              <a:rPr lang="en-US" dirty="0"/>
              <a:t>&lt;head&gt;</a:t>
            </a:r>
            <a:br>
              <a:rPr lang="en-US" dirty="0"/>
            </a:br>
            <a:r>
              <a:rPr lang="en-US" dirty="0"/>
              <a:t>&lt;script&gt;</a:t>
            </a:r>
            <a:br>
              <a:rPr lang="en-US" dirty="0"/>
            </a:br>
            <a:r>
              <a:rPr lang="en-US" dirty="0"/>
              <a:t/>
            </a:r>
            <a:br>
              <a:rPr lang="en-US" dirty="0"/>
            </a:br>
            <a:r>
              <a:rPr lang="en-US" dirty="0"/>
              <a:t>function drop(event)</a:t>
            </a:r>
            <a:br>
              <a:rPr lang="en-US" dirty="0"/>
            </a:br>
            <a:r>
              <a:rPr lang="en-US" dirty="0"/>
              <a:t>{</a:t>
            </a:r>
            <a:br>
              <a:rPr lang="en-US" dirty="0"/>
            </a:br>
            <a:r>
              <a:rPr lang="en-US" dirty="0"/>
              <a:t>  </a:t>
            </a:r>
            <a:r>
              <a:rPr lang="en-US" dirty="0" err="1"/>
              <a:t>event.preventDefault</a:t>
            </a:r>
            <a:r>
              <a:rPr lang="en-US" dirty="0"/>
              <a:t>();</a:t>
            </a:r>
            <a:br>
              <a:rPr lang="en-US" dirty="0"/>
            </a:br>
            <a:r>
              <a:rPr lang="en-US" dirty="0"/>
              <a:t>  </a:t>
            </a:r>
            <a:r>
              <a:rPr lang="en-US" dirty="0" err="1"/>
              <a:t>var</a:t>
            </a:r>
            <a:r>
              <a:rPr lang="en-US" dirty="0"/>
              <a:t> data = </a:t>
            </a:r>
            <a:r>
              <a:rPr lang="en-US" dirty="0" err="1"/>
              <a:t>event.dataTransfer.getData</a:t>
            </a:r>
            <a:r>
              <a:rPr lang="en-US" dirty="0"/>
              <a:t>("Text");</a:t>
            </a:r>
            <a:br>
              <a:rPr lang="en-US" dirty="0"/>
            </a:br>
            <a:r>
              <a:rPr lang="en-US" dirty="0"/>
              <a:t>  </a:t>
            </a:r>
            <a:r>
              <a:rPr lang="en-US" dirty="0" err="1"/>
              <a:t>event.target.appendChild</a:t>
            </a:r>
            <a:r>
              <a:rPr lang="en-US" dirty="0"/>
              <a:t>(</a:t>
            </a:r>
            <a:r>
              <a:rPr lang="en-US" dirty="0" err="1"/>
              <a:t>document.getElementById</a:t>
            </a:r>
            <a:r>
              <a:rPr lang="en-US" dirty="0"/>
              <a:t>(data));</a:t>
            </a:r>
            <a:br>
              <a:rPr lang="en-US" dirty="0"/>
            </a:br>
            <a:r>
              <a:rPr lang="en-US" dirty="0"/>
              <a:t>}</a:t>
            </a:r>
            <a:br>
              <a:rPr lang="en-US" dirty="0"/>
            </a:br>
            <a:r>
              <a:rPr lang="en-US" dirty="0"/>
              <a:t/>
            </a:r>
            <a:br>
              <a:rPr lang="en-US" dirty="0"/>
            </a:br>
            <a:r>
              <a:rPr lang="en-US" dirty="0"/>
              <a:t>function </a:t>
            </a:r>
            <a:r>
              <a:rPr lang="en-US" dirty="0" err="1"/>
              <a:t>permitdrop</a:t>
            </a:r>
            <a:r>
              <a:rPr lang="en-US" dirty="0"/>
              <a:t>(event)</a:t>
            </a:r>
            <a:br>
              <a:rPr lang="en-US" dirty="0"/>
            </a:br>
            <a:r>
              <a:rPr lang="en-US" dirty="0"/>
              <a:t>{</a:t>
            </a:r>
            <a:br>
              <a:rPr lang="en-US" dirty="0"/>
            </a:br>
            <a:r>
              <a:rPr lang="en-US" dirty="0"/>
              <a:t>  </a:t>
            </a:r>
            <a:r>
              <a:rPr lang="en-US" dirty="0" err="1"/>
              <a:t>event.preventDefault</a:t>
            </a:r>
            <a:r>
              <a:rPr lang="en-US" dirty="0"/>
              <a:t>();</a:t>
            </a:r>
            <a:br>
              <a:rPr lang="en-US" dirty="0"/>
            </a:br>
            <a:r>
              <a:rPr lang="en-US" dirty="0"/>
              <a:t>}</a:t>
            </a:r>
            <a:br>
              <a:rPr lang="en-US" dirty="0"/>
            </a:br>
            <a:r>
              <a:rPr lang="en-US" dirty="0"/>
              <a:t/>
            </a:r>
            <a:br>
              <a:rPr lang="en-US" dirty="0"/>
            </a:br>
            <a:r>
              <a:rPr lang="en-US" dirty="0"/>
              <a:t>function drag(event) </a:t>
            </a:r>
            <a:br>
              <a:rPr lang="en-US" dirty="0"/>
            </a:br>
            <a:r>
              <a:rPr lang="en-US" dirty="0"/>
              <a:t>{ </a:t>
            </a:r>
            <a:br>
              <a:rPr lang="en-US" dirty="0"/>
            </a:br>
            <a:r>
              <a:rPr lang="en-US" dirty="0"/>
              <a:t>  </a:t>
            </a:r>
            <a:r>
              <a:rPr lang="en-US" dirty="0" err="1"/>
              <a:t>event.dataTransfer.setData</a:t>
            </a:r>
            <a:r>
              <a:rPr lang="en-US" dirty="0"/>
              <a:t>("Text", event.target.id);</a:t>
            </a:r>
            <a:br>
              <a:rPr lang="en-US" dirty="0"/>
            </a:br>
            <a:r>
              <a:rPr lang="en-US" dirty="0"/>
              <a:t>}</a:t>
            </a:r>
            <a:endParaRPr lang="en-US" dirty="0"/>
          </a:p>
        </p:txBody>
      </p:sp>
    </p:spTree>
    <p:extLst>
      <p:ext uri="{BB962C8B-B14F-4D97-AF65-F5344CB8AC3E}">
        <p14:creationId xmlns:p14="http://schemas.microsoft.com/office/powerpoint/2010/main" val="1855186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	&lt;/</a:t>
            </a:r>
            <a:r>
              <a:rPr lang="en-US" dirty="0"/>
              <a:t>script&gt;</a:t>
            </a:r>
            <a:br>
              <a:rPr lang="en-US" dirty="0"/>
            </a:br>
            <a:r>
              <a:rPr lang="en-US" dirty="0"/>
              <a:t>&lt;/head&gt;</a:t>
            </a:r>
            <a:br>
              <a:rPr lang="en-US" dirty="0"/>
            </a:br>
            <a:r>
              <a:rPr lang="en-US" dirty="0"/>
              <a:t>&lt;body&gt;</a:t>
            </a:r>
            <a:br>
              <a:rPr lang="en-US" dirty="0"/>
            </a:br>
            <a:r>
              <a:rPr lang="en-US" dirty="0"/>
              <a:t>&lt;div style="height:300px; width:800px;" </a:t>
            </a:r>
            <a:r>
              <a:rPr lang="en-US" dirty="0" err="1"/>
              <a:t>ondragover</a:t>
            </a:r>
            <a:r>
              <a:rPr lang="en-US" dirty="0"/>
              <a:t>="</a:t>
            </a:r>
            <a:r>
              <a:rPr lang="en-US" dirty="0" err="1"/>
              <a:t>permitdrop</a:t>
            </a:r>
            <a:r>
              <a:rPr lang="en-US" dirty="0"/>
              <a:t>(event)" </a:t>
            </a:r>
            <a:r>
              <a:rPr lang="en-US" dirty="0" err="1"/>
              <a:t>ondrop</a:t>
            </a:r>
            <a:r>
              <a:rPr lang="en-US" dirty="0"/>
              <a:t>="drop(event)" &gt;</a:t>
            </a:r>
            <a:br>
              <a:rPr lang="en-US" dirty="0"/>
            </a:br>
            <a:r>
              <a:rPr lang="en-US" dirty="0"/>
              <a:t>&lt;h1&gt;Items for Sale&lt;/h1&gt;</a:t>
            </a:r>
            <a:br>
              <a:rPr lang="en-US" dirty="0"/>
            </a:br>
            <a:r>
              <a:rPr lang="en-US" dirty="0"/>
              <a:t>&lt;</a:t>
            </a:r>
            <a:r>
              <a:rPr lang="en-US" dirty="0" err="1"/>
              <a:t>imgsrc</a:t>
            </a:r>
            <a:r>
              <a:rPr lang="en-US" dirty="0"/>
              <a:t>="cigars.jpg" </a:t>
            </a:r>
            <a:r>
              <a:rPr lang="en-US" dirty="0" err="1"/>
              <a:t>draggable</a:t>
            </a:r>
            <a:r>
              <a:rPr lang="en-US" dirty="0"/>
              <a:t>="true" id="cigars" width="200" height="150" </a:t>
            </a:r>
            <a:r>
              <a:rPr lang="en-US" dirty="0" err="1"/>
              <a:t>ondragstart</a:t>
            </a:r>
            <a:r>
              <a:rPr lang="en-US" dirty="0"/>
              <a:t>="drag(event)"/&gt;</a:t>
            </a:r>
            <a:br>
              <a:rPr lang="en-US" dirty="0"/>
            </a:br>
            <a:r>
              <a:rPr lang="en-US" dirty="0"/>
              <a:t>&lt;</a:t>
            </a:r>
            <a:r>
              <a:rPr lang="en-US" dirty="0" err="1"/>
              <a:t>imgsrc</a:t>
            </a:r>
            <a:r>
              <a:rPr lang="en-US" dirty="0"/>
              <a:t>="wine.jpg" </a:t>
            </a:r>
            <a:r>
              <a:rPr lang="en-US" dirty="0" err="1"/>
              <a:t>draggable</a:t>
            </a:r>
            <a:r>
              <a:rPr lang="en-US" dirty="0"/>
              <a:t>="true" id="wine" width="200" height="150" </a:t>
            </a:r>
            <a:r>
              <a:rPr lang="en-US" dirty="0" err="1"/>
              <a:t>ondragstart</a:t>
            </a:r>
            <a:r>
              <a:rPr lang="en-US" dirty="0"/>
              <a:t>="drag(event)"/&gt;</a:t>
            </a:r>
            <a:br>
              <a:rPr lang="en-US" dirty="0"/>
            </a:br>
            <a:r>
              <a:rPr lang="en-US" dirty="0"/>
              <a:t>&lt;</a:t>
            </a:r>
            <a:r>
              <a:rPr lang="en-US" dirty="0" err="1"/>
              <a:t>imgsrc</a:t>
            </a:r>
            <a:r>
              <a:rPr lang="en-US" dirty="0"/>
              <a:t>="pizza.jpg" </a:t>
            </a:r>
            <a:r>
              <a:rPr lang="en-US" dirty="0" err="1"/>
              <a:t>draggable</a:t>
            </a:r>
            <a:r>
              <a:rPr lang="en-US" dirty="0"/>
              <a:t>="true" id="pizza" width="200" height="150" </a:t>
            </a:r>
            <a:r>
              <a:rPr lang="en-US" dirty="0" err="1"/>
              <a:t>ondragstart</a:t>
            </a:r>
            <a:r>
              <a:rPr lang="en-US" dirty="0"/>
              <a:t>="drag(event)"/&gt;&lt;/div&gt;</a:t>
            </a:r>
            <a:br>
              <a:rPr lang="en-US" dirty="0"/>
            </a:br>
            <a:r>
              <a:rPr lang="en-US" dirty="0"/>
              <a:t>&lt;</a:t>
            </a:r>
            <a:r>
              <a:rPr lang="en-US" dirty="0" err="1"/>
              <a:t>hr</a:t>
            </a:r>
            <a:r>
              <a:rPr lang="en-US" dirty="0"/>
              <a:t>/&gt;</a:t>
            </a:r>
            <a:br>
              <a:rPr lang="en-US" dirty="0"/>
            </a:br>
            <a:r>
              <a:rPr lang="en-US" dirty="0"/>
              <a:t>&lt;div style="height:300px; width:800px;" </a:t>
            </a:r>
            <a:r>
              <a:rPr lang="en-US" dirty="0" err="1"/>
              <a:t>ondragover</a:t>
            </a:r>
            <a:r>
              <a:rPr lang="en-US" dirty="0"/>
              <a:t>="</a:t>
            </a:r>
            <a:r>
              <a:rPr lang="en-US" dirty="0" err="1"/>
              <a:t>permitdrop</a:t>
            </a:r>
            <a:r>
              <a:rPr lang="en-US" dirty="0"/>
              <a:t>(event)" </a:t>
            </a:r>
            <a:r>
              <a:rPr lang="en-US" dirty="0" err="1"/>
              <a:t>ondrop</a:t>
            </a:r>
            <a:r>
              <a:rPr lang="en-US" dirty="0"/>
              <a:t>="drop(event)"&gt;&lt;h1&gt;Shopping Cart&lt;/h1&gt;&lt;/div&gt;</a:t>
            </a:r>
            <a:br>
              <a:rPr lang="en-US" dirty="0"/>
            </a:br>
            <a:r>
              <a:rPr lang="en-US" dirty="0"/>
              <a:t>&lt;/body&gt;</a:t>
            </a:r>
            <a:br>
              <a:rPr lang="en-US" dirty="0"/>
            </a:br>
            <a:r>
              <a:rPr lang="en-US" dirty="0"/>
              <a:t>&lt;/html&gt;</a:t>
            </a:r>
            <a:endParaRPr lang="en-US" dirty="0"/>
          </a:p>
        </p:txBody>
      </p:sp>
    </p:spTree>
    <p:extLst>
      <p:ext uri="{BB962C8B-B14F-4D97-AF65-F5344CB8AC3E}">
        <p14:creationId xmlns:p14="http://schemas.microsoft.com/office/powerpoint/2010/main" val="3599092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design – drag and drop specification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676400"/>
            <a:ext cx="6413379" cy="3579812"/>
          </a:xfrm>
        </p:spPr>
      </p:pic>
    </p:spTree>
    <p:extLst>
      <p:ext uri="{BB962C8B-B14F-4D97-AF65-F5344CB8AC3E}">
        <p14:creationId xmlns:p14="http://schemas.microsoft.com/office/powerpoint/2010/main" val="4100889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Arial" pitchFamily="34" charset="0"/>
              <a:buChar char="•"/>
            </a:pPr>
            <a:r>
              <a:rPr lang="en-US" b="0" dirty="0"/>
              <a:t>Drag-and-drop operations are common within most application programs today. HTML 5 provides drag-and-drop support for webpage elements. </a:t>
            </a:r>
            <a:endParaRPr lang="en-US" b="0" dirty="0" smtClean="0"/>
          </a:p>
          <a:p>
            <a:pPr>
              <a:buFont typeface="Arial" pitchFamily="34" charset="0"/>
              <a:buChar char="•"/>
            </a:pPr>
            <a:r>
              <a:rPr lang="en-US" b="0" dirty="0" smtClean="0"/>
              <a:t>Using </a:t>
            </a:r>
            <a:r>
              <a:rPr lang="en-US" b="0" dirty="0"/>
              <a:t>HTML 5 drag and drop, you might, for example, be able to drag items from a catalog into a shopping cart. In the near future, the ability will exist to drag items from a page into other applications or vice versa. </a:t>
            </a:r>
            <a:endParaRPr lang="en-US" b="0" dirty="0" smtClean="0"/>
          </a:p>
          <a:p>
            <a:pPr>
              <a:buFont typeface="Arial" pitchFamily="34" charset="0"/>
              <a:buChar char="•"/>
            </a:pPr>
            <a:r>
              <a:rPr lang="en-US" b="0" dirty="0" smtClean="0"/>
              <a:t>This </a:t>
            </a:r>
            <a:r>
              <a:rPr lang="en-US" b="0" dirty="0"/>
              <a:t>chapter introduced drag-and-drop operations</a:t>
            </a:r>
            <a:r>
              <a:rPr lang="en-US" b="0"/>
              <a:t>. </a:t>
            </a:r>
            <a:endParaRPr lang="en-US" b="0" dirty="0"/>
          </a:p>
          <a:p>
            <a:endParaRPr lang="en-US" dirty="0"/>
          </a:p>
        </p:txBody>
      </p:sp>
    </p:spTree>
    <p:extLst>
      <p:ext uri="{BB962C8B-B14F-4D97-AF65-F5344CB8AC3E}">
        <p14:creationId xmlns:p14="http://schemas.microsoft.com/office/powerpoint/2010/main" val="457788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76200"/>
            <a:ext cx="7520940" cy="838200"/>
          </a:xfrm>
        </p:spPr>
        <p:txBody>
          <a:bodyPr/>
          <a:lstStyle/>
          <a:p>
            <a:r>
              <a:rPr lang="en-US" dirty="0" smtClean="0"/>
              <a:t>Learning Objectives</a:t>
            </a:r>
            <a:endParaRPr lang="en-US" dirty="0"/>
          </a:p>
        </p:txBody>
      </p:sp>
      <p:sp>
        <p:nvSpPr>
          <p:cNvPr id="3" name="Content Placeholder 2"/>
          <p:cNvSpPr>
            <a:spLocks noGrp="1"/>
          </p:cNvSpPr>
          <p:nvPr>
            <p:ph idx="1"/>
          </p:nvPr>
        </p:nvSpPr>
        <p:spPr>
          <a:xfrm>
            <a:off x="533400" y="914400"/>
            <a:ext cx="8305800" cy="3766077"/>
          </a:xfrm>
        </p:spPr>
        <p:txBody>
          <a:bodyPr>
            <a:noAutofit/>
          </a:bodyPr>
          <a:lstStyle/>
          <a:p>
            <a:pPr lvl="0">
              <a:buFont typeface="Arial" pitchFamily="34" charset="0"/>
              <a:buChar char="•"/>
            </a:pPr>
            <a:r>
              <a:rPr lang="en-US" b="0" dirty="0"/>
              <a:t>How a drag-and-drop operation works</a:t>
            </a:r>
          </a:p>
          <a:p>
            <a:pPr lvl="0">
              <a:buFont typeface="Arial" pitchFamily="34" charset="0"/>
              <a:buChar char="•"/>
            </a:pPr>
            <a:r>
              <a:rPr lang="en-US" b="0" dirty="0"/>
              <a:t>How to create a </a:t>
            </a:r>
            <a:r>
              <a:rPr lang="en-US" b="0" dirty="0" err="1"/>
              <a:t>draggable</a:t>
            </a:r>
            <a:r>
              <a:rPr lang="en-US" b="0" dirty="0"/>
              <a:t> element within a webpage</a:t>
            </a:r>
          </a:p>
          <a:p>
            <a:pPr lvl="0">
              <a:buFont typeface="Arial" pitchFamily="34" charset="0"/>
              <a:buChar char="•"/>
            </a:pPr>
            <a:r>
              <a:rPr lang="en-US" b="0" dirty="0"/>
              <a:t>How to respond  when a drag operation starts</a:t>
            </a:r>
          </a:p>
          <a:p>
            <a:pPr lvl="0">
              <a:buFont typeface="Arial" pitchFamily="34" charset="0"/>
              <a:buChar char="•"/>
            </a:pPr>
            <a:r>
              <a:rPr lang="en-US" b="0" dirty="0"/>
              <a:t>How to specify that an area allows an object to be dragged into it and dropped</a:t>
            </a:r>
          </a:p>
          <a:p>
            <a:pPr lvl="0">
              <a:buFont typeface="Arial" pitchFamily="34" charset="0"/>
              <a:buChar char="•"/>
            </a:pPr>
            <a:r>
              <a:rPr lang="en-US" b="0" dirty="0"/>
              <a:t>How to perform the drop </a:t>
            </a:r>
            <a:r>
              <a:rPr lang="en-US" b="0" dirty="0" smtClean="0"/>
              <a:t>operation</a:t>
            </a:r>
            <a:endParaRPr lang="en-US" b="0" dirty="0"/>
          </a:p>
        </p:txBody>
      </p:sp>
    </p:spTree>
    <p:extLst>
      <p:ext uri="{BB962C8B-B14F-4D97-AF65-F5344CB8AC3E}">
        <p14:creationId xmlns:p14="http://schemas.microsoft.com/office/powerpoint/2010/main" val="225621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8168640" cy="548640"/>
          </a:xfrm>
        </p:spPr>
        <p:txBody>
          <a:bodyPr/>
          <a:lstStyle/>
          <a:p>
            <a:r>
              <a:rPr lang="en-US" dirty="0"/>
              <a:t>Getting Started With Drag-and-Drop Content</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smtClean="0"/>
              <a:t>Many of </a:t>
            </a:r>
            <a:r>
              <a:rPr lang="en-US" b="0" dirty="0"/>
              <a:t>the webpages you use on a regular basis may already support some forms of drag-and-drop operations. </a:t>
            </a:r>
            <a:endParaRPr lang="en-US" b="0" dirty="0" smtClean="0"/>
          </a:p>
          <a:p>
            <a:pPr>
              <a:buFont typeface="Arial" pitchFamily="34" charset="0"/>
              <a:buChar char="•"/>
            </a:pPr>
            <a:r>
              <a:rPr lang="en-US" b="0" dirty="0" smtClean="0"/>
              <a:t>These </a:t>
            </a:r>
            <a:r>
              <a:rPr lang="en-US" b="0" dirty="0" err="1"/>
              <a:t>moused</a:t>
            </a:r>
            <a:r>
              <a:rPr lang="en-US" b="0" dirty="0"/>
              <a:t>-based operation allow you to click on an object and then move the object, while holding down the mouse button, to a new location. </a:t>
            </a:r>
            <a:endParaRPr lang="en-US" b="0" dirty="0" smtClean="0"/>
          </a:p>
          <a:p>
            <a:pPr>
              <a:buFont typeface="Arial" pitchFamily="34" charset="0"/>
              <a:buChar char="•"/>
            </a:pPr>
            <a:r>
              <a:rPr lang="en-US" b="0" dirty="0" smtClean="0"/>
              <a:t>When </a:t>
            </a:r>
            <a:r>
              <a:rPr lang="en-US" b="0" dirty="0"/>
              <a:t>you release the mouse button, the software drops the object at the new location. </a:t>
            </a:r>
            <a:endParaRPr lang="en-US" b="0" dirty="0" smtClean="0"/>
          </a:p>
          <a:p>
            <a:pPr>
              <a:buFont typeface="Arial" pitchFamily="34" charset="0"/>
              <a:buChar char="•"/>
            </a:pPr>
            <a:r>
              <a:rPr lang="en-US" b="0" dirty="0" smtClean="0"/>
              <a:t>If </a:t>
            </a:r>
            <a:r>
              <a:rPr lang="en-US" b="0" dirty="0"/>
              <a:t>you drag the Google graphic using your mouse, you will find that the graphic can be moved around the page. In addition, you may even be able to drop the graphic onto your desktop.</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3657600"/>
            <a:ext cx="4648200" cy="2617268"/>
          </a:xfrm>
          <a:prstGeom prst="rect">
            <a:avLst/>
          </a:prstGeom>
        </p:spPr>
      </p:pic>
    </p:spTree>
    <p:extLst>
      <p:ext uri="{BB962C8B-B14F-4D97-AF65-F5344CB8AC3E}">
        <p14:creationId xmlns:p14="http://schemas.microsoft.com/office/powerpoint/2010/main" val="196920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a:t>
            </a:r>
            <a:r>
              <a:rPr lang="en-US" dirty="0" err="1"/>
              <a:t>Draggable</a:t>
            </a:r>
            <a:r>
              <a:rPr lang="en-US" dirty="0"/>
              <a:t> Webpage Element</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Under HTML 5, you make virtually any element </a:t>
            </a:r>
            <a:r>
              <a:rPr lang="en-US" b="0" dirty="0" err="1"/>
              <a:t>draggable</a:t>
            </a:r>
            <a:r>
              <a:rPr lang="en-US" b="0" dirty="0"/>
              <a:t> by assigning the </a:t>
            </a:r>
            <a:r>
              <a:rPr lang="en-US" b="0" dirty="0" err="1"/>
              <a:t>draggable</a:t>
            </a:r>
            <a:r>
              <a:rPr lang="en-US" b="0" dirty="0"/>
              <a:t>=“true” attribute to the element. </a:t>
            </a:r>
            <a:endParaRPr lang="en-US" b="0" dirty="0" smtClean="0"/>
          </a:p>
          <a:p>
            <a:pPr>
              <a:buFont typeface="Arial" pitchFamily="34" charset="0"/>
              <a:buChar char="•"/>
            </a:pPr>
            <a:endParaRPr lang="en-US" b="0" dirty="0"/>
          </a:p>
          <a:p>
            <a:pPr marL="0" indent="0"/>
            <a:r>
              <a:rPr lang="en-US" dirty="0"/>
              <a:t>&lt;</a:t>
            </a:r>
            <a:r>
              <a:rPr lang="en-US" dirty="0" err="1"/>
              <a:t>imgsrc</a:t>
            </a:r>
            <a:r>
              <a:rPr lang="en-US" dirty="0"/>
              <a:t>="dog.jpg" </a:t>
            </a:r>
            <a:r>
              <a:rPr lang="en-US" dirty="0" err="1"/>
              <a:t>draggable</a:t>
            </a:r>
            <a:r>
              <a:rPr lang="en-US" dirty="0"/>
              <a:t>="false" id="dog" width="400" height="300" /&gt;</a:t>
            </a:r>
            <a:br>
              <a:rPr lang="en-US" dirty="0"/>
            </a:br>
            <a:r>
              <a:rPr lang="en-US" dirty="0"/>
              <a:t>&lt;</a:t>
            </a:r>
            <a:r>
              <a:rPr lang="en-US" dirty="0" err="1"/>
              <a:t>imgsrc</a:t>
            </a:r>
            <a:r>
              <a:rPr lang="en-US" dirty="0"/>
              <a:t>="cat.jpg" </a:t>
            </a:r>
            <a:r>
              <a:rPr lang="en-US" dirty="0" err="1"/>
              <a:t>draggable</a:t>
            </a:r>
            <a:r>
              <a:rPr lang="en-US" dirty="0"/>
              <a:t>="true" id="cat" width="400" height="300"/&gt;</a:t>
            </a:r>
            <a:endParaRPr lang="en-US" b="0" dirty="0"/>
          </a:p>
        </p:txBody>
      </p:sp>
    </p:spTree>
    <p:extLst>
      <p:ext uri="{BB962C8B-B14F-4D97-AF65-F5344CB8AC3E}">
        <p14:creationId xmlns:p14="http://schemas.microsoft.com/office/powerpoint/2010/main" val="1865541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Drag and drop example</a:t>
            </a:r>
            <a:endParaRPr lang="en-US" dirty="0"/>
          </a:p>
        </p:txBody>
      </p:sp>
      <p:sp>
        <p:nvSpPr>
          <p:cNvPr id="3" name="Content Placeholder 2"/>
          <p:cNvSpPr>
            <a:spLocks noGrp="1"/>
          </p:cNvSpPr>
          <p:nvPr>
            <p:ph idx="1"/>
          </p:nvPr>
        </p:nvSpPr>
        <p:spPr/>
        <p:txBody>
          <a:bodyPr/>
          <a:lstStyle/>
          <a:p>
            <a:r>
              <a:rPr lang="en-US" dirty="0" smtClean="0"/>
              <a:t>	&lt;!</a:t>
            </a:r>
            <a:r>
              <a:rPr lang="en-US" dirty="0"/>
              <a:t>DOCTYPE html&gt;</a:t>
            </a:r>
            <a:br>
              <a:rPr lang="en-US" dirty="0"/>
            </a:br>
            <a:r>
              <a:rPr lang="en-US" dirty="0"/>
              <a:t>&lt;html&gt;</a:t>
            </a:r>
            <a:br>
              <a:rPr lang="en-US" dirty="0"/>
            </a:br>
            <a:r>
              <a:rPr lang="en-US" dirty="0"/>
              <a:t>&lt;body&gt;</a:t>
            </a:r>
            <a:br>
              <a:rPr lang="en-US" dirty="0"/>
            </a:br>
            <a:r>
              <a:rPr lang="en-US" dirty="0"/>
              <a:t>&lt;</a:t>
            </a:r>
            <a:r>
              <a:rPr lang="en-US" dirty="0" err="1"/>
              <a:t>imgsrc</a:t>
            </a:r>
            <a:r>
              <a:rPr lang="en-US" dirty="0"/>
              <a:t>="dog.jpg" </a:t>
            </a:r>
            <a:r>
              <a:rPr lang="en-US" dirty="0" err="1"/>
              <a:t>draggable</a:t>
            </a:r>
            <a:r>
              <a:rPr lang="en-US" dirty="0"/>
              <a:t>="false" id="dog" width="400" height="300" /&gt;</a:t>
            </a:r>
            <a:br>
              <a:rPr lang="en-US" dirty="0"/>
            </a:br>
            <a:r>
              <a:rPr lang="en-US" dirty="0"/>
              <a:t>&lt;</a:t>
            </a:r>
            <a:r>
              <a:rPr lang="en-US" dirty="0" err="1"/>
              <a:t>imgsrc</a:t>
            </a:r>
            <a:r>
              <a:rPr lang="en-US" dirty="0"/>
              <a:t>="cat.jpg" </a:t>
            </a:r>
            <a:r>
              <a:rPr lang="en-US" dirty="0" err="1"/>
              <a:t>draggable</a:t>
            </a:r>
            <a:r>
              <a:rPr lang="en-US" dirty="0"/>
              <a:t>="true" id="cat" width="400" height="300"/&gt;</a:t>
            </a:r>
            <a:br>
              <a:rPr lang="en-US" dirty="0"/>
            </a:br>
            <a:r>
              <a:rPr lang="en-US" dirty="0"/>
              <a:t>&lt;/body&gt;</a:t>
            </a:r>
            <a:br>
              <a:rPr lang="en-US" dirty="0"/>
            </a:br>
            <a:r>
              <a:rPr lang="en-US" dirty="0"/>
              <a:t>&lt;/html&gt;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2895600"/>
            <a:ext cx="5257800" cy="3556464"/>
          </a:xfrm>
          <a:prstGeom prst="rect">
            <a:avLst/>
          </a:prstGeom>
        </p:spPr>
      </p:pic>
    </p:spTree>
    <p:extLst>
      <p:ext uri="{BB962C8B-B14F-4D97-AF65-F5344CB8AC3E}">
        <p14:creationId xmlns:p14="http://schemas.microsoft.com/office/powerpoint/2010/main" val="1766138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a Drag Operation</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After you make an HTML element </a:t>
            </a:r>
            <a:r>
              <a:rPr lang="en-US" b="0" dirty="0" err="1"/>
              <a:t>draggable</a:t>
            </a:r>
            <a:r>
              <a:rPr lang="en-US" b="0" dirty="0"/>
              <a:t>, the browser needs to be told what it should do with the dragged data. In this case, simply store the id of the corresponding image element. Later, use the id to move the data to a target location.</a:t>
            </a:r>
          </a:p>
          <a:p>
            <a:pPr>
              <a:buFont typeface="Arial" pitchFamily="34" charset="0"/>
              <a:buChar char="•"/>
            </a:pPr>
            <a:r>
              <a:rPr lang="en-US" b="0" dirty="0"/>
              <a:t>The following HTML file, SpecifyDragElementId.html, shows Step 2 of the drag-and-drop process—Step 1 was making the element </a:t>
            </a:r>
            <a:r>
              <a:rPr lang="en-US" b="0" dirty="0" err="1"/>
              <a:t>draggable</a:t>
            </a:r>
            <a:r>
              <a:rPr lang="en-US" b="0" dirty="0"/>
              <a:t>. As you will see, the file responds to the </a:t>
            </a:r>
            <a:r>
              <a:rPr lang="en-US" b="0" dirty="0" err="1"/>
              <a:t>ondragstart</a:t>
            </a:r>
            <a:r>
              <a:rPr lang="en-US" b="0" dirty="0"/>
              <a:t> event by assigning the id of the cat image to the drag event:</a:t>
            </a:r>
          </a:p>
          <a:p>
            <a:endParaRPr lang="en-US" dirty="0"/>
          </a:p>
        </p:txBody>
      </p:sp>
    </p:spTree>
    <p:extLst>
      <p:ext uri="{BB962C8B-B14F-4D97-AF65-F5344CB8AC3E}">
        <p14:creationId xmlns:p14="http://schemas.microsoft.com/office/powerpoint/2010/main" val="612823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a drag operation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	&lt;!</a:t>
            </a:r>
            <a:r>
              <a:rPr lang="en-US" dirty="0"/>
              <a:t>DOCTYPE html&gt;</a:t>
            </a:r>
            <a:br>
              <a:rPr lang="en-US" dirty="0"/>
            </a:br>
            <a:r>
              <a:rPr lang="en-US" dirty="0"/>
              <a:t>&lt;html&gt;</a:t>
            </a:r>
            <a:br>
              <a:rPr lang="en-US" dirty="0"/>
            </a:br>
            <a:r>
              <a:rPr lang="en-US" dirty="0"/>
              <a:t>&lt;head&gt;</a:t>
            </a:r>
            <a:br>
              <a:rPr lang="en-US" dirty="0"/>
            </a:br>
            <a:r>
              <a:rPr lang="en-US" dirty="0"/>
              <a:t>&lt;script&gt;</a:t>
            </a:r>
            <a:br>
              <a:rPr lang="en-US" dirty="0"/>
            </a:br>
            <a:r>
              <a:rPr lang="en-US" dirty="0"/>
              <a:t>function drag(event) </a:t>
            </a:r>
            <a:br>
              <a:rPr lang="en-US" dirty="0"/>
            </a:br>
            <a:r>
              <a:rPr lang="en-US" dirty="0"/>
              <a:t>{ </a:t>
            </a:r>
            <a:br>
              <a:rPr lang="en-US" dirty="0"/>
            </a:br>
            <a:r>
              <a:rPr lang="en-US" dirty="0"/>
              <a:t>   </a:t>
            </a:r>
            <a:r>
              <a:rPr lang="en-US" dirty="0" err="1"/>
              <a:t>event.dataTransfer.setData</a:t>
            </a:r>
            <a:r>
              <a:rPr lang="en-US" dirty="0"/>
              <a:t>("Text", event.target.id);</a:t>
            </a:r>
            <a:br>
              <a:rPr lang="en-US" dirty="0"/>
            </a:br>
            <a:r>
              <a:rPr lang="en-US" dirty="0"/>
              <a:t>}</a:t>
            </a:r>
            <a:br>
              <a:rPr lang="en-US" dirty="0"/>
            </a:br>
            <a:r>
              <a:rPr lang="en-US" dirty="0"/>
              <a:t>&lt;/script&gt;</a:t>
            </a:r>
            <a:br>
              <a:rPr lang="en-US" dirty="0"/>
            </a:br>
            <a:r>
              <a:rPr lang="en-US" dirty="0"/>
              <a:t>&lt;/head&gt;</a:t>
            </a:r>
            <a:br>
              <a:rPr lang="en-US" dirty="0"/>
            </a:br>
            <a:r>
              <a:rPr lang="en-US" dirty="0"/>
              <a:t>&lt;body&gt;</a:t>
            </a:r>
            <a:br>
              <a:rPr lang="en-US" dirty="0"/>
            </a:br>
            <a:r>
              <a:rPr lang="en-US" dirty="0"/>
              <a:t>&lt;</a:t>
            </a:r>
            <a:r>
              <a:rPr lang="en-US" dirty="0" err="1"/>
              <a:t>imgsrc</a:t>
            </a:r>
            <a:r>
              <a:rPr lang="en-US" dirty="0"/>
              <a:t>="dog.jpg" </a:t>
            </a:r>
            <a:r>
              <a:rPr lang="en-US" dirty="0" err="1"/>
              <a:t>draggable</a:t>
            </a:r>
            <a:r>
              <a:rPr lang="en-US" dirty="0"/>
              <a:t>="false" id="dog" width="400" height="300" /&gt;</a:t>
            </a:r>
            <a:br>
              <a:rPr lang="en-US" dirty="0"/>
            </a:br>
            <a:r>
              <a:rPr lang="en-US" dirty="0"/>
              <a:t>&lt;</a:t>
            </a:r>
            <a:r>
              <a:rPr lang="en-US" dirty="0" err="1"/>
              <a:t>imgsrc</a:t>
            </a:r>
            <a:r>
              <a:rPr lang="en-US" dirty="0"/>
              <a:t>="cat.jpg" </a:t>
            </a:r>
            <a:r>
              <a:rPr lang="en-US" dirty="0" err="1"/>
              <a:t>draggable</a:t>
            </a:r>
            <a:r>
              <a:rPr lang="en-US" dirty="0"/>
              <a:t>="true" id="cat" width="400" height="300" </a:t>
            </a:r>
            <a:r>
              <a:rPr lang="en-US" dirty="0" err="1"/>
              <a:t>ondragstart</a:t>
            </a:r>
            <a:r>
              <a:rPr lang="en-US" dirty="0"/>
              <a:t>="drag(event)"/&gt;</a:t>
            </a:r>
            <a:br>
              <a:rPr lang="en-US" dirty="0"/>
            </a:br>
            <a:r>
              <a:rPr lang="en-US" dirty="0"/>
              <a:t>&lt;/body&gt;</a:t>
            </a:r>
            <a:br>
              <a:rPr lang="en-US" dirty="0"/>
            </a:br>
            <a:r>
              <a:rPr lang="en-US" dirty="0"/>
              <a:t>&lt;/html&gt;</a:t>
            </a:r>
          </a:p>
          <a:p>
            <a:endParaRPr lang="en-US" dirty="0"/>
          </a:p>
        </p:txBody>
      </p:sp>
    </p:spTree>
    <p:extLst>
      <p:ext uri="{BB962C8B-B14F-4D97-AF65-F5344CB8AC3E}">
        <p14:creationId xmlns:p14="http://schemas.microsoft.com/office/powerpoint/2010/main" val="3359085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an Area “</a:t>
            </a:r>
            <a:r>
              <a:rPr lang="en-US" dirty="0" err="1"/>
              <a:t>Dropable</a:t>
            </a:r>
            <a:r>
              <a:rPr lang="en-US" dirty="0"/>
              <a:t>”</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By default, the areas within a webpage will not allow content to be dragged into the area or dropped. To specify that an area should allow content to be dragged into it, turn off the element’s default behavior. </a:t>
            </a:r>
            <a:endParaRPr lang="en-US" b="0" dirty="0" smtClean="0"/>
          </a:p>
          <a:p>
            <a:pPr>
              <a:buFont typeface="Arial" pitchFamily="34" charset="0"/>
              <a:buChar char="•"/>
            </a:pPr>
            <a:r>
              <a:rPr lang="en-US" b="0" dirty="0" smtClean="0"/>
              <a:t>The </a:t>
            </a:r>
            <a:r>
              <a:rPr lang="en-US" b="0" dirty="0"/>
              <a:t>following HTML file, ProvideTarget.html, creates a division within the page that is capable of storing dragged data:</a:t>
            </a:r>
          </a:p>
          <a:p>
            <a:endParaRPr lang="en-US" dirty="0"/>
          </a:p>
        </p:txBody>
      </p:sp>
    </p:spTree>
    <p:extLst>
      <p:ext uri="{BB962C8B-B14F-4D97-AF65-F5344CB8AC3E}">
        <p14:creationId xmlns:p14="http://schemas.microsoft.com/office/powerpoint/2010/main" val="2632343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drop area</a:t>
            </a:r>
            <a:endParaRPr lang="en-US" dirty="0"/>
          </a:p>
        </p:txBody>
      </p:sp>
      <p:sp>
        <p:nvSpPr>
          <p:cNvPr id="3" name="Content Placeholder 2"/>
          <p:cNvSpPr>
            <a:spLocks noGrp="1"/>
          </p:cNvSpPr>
          <p:nvPr>
            <p:ph idx="1"/>
          </p:nvPr>
        </p:nvSpPr>
        <p:spPr>
          <a:xfrm>
            <a:off x="822960" y="1100628"/>
            <a:ext cx="7520940" cy="4995372"/>
          </a:xfrm>
        </p:spPr>
        <p:txBody>
          <a:bodyPr>
            <a:normAutofit fontScale="92500" lnSpcReduction="20000"/>
          </a:bodyPr>
          <a:lstStyle/>
          <a:p>
            <a:r>
              <a:rPr lang="en-US" dirty="0" smtClean="0"/>
              <a:t>	&lt;!</a:t>
            </a:r>
            <a:r>
              <a:rPr lang="en-US" dirty="0"/>
              <a:t>DOCTYPE html&gt;</a:t>
            </a:r>
            <a:br>
              <a:rPr lang="en-US" dirty="0"/>
            </a:br>
            <a:r>
              <a:rPr lang="en-US" dirty="0"/>
              <a:t>&lt;html&gt;</a:t>
            </a:r>
            <a:br>
              <a:rPr lang="en-US" dirty="0"/>
            </a:br>
            <a:r>
              <a:rPr lang="en-US" dirty="0"/>
              <a:t>&lt;head&gt;</a:t>
            </a:r>
            <a:br>
              <a:rPr lang="en-US" dirty="0"/>
            </a:br>
            <a:r>
              <a:rPr lang="en-US" dirty="0"/>
              <a:t>&lt;script&gt;</a:t>
            </a:r>
            <a:br>
              <a:rPr lang="en-US" dirty="0"/>
            </a:br>
            <a:r>
              <a:rPr lang="en-US" dirty="0"/>
              <a:t>function </a:t>
            </a:r>
            <a:r>
              <a:rPr lang="en-US" dirty="0" err="1"/>
              <a:t>permitdrop</a:t>
            </a:r>
            <a:r>
              <a:rPr lang="en-US" dirty="0"/>
              <a:t>(event)</a:t>
            </a:r>
            <a:br>
              <a:rPr lang="en-US" dirty="0"/>
            </a:br>
            <a:r>
              <a:rPr lang="en-US" dirty="0"/>
              <a:t>{</a:t>
            </a:r>
            <a:br>
              <a:rPr lang="en-US" dirty="0"/>
            </a:br>
            <a:r>
              <a:rPr lang="en-US" dirty="0"/>
              <a:t>   </a:t>
            </a:r>
            <a:r>
              <a:rPr lang="en-US" dirty="0" err="1"/>
              <a:t>event.preventDefault</a:t>
            </a:r>
            <a:r>
              <a:rPr lang="en-US" dirty="0"/>
              <a:t>();</a:t>
            </a:r>
            <a:br>
              <a:rPr lang="en-US" dirty="0"/>
            </a:br>
            <a:r>
              <a:rPr lang="en-US" dirty="0"/>
              <a:t>}</a:t>
            </a:r>
            <a:br>
              <a:rPr lang="en-US" dirty="0"/>
            </a:br>
            <a:r>
              <a:rPr lang="en-US" dirty="0"/>
              <a:t/>
            </a:r>
            <a:br>
              <a:rPr lang="en-US" dirty="0"/>
            </a:br>
            <a:r>
              <a:rPr lang="en-US" dirty="0"/>
              <a:t>function drag(event) </a:t>
            </a:r>
            <a:br>
              <a:rPr lang="en-US" dirty="0"/>
            </a:br>
            <a:r>
              <a:rPr lang="en-US" dirty="0"/>
              <a:t>{ </a:t>
            </a:r>
            <a:br>
              <a:rPr lang="en-US" dirty="0"/>
            </a:br>
            <a:r>
              <a:rPr lang="en-US" dirty="0"/>
              <a:t>   </a:t>
            </a:r>
            <a:r>
              <a:rPr lang="en-US" dirty="0" err="1"/>
              <a:t>event.dataTransfer.setData</a:t>
            </a:r>
            <a:r>
              <a:rPr lang="en-US" dirty="0"/>
              <a:t>("Text", event.target.id);</a:t>
            </a:r>
            <a:br>
              <a:rPr lang="en-US" dirty="0"/>
            </a:br>
            <a:r>
              <a:rPr lang="en-US" dirty="0"/>
              <a:t>}</a:t>
            </a:r>
            <a:br>
              <a:rPr lang="en-US" dirty="0"/>
            </a:br>
            <a:r>
              <a:rPr lang="en-US" dirty="0"/>
              <a:t>&lt;/script&gt;</a:t>
            </a:r>
            <a:br>
              <a:rPr lang="en-US" dirty="0"/>
            </a:br>
            <a:r>
              <a:rPr lang="en-US" dirty="0"/>
              <a:t>&lt;/head&gt;</a:t>
            </a:r>
            <a:br>
              <a:rPr lang="en-US" dirty="0"/>
            </a:br>
            <a:r>
              <a:rPr lang="en-US" dirty="0"/>
              <a:t>&lt;body&gt;</a:t>
            </a:r>
            <a:br>
              <a:rPr lang="en-US" dirty="0"/>
            </a:br>
            <a:r>
              <a:rPr lang="en-US" dirty="0"/>
              <a:t>&lt;</a:t>
            </a:r>
            <a:r>
              <a:rPr lang="en-US" dirty="0" err="1"/>
              <a:t>imgsrc</a:t>
            </a:r>
            <a:r>
              <a:rPr lang="en-US" dirty="0"/>
              <a:t>="dog.jpg" </a:t>
            </a:r>
            <a:r>
              <a:rPr lang="en-US" dirty="0" err="1"/>
              <a:t>draggable</a:t>
            </a:r>
            <a:r>
              <a:rPr lang="en-US" dirty="0"/>
              <a:t>="false" id="dog" width="400" height="300" /&gt;</a:t>
            </a:r>
            <a:br>
              <a:rPr lang="en-US" dirty="0"/>
            </a:br>
            <a:r>
              <a:rPr lang="en-US" dirty="0"/>
              <a:t>&lt;</a:t>
            </a:r>
            <a:r>
              <a:rPr lang="en-US" dirty="0" err="1"/>
              <a:t>imgsrc</a:t>
            </a:r>
            <a:r>
              <a:rPr lang="en-US" dirty="0"/>
              <a:t>="cat.jpg" </a:t>
            </a:r>
            <a:r>
              <a:rPr lang="en-US" dirty="0" err="1"/>
              <a:t>draggable</a:t>
            </a:r>
            <a:r>
              <a:rPr lang="en-US" dirty="0"/>
              <a:t>="true" id="cat" width="400" height="300" </a:t>
            </a:r>
            <a:r>
              <a:rPr lang="en-US" dirty="0" err="1"/>
              <a:t>ondragstart</a:t>
            </a:r>
            <a:r>
              <a:rPr lang="en-US" dirty="0"/>
              <a:t>="drag(event)"/&gt;</a:t>
            </a:r>
            <a:br>
              <a:rPr lang="en-US" dirty="0"/>
            </a:br>
            <a:r>
              <a:rPr lang="en-US" dirty="0"/>
              <a:t>&lt;</a:t>
            </a:r>
            <a:r>
              <a:rPr lang="en-US" dirty="0" err="1"/>
              <a:t>br</a:t>
            </a:r>
            <a:r>
              <a:rPr lang="en-US" dirty="0"/>
              <a:t>/&gt;</a:t>
            </a:r>
            <a:br>
              <a:rPr lang="en-US" dirty="0"/>
            </a:br>
            <a:r>
              <a:rPr lang="en-US" dirty="0"/>
              <a:t>&lt;div </a:t>
            </a:r>
            <a:r>
              <a:rPr lang="en-US" dirty="0" err="1"/>
              <a:t>ondragover</a:t>
            </a:r>
            <a:r>
              <a:rPr lang="en-US" dirty="0"/>
              <a:t>="</a:t>
            </a:r>
            <a:r>
              <a:rPr lang="en-US" dirty="0" err="1"/>
              <a:t>permitdrop</a:t>
            </a:r>
            <a:r>
              <a:rPr lang="en-US" dirty="0"/>
              <a:t>(event)" style="background-color: yellow; width:400px; height:300px"&gt;&lt;/div&gt;</a:t>
            </a:r>
            <a:br>
              <a:rPr lang="en-US" dirty="0"/>
            </a:br>
            <a:r>
              <a:rPr lang="en-US" dirty="0"/>
              <a:t>&lt;/body&gt;</a:t>
            </a:r>
            <a:br>
              <a:rPr lang="en-US" dirty="0"/>
            </a:br>
            <a:r>
              <a:rPr lang="en-US" dirty="0"/>
              <a:t>&lt;/html&gt;</a:t>
            </a:r>
          </a:p>
          <a:p>
            <a:endParaRPr lang="en-US" dirty="0"/>
          </a:p>
        </p:txBody>
      </p:sp>
    </p:spTree>
    <p:extLst>
      <p:ext uri="{BB962C8B-B14F-4D97-AF65-F5344CB8AC3E}">
        <p14:creationId xmlns:p14="http://schemas.microsoft.com/office/powerpoint/2010/main" val="41408994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ISPRING_RESOURCE_PATHS_HASH" val="53c84d7fa4417cb61095a0b9cc749baa60cbb58f"/>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8481</TotalTime>
  <Words>550</Words>
  <Application>Microsoft Office PowerPoint</Application>
  <PresentationFormat>On-screen Show (4:3)</PresentationFormat>
  <Paragraphs>46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Angles</vt:lpstr>
      <vt:lpstr>Chapter 27</vt:lpstr>
      <vt:lpstr>Learning Objectives</vt:lpstr>
      <vt:lpstr>Getting Started With Drag-and-Drop Content</vt:lpstr>
      <vt:lpstr>Creating a Draggable Webpage Element</vt:lpstr>
      <vt:lpstr>Drag and drop example</vt:lpstr>
      <vt:lpstr>Handling a Drag Operation</vt:lpstr>
      <vt:lpstr>Handling a drag operation</vt:lpstr>
      <vt:lpstr>Making an Area “Dropable”</vt:lpstr>
      <vt:lpstr>Defining a drop area</vt:lpstr>
      <vt:lpstr>Allowing the Drop Operation to Occur</vt:lpstr>
      <vt:lpstr>Handling the drop</vt:lpstr>
      <vt:lpstr>Dragging and dropping the cat</vt:lpstr>
      <vt:lpstr>Second example – shopping cart</vt:lpstr>
      <vt:lpstr>Note the steps</vt:lpstr>
      <vt:lpstr>continued</vt:lpstr>
      <vt:lpstr>Real world design – drag and drop specification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Kris</dc:creator>
  <cp:lastModifiedBy>Kris</cp:lastModifiedBy>
  <cp:revision>108</cp:revision>
  <dcterms:created xsi:type="dcterms:W3CDTF">2013-02-13T17:31:54Z</dcterms:created>
  <dcterms:modified xsi:type="dcterms:W3CDTF">2013-06-30T16:02:26Z</dcterms:modified>
</cp:coreProperties>
</file>