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5" r:id="rId4"/>
    <p:sldId id="266" r:id="rId5"/>
    <p:sldId id="269" r:id="rId6"/>
    <p:sldId id="267" r:id="rId7"/>
    <p:sldId id="268" r:id="rId8"/>
    <p:sldId id="270" r:id="rId9"/>
    <p:sldId id="271" r:id="rId10"/>
    <p:sldId id="273" r:id="rId11"/>
    <p:sldId id="272" r:id="rId12"/>
    <p:sldId id="274" r:id="rId13"/>
    <p:sldId id="275" r:id="rId14"/>
    <p:sldId id="276" r:id="rId15"/>
    <p:sldId id="264"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6/30/2013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For security reasons, you cannot run a Web page that uses a Web worker from a file:// connection. You must upload your HTML file and JavaScript file to a Web server. To run the examples presented in this chapter, see the Try It section at the end of the chapter, which lets you run the files from the book’s companion website.</a:t>
            </a:r>
          </a:p>
          <a:p>
            <a:endParaRPr lang="en-US" dirty="0"/>
          </a:p>
        </p:txBody>
      </p:sp>
      <p:sp>
        <p:nvSpPr>
          <p:cNvPr id="4" name="Slide Number Placeholder 3"/>
          <p:cNvSpPr>
            <a:spLocks noGrp="1"/>
          </p:cNvSpPr>
          <p:nvPr>
            <p:ph type="sldNum" sz="quarter" idx="10"/>
          </p:nvPr>
        </p:nvSpPr>
        <p:spPr/>
        <p:txBody>
          <a:bodyPr/>
          <a:lstStyle/>
          <a:p>
            <a:fld id="{E8C1DFC4-8BD0-4B9E-A9B4-857DBB733C1F}" type="slidenum">
              <a:rPr lang="en-US" smtClean="0"/>
              <a:t>4</a:t>
            </a:fld>
            <a:endParaRPr lang="en-US"/>
          </a:p>
        </p:txBody>
      </p:sp>
    </p:spTree>
    <p:extLst>
      <p:ext uri="{BB962C8B-B14F-4D97-AF65-F5344CB8AC3E}">
        <p14:creationId xmlns:p14="http://schemas.microsoft.com/office/powerpoint/2010/main" val="279382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you can see, the script uses an array of character strings that define the person’s name, a corresponding image file, and a quote. Every ten seconds the timer triggers, which causes the function to send the next quote data. The script continues to repeat through the array elements.</a:t>
            </a:r>
          </a:p>
          <a:p>
            <a:endParaRPr lang="en-US" dirty="0"/>
          </a:p>
        </p:txBody>
      </p:sp>
      <p:sp>
        <p:nvSpPr>
          <p:cNvPr id="4" name="Slide Number Placeholder 3"/>
          <p:cNvSpPr>
            <a:spLocks noGrp="1"/>
          </p:cNvSpPr>
          <p:nvPr>
            <p:ph type="sldNum" sz="quarter" idx="10"/>
          </p:nvPr>
        </p:nvSpPr>
        <p:spPr/>
        <p:txBody>
          <a:bodyPr/>
          <a:lstStyle/>
          <a:p>
            <a:fld id="{E8C1DFC4-8BD0-4B9E-A9B4-857DBB733C1F}" type="slidenum">
              <a:rPr lang="en-US" smtClean="0"/>
              <a:t>10</a:t>
            </a:fld>
            <a:endParaRPr lang="en-US"/>
          </a:p>
        </p:txBody>
      </p:sp>
    </p:spTree>
    <p:extLst>
      <p:ext uri="{BB962C8B-B14F-4D97-AF65-F5344CB8AC3E}">
        <p14:creationId xmlns:p14="http://schemas.microsoft.com/office/powerpoint/2010/main" val="72268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6/30/2013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6/30/2013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6/30/2013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6/30/2013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a:t>
            </a:r>
            <a:r>
              <a:rPr lang="en-US" dirty="0" smtClean="0"/>
              <a:t>28</a:t>
            </a:r>
            <a:endParaRPr lang="en-US" dirty="0"/>
          </a:p>
        </p:txBody>
      </p:sp>
      <p:sp>
        <p:nvSpPr>
          <p:cNvPr id="7" name="Subtitle 6"/>
          <p:cNvSpPr>
            <a:spLocks noGrp="1"/>
          </p:cNvSpPr>
          <p:nvPr>
            <p:ph type="subTitle" idx="1"/>
          </p:nvPr>
        </p:nvSpPr>
        <p:spPr/>
        <p:txBody>
          <a:bodyPr>
            <a:normAutofit/>
          </a:bodyPr>
          <a:lstStyle/>
          <a:p>
            <a:r>
              <a:rPr lang="en-US" dirty="0"/>
              <a:t>Integrating Web Workers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Quotes.js worker file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err="1" smtClean="0"/>
              <a:t>var</a:t>
            </a:r>
            <a:r>
              <a:rPr lang="en-US" dirty="0" smtClean="0"/>
              <a:t> </a:t>
            </a:r>
            <a:r>
              <a:rPr lang="en-US" dirty="0"/>
              <a:t>index = 0;</a:t>
            </a:r>
            <a:br>
              <a:rPr lang="en-US" dirty="0"/>
            </a:br>
            <a:r>
              <a:rPr lang="en-US" dirty="0"/>
              <a:t/>
            </a:r>
            <a:br>
              <a:rPr lang="en-US" dirty="0"/>
            </a:br>
            <a:r>
              <a:rPr lang="en-US" dirty="0" err="1"/>
              <a:t>var</a:t>
            </a:r>
            <a:r>
              <a:rPr lang="en-US" dirty="0"/>
              <a:t> quotes = new Array('Lincoln; Lincoln.jpg; Better to remain silent and be thought a fool than to speak out and remove all doubt.', </a:t>
            </a:r>
            <a:br>
              <a:rPr lang="en-US" dirty="0"/>
            </a:br>
            <a:r>
              <a:rPr lang="en-US" dirty="0"/>
              <a:t>                      'Einstein; Einstein.jpg; A person who never made a mistake never tried anything new.', </a:t>
            </a:r>
            <a:br>
              <a:rPr lang="en-US" dirty="0"/>
            </a:br>
            <a:r>
              <a:rPr lang="en-US" dirty="0"/>
              <a:t>                       'Washington; Washington.jpg; Be courteous to all, but intimate with few, and let those few be well tried before you give them your confidence.');</a:t>
            </a:r>
            <a:br>
              <a:rPr lang="en-US" dirty="0"/>
            </a:br>
            <a:r>
              <a:rPr lang="en-US" dirty="0"/>
              <a:t/>
            </a:r>
            <a:br>
              <a:rPr lang="en-US" dirty="0"/>
            </a:br>
            <a:r>
              <a:rPr lang="en-US" dirty="0"/>
              <a:t>function </a:t>
            </a:r>
            <a:r>
              <a:rPr lang="en-US" dirty="0" err="1"/>
              <a:t>myTimer</a:t>
            </a:r>
            <a:r>
              <a:rPr lang="en-US" dirty="0"/>
              <a:t>()</a:t>
            </a:r>
            <a:br>
              <a:rPr lang="en-US" dirty="0"/>
            </a:br>
            <a:r>
              <a:rPr lang="en-US" dirty="0"/>
              <a:t>{</a:t>
            </a:r>
            <a:br>
              <a:rPr lang="en-US" dirty="0"/>
            </a:br>
            <a:r>
              <a:rPr lang="en-US" dirty="0"/>
              <a:t>  </a:t>
            </a:r>
            <a:r>
              <a:rPr lang="en-US" dirty="0" err="1"/>
              <a:t>postMessage</a:t>
            </a:r>
            <a:r>
              <a:rPr lang="en-US" dirty="0"/>
              <a:t>(quotes[index]);</a:t>
            </a:r>
            <a:br>
              <a:rPr lang="en-US" dirty="0"/>
            </a:br>
            <a:r>
              <a:rPr lang="en-US" dirty="0"/>
              <a:t>  index += 1;</a:t>
            </a:r>
            <a:br>
              <a:rPr lang="en-US" dirty="0"/>
            </a:br>
            <a:r>
              <a:rPr lang="en-US" dirty="0"/>
              <a:t>  if (index == 3)</a:t>
            </a:r>
            <a:br>
              <a:rPr lang="en-US" dirty="0"/>
            </a:br>
            <a:r>
              <a:rPr lang="en-US" dirty="0"/>
              <a:t>    index = 0;</a:t>
            </a:r>
            <a:br>
              <a:rPr lang="en-US" dirty="0"/>
            </a:br>
            <a:r>
              <a:rPr lang="en-US" dirty="0"/>
              <a:t>  </a:t>
            </a:r>
            <a:r>
              <a:rPr lang="en-US" dirty="0" err="1"/>
              <a:t>setTimeout</a:t>
            </a:r>
            <a:r>
              <a:rPr lang="en-US" dirty="0"/>
              <a:t>(myTimer,10000);</a:t>
            </a:r>
            <a:br>
              <a:rPr lang="en-US" dirty="0"/>
            </a:br>
            <a:r>
              <a:rPr lang="en-US" dirty="0"/>
              <a:t>}</a:t>
            </a:r>
            <a:br>
              <a:rPr lang="en-US" dirty="0"/>
            </a:br>
            <a:r>
              <a:rPr lang="en-US" dirty="0"/>
              <a:t/>
            </a:r>
            <a:br>
              <a:rPr lang="en-US" dirty="0"/>
            </a:br>
            <a:r>
              <a:rPr lang="en-US" dirty="0" err="1"/>
              <a:t>setTimeout</a:t>
            </a:r>
            <a:r>
              <a:rPr lang="en-US" dirty="0"/>
              <a:t>(myTimer,500);</a:t>
            </a:r>
          </a:p>
          <a:p>
            <a:endParaRPr lang="en-US" dirty="0"/>
          </a:p>
        </p:txBody>
      </p:sp>
    </p:spTree>
    <p:extLst>
      <p:ext uri="{BB962C8B-B14F-4D97-AF65-F5344CB8AC3E}">
        <p14:creationId xmlns:p14="http://schemas.microsoft.com/office/powerpoint/2010/main" val="28959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Famousquotes.html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err="1"/>
              <a:t>var</a:t>
            </a:r>
            <a:r>
              <a:rPr lang="en-US" dirty="0"/>
              <a:t> worker;</a:t>
            </a:r>
            <a:br>
              <a:rPr lang="en-US" dirty="0"/>
            </a:br>
            <a:r>
              <a:rPr lang="en-US" dirty="0"/>
              <a:t/>
            </a:r>
            <a:br>
              <a:rPr lang="en-US" dirty="0"/>
            </a:br>
            <a:r>
              <a:rPr lang="en-US" dirty="0"/>
              <a:t>function </a:t>
            </a:r>
            <a:r>
              <a:rPr lang="en-US" dirty="0" err="1"/>
              <a:t>startWorker</a:t>
            </a:r>
            <a:r>
              <a:rPr lang="en-US" dirty="0"/>
              <a:t>()</a:t>
            </a:r>
            <a:br>
              <a:rPr lang="en-US" dirty="0"/>
            </a:br>
            <a:r>
              <a:rPr lang="en-US" dirty="0"/>
              <a:t>{</a:t>
            </a:r>
            <a:br>
              <a:rPr lang="en-US" dirty="0"/>
            </a:br>
            <a:r>
              <a:rPr lang="en-US" dirty="0"/>
              <a:t>  if (</a:t>
            </a:r>
            <a:r>
              <a:rPr lang="en-US" dirty="0" err="1"/>
              <a:t>typeof</a:t>
            </a:r>
            <a:r>
              <a:rPr lang="en-US" dirty="0"/>
              <a:t>(Worker) != "undefined") </a:t>
            </a:r>
            <a:br>
              <a:rPr lang="en-US" dirty="0"/>
            </a:br>
            <a:r>
              <a:rPr lang="en-US" dirty="0"/>
              <a:t>  {</a:t>
            </a:r>
            <a:br>
              <a:rPr lang="en-US" dirty="0"/>
            </a:br>
            <a:r>
              <a:rPr lang="en-US" dirty="0"/>
              <a:t>    worker = new Worker("Quotes.js");</a:t>
            </a:r>
            <a:br>
              <a:rPr lang="en-US" dirty="0"/>
            </a:br>
            <a:r>
              <a:rPr lang="en-US" dirty="0"/>
              <a:t>   </a:t>
            </a:r>
            <a:r>
              <a:rPr lang="en-US" dirty="0" err="1"/>
              <a:t>worker.onmessage</a:t>
            </a:r>
            <a:r>
              <a:rPr lang="en-US" dirty="0"/>
              <a:t> = function(event) { </a:t>
            </a:r>
            <a:r>
              <a:rPr lang="en-US" dirty="0" err="1"/>
              <a:t>showQuote</a:t>
            </a:r>
            <a:r>
              <a:rPr lang="en-US" dirty="0"/>
              <a:t>(event); };</a:t>
            </a:r>
            <a:br>
              <a:rPr lang="en-US" dirty="0"/>
            </a:br>
            <a:r>
              <a:rPr lang="en-US" dirty="0"/>
              <a:t>  }</a:t>
            </a:r>
            <a:br>
              <a:rPr lang="en-US" dirty="0"/>
            </a:br>
            <a:r>
              <a:rPr lang="en-US" dirty="0"/>
              <a:t>  else</a:t>
            </a:r>
            <a:br>
              <a:rPr lang="en-US" dirty="0"/>
            </a:br>
            <a:r>
              <a:rPr lang="en-US" dirty="0"/>
              <a:t>    alert("Web Workers Not Supported");</a:t>
            </a:r>
            <a:br>
              <a:rPr lang="en-US" dirty="0"/>
            </a:br>
            <a:r>
              <a:rPr lang="en-US" dirty="0"/>
              <a:t>}</a:t>
            </a:r>
            <a:br>
              <a:rPr lang="en-US" dirty="0"/>
            </a:br>
            <a:r>
              <a:rPr lang="en-US" dirty="0"/>
              <a:t/>
            </a:r>
            <a:br>
              <a:rPr lang="en-US" dirty="0"/>
            </a:br>
            <a:r>
              <a:rPr lang="en-US" dirty="0"/>
              <a:t>function </a:t>
            </a:r>
            <a:r>
              <a:rPr lang="en-US" dirty="0" err="1"/>
              <a:t>showQuote</a:t>
            </a:r>
            <a:r>
              <a:rPr lang="en-US" dirty="0"/>
              <a:t>(event)</a:t>
            </a:r>
            <a:br>
              <a:rPr lang="en-US" dirty="0"/>
            </a:br>
            <a:r>
              <a:rPr lang="en-US" dirty="0"/>
              <a:t>{</a:t>
            </a:r>
            <a:br>
              <a:rPr lang="en-US" dirty="0"/>
            </a:br>
            <a:r>
              <a:rPr lang="en-US" dirty="0"/>
              <a:t>  </a:t>
            </a:r>
            <a:r>
              <a:rPr lang="en-US" dirty="0" err="1"/>
              <a:t>var</a:t>
            </a:r>
            <a:r>
              <a:rPr lang="en-US" dirty="0"/>
              <a:t> name = </a:t>
            </a:r>
            <a:r>
              <a:rPr lang="en-US" dirty="0" err="1"/>
              <a:t>event.data.substring</a:t>
            </a:r>
            <a:r>
              <a:rPr lang="en-US" dirty="0"/>
              <a:t>(0, </a:t>
            </a:r>
            <a:r>
              <a:rPr lang="en-US" dirty="0" err="1"/>
              <a:t>event.data.indexOf</a:t>
            </a:r>
            <a:r>
              <a:rPr lang="en-US" dirty="0"/>
              <a:t>(';'));</a:t>
            </a:r>
            <a:br>
              <a:rPr lang="en-US" dirty="0"/>
            </a:br>
            <a:r>
              <a:rPr lang="en-US" dirty="0"/>
              <a:t>  </a:t>
            </a:r>
            <a:r>
              <a:rPr lang="en-US" dirty="0" err="1"/>
              <a:t>document.getElementById</a:t>
            </a:r>
            <a:r>
              <a:rPr lang="en-US" dirty="0"/>
              <a:t>('name').</a:t>
            </a:r>
            <a:r>
              <a:rPr lang="en-US" dirty="0" err="1"/>
              <a:t>innerHTML</a:t>
            </a:r>
            <a:r>
              <a:rPr lang="en-US" dirty="0"/>
              <a:t> = name;</a:t>
            </a:r>
            <a:br>
              <a:rPr lang="en-US" dirty="0"/>
            </a:br>
            <a:r>
              <a:rPr lang="en-US" dirty="0"/>
              <a:t/>
            </a:r>
            <a:br>
              <a:rPr lang="en-US" dirty="0"/>
            </a:br>
            <a:r>
              <a:rPr lang="en-US" dirty="0"/>
              <a:t>  </a:t>
            </a:r>
            <a:r>
              <a:rPr lang="en-US" dirty="0" err="1"/>
              <a:t>varimagefile</a:t>
            </a:r>
            <a:r>
              <a:rPr lang="en-US" dirty="0"/>
              <a:t> = </a:t>
            </a:r>
            <a:r>
              <a:rPr lang="en-US" dirty="0" err="1"/>
              <a:t>event.data.substring</a:t>
            </a:r>
            <a:r>
              <a:rPr lang="en-US" dirty="0"/>
              <a:t>(</a:t>
            </a:r>
            <a:r>
              <a:rPr lang="en-US" dirty="0" err="1"/>
              <a:t>event.data.indexOf</a:t>
            </a:r>
            <a:r>
              <a:rPr lang="en-US" dirty="0"/>
              <a:t>(';')+1, </a:t>
            </a:r>
            <a:r>
              <a:rPr lang="en-US" dirty="0" err="1"/>
              <a:t>event.data.lastIndexOf</a:t>
            </a:r>
            <a:r>
              <a:rPr lang="en-US" dirty="0"/>
              <a:t>(';'));</a:t>
            </a:r>
            <a:br>
              <a:rPr lang="en-US" dirty="0"/>
            </a:br>
            <a:r>
              <a:rPr lang="en-US" dirty="0"/>
              <a:t>  </a:t>
            </a:r>
            <a:r>
              <a:rPr lang="en-US" dirty="0" err="1"/>
              <a:t>document.getElementById</a:t>
            </a:r>
            <a:r>
              <a:rPr lang="en-US" dirty="0"/>
              <a:t>('photo').</a:t>
            </a:r>
            <a:r>
              <a:rPr lang="en-US" dirty="0" err="1"/>
              <a:t>src</a:t>
            </a:r>
            <a:r>
              <a:rPr lang="en-US" dirty="0"/>
              <a:t> = </a:t>
            </a:r>
            <a:r>
              <a:rPr lang="en-US" dirty="0" err="1"/>
              <a:t>imagefile</a:t>
            </a:r>
            <a:r>
              <a:rPr lang="en-US" dirty="0"/>
              <a:t>;</a:t>
            </a:r>
            <a:br>
              <a:rPr lang="en-US" dirty="0"/>
            </a:br>
            <a:r>
              <a:rPr lang="en-US" dirty="0"/>
              <a:t/>
            </a:r>
            <a:br>
              <a:rPr lang="en-US" dirty="0"/>
            </a:br>
            <a:r>
              <a:rPr lang="en-US" dirty="0"/>
              <a:t>  </a:t>
            </a:r>
            <a:r>
              <a:rPr lang="en-US" dirty="0" err="1"/>
              <a:t>var</a:t>
            </a:r>
            <a:r>
              <a:rPr lang="en-US" dirty="0"/>
              <a:t> quote = </a:t>
            </a:r>
            <a:r>
              <a:rPr lang="en-US" dirty="0" err="1"/>
              <a:t>event.data.substring</a:t>
            </a:r>
            <a:r>
              <a:rPr lang="en-US" dirty="0"/>
              <a:t>(</a:t>
            </a:r>
            <a:r>
              <a:rPr lang="en-US" dirty="0" err="1"/>
              <a:t>event.data.lastIndexOf</a:t>
            </a:r>
            <a:r>
              <a:rPr lang="en-US" dirty="0"/>
              <a:t>(';')+1);</a:t>
            </a:r>
            <a:br>
              <a:rPr lang="en-US" dirty="0"/>
            </a:br>
            <a:r>
              <a:rPr lang="en-US" dirty="0"/>
              <a:t>  </a:t>
            </a:r>
            <a:r>
              <a:rPr lang="en-US" dirty="0" err="1"/>
              <a:t>document.getElementById</a:t>
            </a:r>
            <a:r>
              <a:rPr lang="en-US" dirty="0"/>
              <a:t>('quote').</a:t>
            </a:r>
            <a:r>
              <a:rPr lang="en-US" dirty="0" err="1"/>
              <a:t>innerHTML</a:t>
            </a:r>
            <a:r>
              <a:rPr lang="en-US" dirty="0"/>
              <a:t> = quote;</a:t>
            </a:r>
            <a:br>
              <a:rPr lang="en-US" dirty="0"/>
            </a:br>
            <a:r>
              <a:rPr lang="en-US" dirty="0"/>
              <a:t>}</a:t>
            </a:r>
            <a:endParaRPr lang="en-US" dirty="0"/>
          </a:p>
        </p:txBody>
      </p:sp>
    </p:spTree>
    <p:extLst>
      <p:ext uri="{BB962C8B-B14F-4D97-AF65-F5344CB8AC3E}">
        <p14:creationId xmlns:p14="http://schemas.microsoft.com/office/powerpoint/2010/main" val="356897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22960" y="1100628"/>
            <a:ext cx="7520940" cy="4995372"/>
          </a:xfrm>
        </p:spPr>
        <p:txBody>
          <a:bodyPr>
            <a:normAutofit fontScale="85000" lnSpcReduction="20000"/>
          </a:bodyPr>
          <a:lstStyle/>
          <a:p>
            <a:r>
              <a:rPr lang="en-US" dirty="0" smtClean="0"/>
              <a:t>	function </a:t>
            </a:r>
            <a:r>
              <a:rPr lang="en-US" dirty="0" err="1"/>
              <a:t>StopWorker</a:t>
            </a:r>
            <a:r>
              <a:rPr lang="en-US" dirty="0"/>
              <a:t>()</a:t>
            </a:r>
            <a:br>
              <a:rPr lang="en-US" dirty="0"/>
            </a:br>
            <a:r>
              <a:rPr lang="en-US" dirty="0"/>
              <a:t>{</a:t>
            </a:r>
            <a:br>
              <a:rPr lang="en-US" dirty="0"/>
            </a:br>
            <a:r>
              <a:rPr lang="en-US" dirty="0"/>
              <a:t>  if (worker)</a:t>
            </a:r>
            <a:br>
              <a:rPr lang="en-US" dirty="0"/>
            </a:br>
            <a:r>
              <a:rPr lang="en-US" dirty="0"/>
              <a:t>    {</a:t>
            </a:r>
            <a:br>
              <a:rPr lang="en-US" dirty="0"/>
            </a:br>
            <a:r>
              <a:rPr lang="en-US" dirty="0"/>
              <a:t>      </a:t>
            </a:r>
            <a:r>
              <a:rPr lang="en-US" dirty="0" err="1"/>
              <a:t>worker.terminate</a:t>
            </a:r>
            <a:r>
              <a:rPr lang="en-US" dirty="0"/>
              <a:t>();</a:t>
            </a:r>
            <a:br>
              <a:rPr lang="en-US" dirty="0"/>
            </a:br>
            <a:r>
              <a:rPr lang="en-US" dirty="0"/>
              <a:t>      worker = null;</a:t>
            </a:r>
            <a:br>
              <a:rPr lang="en-US" dirty="0"/>
            </a:br>
            <a:r>
              <a:rPr lang="en-US" dirty="0"/>
              <a:t>    }</a:t>
            </a:r>
            <a:br>
              <a:rPr lang="en-US" dirty="0"/>
            </a:br>
            <a:r>
              <a:rPr lang="en-US" dirty="0"/>
              <a:t>}</a:t>
            </a:r>
            <a:br>
              <a:rPr lang="en-US" dirty="0"/>
            </a:br>
            <a:r>
              <a:rPr lang="en-US" dirty="0"/>
              <a:t/>
            </a:r>
            <a:br>
              <a:rPr lang="en-US" dirty="0"/>
            </a:br>
            <a:r>
              <a:rPr lang="en-US" dirty="0"/>
              <a:t>function </a:t>
            </a:r>
            <a:r>
              <a:rPr lang="en-US" dirty="0" err="1"/>
              <a:t>StartWorker</a:t>
            </a:r>
            <a:r>
              <a:rPr lang="en-US" dirty="0"/>
              <a:t>()</a:t>
            </a:r>
            <a:br>
              <a:rPr lang="en-US" dirty="0"/>
            </a:br>
            <a:r>
              <a:rPr lang="en-US" dirty="0"/>
              <a:t>{</a:t>
            </a:r>
            <a:br>
              <a:rPr lang="en-US" dirty="0"/>
            </a:br>
            <a:r>
              <a:rPr lang="en-US" dirty="0"/>
              <a:t>  if (! worker)</a:t>
            </a:r>
            <a:br>
              <a:rPr lang="en-US" dirty="0"/>
            </a:br>
            <a:r>
              <a:rPr lang="en-US" dirty="0"/>
              <a:t>    </a:t>
            </a:r>
            <a:r>
              <a:rPr lang="en-US" dirty="0" err="1"/>
              <a:t>startWorker</a:t>
            </a:r>
            <a:r>
              <a:rPr lang="en-US" dirty="0"/>
              <a:t>();</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startWorker</a:t>
            </a:r>
            <a:r>
              <a:rPr lang="en-US" dirty="0"/>
              <a:t>();"&gt;</a:t>
            </a:r>
            <a:br>
              <a:rPr lang="en-US" dirty="0"/>
            </a:br>
            <a:r>
              <a:rPr lang="en-US" dirty="0"/>
              <a:t>&lt;div id="name" style="font-size:100px"&gt;&lt;/div&gt;</a:t>
            </a:r>
            <a:br>
              <a:rPr lang="en-US" dirty="0"/>
            </a:br>
            <a:r>
              <a:rPr lang="en-US" dirty="0"/>
              <a:t>&lt;</a:t>
            </a:r>
            <a:r>
              <a:rPr lang="en-US" dirty="0" err="1"/>
              <a:t>img</a:t>
            </a:r>
            <a:r>
              <a:rPr lang="en-US" dirty="0"/>
              <a:t> id="photo" </a:t>
            </a:r>
            <a:r>
              <a:rPr lang="en-US" dirty="0" err="1"/>
              <a:t>src</a:t>
            </a:r>
            <a:r>
              <a:rPr lang="en-US" dirty="0"/>
              <a:t>="lincoln.jpg"&gt;</a:t>
            </a:r>
            <a:br>
              <a:rPr lang="en-US" dirty="0"/>
            </a:br>
            <a:r>
              <a:rPr lang="en-US" dirty="0"/>
              <a:t>&lt;div id="quote" style="font-size:48px"&gt;&lt;/div&gt;</a:t>
            </a:r>
            <a:br>
              <a:rPr lang="en-US" dirty="0"/>
            </a:br>
            <a:r>
              <a:rPr lang="en-US" dirty="0"/>
              <a:t>&lt;</a:t>
            </a:r>
            <a:r>
              <a:rPr lang="en-US" dirty="0" err="1"/>
              <a:t>br</a:t>
            </a:r>
            <a:r>
              <a:rPr lang="en-US" dirty="0"/>
              <a:t>/&gt;</a:t>
            </a:r>
            <a:br>
              <a:rPr lang="en-US" dirty="0"/>
            </a:br>
            <a:r>
              <a:rPr lang="en-US" dirty="0"/>
              <a:t>&lt;button </a:t>
            </a:r>
            <a:r>
              <a:rPr lang="en-US" dirty="0" err="1"/>
              <a:t>onclick</a:t>
            </a:r>
            <a:r>
              <a:rPr lang="en-US" dirty="0"/>
              <a:t>="</a:t>
            </a:r>
            <a:r>
              <a:rPr lang="en-US" dirty="0" err="1"/>
              <a:t>StopWorker</a:t>
            </a:r>
            <a:r>
              <a:rPr lang="en-US" dirty="0"/>
              <a:t>()"&gt;Stop Worker&lt;/button&gt;</a:t>
            </a:r>
            <a:br>
              <a:rPr lang="en-US" dirty="0"/>
            </a:br>
            <a:r>
              <a:rPr lang="en-US" dirty="0"/>
              <a:t>&lt;button </a:t>
            </a:r>
            <a:r>
              <a:rPr lang="en-US" dirty="0" err="1"/>
              <a:t>onclick</a:t>
            </a:r>
            <a:r>
              <a:rPr lang="en-US" dirty="0"/>
              <a:t>="</a:t>
            </a:r>
            <a:r>
              <a:rPr lang="en-US" dirty="0" err="1"/>
              <a:t>StartWorker</a:t>
            </a:r>
            <a:r>
              <a:rPr lang="en-US" dirty="0"/>
              <a:t>()"&gt;Start Worker&lt;/button&gt;</a:t>
            </a:r>
            <a:br>
              <a:rPr lang="en-US" dirty="0"/>
            </a:br>
            <a:r>
              <a:rPr lang="en-US" dirty="0"/>
              <a:t>&lt;/body&gt;</a:t>
            </a:r>
            <a:br>
              <a:rPr lang="en-US" dirty="0"/>
            </a:br>
            <a:r>
              <a:rPr lang="en-US" dirty="0"/>
              <a:t>&lt;/html&gt;</a:t>
            </a:r>
            <a:endParaRPr lang="en-US" dirty="0"/>
          </a:p>
        </p:txBody>
      </p:sp>
    </p:spTree>
    <p:extLst>
      <p:ext uri="{BB962C8B-B14F-4D97-AF65-F5344CB8AC3E}">
        <p14:creationId xmlns:p14="http://schemas.microsoft.com/office/powerpoint/2010/main" val="292779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8092440" cy="548640"/>
          </a:xfrm>
        </p:spPr>
        <p:txBody>
          <a:bodyPr/>
          <a:lstStyle/>
          <a:p>
            <a:r>
              <a:rPr lang="en-US" dirty="0" smtClean="0"/>
              <a:t>Objects a web worker can and can’t access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Web workers are meant to perform complex processing within the background. Web workers cannot access the following objects  because they reside in an external JavaScript file,:</a:t>
            </a:r>
          </a:p>
          <a:p>
            <a:pPr lvl="1">
              <a:buFont typeface="Arial" pitchFamily="34" charset="0"/>
              <a:buChar char="•"/>
            </a:pPr>
            <a:r>
              <a:rPr lang="en-US" b="0" dirty="0"/>
              <a:t>window object</a:t>
            </a:r>
          </a:p>
          <a:p>
            <a:pPr lvl="1">
              <a:buFont typeface="Arial" pitchFamily="34" charset="0"/>
              <a:buChar char="•"/>
            </a:pPr>
            <a:r>
              <a:rPr lang="en-US" b="0" dirty="0"/>
              <a:t>document object</a:t>
            </a:r>
          </a:p>
          <a:p>
            <a:pPr lvl="1">
              <a:buFont typeface="Arial" pitchFamily="34" charset="0"/>
              <a:buChar char="•"/>
            </a:pPr>
            <a:r>
              <a:rPr lang="en-US" b="0" dirty="0"/>
              <a:t>parent object</a:t>
            </a:r>
          </a:p>
          <a:p>
            <a:pPr lvl="1">
              <a:buFont typeface="Arial" pitchFamily="34" charset="0"/>
              <a:buChar char="•"/>
            </a:pPr>
            <a:r>
              <a:rPr lang="en-US" b="0" dirty="0" err="1"/>
              <a:t>localStorage</a:t>
            </a:r>
            <a:r>
              <a:rPr lang="en-US" b="0" dirty="0"/>
              <a:t> or </a:t>
            </a:r>
            <a:r>
              <a:rPr lang="en-US" b="0" dirty="0" err="1"/>
              <a:t>sessionStorage</a:t>
            </a:r>
            <a:endParaRPr lang="en-US" b="0" dirty="0"/>
          </a:p>
          <a:p>
            <a:pPr>
              <a:buFont typeface="Arial" pitchFamily="34" charset="0"/>
              <a:buChar char="•"/>
            </a:pPr>
            <a:r>
              <a:rPr lang="en-US" b="0" dirty="0"/>
              <a:t>Web workers can, however, access the following:</a:t>
            </a:r>
          </a:p>
          <a:p>
            <a:pPr lvl="1">
              <a:buFont typeface="Arial" pitchFamily="34" charset="0"/>
              <a:buChar char="•"/>
            </a:pPr>
            <a:r>
              <a:rPr lang="en-US" b="0" dirty="0"/>
              <a:t>location object</a:t>
            </a:r>
          </a:p>
          <a:p>
            <a:pPr lvl="1">
              <a:buFont typeface="Arial" pitchFamily="34" charset="0"/>
              <a:buChar char="•"/>
            </a:pPr>
            <a:r>
              <a:rPr lang="en-US" b="0" dirty="0"/>
              <a:t>navigation object</a:t>
            </a:r>
          </a:p>
          <a:p>
            <a:pPr lvl="1">
              <a:buFont typeface="Arial" pitchFamily="34" charset="0"/>
              <a:buChar char="•"/>
            </a:pPr>
            <a:r>
              <a:rPr lang="en-US" b="0" dirty="0"/>
              <a:t>application cache</a:t>
            </a:r>
          </a:p>
          <a:p>
            <a:pPr lvl="1">
              <a:buFont typeface="Arial" pitchFamily="34" charset="0"/>
              <a:buChar char="•"/>
            </a:pPr>
            <a:r>
              <a:rPr lang="en-US" b="0" dirty="0" err="1"/>
              <a:t>XMLHTTPRequest</a:t>
            </a:r>
            <a:endParaRPr lang="en-US" b="0" dirty="0"/>
          </a:p>
          <a:p>
            <a:endParaRPr lang="en-US" dirty="0"/>
          </a:p>
        </p:txBody>
      </p:sp>
    </p:spTree>
    <p:extLst>
      <p:ext uri="{BB962C8B-B14F-4D97-AF65-F5344CB8AC3E}">
        <p14:creationId xmlns:p14="http://schemas.microsoft.com/office/powerpoint/2010/main" val="311894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686800" cy="548640"/>
          </a:xfrm>
        </p:spPr>
        <p:txBody>
          <a:bodyPr/>
          <a:lstStyle/>
          <a:p>
            <a:r>
              <a:rPr lang="en-US" dirty="0" smtClean="0"/>
              <a:t>Real world design – web worker specification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0" y="1371600"/>
            <a:ext cx="4395619" cy="3579812"/>
          </a:xfrm>
        </p:spPr>
      </p:pic>
    </p:spTree>
    <p:extLst>
      <p:ext uri="{BB962C8B-B14F-4D97-AF65-F5344CB8AC3E}">
        <p14:creationId xmlns:p14="http://schemas.microsoft.com/office/powerpoint/2010/main" val="107877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With many computers now using multicore processors, the use of threads to implement concurrent processing is becoming quite common. </a:t>
            </a:r>
            <a:endParaRPr lang="en-US" b="0" dirty="0" smtClean="0"/>
          </a:p>
          <a:p>
            <a:pPr>
              <a:buFont typeface="Arial" pitchFamily="34" charset="0"/>
              <a:buChar char="•"/>
            </a:pPr>
            <a:r>
              <a:rPr lang="en-US" b="0" dirty="0" smtClean="0"/>
              <a:t>In </a:t>
            </a:r>
            <a:r>
              <a:rPr lang="en-US" b="0" dirty="0"/>
              <a:t>this chapter, you learn how to use Web workers to perform background processing for a webpage. </a:t>
            </a:r>
            <a:endParaRPr lang="en-US" b="0" dirty="0" smtClean="0"/>
          </a:p>
          <a:p>
            <a:pPr>
              <a:buFont typeface="Arial" pitchFamily="34" charset="0"/>
              <a:buChar char="•"/>
            </a:pPr>
            <a:r>
              <a:rPr lang="en-US" b="0" dirty="0" smtClean="0"/>
              <a:t>As </a:t>
            </a:r>
            <a:r>
              <a:rPr lang="en-US" b="0" dirty="0"/>
              <a:t>you learned, a Web worker is essentially a JavaScript routine that performs specific processing. </a:t>
            </a:r>
            <a:endParaRPr lang="en-US" b="0" dirty="0" smtClean="0"/>
          </a:p>
          <a:p>
            <a:pPr>
              <a:buFont typeface="Arial" pitchFamily="34" charset="0"/>
              <a:buChar char="•"/>
            </a:pPr>
            <a:r>
              <a:rPr lang="en-US" b="0" dirty="0" smtClean="0"/>
              <a:t>Because </a:t>
            </a:r>
            <a:r>
              <a:rPr lang="en-US" b="0" dirty="0"/>
              <a:t>the Web worker performs its processing in the background, the worker does not impact the webpage performance</a:t>
            </a:r>
            <a:r>
              <a:rPr lang="en-US" b="0"/>
              <a:t>. </a:t>
            </a:r>
            <a:endParaRPr lang="en-US" b="0" dirty="0"/>
          </a:p>
          <a:p>
            <a:endParaRPr lang="en-US" dirty="0"/>
          </a:p>
        </p:txBody>
      </p:sp>
    </p:spTree>
    <p:extLst>
      <p:ext uri="{BB962C8B-B14F-4D97-AF65-F5344CB8AC3E}">
        <p14:creationId xmlns:p14="http://schemas.microsoft.com/office/powerpoint/2010/main" val="45778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914400"/>
            <a:ext cx="8305800" cy="3766077"/>
          </a:xfrm>
        </p:spPr>
        <p:txBody>
          <a:bodyPr>
            <a:noAutofit/>
          </a:bodyPr>
          <a:lstStyle/>
          <a:p>
            <a:pPr lvl="0">
              <a:buFont typeface="Arial" pitchFamily="34" charset="0"/>
              <a:buChar char="•"/>
            </a:pPr>
            <a:r>
              <a:rPr lang="en-US" b="0" dirty="0"/>
              <a:t>How a Web worker is essentially a JavaScript routine that performs concurrent processing within the background </a:t>
            </a:r>
          </a:p>
          <a:p>
            <a:pPr lvl="0">
              <a:buFont typeface="Arial" pitchFamily="34" charset="0"/>
              <a:buChar char="•"/>
            </a:pPr>
            <a:r>
              <a:rPr lang="en-US" b="0" dirty="0"/>
              <a:t>How to create and use a Web worker within an HTML page</a:t>
            </a:r>
          </a:p>
          <a:p>
            <a:pPr lvl="0">
              <a:buFont typeface="Arial" pitchFamily="34" charset="0"/>
              <a:buChar char="•"/>
            </a:pPr>
            <a:r>
              <a:rPr lang="en-US" b="0" dirty="0"/>
              <a:t>How to start, stop, and terminate a Web worker</a:t>
            </a:r>
          </a:p>
          <a:p>
            <a:pPr lvl="0">
              <a:buFont typeface="Arial" pitchFamily="34" charset="0"/>
              <a:buChar char="•"/>
            </a:pPr>
            <a:r>
              <a:rPr lang="en-US" b="0" dirty="0"/>
              <a:t>What the objects a Web worker can and cannot access</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web workers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0" dirty="0"/>
              <a:t>In general, to perform concurrent processing, an operating system quickly switches between tasks, giving the perception that multiple actions are occurring at the same time. </a:t>
            </a:r>
            <a:endParaRPr lang="en-US" b="0" dirty="0" smtClean="0"/>
          </a:p>
          <a:p>
            <a:pPr>
              <a:buFont typeface="Arial" pitchFamily="34" charset="0"/>
              <a:buChar char="•"/>
            </a:pPr>
            <a:r>
              <a:rPr lang="en-US" b="0" dirty="0" smtClean="0"/>
              <a:t>Given </a:t>
            </a:r>
            <a:r>
              <a:rPr lang="en-US" b="0" dirty="0"/>
              <a:t>that today’s processors are often multicore, the operating system can assign each core processor a task to perform. Developers refer to such tasks as a thread of execution. Each thread contains the instructions the processor executes to accomplish a specific task.</a:t>
            </a:r>
          </a:p>
          <a:p>
            <a:pPr>
              <a:buFont typeface="Arial" pitchFamily="34" charset="0"/>
              <a:buChar char="•"/>
            </a:pPr>
            <a:r>
              <a:rPr lang="en-US" b="0" dirty="0"/>
              <a:t>A Web worker is a JavaScript routine that allows a webpage to perform similar concurrent processing. In general, a webpage uses a specific JavaScript file that contains the code the worker performs to accomplish a task. </a:t>
            </a:r>
            <a:endParaRPr lang="en-US" b="0" dirty="0" smtClean="0"/>
          </a:p>
          <a:p>
            <a:pPr>
              <a:buFont typeface="Arial" pitchFamily="34" charset="0"/>
              <a:buChar char="•"/>
            </a:pPr>
            <a:r>
              <a:rPr lang="en-US" b="0" dirty="0" smtClean="0"/>
              <a:t>The </a:t>
            </a:r>
            <a:r>
              <a:rPr lang="en-US" b="0" dirty="0"/>
              <a:t>webpage that uses the worker creates a worker object, which begins to perform its processing within the background. As the worker completes its processing, it sends a message to the webpage. The webpage, in turn, can use the message as appropriate. The Web worker does not impact the webpage performance because it runs in the background.</a:t>
            </a:r>
          </a:p>
          <a:p>
            <a:endParaRPr lang="en-US" dirty="0"/>
          </a:p>
        </p:txBody>
      </p:sp>
    </p:spTree>
    <p:extLst>
      <p:ext uri="{BB962C8B-B14F-4D97-AF65-F5344CB8AC3E}">
        <p14:creationId xmlns:p14="http://schemas.microsoft.com/office/powerpoint/2010/main" val="251346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8168640" cy="548640"/>
          </a:xfrm>
        </p:spPr>
        <p:txBody>
          <a:bodyPr/>
          <a:lstStyle/>
          <a:p>
            <a:r>
              <a:rPr lang="en-US" i="1" dirty="0"/>
              <a:t>Testing for Browser Web Worker Support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a:t>
            </a:r>
            <a:r>
              <a:rPr lang="en-US" dirty="0" err="1"/>
              <a:t>testWorkerSupport</a:t>
            </a:r>
            <a:r>
              <a:rPr lang="en-US" dirty="0"/>
              <a:t>()</a:t>
            </a:r>
            <a:br>
              <a:rPr lang="en-US" dirty="0"/>
            </a:br>
            <a:r>
              <a:rPr lang="en-US" dirty="0"/>
              <a:t>{</a:t>
            </a:r>
            <a:br>
              <a:rPr lang="en-US" dirty="0"/>
            </a:br>
            <a:r>
              <a:rPr lang="en-US" dirty="0"/>
              <a:t>  if (</a:t>
            </a:r>
            <a:r>
              <a:rPr lang="en-US" dirty="0" err="1"/>
              <a:t>typeof</a:t>
            </a:r>
            <a:r>
              <a:rPr lang="en-US" dirty="0"/>
              <a:t>(Worker) != "undefined") </a:t>
            </a:r>
            <a:br>
              <a:rPr lang="en-US" dirty="0"/>
            </a:br>
            <a:r>
              <a:rPr lang="en-US" dirty="0"/>
              <a:t>    alert("Web Workers Supported");</a:t>
            </a:r>
            <a:br>
              <a:rPr lang="en-US" dirty="0"/>
            </a:br>
            <a:r>
              <a:rPr lang="en-US" dirty="0"/>
              <a:t>  else</a:t>
            </a:r>
            <a:br>
              <a:rPr lang="en-US" dirty="0"/>
            </a:br>
            <a:r>
              <a:rPr lang="en-US" dirty="0"/>
              <a:t>    alert("Web Workers Not Supported");</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testWorkerSupport</a:t>
            </a:r>
            <a:r>
              <a:rPr lang="en-US" dirty="0"/>
              <a:t>();"&gt;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424145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Web Worker Script</a:t>
            </a:r>
            <a:endParaRPr lang="en-US" dirty="0"/>
          </a:p>
        </p:txBody>
      </p:sp>
      <p:sp>
        <p:nvSpPr>
          <p:cNvPr id="3" name="Content Placeholder 2"/>
          <p:cNvSpPr>
            <a:spLocks noGrp="1"/>
          </p:cNvSpPr>
          <p:nvPr>
            <p:ph idx="1"/>
          </p:nvPr>
        </p:nvSpPr>
        <p:spPr>
          <a:xfrm>
            <a:off x="822960" y="1100628"/>
            <a:ext cx="7520940" cy="4385772"/>
          </a:xfrm>
        </p:spPr>
        <p:txBody>
          <a:bodyPr>
            <a:normAutofit/>
          </a:bodyPr>
          <a:lstStyle/>
          <a:p>
            <a:pPr>
              <a:buFont typeface="Arial" pitchFamily="34" charset="0"/>
              <a:buChar char="•"/>
            </a:pPr>
            <a:r>
              <a:rPr lang="en-US" b="0" dirty="0"/>
              <a:t>A Web worker is essentially a JavaScript routine that performs specific processing as a background task. </a:t>
            </a:r>
            <a:endParaRPr lang="en-US" b="0" dirty="0" smtClean="0"/>
          </a:p>
          <a:p>
            <a:pPr>
              <a:buFont typeface="Arial" pitchFamily="34" charset="0"/>
              <a:buChar char="•"/>
            </a:pPr>
            <a:r>
              <a:rPr lang="en-US" b="0" dirty="0" smtClean="0"/>
              <a:t>A </a:t>
            </a:r>
            <a:r>
              <a:rPr lang="en-US" b="0" dirty="0"/>
              <a:t>background task is a thread of execution the processor executes during its “free time” or using an available core processor. </a:t>
            </a:r>
            <a:endParaRPr lang="en-US" b="0" dirty="0" smtClean="0"/>
          </a:p>
          <a:p>
            <a:pPr>
              <a:buFont typeface="Arial" pitchFamily="34" charset="0"/>
              <a:buChar char="•"/>
            </a:pPr>
            <a:r>
              <a:rPr lang="en-US" b="0" dirty="0" smtClean="0"/>
              <a:t>The </a:t>
            </a:r>
            <a:r>
              <a:rPr lang="en-US" b="0" dirty="0"/>
              <a:t>following JavaScript file, Time.js, defines a function that wakes up every second to determine the current time. The code then uses the </a:t>
            </a:r>
            <a:r>
              <a:rPr lang="en-US" b="0" dirty="0" err="1"/>
              <a:t>postMessage</a:t>
            </a:r>
            <a:r>
              <a:rPr lang="en-US" b="0" dirty="0"/>
              <a:t> function to send the time back to the webpage that is using the worker:</a:t>
            </a:r>
          </a:p>
          <a:p>
            <a:r>
              <a:rPr lang="en-US" dirty="0" smtClean="0"/>
              <a:t>	function </a:t>
            </a:r>
            <a:r>
              <a:rPr lang="en-US" dirty="0" err="1"/>
              <a:t>myTimer</a:t>
            </a:r>
            <a:r>
              <a:rPr lang="en-US" dirty="0"/>
              <a:t>()</a:t>
            </a:r>
            <a:br>
              <a:rPr lang="en-US" dirty="0"/>
            </a:br>
            <a:r>
              <a:rPr lang="en-US" dirty="0"/>
              <a:t>{</a:t>
            </a:r>
            <a:br>
              <a:rPr lang="en-US" dirty="0"/>
            </a:br>
            <a:r>
              <a:rPr lang="en-US" dirty="0"/>
              <a:t>  </a:t>
            </a:r>
            <a:r>
              <a:rPr lang="en-US" dirty="0" err="1"/>
              <a:t>var</a:t>
            </a:r>
            <a:r>
              <a:rPr lang="en-US" dirty="0"/>
              <a:t> date = new Date();</a:t>
            </a:r>
            <a:br>
              <a:rPr lang="en-US" dirty="0"/>
            </a:br>
            <a:r>
              <a:rPr lang="en-US" dirty="0"/>
              <a:t>  </a:t>
            </a:r>
            <a:r>
              <a:rPr lang="en-US" dirty="0" err="1"/>
              <a:t>vartimeStr</a:t>
            </a:r>
            <a:r>
              <a:rPr lang="en-US" dirty="0"/>
              <a:t> = </a:t>
            </a:r>
            <a:r>
              <a:rPr lang="en-US" dirty="0" err="1"/>
              <a:t>date.toLocaleTimeString</a:t>
            </a:r>
            <a:r>
              <a:rPr lang="en-US" dirty="0"/>
              <a:t>();</a:t>
            </a:r>
            <a:br>
              <a:rPr lang="en-US" dirty="0"/>
            </a:br>
            <a:r>
              <a:rPr lang="en-US" dirty="0"/>
              <a:t>  </a:t>
            </a:r>
            <a:r>
              <a:rPr lang="en-US" dirty="0" err="1"/>
              <a:t>postMessage</a:t>
            </a:r>
            <a:r>
              <a:rPr lang="en-US" dirty="0"/>
              <a:t>(</a:t>
            </a:r>
            <a:r>
              <a:rPr lang="en-US" dirty="0" err="1"/>
              <a:t>timeStr</a:t>
            </a:r>
            <a:r>
              <a:rPr lang="en-US" dirty="0"/>
              <a:t>);</a:t>
            </a:r>
            <a:br>
              <a:rPr lang="en-US" dirty="0"/>
            </a:br>
            <a:r>
              <a:rPr lang="en-US" dirty="0"/>
              <a:t>  </a:t>
            </a:r>
            <a:r>
              <a:rPr lang="en-US" dirty="0" err="1"/>
              <a:t>setTimeout</a:t>
            </a:r>
            <a:r>
              <a:rPr lang="en-US" dirty="0"/>
              <a:t>(myTimer,1000);</a:t>
            </a:r>
            <a:br>
              <a:rPr lang="en-US" dirty="0"/>
            </a:br>
            <a:r>
              <a:rPr lang="en-US" dirty="0"/>
              <a:t>}</a:t>
            </a:r>
            <a:br>
              <a:rPr lang="en-US" dirty="0"/>
            </a:br>
            <a:r>
              <a:rPr lang="en-US" dirty="0"/>
              <a:t/>
            </a:r>
            <a:br>
              <a:rPr lang="en-US" dirty="0"/>
            </a:br>
            <a:r>
              <a:rPr lang="en-US" dirty="0" err="1"/>
              <a:t>setTimeout</a:t>
            </a:r>
            <a:r>
              <a:rPr lang="en-US" dirty="0"/>
              <a:t>(myTimer,1000);</a:t>
            </a:r>
          </a:p>
          <a:p>
            <a:endParaRPr lang="en-US" dirty="0"/>
          </a:p>
        </p:txBody>
      </p:sp>
    </p:spTree>
    <p:extLst>
      <p:ext uri="{BB962C8B-B14F-4D97-AF65-F5344CB8AC3E}">
        <p14:creationId xmlns:p14="http://schemas.microsoft.com/office/powerpoint/2010/main" val="292868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Web Worker</a:t>
            </a:r>
            <a:endParaRPr lang="en-US" dirty="0"/>
          </a:p>
        </p:txBody>
      </p:sp>
      <p:sp>
        <p:nvSpPr>
          <p:cNvPr id="3" name="Content Placeholder 2"/>
          <p:cNvSpPr>
            <a:spLocks noGrp="1"/>
          </p:cNvSpPr>
          <p:nvPr>
            <p:ph idx="1"/>
          </p:nvPr>
        </p:nvSpPr>
        <p:spPr>
          <a:xfrm>
            <a:off x="822960" y="1100628"/>
            <a:ext cx="7520940" cy="4309572"/>
          </a:xfrm>
        </p:spPr>
        <p:txBody>
          <a:bodyPr>
            <a:normAutofit fontScale="92500" lnSpcReduction="10000"/>
          </a:bodyPr>
          <a:lstStyle/>
          <a:p>
            <a:r>
              <a:rPr lang="en-US" dirty="0"/>
              <a:t>&lt;!DOCTYPE html&gt;</a:t>
            </a:r>
            <a:br>
              <a:rPr lang="en-US" dirty="0"/>
            </a:br>
            <a:r>
              <a:rPr lang="en-US" dirty="0"/>
              <a:t>&lt;html&gt;</a:t>
            </a:r>
            <a:br>
              <a:rPr lang="en-US" dirty="0"/>
            </a:br>
            <a:r>
              <a:rPr lang="en-US" dirty="0"/>
              <a:t>&lt;head</a:t>
            </a:r>
            <a:r>
              <a:rPr lang="en-US" dirty="0" smtClean="0"/>
              <a:t>&gt;</a:t>
            </a:r>
            <a:br>
              <a:rPr lang="en-US" dirty="0" smtClean="0"/>
            </a:br>
            <a:r>
              <a:rPr lang="en-US" dirty="0" smtClean="0"/>
              <a:t>&lt;script&gt;</a:t>
            </a:r>
            <a:br>
              <a:rPr lang="en-US" dirty="0" smtClean="0"/>
            </a:br>
            <a:r>
              <a:rPr lang="en-US" dirty="0" err="1" smtClean="0"/>
              <a:t>var</a:t>
            </a:r>
            <a:r>
              <a:rPr lang="en-US" dirty="0" smtClean="0"/>
              <a:t> </a:t>
            </a:r>
            <a:r>
              <a:rPr lang="en-US" dirty="0"/>
              <a:t>worker;</a:t>
            </a:r>
          </a:p>
          <a:p>
            <a:r>
              <a:rPr lang="en-US" dirty="0"/>
              <a:t>function </a:t>
            </a:r>
            <a:r>
              <a:rPr lang="en-US" dirty="0" err="1"/>
              <a:t>startWorker</a:t>
            </a:r>
            <a:r>
              <a:rPr lang="en-US" dirty="0" smtClean="0"/>
              <a:t>()</a:t>
            </a:r>
            <a:br>
              <a:rPr lang="en-US" dirty="0" smtClean="0"/>
            </a:br>
            <a:r>
              <a:rPr lang="en-US" dirty="0" smtClean="0"/>
              <a:t>{</a:t>
            </a:r>
            <a:br>
              <a:rPr lang="en-US" dirty="0" smtClean="0"/>
            </a:br>
            <a:r>
              <a:rPr lang="en-US" dirty="0" smtClean="0"/>
              <a:t>  </a:t>
            </a:r>
            <a:r>
              <a:rPr lang="en-US" dirty="0"/>
              <a:t>if (</a:t>
            </a:r>
            <a:r>
              <a:rPr lang="en-US" dirty="0" err="1"/>
              <a:t>typeof</a:t>
            </a:r>
            <a:r>
              <a:rPr lang="en-US" dirty="0"/>
              <a:t>(Worker) != "undefined") </a:t>
            </a:r>
            <a:r>
              <a:rPr lang="en-US" dirty="0" smtClean="0"/>
              <a:t/>
            </a:r>
            <a:br>
              <a:rPr lang="en-US" dirty="0" smtClean="0"/>
            </a:br>
            <a:r>
              <a:rPr lang="en-US" dirty="0" smtClean="0"/>
              <a:t>  {</a:t>
            </a:r>
            <a:br>
              <a:rPr lang="en-US" dirty="0" smtClean="0"/>
            </a:br>
            <a:r>
              <a:rPr lang="en-US" dirty="0" smtClean="0"/>
              <a:t>    </a:t>
            </a:r>
            <a:r>
              <a:rPr lang="en-US" dirty="0"/>
              <a:t>worker = new Worker("time.js</a:t>
            </a:r>
            <a:r>
              <a:rPr lang="en-US" dirty="0" smtClean="0"/>
              <a:t>");</a:t>
            </a:r>
            <a:br>
              <a:rPr lang="en-US" dirty="0" smtClean="0"/>
            </a:br>
            <a:r>
              <a:rPr lang="en-US" dirty="0" smtClean="0"/>
              <a:t>    </a:t>
            </a:r>
            <a:r>
              <a:rPr lang="en-US" dirty="0" err="1"/>
              <a:t>worker.onmessage</a:t>
            </a:r>
            <a:r>
              <a:rPr lang="en-US" dirty="0"/>
              <a:t> = function(event) { </a:t>
            </a:r>
            <a:r>
              <a:rPr lang="en-US" dirty="0" err="1"/>
              <a:t>showTime</a:t>
            </a:r>
            <a:r>
              <a:rPr lang="en-US" dirty="0"/>
              <a:t>(event); </a:t>
            </a:r>
            <a:r>
              <a:rPr lang="en-US" dirty="0" smtClean="0"/>
              <a:t>};</a:t>
            </a:r>
            <a:br>
              <a:rPr lang="en-US" dirty="0" smtClean="0"/>
            </a:br>
            <a:r>
              <a:rPr lang="en-US" dirty="0" smtClean="0"/>
              <a:t>  }</a:t>
            </a:r>
            <a:br>
              <a:rPr lang="en-US" dirty="0" smtClean="0"/>
            </a:br>
            <a:r>
              <a:rPr lang="en-US" dirty="0" smtClean="0"/>
              <a:t> else</a:t>
            </a:r>
            <a:br>
              <a:rPr lang="en-US" dirty="0" smtClean="0"/>
            </a:br>
            <a:r>
              <a:rPr lang="en-US" dirty="0" smtClean="0"/>
              <a:t>    </a:t>
            </a:r>
            <a:r>
              <a:rPr lang="en-US" dirty="0"/>
              <a:t>alert("Web Workers Not Supported</a:t>
            </a:r>
            <a:r>
              <a:rPr lang="en-US" dirty="0" smtClean="0"/>
              <a:t>");</a:t>
            </a:r>
            <a:br>
              <a:rPr lang="en-US" dirty="0" smtClean="0"/>
            </a:br>
            <a:r>
              <a:rPr lang="en-US" dirty="0" smtClean="0"/>
              <a:t>}</a:t>
            </a:r>
            <a:br>
              <a:rPr lang="en-US" dirty="0" smtClean="0"/>
            </a:br>
            <a:r>
              <a:rPr lang="en-US" dirty="0" smtClean="0"/>
              <a:t/>
            </a:r>
            <a:br>
              <a:rPr lang="en-US" dirty="0" smtClean="0"/>
            </a:br>
            <a:r>
              <a:rPr lang="en-US" dirty="0" smtClean="0"/>
              <a:t>function </a:t>
            </a:r>
            <a:r>
              <a:rPr lang="en-US" dirty="0" err="1"/>
              <a:t>showTime</a:t>
            </a:r>
            <a:r>
              <a:rPr lang="en-US" dirty="0"/>
              <a:t>(event</a:t>
            </a:r>
            <a:r>
              <a:rPr lang="en-US" dirty="0" smtClean="0"/>
              <a:t>)</a:t>
            </a:r>
            <a:br>
              <a:rPr lang="en-US" dirty="0" smtClean="0"/>
            </a:br>
            <a:r>
              <a:rPr lang="en-US" dirty="0" smtClean="0"/>
              <a:t>{</a:t>
            </a:r>
            <a:br>
              <a:rPr lang="en-US" dirty="0" smtClean="0"/>
            </a:br>
            <a:r>
              <a:rPr lang="en-US" dirty="0" smtClean="0"/>
              <a:t>  </a:t>
            </a:r>
            <a:r>
              <a:rPr lang="en-US" dirty="0" err="1"/>
              <a:t>document.getElementById</a:t>
            </a:r>
            <a:r>
              <a:rPr lang="en-US" dirty="0"/>
              <a:t>('clock').</a:t>
            </a:r>
            <a:r>
              <a:rPr lang="en-US" dirty="0" err="1"/>
              <a:t>innerHTML</a:t>
            </a:r>
            <a:r>
              <a:rPr lang="en-US" dirty="0"/>
              <a:t> = </a:t>
            </a:r>
            <a:r>
              <a:rPr lang="en-US" dirty="0" err="1"/>
              <a:t>event.data</a:t>
            </a:r>
            <a:r>
              <a:rPr lang="en-US" dirty="0" smtClean="0"/>
              <a:t>;</a:t>
            </a:r>
            <a:br>
              <a:rPr lang="en-US" dirty="0" smtClean="0"/>
            </a:br>
            <a:r>
              <a:rPr lang="en-US" dirty="0" smtClean="0"/>
              <a:t>}</a:t>
            </a:r>
            <a:endParaRPr lang="en-US" dirty="0"/>
          </a:p>
          <a:p>
            <a:pPr>
              <a:lnSpc>
                <a:spcPct val="120000"/>
              </a:lnSpc>
            </a:pPr>
            <a:endParaRPr lang="en-US" dirty="0"/>
          </a:p>
        </p:txBody>
      </p:sp>
    </p:spTree>
    <p:extLst>
      <p:ext uri="{BB962C8B-B14F-4D97-AF65-F5344CB8AC3E}">
        <p14:creationId xmlns:p14="http://schemas.microsoft.com/office/powerpoint/2010/main" val="400725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22960" y="1100628"/>
            <a:ext cx="7520940" cy="5452572"/>
          </a:xfrm>
        </p:spPr>
        <p:txBody>
          <a:bodyPr>
            <a:normAutofit fontScale="92500" lnSpcReduction="20000"/>
          </a:bodyPr>
          <a:lstStyle/>
          <a:p>
            <a:r>
              <a:rPr lang="en-US" dirty="0"/>
              <a:t>function </a:t>
            </a:r>
            <a:r>
              <a:rPr lang="en-US" dirty="0" err="1"/>
              <a:t>StopWorker</a:t>
            </a:r>
            <a:r>
              <a:rPr lang="en-US" dirty="0" smtClean="0"/>
              <a:t>()</a:t>
            </a:r>
            <a:br>
              <a:rPr lang="en-US" dirty="0" smtClean="0"/>
            </a:br>
            <a:r>
              <a:rPr lang="en-US" dirty="0" smtClean="0"/>
              <a:t>{</a:t>
            </a:r>
            <a:br>
              <a:rPr lang="en-US" dirty="0" smtClean="0"/>
            </a:br>
            <a:r>
              <a:rPr lang="en-US" dirty="0" smtClean="0"/>
              <a:t>  </a:t>
            </a:r>
            <a:r>
              <a:rPr lang="en-US" dirty="0"/>
              <a:t>if (worker</a:t>
            </a:r>
            <a:r>
              <a:rPr lang="en-US" dirty="0" smtClean="0"/>
              <a:t>)</a:t>
            </a:r>
            <a:br>
              <a:rPr lang="en-US" dirty="0" smtClean="0"/>
            </a:br>
            <a:r>
              <a:rPr lang="en-US" dirty="0" smtClean="0"/>
              <a:t>    {</a:t>
            </a:r>
            <a:br>
              <a:rPr lang="en-US" dirty="0" smtClean="0"/>
            </a:br>
            <a:r>
              <a:rPr lang="en-US" dirty="0" smtClean="0"/>
              <a:t>      </a:t>
            </a:r>
            <a:r>
              <a:rPr lang="en-US" dirty="0" err="1"/>
              <a:t>worker.terminate</a:t>
            </a:r>
            <a:r>
              <a:rPr lang="en-US" dirty="0" smtClean="0"/>
              <a:t>();</a:t>
            </a:r>
            <a:br>
              <a:rPr lang="en-US" dirty="0" smtClean="0"/>
            </a:br>
            <a:r>
              <a:rPr lang="en-US" dirty="0" smtClean="0"/>
              <a:t>      </a:t>
            </a:r>
            <a:r>
              <a:rPr lang="en-US" dirty="0"/>
              <a:t>worker = null</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a:p>
            <a:r>
              <a:rPr lang="en-US" dirty="0"/>
              <a:t> </a:t>
            </a:r>
            <a:r>
              <a:rPr lang="en-US" dirty="0" smtClean="0"/>
              <a:t>function </a:t>
            </a:r>
            <a:r>
              <a:rPr lang="en-US" dirty="0" err="1"/>
              <a:t>StartWorker</a:t>
            </a:r>
            <a:r>
              <a:rPr lang="en-US" dirty="0" smtClean="0"/>
              <a:t>()</a:t>
            </a:r>
            <a:br>
              <a:rPr lang="en-US" dirty="0" smtClean="0"/>
            </a:br>
            <a:r>
              <a:rPr lang="en-US" dirty="0" smtClean="0"/>
              <a:t>{</a:t>
            </a:r>
            <a:br>
              <a:rPr lang="en-US" dirty="0" smtClean="0"/>
            </a:br>
            <a:r>
              <a:rPr lang="en-US" dirty="0" smtClean="0"/>
              <a:t>  </a:t>
            </a:r>
            <a:r>
              <a:rPr lang="en-US" dirty="0"/>
              <a:t>if (! worker</a:t>
            </a:r>
            <a:r>
              <a:rPr lang="en-US" dirty="0" smtClean="0"/>
              <a:t>)</a:t>
            </a:r>
            <a:br>
              <a:rPr lang="en-US" dirty="0" smtClean="0"/>
            </a:br>
            <a:r>
              <a:rPr lang="en-US" dirty="0" smtClean="0"/>
              <a:t>   </a:t>
            </a:r>
            <a:r>
              <a:rPr lang="en-US" dirty="0" err="1"/>
              <a:t>startWorker</a:t>
            </a:r>
            <a:r>
              <a:rPr lang="en-US" dirty="0" smtClean="0"/>
              <a:t>();</a:t>
            </a:r>
            <a:br>
              <a:rPr lang="en-US" dirty="0" smtClean="0"/>
            </a:br>
            <a:r>
              <a:rPr lang="en-US" dirty="0" smtClean="0"/>
              <a:t>}</a:t>
            </a:r>
            <a:endParaRPr lang="en-US" dirty="0"/>
          </a:p>
          <a:p>
            <a:r>
              <a:rPr lang="en-US" dirty="0"/>
              <a:t> </a:t>
            </a:r>
          </a:p>
          <a:p>
            <a:r>
              <a:rPr lang="en-US" dirty="0" smtClean="0"/>
              <a:t>	&lt;/</a:t>
            </a:r>
            <a:r>
              <a:rPr lang="en-US" dirty="0"/>
              <a:t>script</a:t>
            </a:r>
            <a:r>
              <a:rPr lang="en-US" dirty="0" smtClean="0"/>
              <a:t>&gt;</a:t>
            </a:r>
            <a:r>
              <a:rPr lang="en-US" dirty="0"/>
              <a:t/>
            </a:r>
            <a:br>
              <a:rPr lang="en-US" dirty="0"/>
            </a:br>
            <a:r>
              <a:rPr lang="en-US" dirty="0" smtClean="0"/>
              <a:t>&lt;/</a:t>
            </a:r>
            <a:r>
              <a:rPr lang="en-US" dirty="0"/>
              <a:t>head</a:t>
            </a:r>
            <a:r>
              <a:rPr lang="en-US" dirty="0" smtClean="0"/>
              <a:t>&gt;</a:t>
            </a:r>
            <a:br>
              <a:rPr lang="en-US" dirty="0" smtClean="0"/>
            </a:br>
            <a:r>
              <a:rPr lang="en-US" dirty="0" smtClean="0"/>
              <a:t>&lt;</a:t>
            </a:r>
            <a:r>
              <a:rPr lang="en-US" dirty="0"/>
              <a:t>body </a:t>
            </a:r>
            <a:r>
              <a:rPr lang="en-US" dirty="0" err="1"/>
              <a:t>onload</a:t>
            </a:r>
            <a:r>
              <a:rPr lang="en-US" dirty="0"/>
              <a:t>="</a:t>
            </a:r>
            <a:r>
              <a:rPr lang="en-US" dirty="0" err="1"/>
              <a:t>startWorker</a:t>
            </a:r>
            <a:r>
              <a:rPr lang="en-US" dirty="0"/>
              <a:t>();"&gt; </a:t>
            </a:r>
            <a:r>
              <a:rPr lang="en-US" dirty="0" smtClean="0"/>
              <a:t/>
            </a:r>
            <a:br>
              <a:rPr lang="en-US" dirty="0" smtClean="0"/>
            </a:br>
            <a:r>
              <a:rPr lang="en-US" dirty="0" smtClean="0"/>
              <a:t>&lt;</a:t>
            </a:r>
            <a:r>
              <a:rPr lang="en-US" dirty="0"/>
              <a:t>div id="clock" style="font-size:100px"&gt;&lt;/div</a:t>
            </a:r>
            <a:r>
              <a:rPr lang="en-US" dirty="0" smtClean="0"/>
              <a:t>&gt;</a:t>
            </a:r>
            <a:br>
              <a:rPr lang="en-US" dirty="0" smtClean="0"/>
            </a:br>
            <a:r>
              <a:rPr lang="en-US" dirty="0" smtClean="0"/>
              <a:t>&lt;</a:t>
            </a:r>
            <a:r>
              <a:rPr lang="en-US" dirty="0" err="1"/>
              <a:t>img</a:t>
            </a:r>
            <a:r>
              <a:rPr lang="en-US" dirty="0"/>
              <a:t> </a:t>
            </a:r>
            <a:r>
              <a:rPr lang="en-US" dirty="0" err="1"/>
              <a:t>src</a:t>
            </a:r>
            <a:r>
              <a:rPr lang="en-US" dirty="0"/>
              <a:t>="hourglass.jpg</a:t>
            </a:r>
            <a:r>
              <a:rPr lang="en-US" dirty="0" smtClean="0"/>
              <a:t>"&gt;</a:t>
            </a:r>
            <a:br>
              <a:rPr lang="en-US" dirty="0" smtClean="0"/>
            </a:br>
            <a:r>
              <a:rPr lang="en-US" dirty="0" smtClean="0"/>
              <a:t>&lt;</a:t>
            </a:r>
            <a:r>
              <a:rPr lang="en-US" dirty="0" err="1"/>
              <a:t>br</a:t>
            </a:r>
            <a:r>
              <a:rPr lang="en-US" dirty="0" smtClean="0"/>
              <a:t>/&gt;</a:t>
            </a:r>
            <a:br>
              <a:rPr lang="en-US" dirty="0" smtClean="0"/>
            </a:br>
            <a:r>
              <a:rPr lang="en-US" dirty="0" smtClean="0"/>
              <a:t>&lt;</a:t>
            </a:r>
            <a:r>
              <a:rPr lang="en-US" dirty="0"/>
              <a:t>button </a:t>
            </a:r>
            <a:r>
              <a:rPr lang="en-US" dirty="0" err="1"/>
              <a:t>onclick</a:t>
            </a:r>
            <a:r>
              <a:rPr lang="en-US" dirty="0"/>
              <a:t>="</a:t>
            </a:r>
            <a:r>
              <a:rPr lang="en-US" dirty="0" err="1"/>
              <a:t>StopWorker</a:t>
            </a:r>
            <a:r>
              <a:rPr lang="en-US" dirty="0"/>
              <a:t>()"&gt;Stop Worker&lt;/button</a:t>
            </a:r>
            <a:r>
              <a:rPr lang="en-US" dirty="0" smtClean="0"/>
              <a:t>&gt;</a:t>
            </a:r>
            <a:br>
              <a:rPr lang="en-US" dirty="0" smtClean="0"/>
            </a:br>
            <a:r>
              <a:rPr lang="en-US" dirty="0" smtClean="0"/>
              <a:t>&lt;</a:t>
            </a:r>
            <a:r>
              <a:rPr lang="en-US" dirty="0"/>
              <a:t>button </a:t>
            </a:r>
            <a:r>
              <a:rPr lang="en-US" dirty="0" err="1"/>
              <a:t>onclick</a:t>
            </a:r>
            <a:r>
              <a:rPr lang="en-US" dirty="0"/>
              <a:t>="</a:t>
            </a:r>
            <a:r>
              <a:rPr lang="en-US" dirty="0" err="1"/>
              <a:t>StartWorker</a:t>
            </a:r>
            <a:r>
              <a:rPr lang="en-US" dirty="0"/>
              <a:t>()"&gt;Start Worker&lt;/button</a:t>
            </a:r>
            <a:r>
              <a:rPr lang="en-US" dirty="0" smtClean="0"/>
              <a:t>&gt;</a:t>
            </a:r>
            <a:br>
              <a:rPr lang="en-US" dirty="0" smtClean="0"/>
            </a:br>
            <a:r>
              <a:rPr lang="en-US" dirty="0" smtClean="0"/>
              <a:t>&lt;/</a:t>
            </a:r>
            <a:r>
              <a:rPr lang="en-US" dirty="0"/>
              <a:t>body</a:t>
            </a:r>
            <a:r>
              <a:rPr lang="en-US" dirty="0" smtClean="0"/>
              <a:t>&gt;</a:t>
            </a:r>
            <a:br>
              <a:rPr lang="en-US" dirty="0" smtClean="0"/>
            </a:br>
            <a:r>
              <a:rPr lang="en-US" dirty="0" smtClean="0"/>
              <a:t>&lt;/</a:t>
            </a:r>
            <a:r>
              <a:rPr lang="en-US" dirty="0"/>
              <a:t>html&gt;</a:t>
            </a:r>
          </a:p>
          <a:p>
            <a:endParaRPr lang="en-US" dirty="0"/>
          </a:p>
        </p:txBody>
      </p:sp>
    </p:spTree>
    <p:extLst>
      <p:ext uri="{BB962C8B-B14F-4D97-AF65-F5344CB8AC3E}">
        <p14:creationId xmlns:p14="http://schemas.microsoft.com/office/powerpoint/2010/main" val="205185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52600"/>
            <a:ext cx="4565469" cy="3579812"/>
          </a:xfrm>
        </p:spPr>
      </p:pic>
    </p:spTree>
    <p:extLst>
      <p:ext uri="{BB962C8B-B14F-4D97-AF65-F5344CB8AC3E}">
        <p14:creationId xmlns:p14="http://schemas.microsoft.com/office/powerpoint/2010/main" val="125124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a Second Example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The following HTML file, FamousQuotes.html, displays a photo, a name, and a </a:t>
            </a:r>
            <a:r>
              <a:rPr lang="en-US" b="0" dirty="0" smtClean="0"/>
              <a:t>quote. </a:t>
            </a:r>
            <a:r>
              <a:rPr lang="en-US" b="0" dirty="0"/>
              <a:t>Every 10 seconds, the file changes its content based on the worker input.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905000"/>
            <a:ext cx="4267200" cy="4267200"/>
          </a:xfrm>
          <a:prstGeom prst="rect">
            <a:avLst/>
          </a:prstGeom>
        </p:spPr>
      </p:pic>
    </p:spTree>
    <p:extLst>
      <p:ext uri="{BB962C8B-B14F-4D97-AF65-F5344CB8AC3E}">
        <p14:creationId xmlns:p14="http://schemas.microsoft.com/office/powerpoint/2010/main" val="1928561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f47fad2980124742eb3a1b2ef6477a9279f5fc26"/>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8496</TotalTime>
  <Words>663</Words>
  <Application>Microsoft Office PowerPoint</Application>
  <PresentationFormat>On-screen Show (4:3)</PresentationFormat>
  <Paragraphs>57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Chapter 28</vt:lpstr>
      <vt:lpstr>Learning Objectives</vt:lpstr>
      <vt:lpstr>Understanding web workers</vt:lpstr>
      <vt:lpstr>Testing for Browser Web Worker Support </vt:lpstr>
      <vt:lpstr>Creating a Web Worker Script</vt:lpstr>
      <vt:lpstr>Using the Web Worker</vt:lpstr>
      <vt:lpstr>Continued</vt:lpstr>
      <vt:lpstr>result</vt:lpstr>
      <vt:lpstr>Looking at a Second Example</vt:lpstr>
      <vt:lpstr>Quotes.js worker file</vt:lpstr>
      <vt:lpstr>Famousquotes.html</vt:lpstr>
      <vt:lpstr>continued</vt:lpstr>
      <vt:lpstr>Objects a web worker can and can’t access</vt:lpstr>
      <vt:lpstr>Real world design – web worker specification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111</cp:revision>
  <dcterms:created xsi:type="dcterms:W3CDTF">2013-02-13T17:31:54Z</dcterms:created>
  <dcterms:modified xsi:type="dcterms:W3CDTF">2013-06-30T16:17:12Z</dcterms:modified>
</cp:coreProperties>
</file>