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64"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90" y="-7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6/30/2013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6/30/2013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6/30/2013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6/30/2013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6/30/2013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6/30/2013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6/30/2013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6/30/2013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w3schools.com/html/html5_form_attributes.asp" TargetMode="External"/><Relationship Id="rId2" Type="http://schemas.openxmlformats.org/officeDocument/2006/relationships/hyperlink" Target="http://www.w3schools.com/html/html5_form_elements.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a:t>
            </a:r>
            <a:r>
              <a:rPr lang="en-US" dirty="0" smtClean="0"/>
              <a:t>30</a:t>
            </a:r>
            <a:endParaRPr lang="en-US" dirty="0"/>
          </a:p>
        </p:txBody>
      </p:sp>
      <p:sp>
        <p:nvSpPr>
          <p:cNvPr id="7" name="Subtitle 6"/>
          <p:cNvSpPr>
            <a:spLocks noGrp="1"/>
          </p:cNvSpPr>
          <p:nvPr>
            <p:ph type="subTitle" idx="1"/>
          </p:nvPr>
        </p:nvSpPr>
        <p:spPr/>
        <p:txBody>
          <a:bodyPr>
            <a:normAutofit/>
          </a:bodyPr>
          <a:lstStyle/>
          <a:p>
            <a:r>
              <a:rPr lang="en-US" dirty="0"/>
              <a:t>The HTML 5 Forms Processing</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Form Validation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By default, when you use different HTML 5 field types and attributes, your browser tries to validate form fields. Depending on the form’s purpose, you may want to disable such validation using the &lt;form&gt; tag </a:t>
            </a:r>
            <a:r>
              <a:rPr lang="en-US" b="0" dirty="0" err="1"/>
              <a:t>novalidate</a:t>
            </a:r>
            <a:r>
              <a:rPr lang="en-US" b="0" dirty="0"/>
              <a:t> attribute:</a:t>
            </a:r>
          </a:p>
          <a:p>
            <a:r>
              <a:rPr lang="en-US" dirty="0"/>
              <a:t>&lt;</a:t>
            </a:r>
            <a:r>
              <a:rPr lang="en-US" dirty="0" err="1"/>
              <a:t>formnovalidate</a:t>
            </a:r>
            <a:r>
              <a:rPr lang="en-US" dirty="0"/>
              <a:t>&gt;</a:t>
            </a:r>
          </a:p>
          <a:p>
            <a:endParaRPr lang="en-US" dirty="0"/>
          </a:p>
        </p:txBody>
      </p:sp>
    </p:spTree>
    <p:extLst>
      <p:ext uri="{BB962C8B-B14F-4D97-AF65-F5344CB8AC3E}">
        <p14:creationId xmlns:p14="http://schemas.microsoft.com/office/powerpoint/2010/main" val="978296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 Field to Receive the Input Focus Within a Form</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By default, when you create an HTML form, the browser assigns the first field in the form with the keyboard focus. Using the HTML 5 autofocus attribute, you can specify </a:t>
            </a:r>
            <a:r>
              <a:rPr lang="en-US" b="0" dirty="0" smtClean="0"/>
              <a:t>the </a:t>
            </a:r>
            <a:r>
              <a:rPr lang="en-US" b="0" dirty="0"/>
              <a:t>field that you desire to first receive the focus</a:t>
            </a:r>
            <a:r>
              <a:rPr lang="en-US" b="0" dirty="0" smtClean="0"/>
              <a:t>:</a:t>
            </a:r>
          </a:p>
          <a:p>
            <a:pPr marL="0" indent="0"/>
            <a:r>
              <a:rPr lang="en-US" dirty="0"/>
              <a:t>Username: &lt;input type=“text” name= “username”&gt;&lt;/input /&gt;&lt;</a:t>
            </a:r>
            <a:r>
              <a:rPr lang="en-US" dirty="0" err="1"/>
              <a:t>br</a:t>
            </a:r>
            <a:r>
              <a:rPr lang="en-US" dirty="0"/>
              <a:t>/&gt;</a:t>
            </a:r>
            <a:br>
              <a:rPr lang="en-US" dirty="0"/>
            </a:br>
            <a:r>
              <a:rPr lang="en-US" dirty="0"/>
              <a:t>Password: &lt;input type=“password” name= “</a:t>
            </a:r>
            <a:r>
              <a:rPr lang="en-US" dirty="0" err="1"/>
              <a:t>UserPassword</a:t>
            </a:r>
            <a:r>
              <a:rPr lang="en-US" dirty="0"/>
              <a:t>” /&gt;&lt;</a:t>
            </a:r>
            <a:r>
              <a:rPr lang="en-US" dirty="0" err="1"/>
              <a:t>br</a:t>
            </a:r>
            <a:r>
              <a:rPr lang="en-US" dirty="0"/>
              <a:t>/&gt;</a:t>
            </a:r>
            <a:br>
              <a:rPr lang="en-US" dirty="0"/>
            </a:br>
            <a:r>
              <a:rPr lang="en-US" dirty="0"/>
              <a:t>Nickname: &lt;input type=“text” name= “nickname” autofocus /&gt;</a:t>
            </a:r>
          </a:p>
          <a:p>
            <a:pPr>
              <a:buFont typeface="Arial" pitchFamily="34" charset="0"/>
              <a:buChar char="•"/>
            </a:pPr>
            <a:endParaRPr lang="en-US" b="0" dirty="0"/>
          </a:p>
        </p:txBody>
      </p:sp>
    </p:spTree>
    <p:extLst>
      <p:ext uri="{BB962C8B-B14F-4D97-AF65-F5344CB8AC3E}">
        <p14:creationId xmlns:p14="http://schemas.microsoft.com/office/powerpoint/2010/main" val="2107562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&lt;input&gt; Tag Form Attribute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Normally, developers group a form’s &lt;input&gt; tags within the &lt;form&gt;and &lt;/form&gt; tag pair. If, for some reason, you have an &lt;input&gt; tag that resides outside of a form, you can use the form attribute to specify the tag’s corresponding form:</a:t>
            </a:r>
          </a:p>
          <a:p>
            <a:r>
              <a:rPr lang="en-US" dirty="0"/>
              <a:t>Nickname: &lt;input type=“text” name= “nickname” form=“</a:t>
            </a:r>
            <a:r>
              <a:rPr lang="en-US" dirty="0" err="1"/>
              <a:t>formName</a:t>
            </a:r>
            <a:r>
              <a:rPr lang="en-US" dirty="0"/>
              <a:t>” / &gt;</a:t>
            </a:r>
          </a:p>
          <a:p>
            <a:endParaRPr lang="en-US" dirty="0"/>
          </a:p>
        </p:txBody>
      </p:sp>
    </p:spTree>
    <p:extLst>
      <p:ext uri="{BB962C8B-B14F-4D97-AF65-F5344CB8AC3E}">
        <p14:creationId xmlns:p14="http://schemas.microsoft.com/office/powerpoint/2010/main" val="255551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8321040" cy="548640"/>
          </a:xfrm>
        </p:spPr>
        <p:txBody>
          <a:bodyPr/>
          <a:lstStyle/>
          <a:p>
            <a:r>
              <a:rPr lang="en-US" dirty="0"/>
              <a:t>Overriding a Form’s Submit-Method Attribute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As you have learned, when a browser submits a form’s data, the browser performs either a get or put operation:</a:t>
            </a:r>
          </a:p>
          <a:p>
            <a:r>
              <a:rPr lang="en-US" dirty="0"/>
              <a:t>&lt;form action="http://www.WebsiteDevelopmentBook.com/FormEcho.php" method="post"&gt;</a:t>
            </a:r>
          </a:p>
          <a:p>
            <a:pPr>
              <a:buFont typeface="Arial" pitchFamily="34" charset="0"/>
              <a:buChar char="•"/>
            </a:pPr>
            <a:r>
              <a:rPr lang="en-US" b="0" dirty="0"/>
              <a:t>Depending on the processing you are performing, there may be times when you will want to override a form’s specified submission method. In such cases, use the &lt;input&gt; tag </a:t>
            </a:r>
            <a:r>
              <a:rPr lang="en-US" b="0" dirty="0" err="1"/>
              <a:t>formmethod</a:t>
            </a:r>
            <a:r>
              <a:rPr lang="en-US" b="0" dirty="0"/>
              <a:t> attribute:</a:t>
            </a:r>
          </a:p>
          <a:p>
            <a:r>
              <a:rPr lang="en-US" dirty="0"/>
              <a:t>&lt;input type=“submit” </a:t>
            </a:r>
            <a:r>
              <a:rPr lang="en-US" dirty="0" err="1"/>
              <a:t>formmethod</a:t>
            </a:r>
            <a:r>
              <a:rPr lang="en-US" dirty="0"/>
              <a:t>=“get” /&gt;</a:t>
            </a:r>
          </a:p>
          <a:p>
            <a:endParaRPr lang="en-US" dirty="0"/>
          </a:p>
        </p:txBody>
      </p:sp>
    </p:spTree>
    <p:extLst>
      <p:ext uri="{BB962C8B-B14F-4D97-AF65-F5344CB8AC3E}">
        <p14:creationId xmlns:p14="http://schemas.microsoft.com/office/powerpoint/2010/main" val="226485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a Form’s Validation Processing</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As you have learned, HTML 5 provides the &lt;form&gt; tag </a:t>
            </a:r>
            <a:r>
              <a:rPr lang="en-US" b="0" dirty="0" err="1"/>
              <a:t>novalidate</a:t>
            </a:r>
            <a:r>
              <a:rPr lang="en-US" b="0" dirty="0"/>
              <a:t> attribute that specifies whether or not the form’s contents should be validated. Depending on your form’s processing, there may be times when you will want to provide a button that allows submission without validation. In such cases, use the &lt;input&gt; tag </a:t>
            </a:r>
            <a:r>
              <a:rPr lang="en-US" b="0" dirty="0" err="1"/>
              <a:t>formnovalidate</a:t>
            </a:r>
            <a:r>
              <a:rPr lang="en-US" b="0" dirty="0"/>
              <a:t> attribute:</a:t>
            </a:r>
          </a:p>
          <a:p>
            <a:r>
              <a:rPr lang="en-US" dirty="0"/>
              <a:t>Field: &lt;input type=“email” </a:t>
            </a:r>
            <a:r>
              <a:rPr lang="en-US" dirty="0" err="1"/>
              <a:t>formnovalidate</a:t>
            </a:r>
            <a:r>
              <a:rPr lang="en-US" dirty="0"/>
              <a:t> /&gt;</a:t>
            </a:r>
          </a:p>
          <a:p>
            <a:endParaRPr lang="en-US" dirty="0"/>
          </a:p>
        </p:txBody>
      </p:sp>
    </p:spTree>
    <p:extLst>
      <p:ext uri="{BB962C8B-B14F-4D97-AF65-F5344CB8AC3E}">
        <p14:creationId xmlns:p14="http://schemas.microsoft.com/office/powerpoint/2010/main" val="3383104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the Display of a Server’s Response</a:t>
            </a:r>
            <a:endParaRPr lang="en-US" dirty="0"/>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b="0" dirty="0"/>
              <a:t>When you submit a form to a remote server, should the server send a response, the page displays the response. Depending on your form’s purpose, there may be times when you will want to display the server response within a different window. To do so, use the </a:t>
            </a:r>
            <a:r>
              <a:rPr lang="en-US" b="0" dirty="0" err="1"/>
              <a:t>formTarget</a:t>
            </a:r>
            <a:r>
              <a:rPr lang="en-US" b="0" dirty="0"/>
              <a:t> attribute. The following HTML file, FormTarget.html, uses the </a:t>
            </a:r>
            <a:r>
              <a:rPr lang="en-US" b="0" dirty="0" err="1"/>
              <a:t>FormEcho</a:t>
            </a:r>
            <a:r>
              <a:rPr lang="en-US" b="0" dirty="0"/>
              <a:t> script on this book’s companion website. The page provides a submit button, which will use the attribute to display the script’s results in a new window:</a:t>
            </a:r>
          </a:p>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&lt;form action="http://www.WebsiteDevelopmentBook.com/FormEcho.php" method="post"&gt;</a:t>
            </a:r>
            <a:br>
              <a:rPr lang="en-US" dirty="0"/>
            </a:br>
            <a:r>
              <a:rPr lang="en-US" dirty="0"/>
              <a:t>Value: &lt;input type="text" name="</a:t>
            </a:r>
            <a:r>
              <a:rPr lang="en-US" dirty="0" err="1"/>
              <a:t>UserEntry</a:t>
            </a:r>
            <a:r>
              <a:rPr lang="en-US" dirty="0"/>
              <a:t>" /&gt;&lt;</a:t>
            </a:r>
            <a:r>
              <a:rPr lang="en-US" dirty="0" err="1"/>
              <a:t>br</a:t>
            </a:r>
            <a:r>
              <a:rPr lang="en-US" dirty="0"/>
              <a:t>/&gt;</a:t>
            </a:r>
            <a:br>
              <a:rPr lang="en-US" dirty="0"/>
            </a:br>
            <a:r>
              <a:rPr lang="en-US" dirty="0"/>
              <a:t>&lt;</a:t>
            </a:r>
            <a:r>
              <a:rPr lang="en-US" dirty="0" err="1"/>
              <a:t>br</a:t>
            </a:r>
            <a:r>
              <a:rPr lang="en-US" dirty="0"/>
              <a:t>/&gt;</a:t>
            </a:r>
            <a:br>
              <a:rPr lang="en-US" dirty="0"/>
            </a:br>
            <a:r>
              <a:rPr lang="en-US" dirty="0"/>
              <a:t>&lt;input type="submit" value="Back" /&gt;</a:t>
            </a:r>
            <a:br>
              <a:rPr lang="en-US" dirty="0"/>
            </a:br>
            <a:r>
              <a:rPr lang="en-US" dirty="0"/>
              <a:t>&lt;input type="submit" </a:t>
            </a:r>
            <a:r>
              <a:rPr lang="en-US" dirty="0" err="1"/>
              <a:t>formTarget</a:t>
            </a:r>
            <a:r>
              <a:rPr lang="en-US" dirty="0"/>
              <a:t>="new" value="New window" /&gt;</a:t>
            </a:r>
            <a:br>
              <a:rPr lang="en-US" dirty="0"/>
            </a:br>
            <a:r>
              <a:rPr lang="en-US" dirty="0"/>
              <a:t>&lt;/form&gt;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219092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8016240" cy="548640"/>
          </a:xfrm>
        </p:spPr>
        <p:txBody>
          <a:bodyPr/>
          <a:lstStyle/>
          <a:p>
            <a:r>
              <a:rPr lang="en-US" dirty="0"/>
              <a:t>Specifying an Input Tag’s Height and Width</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b="0" dirty="0"/>
              <a:t>As you have learned, using an element’s height and width attributes, you can specify the item’s size within an HTML page. When you specify the HTML </a:t>
            </a:r>
            <a:r>
              <a:rPr lang="en-US" b="0" dirty="0" smtClean="0"/>
              <a:t>5 type</a:t>
            </a:r>
            <a:r>
              <a:rPr lang="en-US" b="0" dirty="0"/>
              <a:t>=”image” attribute, you can specify an &lt;input&gt; tag’s height and width. The following HTML file, InputSize.html, specifies the size of an &lt;input&gt; element:</a:t>
            </a:r>
          </a:p>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&lt;form action="http://www.WebsiteDevelopmentBook.com/FormEcho.php" method="post"&gt;</a:t>
            </a:r>
            <a:br>
              <a:rPr lang="en-US" dirty="0"/>
            </a:br>
            <a:r>
              <a:rPr lang="en-US" dirty="0"/>
              <a:t>&lt;input type="image" </a:t>
            </a:r>
            <a:r>
              <a:rPr lang="en-US" dirty="0" err="1"/>
              <a:t>src</a:t>
            </a:r>
            <a:r>
              <a:rPr lang="en-US" dirty="0"/>
              <a:t>="pickme.jpg" width="100" height="50" /&gt;</a:t>
            </a:r>
            <a:br>
              <a:rPr lang="en-US" dirty="0"/>
            </a:br>
            <a:r>
              <a:rPr lang="en-US" dirty="0"/>
              <a:t>&lt;input type="image" </a:t>
            </a:r>
            <a:r>
              <a:rPr lang="en-US" dirty="0" err="1"/>
              <a:t>src</a:t>
            </a:r>
            <a:r>
              <a:rPr lang="en-US" dirty="0"/>
              <a:t>="cool.jpg" width="100" height="50" /&gt;</a:t>
            </a:r>
            <a:br>
              <a:rPr lang="en-US" dirty="0"/>
            </a:br>
            <a:r>
              <a:rPr lang="en-US" dirty="0"/>
              <a:t>&lt;/form&gt;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788" y="4114800"/>
            <a:ext cx="5791200" cy="2156298"/>
          </a:xfrm>
          <a:prstGeom prst="rect">
            <a:avLst/>
          </a:prstGeom>
        </p:spPr>
      </p:pic>
    </p:spTree>
    <p:extLst>
      <p:ext uri="{BB962C8B-B14F-4D97-AF65-F5344CB8AC3E}">
        <p14:creationId xmlns:p14="http://schemas.microsoft.com/office/powerpoint/2010/main" val="256955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Min and Max Values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Often, a field will prompt a user for a numeric or date field for which you want to restrict the user to a range of values. Using the min and max attributes, you can specify the ranges, as shown here:</a:t>
            </a:r>
          </a:p>
          <a:p>
            <a:r>
              <a:rPr lang="en-US" dirty="0"/>
              <a:t>Age: &lt;input type="number" min=“0” max=“120” /&gt;</a:t>
            </a:r>
          </a:p>
          <a:p>
            <a:r>
              <a:rPr lang="en-US" dirty="0"/>
              <a:t>Age: &lt;input type="range" min=“0” max=“120” /&gt;</a:t>
            </a:r>
          </a:p>
          <a:p>
            <a:endParaRPr lang="en-US" dirty="0"/>
          </a:p>
        </p:txBody>
      </p:sp>
    </p:spTree>
    <p:extLst>
      <p:ext uri="{BB962C8B-B14F-4D97-AF65-F5344CB8AC3E}">
        <p14:creationId xmlns:p14="http://schemas.microsoft.com/office/powerpoint/2010/main" val="2634877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Multiple Values for a File-Upload Operation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In Chapter 6, you learned that using the &lt;input&gt; tag type=“file” attribute, you can allow the user to select a file for an upload operation. Using the HTML 5 multiple attribute, you can allow the user to select multiple files:</a:t>
            </a:r>
          </a:p>
          <a:p>
            <a:r>
              <a:rPr lang="en-US" dirty="0"/>
              <a:t>File(s):&lt;input type="file" name="file" id="file" multiple /&gt;</a:t>
            </a:r>
          </a:p>
          <a:p>
            <a:endParaRPr lang="en-US" dirty="0"/>
          </a:p>
        </p:txBody>
      </p:sp>
    </p:spTree>
    <p:extLst>
      <p:ext uri="{BB962C8B-B14F-4D97-AF65-F5344CB8AC3E}">
        <p14:creationId xmlns:p14="http://schemas.microsoft.com/office/powerpoint/2010/main" val="3871586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 Regular Expression Pattern for Text Input</a:t>
            </a:r>
            <a:endParaRPr lang="en-US" dirty="0"/>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b="0" dirty="0"/>
              <a:t>Often, when you prompt users for input using a form, such as a phone number or e-mail address, you will want them to put the data within a specific format. Using the HTML 5 pattern attribute, you can specify a regular expression the user’s input must meet in order to be considered valid. A regular expression is a sequence of characters that can be used to match an entry based upon predefined rules. The following statements, for example, illustrate how you might use the attribute for a phone number:</a:t>
            </a:r>
          </a:p>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&lt;form action="http://www.WebsiteDevelopmentBook.com/FormEcho.php" method="post"&gt;</a:t>
            </a:r>
            <a:br>
              <a:rPr lang="en-US" dirty="0"/>
            </a:br>
            <a:r>
              <a:rPr lang="en-US" dirty="0"/>
              <a:t>Phone &lt;input name="phone" type="text" pattern="^[2-9]\d{2}-\d{3}-\d{4}$" /&gt;&lt;</a:t>
            </a:r>
            <a:r>
              <a:rPr lang="en-US" dirty="0" err="1"/>
              <a:t>br</a:t>
            </a:r>
            <a:r>
              <a:rPr lang="en-US" dirty="0"/>
              <a:t>/&gt;&lt;</a:t>
            </a:r>
            <a:r>
              <a:rPr lang="en-US" dirty="0" err="1"/>
              <a:t>br</a:t>
            </a:r>
            <a:r>
              <a:rPr lang="en-US" dirty="0"/>
              <a:t>/&gt;</a:t>
            </a:r>
            <a:br>
              <a:rPr lang="en-US" dirty="0"/>
            </a:br>
            <a:r>
              <a:rPr lang="en-US" dirty="0"/>
              <a:t>&lt;input type="submit" /&gt;</a:t>
            </a:r>
            <a:br>
              <a:rPr lang="en-US" dirty="0"/>
            </a:br>
            <a:r>
              <a:rPr lang="en-US" dirty="0"/>
              <a:t>&lt;/form&gt;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346765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520940" cy="838200"/>
          </a:xfrm>
        </p:spPr>
        <p:txBody>
          <a:bodyPr/>
          <a:lstStyle/>
          <a:p>
            <a:r>
              <a:rPr lang="en-US" dirty="0" smtClean="0"/>
              <a:t>Learning Objectives</a:t>
            </a:r>
            <a:endParaRPr lang="en-US" dirty="0"/>
          </a:p>
        </p:txBody>
      </p:sp>
      <p:sp>
        <p:nvSpPr>
          <p:cNvPr id="3" name="Content Placeholder 2"/>
          <p:cNvSpPr>
            <a:spLocks noGrp="1"/>
          </p:cNvSpPr>
          <p:nvPr>
            <p:ph idx="1"/>
          </p:nvPr>
        </p:nvSpPr>
        <p:spPr>
          <a:xfrm>
            <a:off x="533400" y="914400"/>
            <a:ext cx="8305800" cy="3766077"/>
          </a:xfrm>
        </p:spPr>
        <p:txBody>
          <a:bodyPr>
            <a:noAutofit/>
          </a:bodyPr>
          <a:lstStyle/>
          <a:p>
            <a:pPr lvl="0">
              <a:buFont typeface="Arial" pitchFamily="34" charset="0"/>
              <a:buChar char="•"/>
            </a:pPr>
            <a:r>
              <a:rPr lang="en-US" b="0" dirty="0"/>
              <a:t>What the three form elements are</a:t>
            </a:r>
          </a:p>
          <a:p>
            <a:pPr lvl="0">
              <a:buFont typeface="Arial" pitchFamily="34" charset="0"/>
              <a:buChar char="•"/>
            </a:pPr>
            <a:r>
              <a:rPr lang="en-US" b="0" dirty="0"/>
              <a:t>How to use the HTML 5 &lt;</a:t>
            </a:r>
            <a:r>
              <a:rPr lang="en-US" b="0" dirty="0" err="1"/>
              <a:t>datalist</a:t>
            </a:r>
            <a:r>
              <a:rPr lang="en-US" b="0" dirty="0"/>
              <a:t>&gt; tag to specify a list of words’ form fields to assist with autocomplete operations</a:t>
            </a:r>
          </a:p>
          <a:p>
            <a:pPr lvl="0">
              <a:buFont typeface="Arial" pitchFamily="34" charset="0"/>
              <a:buChar char="•"/>
            </a:pPr>
            <a:r>
              <a:rPr lang="en-US" b="0" dirty="0"/>
              <a:t>How to use the HTML 5 &lt;</a:t>
            </a:r>
            <a:r>
              <a:rPr lang="en-US" b="0" dirty="0" err="1"/>
              <a:t>keygen</a:t>
            </a:r>
            <a:r>
              <a:rPr lang="en-US" b="0" dirty="0"/>
              <a:t>&gt; tag to generate a private and public encryption key pair</a:t>
            </a:r>
          </a:p>
          <a:p>
            <a:pPr lvl="0">
              <a:buFont typeface="Arial" pitchFamily="34" charset="0"/>
              <a:buChar char="•"/>
            </a:pPr>
            <a:r>
              <a:rPr lang="en-US" b="0" dirty="0"/>
              <a:t>How to use the HTML 5 &lt;output&gt; tag to integrate the result of a calculation into a form’s display</a:t>
            </a:r>
          </a:p>
          <a:p>
            <a:pPr lvl="0">
              <a:buFont typeface="Arial" pitchFamily="34" charset="0"/>
              <a:buChar char="•"/>
            </a:pPr>
            <a:r>
              <a:rPr lang="en-US" b="0" dirty="0"/>
              <a:t>How to use the HTML 5 form attribute values</a:t>
            </a:r>
          </a:p>
          <a:p>
            <a:pPr lvl="0">
              <a:buFont typeface="Arial" pitchFamily="34" charset="0"/>
              <a:buChar char="•"/>
            </a:pPr>
            <a:r>
              <a:rPr lang="en-US" b="0" dirty="0"/>
              <a:t>What the HTML 5 input values are</a:t>
            </a:r>
          </a:p>
        </p:txBody>
      </p:sp>
    </p:spTree>
    <p:extLst>
      <p:ext uri="{BB962C8B-B14F-4D97-AF65-F5344CB8AC3E}">
        <p14:creationId xmlns:p14="http://schemas.microsoft.com/office/powerpoint/2010/main" val="22562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Data List Reference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As you have learned, an HTML 5 data list defines a list of entries the browser uses to match keyboard input for a field.  Using the list attribute, you can refer to a pre-existing data list:</a:t>
            </a:r>
          </a:p>
          <a:p>
            <a:r>
              <a:rPr lang="en-US" dirty="0"/>
              <a:t>State: &lt;input type="text" list="states" /&gt;</a:t>
            </a:r>
          </a:p>
          <a:p>
            <a:endParaRPr lang="en-US" dirty="0"/>
          </a:p>
        </p:txBody>
      </p:sp>
    </p:spTree>
    <p:extLst>
      <p:ext uri="{BB962C8B-B14F-4D97-AF65-F5344CB8AC3E}">
        <p14:creationId xmlns:p14="http://schemas.microsoft.com/office/powerpoint/2010/main" val="1289231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 Field Placeholder</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b="0" dirty="0"/>
              <a:t>Normally, when a page displays a form, the browser displays blank values for each text field. The HTML 5 placeholder attribute lets you specify a value that the browser initially displays within a field. The value might, for example, show a sample of the data format the field expects. The following HTML file, UsePlaceholder.html, uses two placeholder values:</a:t>
            </a:r>
          </a:p>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&lt;form action="http://www.WebsiteDevelopmentBook.com/FormEcho.php" method="post"&gt;</a:t>
            </a:r>
            <a:br>
              <a:rPr lang="en-US" dirty="0"/>
            </a:br>
            <a:r>
              <a:rPr lang="en-US" dirty="0"/>
              <a:t>Default: &lt;input type="text"/&gt;&lt;</a:t>
            </a:r>
            <a:r>
              <a:rPr lang="en-US" dirty="0" err="1"/>
              <a:t>br</a:t>
            </a:r>
            <a:r>
              <a:rPr lang="en-US" dirty="0"/>
              <a:t>/&gt;</a:t>
            </a:r>
            <a:br>
              <a:rPr lang="en-US" dirty="0"/>
            </a:br>
            <a:r>
              <a:rPr lang="en-US" dirty="0"/>
              <a:t>Placeholder: &lt;input type="text" placeholder="(###)-###-####" /&gt;&lt;</a:t>
            </a:r>
            <a:r>
              <a:rPr lang="en-US" dirty="0" err="1"/>
              <a:t>br</a:t>
            </a:r>
            <a:r>
              <a:rPr lang="en-US" dirty="0"/>
              <a:t>/&gt;</a:t>
            </a:r>
            <a:br>
              <a:rPr lang="en-US" dirty="0"/>
            </a:br>
            <a:r>
              <a:rPr lang="en-US" dirty="0"/>
              <a:t>&lt;input type="submit" /&gt;</a:t>
            </a:r>
            <a:br>
              <a:rPr lang="en-US" dirty="0"/>
            </a:br>
            <a:r>
              <a:rPr lang="en-US" dirty="0"/>
              <a:t>&lt;/form&gt;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724400"/>
            <a:ext cx="7048500" cy="1651000"/>
          </a:xfrm>
          <a:prstGeom prst="rect">
            <a:avLst/>
          </a:prstGeom>
        </p:spPr>
      </p:pic>
    </p:spTree>
    <p:extLst>
      <p:ext uri="{BB962C8B-B14F-4D97-AF65-F5344CB8AC3E}">
        <p14:creationId xmlns:p14="http://schemas.microsoft.com/office/powerpoint/2010/main" val="90538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that a Field is Required</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b="0" dirty="0"/>
              <a:t>Most forms have one or more values for which the user must provide values. Normally, after the user submits the form, a JavaScript routine on the page detects missing fields and notifies you to provide them. HTML 5, in contrast, provides the required attribute, which tells the browser that a field is required. The following HTML 5 file, UseRequired.html, uses a required field:</a:t>
            </a:r>
          </a:p>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&lt;form action="http://www.WebsiteDevelopmentBook.com/FormEcho.php" method="post"&gt;</a:t>
            </a:r>
            <a:br>
              <a:rPr lang="en-US" dirty="0"/>
            </a:br>
            <a:r>
              <a:rPr lang="en-US" dirty="0"/>
              <a:t>Default: &lt;input type="text"/&gt;&lt;</a:t>
            </a:r>
            <a:r>
              <a:rPr lang="en-US" dirty="0" err="1"/>
              <a:t>br</a:t>
            </a:r>
            <a:r>
              <a:rPr lang="en-US" dirty="0"/>
              <a:t>/&gt;</a:t>
            </a:r>
            <a:br>
              <a:rPr lang="en-US" dirty="0"/>
            </a:br>
            <a:r>
              <a:rPr lang="en-US" dirty="0"/>
              <a:t>Placeholder: &lt;input type="text" required /&gt;&lt;</a:t>
            </a:r>
            <a:r>
              <a:rPr lang="en-US" dirty="0" err="1"/>
              <a:t>br</a:t>
            </a:r>
            <a:r>
              <a:rPr lang="en-US" dirty="0"/>
              <a:t>/&gt;&lt;</a:t>
            </a:r>
            <a:r>
              <a:rPr lang="en-US" dirty="0" err="1"/>
              <a:t>br</a:t>
            </a:r>
            <a:r>
              <a:rPr lang="en-US" dirty="0"/>
              <a:t>/&gt;</a:t>
            </a:r>
            <a:br>
              <a:rPr lang="en-US" dirty="0"/>
            </a:br>
            <a:r>
              <a:rPr lang="en-US" dirty="0"/>
              <a:t>&lt;input type="submit" /&gt;</a:t>
            </a:r>
            <a:br>
              <a:rPr lang="en-US" dirty="0"/>
            </a:br>
            <a:r>
              <a:rPr lang="en-US" dirty="0"/>
              <a:t>&lt;/form&gt;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722967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 Step Attribute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Depending on the type of values for which your form is prompting, there may be times when you want to specify a list of numbers separated by a specific value, such as 0, 5, 10, 15, and so on. Only a few browsers currently support the step attribute:</a:t>
            </a:r>
          </a:p>
          <a:p>
            <a:r>
              <a:rPr lang="en-US" dirty="0"/>
              <a:t>&lt;input type="number" name="Fives" step="5"&gt;</a:t>
            </a:r>
          </a:p>
          <a:p>
            <a:endParaRPr lang="en-US" dirty="0"/>
          </a:p>
        </p:txBody>
      </p:sp>
    </p:spTree>
    <p:extLst>
      <p:ext uri="{BB962C8B-B14F-4D97-AF65-F5344CB8AC3E}">
        <p14:creationId xmlns:p14="http://schemas.microsoft.com/office/powerpoint/2010/main" val="3327270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HTML 5 Input </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As you have learned in Chapter 6, within an &lt;input&gt; tag you can use the type attribute to specify the kind of value a field accepts, such as text, password, radio buttons, check boxes, and so on. HTML 5 adds the following &lt;input&gt; tag types specified in Table 30.1.</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126017"/>
            <a:ext cx="4090988" cy="4436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2068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design – html 5 forms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To help you get started with HTML 5 form attributes and elements, the W3Schools web site provides two excellent tutorials. The first, at </a:t>
            </a:r>
            <a:r>
              <a:rPr lang="en-US" b="0" u="sng" dirty="0">
                <a:hlinkClick r:id="rId2"/>
              </a:rPr>
              <a:t>http://www.w3schools.com/html/html5_form_elements.asp</a:t>
            </a:r>
            <a:r>
              <a:rPr lang="en-US" b="0" dirty="0"/>
              <a:t>, examines HTML 5 form elements. The second, at </a:t>
            </a:r>
            <a:r>
              <a:rPr lang="en-US" b="0" u="sng" dirty="0">
                <a:hlinkClick r:id="rId3"/>
              </a:rPr>
              <a:t>http://www.w3schools.com/html/html5_form_attributes.asp</a:t>
            </a:r>
            <a:r>
              <a:rPr lang="en-US" b="0" dirty="0"/>
              <a:t>, presents form attributes introduced with HTML 5. </a:t>
            </a:r>
          </a:p>
          <a:p>
            <a:endParaRPr lang="en-US" dirty="0"/>
          </a:p>
        </p:txBody>
      </p:sp>
    </p:spTree>
    <p:extLst>
      <p:ext uri="{BB962C8B-B14F-4D97-AF65-F5344CB8AC3E}">
        <p14:creationId xmlns:p14="http://schemas.microsoft.com/office/powerpoint/2010/main" val="3980145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b="0" dirty="0"/>
              <a:t>Across the Web, sites make extensive use of forms to prompt you for input. Chapter 6, “Getting User Input With Forms,” examines form processing and user input operations in detail. </a:t>
            </a:r>
            <a:endParaRPr lang="en-US" b="0" dirty="0" smtClean="0"/>
          </a:p>
          <a:p>
            <a:pPr>
              <a:buFont typeface="Arial" pitchFamily="34" charset="0"/>
              <a:buChar char="•"/>
            </a:pPr>
            <a:r>
              <a:rPr lang="en-US" b="0" dirty="0" smtClean="0"/>
              <a:t>This </a:t>
            </a:r>
            <a:r>
              <a:rPr lang="en-US" b="0" dirty="0"/>
              <a:t>chapter introduces the form-based features provided in HTML 5. </a:t>
            </a:r>
            <a:endParaRPr lang="en-US" b="0" dirty="0" smtClean="0"/>
          </a:p>
          <a:p>
            <a:pPr>
              <a:buFont typeface="Arial" pitchFamily="34" charset="0"/>
              <a:buChar char="•"/>
            </a:pPr>
            <a:r>
              <a:rPr lang="en-US" b="0" dirty="0" smtClean="0"/>
              <a:t>Unfortunately</a:t>
            </a:r>
            <a:r>
              <a:rPr lang="en-US" b="0" dirty="0"/>
              <a:t>, many of these features are still evolving, and their support is varied. That said, the features provide you with insights to browser capabilities in  the future</a:t>
            </a:r>
            <a:r>
              <a:rPr lang="en-US" b="0"/>
              <a:t>. </a:t>
            </a:r>
            <a:endParaRPr lang="en-US" b="0" smtClean="0"/>
          </a:p>
          <a:p>
            <a:pPr>
              <a:buFont typeface="Arial" pitchFamily="34" charset="0"/>
              <a:buChar char="•"/>
            </a:pPr>
            <a:r>
              <a:rPr lang="en-US" b="0" smtClean="0"/>
              <a:t>Should </a:t>
            </a:r>
            <a:r>
              <a:rPr lang="en-US" b="0" dirty="0"/>
              <a:t>you use the techniques this chapter presents, it is important that you test each using a variety of browsers to ensure that your browser provides the necessary support.</a:t>
            </a:r>
          </a:p>
          <a:p>
            <a:endParaRPr lang="en-US" dirty="0"/>
          </a:p>
        </p:txBody>
      </p:sp>
    </p:spTree>
    <p:extLst>
      <p:ext uri="{BB962C8B-B14F-4D97-AF65-F5344CB8AC3E}">
        <p14:creationId xmlns:p14="http://schemas.microsoft.com/office/powerpoint/2010/main" val="4577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5 Form Elements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 form element is a tag or tag pair that you can place within the &lt;form&gt; and &lt;/form&gt; tag pair. HTML 5 adds three form elements to examine: &lt;</a:t>
            </a:r>
            <a:r>
              <a:rPr lang="en-US" b="0" dirty="0" err="1"/>
              <a:t>datalist</a:t>
            </a:r>
            <a:r>
              <a:rPr lang="en-US" b="0" dirty="0"/>
              <a:t>&gt;, &lt;</a:t>
            </a:r>
            <a:r>
              <a:rPr lang="en-US" b="0" dirty="0" err="1"/>
              <a:t>keygen</a:t>
            </a:r>
            <a:r>
              <a:rPr lang="en-US" b="0" dirty="0"/>
              <a:t>&gt;, and &lt;output&gt;.</a:t>
            </a:r>
          </a:p>
          <a:p>
            <a:endParaRPr lang="en-US" dirty="0"/>
          </a:p>
        </p:txBody>
      </p:sp>
    </p:spTree>
    <p:extLst>
      <p:ext uri="{BB962C8B-B14F-4D97-AF65-F5344CB8AC3E}">
        <p14:creationId xmlns:p14="http://schemas.microsoft.com/office/powerpoint/2010/main" val="349432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data list</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 data list, in HTML 5, is a list of entries, similar to entries within a pull-down list, but without the pull-down. The browser uses the list to auto-complete user input as you type. Autocomplete is an input technique where a program, such as a browser, attempts to anticipate a user’s remaining input. To create a data list, you must specific options within the &lt;</a:t>
            </a:r>
            <a:r>
              <a:rPr lang="en-US" b="0" dirty="0" err="1"/>
              <a:t>datalist</a:t>
            </a:r>
            <a:r>
              <a:rPr lang="en-US" b="0" dirty="0"/>
              <a:t>&gt; and &lt;/</a:t>
            </a:r>
            <a:r>
              <a:rPr lang="en-US" b="0" dirty="0" err="1"/>
              <a:t>datalist</a:t>
            </a:r>
            <a:r>
              <a:rPr lang="en-US" b="0" dirty="0"/>
              <a:t>&gt; tag pair:</a:t>
            </a:r>
          </a:p>
          <a:p>
            <a:r>
              <a:rPr lang="en-US" dirty="0" smtClean="0"/>
              <a:t>	&lt;</a:t>
            </a:r>
            <a:r>
              <a:rPr lang="en-US" dirty="0" err="1"/>
              <a:t>datalist</a:t>
            </a:r>
            <a:r>
              <a:rPr lang="en-US" dirty="0"/>
              <a:t> id="states"&gt;</a:t>
            </a:r>
            <a:br>
              <a:rPr lang="en-US" dirty="0"/>
            </a:br>
            <a:r>
              <a:rPr lang="en-US" dirty="0"/>
              <a:t>&lt;option&gt;Alabama&lt;/option&gt;</a:t>
            </a:r>
            <a:br>
              <a:rPr lang="en-US" dirty="0"/>
            </a:br>
            <a:r>
              <a:rPr lang="en-US" dirty="0"/>
              <a:t>&lt;option&gt;Arizona&lt;/option&gt;</a:t>
            </a:r>
            <a:br>
              <a:rPr lang="en-US" dirty="0"/>
            </a:br>
            <a:r>
              <a:rPr lang="en-US" dirty="0"/>
              <a:t>&lt;option&gt;Arkansas&lt;/option&gt;</a:t>
            </a:r>
            <a:br>
              <a:rPr lang="en-US" dirty="0"/>
            </a:br>
            <a:r>
              <a:rPr lang="en-US" dirty="0"/>
              <a:t>&lt;option&gt;California&lt;/option&gt;</a:t>
            </a:r>
            <a:br>
              <a:rPr lang="en-US" dirty="0"/>
            </a:br>
            <a:r>
              <a:rPr lang="en-US" dirty="0"/>
              <a:t>&lt;option&gt;Nevada&lt;/option&gt;</a:t>
            </a:r>
            <a:br>
              <a:rPr lang="en-US" dirty="0"/>
            </a:br>
            <a:r>
              <a:rPr lang="en-US" dirty="0"/>
              <a:t>&lt;/</a:t>
            </a:r>
            <a:r>
              <a:rPr lang="en-US" dirty="0" err="1"/>
              <a:t>datalist</a:t>
            </a:r>
            <a:r>
              <a:rPr lang="en-US" dirty="0"/>
              <a:t>&gt;</a:t>
            </a:r>
          </a:p>
          <a:p>
            <a:endParaRPr lang="en-US" dirty="0"/>
          </a:p>
        </p:txBody>
      </p:sp>
    </p:spTree>
    <p:extLst>
      <p:ext uri="{BB962C8B-B14F-4D97-AF65-F5344CB8AC3E}">
        <p14:creationId xmlns:p14="http://schemas.microsoft.com/office/powerpoint/2010/main" val="201840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DATA LIST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&lt;form action="http://www.WebsiteDevelopmentBook.com/Chapter06/FileUploader.php" </a:t>
            </a:r>
            <a:r>
              <a:rPr lang="en-US" dirty="0" err="1"/>
              <a:t>enctype</a:t>
            </a:r>
            <a:r>
              <a:rPr lang="en-US" dirty="0"/>
              <a:t>="multipart/form-data" method="post"&gt;</a:t>
            </a:r>
            <a:br>
              <a:rPr lang="en-US" dirty="0"/>
            </a:br>
            <a:r>
              <a:rPr lang="en-US" dirty="0"/>
              <a:t>&lt;</a:t>
            </a:r>
            <a:r>
              <a:rPr lang="en-US" dirty="0" err="1"/>
              <a:t>datalist</a:t>
            </a:r>
            <a:r>
              <a:rPr lang="en-US" dirty="0"/>
              <a:t> id="states"&gt;</a:t>
            </a:r>
            <a:br>
              <a:rPr lang="en-US" dirty="0"/>
            </a:br>
            <a:r>
              <a:rPr lang="en-US" dirty="0"/>
              <a:t>&lt;option&gt;Alabama&lt;/option&gt;</a:t>
            </a:r>
            <a:br>
              <a:rPr lang="en-US" dirty="0"/>
            </a:br>
            <a:r>
              <a:rPr lang="en-US" dirty="0"/>
              <a:t>&lt;option&gt;Arizona&lt;/option&gt;</a:t>
            </a:r>
            <a:br>
              <a:rPr lang="en-US" dirty="0"/>
            </a:br>
            <a:r>
              <a:rPr lang="en-US" dirty="0"/>
              <a:t>&lt;option&gt;Arkansas&lt;/option&gt;</a:t>
            </a:r>
            <a:br>
              <a:rPr lang="en-US" dirty="0"/>
            </a:br>
            <a:r>
              <a:rPr lang="en-US" dirty="0"/>
              <a:t>&lt;option&gt;California&lt;/option&gt;</a:t>
            </a:r>
            <a:br>
              <a:rPr lang="en-US" dirty="0"/>
            </a:br>
            <a:r>
              <a:rPr lang="en-US" dirty="0"/>
              <a:t>&lt;option&gt;Nevada&lt;/option&gt;</a:t>
            </a:r>
            <a:br>
              <a:rPr lang="en-US" dirty="0"/>
            </a:br>
            <a:r>
              <a:rPr lang="en-US" dirty="0"/>
              <a:t>&lt;/</a:t>
            </a:r>
            <a:r>
              <a:rPr lang="en-US" dirty="0" err="1"/>
              <a:t>datalist</a:t>
            </a:r>
            <a:r>
              <a:rPr lang="en-US" dirty="0"/>
              <a:t>&gt;</a:t>
            </a:r>
            <a:br>
              <a:rPr lang="en-US" dirty="0"/>
            </a:br>
            <a:r>
              <a:rPr lang="en-US" dirty="0"/>
              <a:t/>
            </a:r>
            <a:br>
              <a:rPr lang="en-US" dirty="0"/>
            </a:br>
            <a:r>
              <a:rPr lang="en-US" dirty="0"/>
              <a:t>State: &lt;input type="text" list="states" /&gt;</a:t>
            </a:r>
            <a:br>
              <a:rPr lang="en-US" dirty="0"/>
            </a:br>
            <a:r>
              <a:rPr lang="en-US" dirty="0"/>
              <a:t>&lt;input type="submit" value="Submit" /&gt;</a:t>
            </a:r>
            <a:br>
              <a:rPr lang="en-US" dirty="0"/>
            </a:br>
            <a:r>
              <a:rPr lang="en-US" dirty="0"/>
              <a:t>&lt;/form&gt;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648200"/>
            <a:ext cx="5727700" cy="1656314"/>
          </a:xfrm>
          <a:prstGeom prst="rect">
            <a:avLst/>
          </a:prstGeom>
        </p:spPr>
      </p:pic>
    </p:spTree>
    <p:extLst>
      <p:ext uri="{BB962C8B-B14F-4D97-AF65-F5344CB8AC3E}">
        <p14:creationId xmlns:p14="http://schemas.microsoft.com/office/powerpoint/2010/main" val="141296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Private and Public Key Pair</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By default, unless you are using an https:// connection, the content that a form sends to a remote server is not encrypted. To move toward encrypted content, HTML 5 has introduced the &lt;</a:t>
            </a:r>
            <a:r>
              <a:rPr lang="en-US" b="0" dirty="0" err="1"/>
              <a:t>keygen</a:t>
            </a:r>
            <a:r>
              <a:rPr lang="en-US" b="0" dirty="0"/>
              <a:t>&gt; tag, which directs the browser to create and store a private key and to send a public key to the server. At the time of this writing, the &lt;</a:t>
            </a:r>
            <a:r>
              <a:rPr lang="en-US" b="0" dirty="0" err="1"/>
              <a:t>keygen</a:t>
            </a:r>
            <a:r>
              <a:rPr lang="en-US" b="0" dirty="0"/>
              <a:t>&gt; tag is still in flux with varied browser support:</a:t>
            </a:r>
          </a:p>
          <a:p>
            <a:r>
              <a:rPr lang="en-US" dirty="0"/>
              <a:t/>
            </a:r>
            <a:br>
              <a:rPr lang="en-US" dirty="0"/>
            </a:br>
            <a:r>
              <a:rPr lang="en-US" dirty="0"/>
              <a:t>&lt;</a:t>
            </a:r>
            <a:r>
              <a:rPr lang="en-US" dirty="0" err="1"/>
              <a:t>keygen</a:t>
            </a:r>
            <a:r>
              <a:rPr lang="en-US" dirty="0"/>
              <a:t> name=“</a:t>
            </a:r>
            <a:r>
              <a:rPr lang="en-US" dirty="0" err="1"/>
              <a:t>keyname</a:t>
            </a:r>
            <a:r>
              <a:rPr lang="en-US" dirty="0"/>
              <a:t>” /&gt;</a:t>
            </a:r>
          </a:p>
          <a:p>
            <a:endParaRPr lang="en-US" dirty="0"/>
          </a:p>
        </p:txBody>
      </p:sp>
    </p:spTree>
    <p:extLst>
      <p:ext uri="{BB962C8B-B14F-4D97-AF65-F5344CB8AC3E}">
        <p14:creationId xmlns:p14="http://schemas.microsoft.com/office/powerpoint/2010/main" val="1923761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OUTPUT OF A CALCULATION</a:t>
            </a:r>
            <a:endParaRPr lang="en-US" dirty="0"/>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b="0" dirty="0"/>
              <a:t>The HTML 5 &lt;output&gt; and &lt;/output&gt; tag pair lets you display the result, or output, of a calculation. The following HTML file, OutputDemo.html, illustrates the tag’s use:</a:t>
            </a:r>
          </a:p>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&lt;form </a:t>
            </a:r>
            <a:r>
              <a:rPr lang="en-US" dirty="0" err="1"/>
              <a:t>oninput</a:t>
            </a:r>
            <a:r>
              <a:rPr lang="en-US" dirty="0"/>
              <a:t>="</a:t>
            </a:r>
            <a:r>
              <a:rPr lang="en-US" dirty="0" err="1"/>
              <a:t>add.value</a:t>
            </a:r>
            <a:r>
              <a:rPr lang="en-US" dirty="0"/>
              <a:t> = </a:t>
            </a:r>
            <a:r>
              <a:rPr lang="en-US" dirty="0" err="1"/>
              <a:t>parseInt</a:t>
            </a:r>
            <a:r>
              <a:rPr lang="en-US" dirty="0"/>
              <a:t>(</a:t>
            </a:r>
            <a:r>
              <a:rPr lang="en-US" dirty="0" err="1"/>
              <a:t>x.value</a:t>
            </a:r>
            <a:r>
              <a:rPr lang="en-US" dirty="0"/>
              <a:t>) + </a:t>
            </a:r>
            <a:r>
              <a:rPr lang="en-US" dirty="0" err="1"/>
              <a:t>parseInt</a:t>
            </a:r>
            <a:r>
              <a:rPr lang="en-US" dirty="0"/>
              <a:t>(</a:t>
            </a:r>
            <a:r>
              <a:rPr lang="en-US" dirty="0" err="1"/>
              <a:t>y.value</a:t>
            </a:r>
            <a:r>
              <a:rPr lang="en-US" dirty="0"/>
              <a:t>)"&gt;</a:t>
            </a:r>
            <a:br>
              <a:rPr lang="en-US" dirty="0"/>
            </a:br>
            <a:r>
              <a:rPr lang="en-US" dirty="0"/>
              <a:t>x &lt;input type="text" name="x" value="0" /&gt;</a:t>
            </a:r>
            <a:br>
              <a:rPr lang="en-US" dirty="0"/>
            </a:br>
            <a:r>
              <a:rPr lang="en-US" dirty="0"/>
              <a:t>y &lt;input type="text" name="y" value="0" /&gt;</a:t>
            </a:r>
            <a:br>
              <a:rPr lang="en-US" dirty="0"/>
            </a:br>
            <a:r>
              <a:rPr lang="en-US" dirty="0"/>
              <a:t>&lt;</a:t>
            </a:r>
            <a:r>
              <a:rPr lang="en-US" dirty="0" err="1"/>
              <a:t>br</a:t>
            </a:r>
            <a:r>
              <a:rPr lang="en-US" dirty="0"/>
              <a:t>/&gt;&lt;</a:t>
            </a:r>
            <a:r>
              <a:rPr lang="en-US" dirty="0" err="1"/>
              <a:t>br</a:t>
            </a:r>
            <a:r>
              <a:rPr lang="en-US" dirty="0"/>
              <a:t>/&gt;</a:t>
            </a:r>
            <a:br>
              <a:rPr lang="en-US" dirty="0"/>
            </a:br>
            <a:r>
              <a:rPr lang="en-US" dirty="0"/>
              <a:t/>
            </a:r>
            <a:br>
              <a:rPr lang="en-US" dirty="0"/>
            </a:br>
            <a:r>
              <a:rPr lang="en-US" dirty="0" smtClean="0"/>
              <a:t>Addition: </a:t>
            </a:r>
            <a:r>
              <a:rPr lang="en-US" dirty="0"/>
              <a:t>&lt;output name="add" for="x y"&gt;&lt;/output&gt;&lt;</a:t>
            </a:r>
            <a:r>
              <a:rPr lang="en-US" dirty="0" err="1"/>
              <a:t>br</a:t>
            </a:r>
            <a:r>
              <a:rPr lang="en-US" dirty="0"/>
              <a:t>/&gt;</a:t>
            </a:r>
            <a:br>
              <a:rPr lang="en-US" dirty="0"/>
            </a:br>
            <a:r>
              <a:rPr lang="en-US" dirty="0"/>
              <a:t>&lt;/form&gt;</a:t>
            </a:r>
            <a:br>
              <a:rPr lang="en-US" dirty="0"/>
            </a:br>
            <a:r>
              <a:rPr lang="en-US" dirty="0"/>
              <a:t>&lt;/body&gt;</a:t>
            </a:r>
            <a:br>
              <a:rPr lang="en-US" dirty="0"/>
            </a:br>
            <a:r>
              <a:rPr lang="en-US" dirty="0"/>
              <a:t>&lt;/html&gt;</a:t>
            </a:r>
          </a:p>
          <a:p>
            <a:pPr>
              <a:buFont typeface="Arial" pitchFamily="34" charset="0"/>
              <a:buChar char="•"/>
            </a:pPr>
            <a:r>
              <a:rPr lang="en-US" b="0" dirty="0" smtClean="0"/>
              <a:t>As </a:t>
            </a:r>
            <a:r>
              <a:rPr lang="en-US" b="0" dirty="0"/>
              <a:t>you can see, the page displays two input fields. After you type values for each field, the form will display the results of an addition of the two values, as </a:t>
            </a:r>
            <a:r>
              <a:rPr lang="en-US" b="0" dirty="0" smtClean="0"/>
              <a:t>shown. </a:t>
            </a:r>
            <a:r>
              <a:rPr lang="en-US" b="0" dirty="0"/>
              <a:t>Again, not all browsers may support the &lt;output&gt; tag.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724400"/>
            <a:ext cx="5041900" cy="1778000"/>
          </a:xfrm>
          <a:prstGeom prst="rect">
            <a:avLst/>
          </a:prstGeom>
        </p:spPr>
      </p:pic>
    </p:spTree>
    <p:extLst>
      <p:ext uri="{BB962C8B-B14F-4D97-AF65-F5344CB8AC3E}">
        <p14:creationId xmlns:p14="http://schemas.microsoft.com/office/powerpoint/2010/main" val="60671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5 Form Attributes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In addition to providing three new form elements, HTML 5 provides several attributes for either the &lt;form&gt; or &lt;input&gt; tags. The sections that follow examine each attribute. Again, before you use these attributes within a real world application, take time to test your code within a variety of browsers.</a:t>
            </a:r>
          </a:p>
          <a:p>
            <a:endParaRPr lang="en-US" dirty="0"/>
          </a:p>
        </p:txBody>
      </p:sp>
    </p:spTree>
    <p:extLst>
      <p:ext uri="{BB962C8B-B14F-4D97-AF65-F5344CB8AC3E}">
        <p14:creationId xmlns:p14="http://schemas.microsoft.com/office/powerpoint/2010/main" val="299677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Directing the Browser to Autocomplete a Field or Form</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As you surf the Web, there may be times when your browser attempts to autocomplete text in fields as you type, based on your previous responses. Under HTML 5, you can enable or disable such processing for an entire form or for fields on a field-by-field basis:</a:t>
            </a:r>
          </a:p>
          <a:p>
            <a:r>
              <a:rPr lang="en-US" dirty="0" smtClean="0"/>
              <a:t>&lt;</a:t>
            </a:r>
            <a:r>
              <a:rPr lang="en-US" dirty="0"/>
              <a:t>form autocomplete=“off”&gt;</a:t>
            </a:r>
          </a:p>
          <a:p>
            <a:r>
              <a:rPr lang="en-US" dirty="0"/>
              <a:t>&lt;input type=“text” name= “username” autocomplete= “off”&gt;</a:t>
            </a:r>
          </a:p>
          <a:p>
            <a:endParaRPr lang="en-US" dirty="0"/>
          </a:p>
        </p:txBody>
      </p:sp>
    </p:spTree>
    <p:extLst>
      <p:ext uri="{BB962C8B-B14F-4D97-AF65-F5344CB8AC3E}">
        <p14:creationId xmlns:p14="http://schemas.microsoft.com/office/powerpoint/2010/main" val="41161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ISPRING_RESOURCE_PATHS_HASH" val="b44e663bd468ed97ce8eaafb5ef46aa90474a9d"/>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8520</TotalTime>
  <Words>1782</Words>
  <Application>Microsoft Office PowerPoint</Application>
  <PresentationFormat>On-screen Show (4:3)</PresentationFormat>
  <Paragraphs>83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Angles</vt:lpstr>
      <vt:lpstr>Chapter 30</vt:lpstr>
      <vt:lpstr>Learning Objectives</vt:lpstr>
      <vt:lpstr>HTML 5 Form Elements</vt:lpstr>
      <vt:lpstr>Creating a data list</vt:lpstr>
      <vt:lpstr>STATES DATA LIST EXAMPLE</vt:lpstr>
      <vt:lpstr>Creating a Private and Public Key Pair</vt:lpstr>
      <vt:lpstr>USING THE OUTPUT OF A CALCULATION</vt:lpstr>
      <vt:lpstr>HTML 5 Form Attributes</vt:lpstr>
      <vt:lpstr>Directing the Browser to Autocomplete a Field or Form</vt:lpstr>
      <vt:lpstr>Disabling Form Validation</vt:lpstr>
      <vt:lpstr>Specifying a Field to Receive the Input Focus Within a Form</vt:lpstr>
      <vt:lpstr>Using the &lt;input&gt; Tag Form Attribute</vt:lpstr>
      <vt:lpstr>Overriding a Form’s Submit-Method Attribute</vt:lpstr>
      <vt:lpstr>Overriding a Form’s Validation Processing</vt:lpstr>
      <vt:lpstr>Controlling the Display of a Server’s Response</vt:lpstr>
      <vt:lpstr>Specifying an Input Tag’s Height and Width</vt:lpstr>
      <vt:lpstr>Specifying Min and Max Values</vt:lpstr>
      <vt:lpstr>Specifying Multiple Values for a File-Upload Operation</vt:lpstr>
      <vt:lpstr>Specifying a Regular Expression Pattern for Text Input</vt:lpstr>
      <vt:lpstr>Using a Data List Reference</vt:lpstr>
      <vt:lpstr>Specifying a Field Placeholder</vt:lpstr>
      <vt:lpstr>Specifying that a Field is Required</vt:lpstr>
      <vt:lpstr>Specifying a Step Attribute</vt:lpstr>
      <vt:lpstr>Understanding HTML 5 Input </vt:lpstr>
      <vt:lpstr>Real world design – html 5 forms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117</cp:revision>
  <dcterms:created xsi:type="dcterms:W3CDTF">2013-02-13T17:31:54Z</dcterms:created>
  <dcterms:modified xsi:type="dcterms:W3CDTF">2013-06-30T16:41:18Z</dcterms:modified>
</cp:coreProperties>
</file>