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68" r:id="rId4"/>
    <p:sldId id="265" r:id="rId5"/>
    <p:sldId id="266" r:id="rId6"/>
    <p:sldId id="267" r:id="rId7"/>
    <p:sldId id="269" r:id="rId8"/>
    <p:sldId id="270" r:id="rId9"/>
    <p:sldId id="271" r:id="rId10"/>
    <p:sldId id="272" r:id="rId11"/>
    <p:sldId id="273" r:id="rId12"/>
    <p:sldId id="264" r:id="rId13"/>
  </p:sldIdLst>
  <p:sldSz cx="9144000" cy="6858000" type="screen4x3"/>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102" y="-2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8CF58D-E410-4905-824F-C58FC1E49940}" type="datetimeFigureOut">
              <a:rPr lang="en-US" smtClean="0"/>
              <a:t>6/30/2013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C1DFC4-8BD0-4B9E-A9B4-857DBB733C1F}" type="slidenum">
              <a:rPr lang="en-US" smtClean="0"/>
              <a:t>‹#›</a:t>
            </a:fld>
            <a:endParaRPr lang="en-US"/>
          </a:p>
        </p:txBody>
      </p:sp>
    </p:spTree>
    <p:extLst>
      <p:ext uri="{BB962C8B-B14F-4D97-AF65-F5344CB8AC3E}">
        <p14:creationId xmlns:p14="http://schemas.microsoft.com/office/powerpoint/2010/main" val="111068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99C37D2-E631-4BD3-9573-65569898269A}" type="datetimeFigureOut">
              <a:rPr lang="en-US" smtClean="0"/>
              <a:t>6/30/2013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9C37D2-E631-4BD3-9573-65569898269A}" type="datetimeFigureOut">
              <a:rPr lang="en-US" smtClean="0"/>
              <a:t>6/30/2013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9C37D2-E631-4BD3-9573-65569898269A}" type="datetimeFigureOut">
              <a:rPr lang="en-US" smtClean="0"/>
              <a:t>6/30/2013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9C37D2-E631-4BD3-9573-65569898269A}" type="datetimeFigureOut">
              <a:rPr lang="en-US" smtClean="0"/>
              <a:t>6/30/2013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D99C37D2-E631-4BD3-9573-65569898269A}" type="datetimeFigureOut">
              <a:rPr lang="en-US" smtClean="0"/>
              <a:t>6/30/2013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9C37D2-E631-4BD3-9573-65569898269A}" type="datetimeFigureOut">
              <a:rPr lang="en-US" smtClean="0"/>
              <a:t>6/30/2013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4B5EAE-A3B8-464A-B604-BDFE3BF5EBF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9C37D2-E631-4BD3-9573-65569898269A}" type="datetimeFigureOut">
              <a:rPr lang="en-US" smtClean="0"/>
              <a:t>6/30/2013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9C37D2-E631-4BD3-9573-65569898269A}" type="datetimeFigureOut">
              <a:rPr lang="en-US" smtClean="0"/>
              <a:t>6/30/2013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C37D2-E631-4BD3-9573-65569898269A}" type="datetimeFigureOut">
              <a:rPr lang="en-US" smtClean="0"/>
              <a:t>6/30/2013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99C37D2-E631-4BD3-9573-65569898269A}" type="datetimeFigureOut">
              <a:rPr lang="en-US" smtClean="0"/>
              <a:t>6/30/2013</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9C4B5EAE-A3B8-464A-B604-BDFE3BF5EBF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9C37D2-E631-4BD3-9573-65569898269A}" type="datetimeFigureOut">
              <a:rPr lang="en-US" smtClean="0"/>
              <a:t>6/30/2013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D99C37D2-E631-4BD3-9573-65569898269A}" type="datetimeFigureOut">
              <a:rPr lang="en-US" smtClean="0"/>
              <a:t>6/30/2013</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9C4B5EAE-A3B8-464A-B604-BDFE3BF5EBF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detectmobilebrowsers.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www.websitedevelopmentbook.com/Chapter31/IPAddress.ph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www.websitedevelopmentbook.com/Chapter31/BrowserType.ph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Chapter </a:t>
            </a:r>
            <a:r>
              <a:rPr lang="en-US" dirty="0" smtClean="0"/>
              <a:t>31</a:t>
            </a:r>
            <a:endParaRPr lang="en-US" dirty="0"/>
          </a:p>
        </p:txBody>
      </p:sp>
      <p:sp>
        <p:nvSpPr>
          <p:cNvPr id="7" name="Subtitle 6"/>
          <p:cNvSpPr>
            <a:spLocks noGrp="1"/>
          </p:cNvSpPr>
          <p:nvPr>
            <p:ph type="subTitle" idx="1"/>
          </p:nvPr>
        </p:nvSpPr>
        <p:spPr/>
        <p:txBody>
          <a:bodyPr>
            <a:normAutofit/>
          </a:bodyPr>
          <a:lstStyle/>
          <a:p>
            <a:r>
              <a:rPr lang="en-US" dirty="0"/>
              <a:t>Browser Identification</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0200" y="2819400"/>
            <a:ext cx="2734733" cy="3516086"/>
          </a:xfrm>
          <a:prstGeom prst="rect">
            <a:avLst/>
          </a:prstGeom>
        </p:spPr>
      </p:pic>
    </p:spTree>
    <p:extLst>
      <p:ext uri="{BB962C8B-B14F-4D97-AF65-F5344CB8AC3E}">
        <p14:creationId xmlns:p14="http://schemas.microsoft.com/office/powerpoint/2010/main" val="686018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 Others Do the Mobile Device Detection Work</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As you might guess, the ability to detect a mobile browser has become very important to many companies. Across the Web, several companies, such as </a:t>
            </a:r>
            <a:r>
              <a:rPr lang="en-US" b="0" i="1" dirty="0">
                <a:hlinkClick r:id="rId2"/>
              </a:rPr>
              <a:t>http://DetectMobileBrowsers.com</a:t>
            </a:r>
            <a:r>
              <a:rPr lang="en-US" b="0" dirty="0"/>
              <a:t>, provide code snippets you can use to accurately detect a mobile browser. The advantage of using such a site’s code is that most such sites do a good job of keeping the browser list current.</a:t>
            </a:r>
          </a:p>
          <a:p>
            <a:endParaRPr lang="en-US" dirty="0"/>
          </a:p>
        </p:txBody>
      </p:sp>
    </p:spTree>
    <p:extLst>
      <p:ext uri="{BB962C8B-B14F-4D97-AF65-F5344CB8AC3E}">
        <p14:creationId xmlns:p14="http://schemas.microsoft.com/office/powerpoint/2010/main" val="141878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321040" cy="548640"/>
          </a:xfrm>
        </p:spPr>
        <p:txBody>
          <a:bodyPr/>
          <a:lstStyle/>
          <a:p>
            <a:r>
              <a:rPr lang="en-US" dirty="0"/>
              <a:t>Real World Web Development Determining an Internet Protocol Address</a:t>
            </a:r>
            <a:r>
              <a:rPr lang="en-US" dirty="0"/>
              <a:t> </a:t>
            </a:r>
            <a:r>
              <a:rPr lang="en-US" dirty="0"/>
              <a:t> </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Depending on the processing your webpages perform, sometimes you will need to know the user’s Internet Protocol or IP address. You might need such information for advertisement processing and billing, or you may have sites that you want to prevent from accessing your content (a blacklist). Often, you will perform such IP-address processing on the server side. The following PHP script, which you can access at </a:t>
            </a:r>
            <a:r>
              <a:rPr lang="en-US" b="0" i="1" dirty="0">
                <a:hlinkClick r:id="rId2"/>
              </a:rPr>
              <a:t>http://www.WebSiteDevelopmentBook.com/Chapter31/IPAddress.php</a:t>
            </a:r>
            <a:r>
              <a:rPr lang="en-US" b="0" dirty="0"/>
              <a:t>, displays the user’s IP address, as </a:t>
            </a:r>
            <a:r>
              <a:rPr lang="en-US" b="0" dirty="0" smtClean="0"/>
              <a:t>shown:</a:t>
            </a:r>
            <a:endParaRPr lang="en-US" b="0" dirty="0"/>
          </a:p>
          <a:p>
            <a:r>
              <a:rPr lang="en-US" dirty="0" smtClean="0"/>
              <a:t>	&lt;?</a:t>
            </a:r>
            <a:r>
              <a:rPr lang="en-US" dirty="0" err="1"/>
              <a:t>php</a:t>
            </a:r>
            <a:r>
              <a:rPr lang="en-US" dirty="0"/>
              <a:t/>
            </a:r>
            <a:br>
              <a:rPr lang="en-US" dirty="0"/>
            </a:br>
            <a:r>
              <a:rPr lang="en-US" dirty="0"/>
              <a:t>print $_SERVER['REMOTE_ADDR'];</a:t>
            </a:r>
            <a:br>
              <a:rPr lang="en-US" dirty="0"/>
            </a:br>
            <a:r>
              <a:rPr lang="en-US" dirty="0"/>
              <a:t>?&gt;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3856964"/>
            <a:ext cx="5919787" cy="2401622"/>
          </a:xfrm>
          <a:prstGeom prst="rect">
            <a:avLst/>
          </a:prstGeom>
        </p:spPr>
      </p:pic>
    </p:spTree>
    <p:extLst>
      <p:ext uri="{BB962C8B-B14F-4D97-AF65-F5344CB8AC3E}">
        <p14:creationId xmlns:p14="http://schemas.microsoft.com/office/powerpoint/2010/main" val="2410482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Arial" pitchFamily="34" charset="0"/>
              <a:buChar char="•"/>
            </a:pPr>
            <a:r>
              <a:rPr lang="en-US" b="0" dirty="0"/>
              <a:t>Depending on the processing your webpages perform, there may be times when you need to know specifics about a user’s browser. </a:t>
            </a:r>
            <a:endParaRPr lang="en-US" b="0" dirty="0" smtClean="0"/>
          </a:p>
          <a:p>
            <a:pPr>
              <a:buFont typeface="Arial" pitchFamily="34" charset="0"/>
              <a:buChar char="•"/>
            </a:pPr>
            <a:r>
              <a:rPr lang="en-US" b="0" dirty="0" smtClean="0"/>
              <a:t>You </a:t>
            </a:r>
            <a:r>
              <a:rPr lang="en-US" b="0" dirty="0"/>
              <a:t>might use such information, for example, to customize the display for a mobile device or control how your page integrates audio or video. In this chapter, you learned how to determine a user’s browser type using JavaScript as well as server-side scripts</a:t>
            </a:r>
            <a:r>
              <a:rPr lang="en-US" b="0"/>
              <a:t>. </a:t>
            </a:r>
            <a:endParaRPr lang="en-US" b="0" smtClean="0"/>
          </a:p>
          <a:p>
            <a:pPr>
              <a:buFont typeface="Arial" pitchFamily="34" charset="0"/>
              <a:buChar char="•"/>
            </a:pPr>
            <a:r>
              <a:rPr lang="en-US" b="0" smtClean="0"/>
              <a:t>Before </a:t>
            </a:r>
            <a:r>
              <a:rPr lang="en-US" b="0" dirty="0"/>
              <a:t>you perform such processing on your own pages, however, keep in mind that such code can be difficult to understand and hard to maintain. </a:t>
            </a:r>
          </a:p>
          <a:p>
            <a:endParaRPr lang="en-US" dirty="0"/>
          </a:p>
        </p:txBody>
      </p:sp>
    </p:spTree>
    <p:extLst>
      <p:ext uri="{BB962C8B-B14F-4D97-AF65-F5344CB8AC3E}">
        <p14:creationId xmlns:p14="http://schemas.microsoft.com/office/powerpoint/2010/main" val="457788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76200"/>
            <a:ext cx="7520940" cy="838200"/>
          </a:xfrm>
        </p:spPr>
        <p:txBody>
          <a:bodyPr/>
          <a:lstStyle/>
          <a:p>
            <a:r>
              <a:rPr lang="en-US" dirty="0" smtClean="0"/>
              <a:t>Learning Objectives</a:t>
            </a:r>
            <a:endParaRPr lang="en-US" dirty="0"/>
          </a:p>
        </p:txBody>
      </p:sp>
      <p:sp>
        <p:nvSpPr>
          <p:cNvPr id="3" name="Content Placeholder 2"/>
          <p:cNvSpPr>
            <a:spLocks noGrp="1"/>
          </p:cNvSpPr>
          <p:nvPr>
            <p:ph idx="1"/>
          </p:nvPr>
        </p:nvSpPr>
        <p:spPr>
          <a:xfrm>
            <a:off x="533400" y="914400"/>
            <a:ext cx="8305800" cy="3766077"/>
          </a:xfrm>
        </p:spPr>
        <p:txBody>
          <a:bodyPr>
            <a:noAutofit/>
          </a:bodyPr>
          <a:lstStyle/>
          <a:p>
            <a:pPr lvl="0">
              <a:buFont typeface="Arial" pitchFamily="34" charset="0"/>
              <a:buChar char="•"/>
            </a:pPr>
            <a:r>
              <a:rPr lang="en-US" b="0" dirty="0"/>
              <a:t>What a “hack” is and why Web developers try to avoid them</a:t>
            </a:r>
          </a:p>
          <a:p>
            <a:pPr lvl="0">
              <a:buFont typeface="Arial" pitchFamily="34" charset="0"/>
              <a:buChar char="•"/>
            </a:pPr>
            <a:r>
              <a:rPr lang="en-US" b="0" dirty="0"/>
              <a:t>How to determine a browser’s user-agent setting  using JavaScript</a:t>
            </a:r>
          </a:p>
          <a:p>
            <a:pPr lvl="0">
              <a:buFont typeface="Arial" pitchFamily="34" charset="0"/>
              <a:buChar char="•"/>
            </a:pPr>
            <a:r>
              <a:rPr lang="en-US" b="0" dirty="0"/>
              <a:t>How to determine a user’s browser type</a:t>
            </a:r>
          </a:p>
          <a:p>
            <a:pPr lvl="0">
              <a:buFont typeface="Arial" pitchFamily="34" charset="0"/>
              <a:buChar char="•"/>
            </a:pPr>
            <a:r>
              <a:rPr lang="en-US" b="0" dirty="0"/>
              <a:t>What ways exist to identify a mobile browser</a:t>
            </a:r>
          </a:p>
          <a:p>
            <a:pPr lvl="0">
              <a:buFont typeface="Arial" pitchFamily="34" charset="0"/>
              <a:buChar char="•"/>
            </a:pPr>
            <a:r>
              <a:rPr lang="en-US" b="0" dirty="0"/>
              <a:t>How to determine an Internet Protocol (IP) address</a:t>
            </a:r>
          </a:p>
        </p:txBody>
      </p:sp>
    </p:spTree>
    <p:extLst>
      <p:ext uri="{BB962C8B-B14F-4D97-AF65-F5344CB8AC3E}">
        <p14:creationId xmlns:p14="http://schemas.microsoft.com/office/powerpoint/2010/main" val="225621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Word on “Hacks”</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If you speak with Web developers, you will encounter a variety of opinions with respect to whether or not one should perform browser-specific processing within the pages they create. </a:t>
            </a:r>
            <a:endParaRPr lang="en-US" b="0" dirty="0" smtClean="0"/>
          </a:p>
          <a:p>
            <a:pPr>
              <a:buFont typeface="Arial" pitchFamily="34" charset="0"/>
              <a:buChar char="•"/>
            </a:pPr>
            <a:r>
              <a:rPr lang="en-US" b="0" dirty="0" smtClean="0"/>
              <a:t>Many </a:t>
            </a:r>
            <a:r>
              <a:rPr lang="en-US" b="0" dirty="0"/>
              <a:t>developers will refer to such processing as a “hack,” because it can lead to code which is difficult to understand and hard to maintain. </a:t>
            </a:r>
            <a:endParaRPr lang="en-US" b="0" dirty="0" smtClean="0"/>
          </a:p>
          <a:p>
            <a:pPr>
              <a:buFont typeface="Arial" pitchFamily="34" charset="0"/>
              <a:buChar char="•"/>
            </a:pPr>
            <a:r>
              <a:rPr lang="en-US" b="0" dirty="0" smtClean="0"/>
              <a:t>Other </a:t>
            </a:r>
            <a:r>
              <a:rPr lang="en-US" b="0" dirty="0"/>
              <a:t>developers, in contrast, will criticize the common browsers for not yet providing across-the-board standards. </a:t>
            </a:r>
            <a:endParaRPr lang="en-US" b="0" dirty="0" smtClean="0"/>
          </a:p>
          <a:p>
            <a:pPr>
              <a:buFont typeface="Arial" pitchFamily="34" charset="0"/>
              <a:buChar char="•"/>
            </a:pPr>
            <a:r>
              <a:rPr lang="en-US" b="0" dirty="0" smtClean="0"/>
              <a:t>In </a:t>
            </a:r>
            <a:r>
              <a:rPr lang="en-US" b="0" dirty="0"/>
              <a:t>either case, before you perform browser-specific processing, ask yourself if there is another approach that may produce code that will work now and in the future.</a:t>
            </a:r>
          </a:p>
          <a:p>
            <a:endParaRPr lang="en-US" dirty="0"/>
          </a:p>
        </p:txBody>
      </p:sp>
    </p:spTree>
    <p:extLst>
      <p:ext uri="{BB962C8B-B14F-4D97-AF65-F5344CB8AC3E}">
        <p14:creationId xmlns:p14="http://schemas.microsoft.com/office/powerpoint/2010/main" val="3050004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the User Agent</a:t>
            </a:r>
            <a:endParaRPr lang="en-US" dirty="0"/>
          </a:p>
        </p:txBody>
      </p:sp>
      <p:sp>
        <p:nvSpPr>
          <p:cNvPr id="3" name="Content Placeholder 2"/>
          <p:cNvSpPr>
            <a:spLocks noGrp="1"/>
          </p:cNvSpPr>
          <p:nvPr>
            <p:ph idx="1"/>
          </p:nvPr>
        </p:nvSpPr>
        <p:spPr/>
        <p:txBody>
          <a:bodyPr>
            <a:normAutofit lnSpcReduction="10000"/>
          </a:bodyPr>
          <a:lstStyle/>
          <a:p>
            <a:pPr>
              <a:buFont typeface="Arial" pitchFamily="34" charset="0"/>
              <a:buChar char="•"/>
            </a:pPr>
            <a:r>
              <a:rPr lang="en-US" b="0" dirty="0"/>
              <a:t>A user agent is a program that performs one or more tasks for the user. When a user surfs the Web, the browser is the user agent. One of the ways to determine a user’s browser type is to ask the browser to specify its user-agent value. The following HTML file, UserAgent.html, uses JavaScript to request the user-agent value and then uses an alert dialog box to display the corresponding value:</a:t>
            </a:r>
          </a:p>
          <a:p>
            <a:r>
              <a:rPr lang="en-US" dirty="0" smtClean="0"/>
              <a:t>	&lt;!</a:t>
            </a:r>
            <a:r>
              <a:rPr lang="en-US" dirty="0"/>
              <a:t>DOCTYPE html&gt;</a:t>
            </a:r>
            <a:br>
              <a:rPr lang="en-US" dirty="0"/>
            </a:br>
            <a:r>
              <a:rPr lang="en-US" dirty="0"/>
              <a:t>&lt;html&gt;</a:t>
            </a:r>
            <a:br>
              <a:rPr lang="en-US" dirty="0"/>
            </a:br>
            <a:r>
              <a:rPr lang="en-US" dirty="0"/>
              <a:t>&lt;body&gt;</a:t>
            </a:r>
            <a:br>
              <a:rPr lang="en-US" dirty="0"/>
            </a:br>
            <a:r>
              <a:rPr lang="en-US" dirty="0"/>
              <a:t>&lt;script type="text/</a:t>
            </a:r>
            <a:r>
              <a:rPr lang="en-US" dirty="0" err="1"/>
              <a:t>javascript</a:t>
            </a:r>
            <a:r>
              <a:rPr lang="en-US" dirty="0"/>
              <a:t>"&gt;</a:t>
            </a:r>
            <a:br>
              <a:rPr lang="en-US" dirty="0"/>
            </a:br>
            <a:r>
              <a:rPr lang="en-US" dirty="0"/>
              <a:t/>
            </a:r>
            <a:br>
              <a:rPr lang="en-US" dirty="0"/>
            </a:br>
            <a:r>
              <a:rPr lang="en-US" dirty="0"/>
              <a:t>alert("User-agent header sent: " + </a:t>
            </a:r>
            <a:r>
              <a:rPr lang="en-US" dirty="0" err="1"/>
              <a:t>navigator.userAgent</a:t>
            </a:r>
            <a:r>
              <a:rPr lang="en-US" dirty="0"/>
              <a:t>);</a:t>
            </a:r>
            <a:br>
              <a:rPr lang="en-US" dirty="0"/>
            </a:br>
            <a:r>
              <a:rPr lang="en-US" dirty="0"/>
              <a:t/>
            </a:r>
            <a:br>
              <a:rPr lang="en-US" dirty="0"/>
            </a:br>
            <a:r>
              <a:rPr lang="en-US" dirty="0"/>
              <a:t>&lt;/script&gt;</a:t>
            </a:r>
            <a:br>
              <a:rPr lang="en-US" dirty="0"/>
            </a:br>
            <a:r>
              <a:rPr lang="en-US" dirty="0"/>
              <a:t>&lt;/body&gt;</a:t>
            </a:r>
            <a:br>
              <a:rPr lang="en-US" dirty="0"/>
            </a:br>
            <a:r>
              <a:rPr lang="en-US" dirty="0"/>
              <a:t>&lt;/html&gt;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398" y="4191000"/>
            <a:ext cx="5386387" cy="2185225"/>
          </a:xfrm>
          <a:prstGeom prst="rect">
            <a:avLst/>
          </a:prstGeom>
        </p:spPr>
      </p:pic>
    </p:spTree>
    <p:extLst>
      <p:ext uri="{BB962C8B-B14F-4D97-AF65-F5344CB8AC3E}">
        <p14:creationId xmlns:p14="http://schemas.microsoft.com/office/powerpoint/2010/main" val="2139324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type</a:t>
            </a:r>
            <a:endParaRPr lang="en-US" dirty="0"/>
          </a:p>
        </p:txBody>
      </p:sp>
      <p:sp>
        <p:nvSpPr>
          <p:cNvPr id="3" name="Content Placeholder 2"/>
          <p:cNvSpPr>
            <a:spLocks noGrp="1"/>
          </p:cNvSpPr>
          <p:nvPr>
            <p:ph idx="1"/>
          </p:nvPr>
        </p:nvSpPr>
        <p:spPr>
          <a:xfrm>
            <a:off x="822960" y="1100628"/>
            <a:ext cx="7520940" cy="4842972"/>
          </a:xfrm>
        </p:spPr>
        <p:txBody>
          <a:bodyPr>
            <a:normAutofit fontScale="92500" lnSpcReduction="20000"/>
          </a:bodyPr>
          <a:lstStyle/>
          <a:p>
            <a:pPr>
              <a:buFont typeface="Arial" pitchFamily="34" charset="0"/>
              <a:buChar char="•"/>
            </a:pPr>
            <a:r>
              <a:rPr lang="en-US" b="0" dirty="0"/>
              <a:t>By parsing the user-agent value, your code can determine the specific browser type. The following HTML file, BrowserType.html, uses a series of if-else statements to display the current browser type:</a:t>
            </a:r>
          </a:p>
          <a:p>
            <a:r>
              <a:rPr lang="en-US" dirty="0" smtClean="0"/>
              <a:t>	&lt;!</a:t>
            </a:r>
            <a:r>
              <a:rPr lang="en-US" dirty="0"/>
              <a:t>DOCTYPE html&gt;</a:t>
            </a:r>
            <a:br>
              <a:rPr lang="en-US" dirty="0"/>
            </a:br>
            <a:r>
              <a:rPr lang="en-US" dirty="0"/>
              <a:t>&lt;html&gt;</a:t>
            </a:r>
            <a:br>
              <a:rPr lang="en-US" dirty="0"/>
            </a:br>
            <a:r>
              <a:rPr lang="en-US" dirty="0"/>
              <a:t>&lt;body&gt;</a:t>
            </a:r>
            <a:br>
              <a:rPr lang="en-US" dirty="0"/>
            </a:br>
            <a:r>
              <a:rPr lang="en-US" dirty="0"/>
              <a:t>&lt;script type="text/</a:t>
            </a:r>
            <a:r>
              <a:rPr lang="en-US" dirty="0" err="1"/>
              <a:t>javascript</a:t>
            </a:r>
            <a:r>
              <a:rPr lang="en-US" dirty="0"/>
              <a:t>"&gt;</a:t>
            </a:r>
            <a:br>
              <a:rPr lang="en-US" dirty="0"/>
            </a:br>
            <a:r>
              <a:rPr lang="en-US" dirty="0"/>
              <a:t/>
            </a:r>
            <a:br>
              <a:rPr lang="en-US" dirty="0"/>
            </a:br>
            <a:r>
              <a:rPr lang="en-US" dirty="0"/>
              <a:t>if (</a:t>
            </a:r>
            <a:r>
              <a:rPr lang="en-US" dirty="0" err="1"/>
              <a:t>navigator.userAgent.indexOf</a:t>
            </a:r>
            <a:r>
              <a:rPr lang="en-US" dirty="0"/>
              <a:t>("Safari") !=-1)</a:t>
            </a:r>
            <a:br>
              <a:rPr lang="en-US" dirty="0"/>
            </a:br>
            <a:r>
              <a:rPr lang="en-US" dirty="0"/>
              <a:t>  alert("Safari");</a:t>
            </a:r>
            <a:br>
              <a:rPr lang="en-US" dirty="0"/>
            </a:br>
            <a:r>
              <a:rPr lang="en-US" dirty="0"/>
              <a:t>else if (</a:t>
            </a:r>
            <a:r>
              <a:rPr lang="en-US" dirty="0" err="1"/>
              <a:t>navigator.userAgent.indexOf</a:t>
            </a:r>
            <a:r>
              <a:rPr lang="en-US" dirty="0"/>
              <a:t>("Chrome") !=-1)</a:t>
            </a:r>
            <a:br>
              <a:rPr lang="en-US" dirty="0"/>
            </a:br>
            <a:r>
              <a:rPr lang="en-US" dirty="0"/>
              <a:t>  alert("Chrome");</a:t>
            </a:r>
            <a:br>
              <a:rPr lang="en-US" dirty="0"/>
            </a:br>
            <a:r>
              <a:rPr lang="en-US" dirty="0"/>
              <a:t>else if (</a:t>
            </a:r>
            <a:r>
              <a:rPr lang="en-US" dirty="0" err="1"/>
              <a:t>navigator.userAgent.indexOf</a:t>
            </a:r>
            <a:r>
              <a:rPr lang="en-US" dirty="0"/>
              <a:t>("Opera") !=-1)</a:t>
            </a:r>
            <a:br>
              <a:rPr lang="en-US" dirty="0"/>
            </a:br>
            <a:r>
              <a:rPr lang="en-US" dirty="0"/>
              <a:t>  alert("Opera");</a:t>
            </a:r>
            <a:br>
              <a:rPr lang="en-US" dirty="0"/>
            </a:br>
            <a:r>
              <a:rPr lang="en-US" dirty="0"/>
              <a:t>else if (</a:t>
            </a:r>
            <a:r>
              <a:rPr lang="en-US" dirty="0" err="1"/>
              <a:t>navigator.userAgent.indexOf</a:t>
            </a:r>
            <a:r>
              <a:rPr lang="en-US" dirty="0"/>
              <a:t>("MSIE") !=-1)</a:t>
            </a:r>
            <a:br>
              <a:rPr lang="en-US" dirty="0"/>
            </a:br>
            <a:r>
              <a:rPr lang="en-US" dirty="0"/>
              <a:t>  alert("Internet Explorer");</a:t>
            </a:r>
            <a:br>
              <a:rPr lang="en-US" dirty="0"/>
            </a:br>
            <a:r>
              <a:rPr lang="en-US" dirty="0"/>
              <a:t>else if (</a:t>
            </a:r>
            <a:r>
              <a:rPr lang="en-US" dirty="0" err="1"/>
              <a:t>navigator.userAgent.indexOf</a:t>
            </a:r>
            <a:r>
              <a:rPr lang="en-US" dirty="0"/>
              <a:t>("Firefox") !=-1)</a:t>
            </a:r>
            <a:br>
              <a:rPr lang="en-US" dirty="0"/>
            </a:br>
            <a:r>
              <a:rPr lang="en-US" dirty="0"/>
              <a:t>  alert("Firefox");</a:t>
            </a:r>
            <a:br>
              <a:rPr lang="en-US" dirty="0"/>
            </a:br>
            <a:r>
              <a:rPr lang="en-US" dirty="0"/>
              <a:t>else</a:t>
            </a:r>
            <a:br>
              <a:rPr lang="en-US" dirty="0"/>
            </a:br>
            <a:r>
              <a:rPr lang="en-US" dirty="0"/>
              <a:t>  alert("Other browser");</a:t>
            </a:r>
            <a:br>
              <a:rPr lang="en-US" dirty="0"/>
            </a:br>
            <a:r>
              <a:rPr lang="en-US" dirty="0"/>
              <a:t/>
            </a:r>
            <a:br>
              <a:rPr lang="en-US" dirty="0"/>
            </a:br>
            <a:r>
              <a:rPr lang="en-US" dirty="0"/>
              <a:t>&lt;/script&gt;</a:t>
            </a:r>
            <a:br>
              <a:rPr lang="en-US" dirty="0"/>
            </a:br>
            <a:r>
              <a:rPr lang="en-US" dirty="0"/>
              <a:t>&lt;/body&gt;</a:t>
            </a:r>
            <a:br>
              <a:rPr lang="en-US" dirty="0"/>
            </a:br>
            <a:r>
              <a:rPr lang="en-US" dirty="0"/>
              <a:t>&lt;/html&gt;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9" y="4572000"/>
            <a:ext cx="4929187" cy="1999741"/>
          </a:xfrm>
          <a:prstGeom prst="rect">
            <a:avLst/>
          </a:prstGeom>
        </p:spPr>
      </p:pic>
    </p:spTree>
    <p:extLst>
      <p:ext uri="{BB962C8B-B14F-4D97-AF65-F5344CB8AC3E}">
        <p14:creationId xmlns:p14="http://schemas.microsoft.com/office/powerpoint/2010/main" val="3034660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specifics</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In a similar way, the following HTML file, BrowserSpecifics.html, uses the navigator object </a:t>
            </a:r>
            <a:r>
              <a:rPr lang="en-US" b="0" dirty="0" err="1"/>
              <a:t>appName</a:t>
            </a:r>
            <a:r>
              <a:rPr lang="en-US" b="0" dirty="0"/>
              <a:t> and </a:t>
            </a:r>
            <a:r>
              <a:rPr lang="en-US" b="0" dirty="0" err="1"/>
              <a:t>appVersion</a:t>
            </a:r>
            <a:r>
              <a:rPr lang="en-US" b="0" dirty="0"/>
              <a:t> fields to display the browser name and version:</a:t>
            </a:r>
          </a:p>
          <a:p>
            <a:r>
              <a:rPr lang="en-US" dirty="0" smtClean="0"/>
              <a:t>	&lt;!</a:t>
            </a:r>
            <a:r>
              <a:rPr lang="en-US" dirty="0"/>
              <a:t>DOCTYPE html&gt;</a:t>
            </a:r>
            <a:br>
              <a:rPr lang="en-US" dirty="0"/>
            </a:br>
            <a:r>
              <a:rPr lang="en-US" dirty="0"/>
              <a:t>&lt;html&gt;</a:t>
            </a:r>
            <a:br>
              <a:rPr lang="en-US" dirty="0"/>
            </a:br>
            <a:r>
              <a:rPr lang="en-US" dirty="0"/>
              <a:t>&lt;body&gt;</a:t>
            </a:r>
            <a:br>
              <a:rPr lang="en-US" dirty="0"/>
            </a:br>
            <a:r>
              <a:rPr lang="en-US" dirty="0"/>
              <a:t>&lt;script type="text/</a:t>
            </a:r>
            <a:r>
              <a:rPr lang="en-US" dirty="0" err="1"/>
              <a:t>javascript</a:t>
            </a:r>
            <a:r>
              <a:rPr lang="en-US" dirty="0"/>
              <a:t>"&gt;</a:t>
            </a:r>
            <a:br>
              <a:rPr lang="en-US" dirty="0"/>
            </a:br>
            <a:r>
              <a:rPr lang="en-US" dirty="0"/>
              <a:t/>
            </a:r>
            <a:br>
              <a:rPr lang="en-US" dirty="0"/>
            </a:br>
            <a:r>
              <a:rPr lang="en-US" dirty="0"/>
              <a:t>alert(</a:t>
            </a:r>
            <a:r>
              <a:rPr lang="en-US" dirty="0" err="1"/>
              <a:t>navigator.appName</a:t>
            </a:r>
            <a:r>
              <a:rPr lang="en-US" dirty="0"/>
              <a:t> + " -- " + </a:t>
            </a:r>
            <a:r>
              <a:rPr lang="en-US" dirty="0" err="1"/>
              <a:t>navigator.appVersion</a:t>
            </a:r>
            <a:r>
              <a:rPr lang="en-US" dirty="0"/>
              <a:t>);</a:t>
            </a:r>
            <a:br>
              <a:rPr lang="en-US" dirty="0"/>
            </a:br>
            <a:r>
              <a:rPr lang="en-US" dirty="0"/>
              <a:t/>
            </a:r>
            <a:br>
              <a:rPr lang="en-US" dirty="0"/>
            </a:br>
            <a:r>
              <a:rPr lang="en-US" dirty="0"/>
              <a:t>&lt;/script&gt;</a:t>
            </a:r>
            <a:br>
              <a:rPr lang="en-US" dirty="0"/>
            </a:br>
            <a:r>
              <a:rPr lang="en-US" dirty="0"/>
              <a:t>&lt;/body&gt;</a:t>
            </a:r>
            <a:br>
              <a:rPr lang="en-US" dirty="0"/>
            </a:br>
            <a:r>
              <a:rPr lang="en-US" dirty="0"/>
              <a:t>&lt;/html&gt;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4630" y="3962400"/>
            <a:ext cx="5259738" cy="2133844"/>
          </a:xfrm>
          <a:prstGeom prst="rect">
            <a:avLst/>
          </a:prstGeom>
        </p:spPr>
      </p:pic>
    </p:spTree>
    <p:extLst>
      <p:ext uri="{BB962C8B-B14F-4D97-AF65-F5344CB8AC3E}">
        <p14:creationId xmlns:p14="http://schemas.microsoft.com/office/powerpoint/2010/main" val="1221500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Navigator Objection Fields</a:t>
            </a:r>
            <a:endParaRPr lang="en-US" dirty="0"/>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1295400"/>
            <a:ext cx="5524500"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8205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a Mobile Browser</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Many developers use the same page content for Web-based and mobile browsers. As you know, mobile devices have a much smaller screen display than their PC-based counterparts. As such, a developer may need to display smaller, more compact, or less content for a mobile browser.</a:t>
            </a:r>
          </a:p>
          <a:p>
            <a:pPr>
              <a:buFont typeface="Arial" pitchFamily="34" charset="0"/>
              <a:buChar char="•"/>
            </a:pPr>
            <a:r>
              <a:rPr lang="en-US" b="0" dirty="0"/>
              <a:t>One way to detect a mobile browser is to use a technique similar to those just shown to determine and parse the user-agent setting. Unfortunately, there are many different mobile agents, which makes such processing hard to understand and difficult to maintain. Worse yet, the number of agents change. </a:t>
            </a:r>
          </a:p>
          <a:p>
            <a:pPr>
              <a:buFont typeface="Arial" pitchFamily="34" charset="0"/>
              <a:buChar char="•"/>
            </a:pPr>
            <a:r>
              <a:rPr lang="en-US" b="0" dirty="0"/>
              <a:t>As an alternative, some developers use the JavaScript screen object to determine the browser’s screen settings (height and width). The following HTML file, BrowserScreenResolution.html, displays an alert dialog box that contains the browser screen width and height:</a:t>
            </a:r>
          </a:p>
          <a:p>
            <a:r>
              <a:rPr lang="en-US" dirty="0"/>
              <a:t>alert ("Browser resolution: " + </a:t>
            </a:r>
            <a:r>
              <a:rPr lang="en-US" dirty="0" err="1"/>
              <a:t>screen.width</a:t>
            </a:r>
            <a:r>
              <a:rPr lang="en-US" dirty="0"/>
              <a:t> + " x " + </a:t>
            </a:r>
            <a:r>
              <a:rPr lang="en-US" dirty="0" err="1"/>
              <a:t>screen.height</a:t>
            </a:r>
            <a:r>
              <a:rPr lang="en-US" dirty="0"/>
              <a:t>);</a:t>
            </a:r>
            <a:endParaRPr lang="en-US" dirty="0"/>
          </a:p>
        </p:txBody>
      </p:sp>
    </p:spTree>
    <p:extLst>
      <p:ext uri="{BB962C8B-B14F-4D97-AF65-F5344CB8AC3E}">
        <p14:creationId xmlns:p14="http://schemas.microsoft.com/office/powerpoint/2010/main" val="3539017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the Browser Type on the Web Server</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The previous examples used JavaScript on the client (user) side to determine browser specifics. If you are writing server-side applications, you can use a scripting language, such as PHP, to determine the browser type and then download appropriate content dynamically. </a:t>
            </a:r>
          </a:p>
          <a:p>
            <a:pPr>
              <a:buFont typeface="Arial" pitchFamily="34" charset="0"/>
              <a:buChar char="•"/>
            </a:pPr>
            <a:r>
              <a:rPr lang="en-US" b="0" dirty="0"/>
              <a:t>The following PHP script, </a:t>
            </a:r>
            <a:r>
              <a:rPr lang="en-US" b="0" dirty="0" err="1"/>
              <a:t>BrowserType.php</a:t>
            </a:r>
            <a:r>
              <a:rPr lang="en-US" b="0" dirty="0"/>
              <a:t>, which you can access at </a:t>
            </a:r>
            <a:r>
              <a:rPr lang="en-US" b="0" i="1" dirty="0">
                <a:hlinkClick r:id="rId2"/>
              </a:rPr>
              <a:t>http://www.WebSiteDevelopmentBook.com/Chapter31/BrowserType.php</a:t>
            </a:r>
            <a:r>
              <a:rPr lang="en-US" b="0" dirty="0"/>
              <a:t>, uses server-side processing to display browser specifics:</a:t>
            </a:r>
          </a:p>
          <a:p>
            <a:r>
              <a:rPr lang="en-US" dirty="0" smtClean="0"/>
              <a:t>	&lt;?</a:t>
            </a:r>
            <a:r>
              <a:rPr lang="en-US" dirty="0" err="1"/>
              <a:t>php</a:t>
            </a:r>
            <a:r>
              <a:rPr lang="en-US" dirty="0"/>
              <a:t/>
            </a:r>
            <a:br>
              <a:rPr lang="en-US" dirty="0"/>
            </a:br>
            <a:r>
              <a:rPr lang="en-US" dirty="0"/>
              <a:t>print $_SERVER['HTTP_USER_AGENT'];</a:t>
            </a:r>
            <a:br>
              <a:rPr lang="en-US" dirty="0"/>
            </a:br>
            <a:r>
              <a:rPr lang="en-US" dirty="0"/>
              <a:t>?&gt;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4119732"/>
            <a:ext cx="4624387" cy="1876086"/>
          </a:xfrm>
          <a:prstGeom prst="rect">
            <a:avLst/>
          </a:prstGeom>
        </p:spPr>
      </p:pic>
    </p:spTree>
    <p:extLst>
      <p:ext uri="{BB962C8B-B14F-4D97-AF65-F5344CB8AC3E}">
        <p14:creationId xmlns:p14="http://schemas.microsoft.com/office/powerpoint/2010/main" val="3491017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ISPRING_RESOURCE_PATHS_HASH" val="e3a1cf56a5a4a9275d2ee6fb5b81e67f6ee1e015"/>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8547</TotalTime>
  <Words>837</Words>
  <Application>Microsoft Office PowerPoint</Application>
  <PresentationFormat>On-screen Show (4:3)</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Angles</vt:lpstr>
      <vt:lpstr>Chapter 31</vt:lpstr>
      <vt:lpstr>Learning Objectives</vt:lpstr>
      <vt:lpstr>A Word on “Hacks”</vt:lpstr>
      <vt:lpstr>Understanding the User Agent</vt:lpstr>
      <vt:lpstr>Browser type</vt:lpstr>
      <vt:lpstr>Browser specifics</vt:lpstr>
      <vt:lpstr>Other Navigator Objection Fields</vt:lpstr>
      <vt:lpstr>Identifying a Mobile Browser</vt:lpstr>
      <vt:lpstr>Determining the Browser Type on the Web Server</vt:lpstr>
      <vt:lpstr>Let Others Do the Mobile Device Detection Work</vt:lpstr>
      <vt:lpstr>Real World Web Development Determining an Internet Protocol Address  </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Kris</dc:creator>
  <cp:lastModifiedBy>Kris</cp:lastModifiedBy>
  <cp:revision>121</cp:revision>
  <dcterms:created xsi:type="dcterms:W3CDTF">2013-02-13T17:31:54Z</dcterms:created>
  <dcterms:modified xsi:type="dcterms:W3CDTF">2013-06-30T17:08:08Z</dcterms:modified>
</cp:coreProperties>
</file>