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CF58D-E410-4905-824F-C58FC1E49940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1DFC4-8BD0-4B9E-A9B4-857DBB73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Presenting Lists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19400"/>
            <a:ext cx="2734733" cy="35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list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00628"/>
            <a:ext cx="5257800" cy="39285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&lt;p&gt;</a:t>
            </a:r>
            <a:r>
              <a:rPr lang="en-US" dirty="0" err="1"/>
              <a:t>list-style-position:inside</a:t>
            </a:r>
            <a:r>
              <a:rPr lang="en-US" dirty="0"/>
              <a:t>&lt;/p&gt;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style="</a:t>
            </a:r>
            <a:r>
              <a:rPr lang="en-US" dirty="0" err="1"/>
              <a:t>list-style-position:inside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&lt;li&gt;Take out the utensils you need: 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img</a:t>
            </a:r>
            <a:r>
              <a:rPr lang="en-US" dirty="0"/>
              <a:t> height="100" width="200" </a:t>
            </a:r>
            <a:r>
              <a:rPr lang="en-US" dirty="0" err="1"/>
              <a:t>src</a:t>
            </a:r>
            <a:r>
              <a:rPr lang="en-US" dirty="0"/>
              <a:t>="utensils.jpg"/&gt;&lt;/li&gt;</a:t>
            </a:r>
            <a:br>
              <a:rPr lang="en-US" dirty="0"/>
            </a:br>
            <a:r>
              <a:rPr lang="en-US" dirty="0"/>
              <a:t>&lt;li&gt;Mix your cookie dough: 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img</a:t>
            </a:r>
            <a:r>
              <a:rPr lang="en-US" dirty="0"/>
              <a:t> height="100" width="200" </a:t>
            </a:r>
            <a:r>
              <a:rPr lang="en-US" dirty="0" err="1"/>
              <a:t>src</a:t>
            </a:r>
            <a:r>
              <a:rPr lang="en-US" dirty="0"/>
              <a:t>="dough.jpg"/&gt;&lt;/li&gt;</a:t>
            </a:r>
            <a:br>
              <a:rPr lang="en-US" dirty="0"/>
            </a:br>
            <a:r>
              <a:rPr lang="en-US" dirty="0"/>
              <a:t>&lt;li&gt;Put the dough on a cookie sheet: 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img</a:t>
            </a:r>
            <a:r>
              <a:rPr lang="en-US" dirty="0"/>
              <a:t> height="100" width="200" </a:t>
            </a:r>
            <a:r>
              <a:rPr lang="en-US" dirty="0" err="1"/>
              <a:t>src</a:t>
            </a:r>
            <a:r>
              <a:rPr lang="en-US" dirty="0"/>
              <a:t>="cookiesheet.jpg"/&gt;&lt;/li&gt;</a:t>
            </a:r>
            <a:br>
              <a:rPr lang="en-US" dirty="0"/>
            </a:br>
            <a:r>
              <a:rPr lang="en-US" dirty="0"/>
              <a:t>&lt;li&gt;Bake: 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img</a:t>
            </a:r>
            <a:r>
              <a:rPr lang="en-US" dirty="0"/>
              <a:t> height="100" width="200" </a:t>
            </a:r>
            <a:r>
              <a:rPr lang="en-US" dirty="0" err="1"/>
              <a:t>src</a:t>
            </a:r>
            <a:r>
              <a:rPr lang="en-US" dirty="0"/>
              <a:t>="bake.jpg"/&gt;&lt;/li&gt;</a:t>
            </a:r>
            <a:br>
              <a:rPr lang="en-US" dirty="0"/>
            </a:br>
            <a:r>
              <a:rPr lang="en-US" dirty="0"/>
              <a:t>&lt;li&gt;Enjoy: 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img</a:t>
            </a:r>
            <a:r>
              <a:rPr lang="en-US" dirty="0"/>
              <a:t> height="100" width="200" </a:t>
            </a:r>
            <a:r>
              <a:rPr lang="en-US" dirty="0" err="1"/>
              <a:t>src</a:t>
            </a:r>
            <a:r>
              <a:rPr lang="en-US" dirty="0"/>
              <a:t>="enjoy.jpg"/&gt;&lt;/li&gt;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</a:t>
            </a:r>
            <a:r>
              <a:rPr lang="en-US" dirty="0" err="1"/>
              <a:t>list-style-position:outside</a:t>
            </a:r>
            <a:r>
              <a:rPr lang="en-US" dirty="0"/>
              <a:t>&lt;/p&gt;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style="</a:t>
            </a:r>
            <a:r>
              <a:rPr lang="en-US" dirty="0" err="1"/>
              <a:t>list-style-position:outside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&lt;li&gt;Take out the utensils you need: 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img</a:t>
            </a:r>
            <a:r>
              <a:rPr lang="en-US" dirty="0"/>
              <a:t> height="100" width="200" </a:t>
            </a:r>
            <a:r>
              <a:rPr lang="en-US" dirty="0" err="1"/>
              <a:t>src</a:t>
            </a:r>
            <a:r>
              <a:rPr lang="en-US" dirty="0"/>
              <a:t>="utensils.jpg"/&gt;&lt;/li&gt;</a:t>
            </a:r>
            <a:br>
              <a:rPr lang="en-US" dirty="0"/>
            </a:br>
            <a:r>
              <a:rPr lang="en-US" dirty="0"/>
              <a:t>&lt;li&gt;Mix your cookie dough: 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img</a:t>
            </a:r>
            <a:r>
              <a:rPr lang="en-US" dirty="0"/>
              <a:t> height="100" width="200" </a:t>
            </a:r>
            <a:r>
              <a:rPr lang="en-US" dirty="0" err="1"/>
              <a:t>src</a:t>
            </a:r>
            <a:r>
              <a:rPr lang="en-US" dirty="0"/>
              <a:t>="dough.jpg"/&gt;&lt;/li&gt;</a:t>
            </a:r>
            <a:br>
              <a:rPr lang="en-US" dirty="0"/>
            </a:br>
            <a:r>
              <a:rPr lang="en-US" dirty="0"/>
              <a:t>&lt;li&gt;Put the dough on a cookie sheet: 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img</a:t>
            </a:r>
            <a:r>
              <a:rPr lang="en-US" dirty="0"/>
              <a:t> height="100" width="200" </a:t>
            </a:r>
            <a:r>
              <a:rPr lang="en-US" dirty="0" err="1"/>
              <a:t>src</a:t>
            </a:r>
            <a:r>
              <a:rPr lang="en-US" dirty="0"/>
              <a:t>="cookiesheet.jpg"/&gt;&lt;/li&gt;</a:t>
            </a:r>
            <a:br>
              <a:rPr lang="en-US" dirty="0"/>
            </a:br>
            <a:r>
              <a:rPr lang="en-US" dirty="0"/>
              <a:t>&lt;li&gt;Bake: 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img</a:t>
            </a:r>
            <a:r>
              <a:rPr lang="en-US" dirty="0"/>
              <a:t> height="100" width="200" </a:t>
            </a:r>
            <a:r>
              <a:rPr lang="en-US" dirty="0" err="1"/>
              <a:t>src</a:t>
            </a:r>
            <a:r>
              <a:rPr lang="en-US" dirty="0"/>
              <a:t>="bake.jpg"/&gt;&lt;/li&gt;</a:t>
            </a:r>
            <a:br>
              <a:rPr lang="en-US" dirty="0"/>
            </a:br>
            <a:r>
              <a:rPr lang="en-US" dirty="0"/>
              <a:t>&lt;li&gt;Enjoy: 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img</a:t>
            </a:r>
            <a:r>
              <a:rPr lang="en-US" dirty="0"/>
              <a:t> height="100" width="200" </a:t>
            </a:r>
            <a:r>
              <a:rPr lang="en-US" dirty="0" err="1"/>
              <a:t>src</a:t>
            </a:r>
            <a:r>
              <a:rPr lang="en-US" dirty="0"/>
              <a:t>="enjoy.jpg"/&gt;&lt;/li&gt;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219200"/>
            <a:ext cx="3086738" cy="321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definition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&lt;p&gt;Chapter Definitions&lt;/p&gt;</a:t>
            </a:r>
            <a:br>
              <a:rPr lang="en-US" dirty="0"/>
            </a:br>
            <a:r>
              <a:rPr lang="en-US" dirty="0"/>
              <a:t>&lt;dl&gt;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dt</a:t>
            </a:r>
            <a:r>
              <a:rPr lang="en-US" dirty="0"/>
              <a:t>&gt;Ordered List:&lt;/</a:t>
            </a:r>
            <a:r>
              <a:rPr lang="en-US" dirty="0" err="1"/>
              <a:t>dt</a:t>
            </a:r>
            <a:r>
              <a:rPr lang="en-US" dirty="0"/>
              <a:t>&gt; &lt;</a:t>
            </a:r>
            <a:r>
              <a:rPr lang="en-US" dirty="0" err="1"/>
              <a:t>dd</a:t>
            </a:r>
            <a:r>
              <a:rPr lang="en-US" dirty="0"/>
              <a:t>&gt;Also called a numbered list; a list of items that appear in alphabetic or numerical order. To create an ordered list in HTML, you use the &amp;</a:t>
            </a:r>
            <a:r>
              <a:rPr lang="en-US" dirty="0" err="1"/>
              <a:t>lt;ol&amp;gt</a:t>
            </a:r>
            <a:r>
              <a:rPr lang="en-US" dirty="0"/>
              <a:t>; and &amp;</a:t>
            </a:r>
            <a:r>
              <a:rPr lang="en-US" dirty="0" err="1"/>
              <a:t>lt</a:t>
            </a:r>
            <a:r>
              <a:rPr lang="en-US" dirty="0"/>
              <a:t>;/</a:t>
            </a:r>
            <a:r>
              <a:rPr lang="en-US" dirty="0" err="1"/>
              <a:t>ol&amp;gt</a:t>
            </a:r>
            <a:r>
              <a:rPr lang="en-US" dirty="0"/>
              <a:t>; tag pair.&lt;/</a:t>
            </a:r>
            <a:r>
              <a:rPr lang="en-US" dirty="0" err="1"/>
              <a:t>dd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dt</a:t>
            </a:r>
            <a:r>
              <a:rPr lang="en-US" dirty="0"/>
              <a:t>&gt;Unordered List:&lt;/</a:t>
            </a:r>
            <a:r>
              <a:rPr lang="en-US" dirty="0" err="1"/>
              <a:t>dt</a:t>
            </a:r>
            <a:r>
              <a:rPr lang="en-US" dirty="0"/>
              <a:t>&gt; &lt;</a:t>
            </a:r>
            <a:r>
              <a:rPr lang="en-US" dirty="0" err="1"/>
              <a:t>dd</a:t>
            </a:r>
            <a:r>
              <a:rPr lang="en-US" dirty="0"/>
              <a:t>&gt;Also called a bulleted list; a list of items normally preceded by a circular bullet that appears in no particular order. To create an unordered list in HTML, you use the &amp;</a:t>
            </a:r>
            <a:r>
              <a:rPr lang="en-US" dirty="0" err="1"/>
              <a:t>lt;ul&amp;gt</a:t>
            </a:r>
            <a:r>
              <a:rPr lang="en-US" dirty="0"/>
              <a:t>; and &amp;</a:t>
            </a:r>
            <a:r>
              <a:rPr lang="en-US" dirty="0" err="1"/>
              <a:t>lt</a:t>
            </a:r>
            <a:r>
              <a:rPr lang="en-US" dirty="0"/>
              <a:t>;/</a:t>
            </a:r>
            <a:r>
              <a:rPr lang="en-US" dirty="0" err="1"/>
              <a:t>ul&amp;gt</a:t>
            </a:r>
            <a:r>
              <a:rPr lang="en-US" dirty="0"/>
              <a:t>; tag pair.&lt;/</a:t>
            </a:r>
            <a:r>
              <a:rPr lang="en-US" dirty="0" err="1"/>
              <a:t>dd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dt</a:t>
            </a:r>
            <a:r>
              <a:rPr lang="en-US" dirty="0"/>
              <a:t>&gt;List Item:&lt;/</a:t>
            </a:r>
            <a:r>
              <a:rPr lang="en-US" dirty="0" err="1"/>
              <a:t>dt</a:t>
            </a:r>
            <a:r>
              <a:rPr lang="en-US" dirty="0"/>
              <a:t>&gt;  &lt;</a:t>
            </a:r>
            <a:r>
              <a:rPr lang="en-US" dirty="0" err="1"/>
              <a:t>dd</a:t>
            </a:r>
            <a:r>
              <a:rPr lang="en-US" dirty="0"/>
              <a:t>&gt;An entry within an ordered or unordered list. To specify a list item in HTML, you use the &amp;</a:t>
            </a:r>
            <a:r>
              <a:rPr lang="en-US" dirty="0" err="1"/>
              <a:t>lt;li&amp;gt</a:t>
            </a:r>
            <a:r>
              <a:rPr lang="en-US" dirty="0"/>
              <a:t>; and &amp;</a:t>
            </a:r>
            <a:r>
              <a:rPr lang="en-US" dirty="0" err="1"/>
              <a:t>lt</a:t>
            </a:r>
            <a:r>
              <a:rPr lang="en-US" dirty="0"/>
              <a:t>;/</a:t>
            </a:r>
            <a:r>
              <a:rPr lang="en-US" dirty="0" err="1"/>
              <a:t>li&amp;gt</a:t>
            </a:r>
            <a:r>
              <a:rPr lang="en-US" dirty="0"/>
              <a:t>; tag pair.&lt;/</a:t>
            </a:r>
            <a:r>
              <a:rPr lang="en-US" dirty="0" err="1"/>
              <a:t>dd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dt</a:t>
            </a:r>
            <a:r>
              <a:rPr lang="en-US" dirty="0"/>
              <a:t>&gt;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:&lt;/</a:t>
            </a:r>
            <a:r>
              <a:rPr lang="en-US" dirty="0" err="1"/>
              <a:t>dt</a:t>
            </a:r>
            <a:r>
              <a:rPr lang="en-US" dirty="0"/>
              <a:t>&gt; &lt;</a:t>
            </a:r>
            <a:r>
              <a:rPr lang="en-US" dirty="0" err="1"/>
              <a:t>dd</a:t>
            </a:r>
            <a:r>
              <a:rPr lang="en-US" dirty="0"/>
              <a:t>&gt;An industry standard placeholder (or dummy) text graphics that designers can use within the pages they design until the actual content is available.&lt;/</a:t>
            </a:r>
            <a:r>
              <a:rPr lang="en-US" dirty="0" err="1"/>
              <a:t>dd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dt</a:t>
            </a:r>
            <a:r>
              <a:rPr lang="en-US" dirty="0"/>
              <a:t>&gt;Definition List:&lt;/</a:t>
            </a:r>
            <a:r>
              <a:rPr lang="en-US" dirty="0" err="1"/>
              <a:t>dt</a:t>
            </a:r>
            <a:r>
              <a:rPr lang="en-US" dirty="0"/>
              <a:t>&gt; &lt;</a:t>
            </a:r>
            <a:r>
              <a:rPr lang="en-US" dirty="0" err="1"/>
              <a:t>dd</a:t>
            </a:r>
            <a:r>
              <a:rPr lang="en-US" dirty="0"/>
              <a:t>&gt;A list of terms and their meanings. To create a definition list in HTML, you use the &amp;</a:t>
            </a:r>
            <a:r>
              <a:rPr lang="en-US" dirty="0" err="1"/>
              <a:t>lt;dl&amp;gt</a:t>
            </a:r>
            <a:r>
              <a:rPr lang="en-US" dirty="0"/>
              <a:t>; and &amp;</a:t>
            </a:r>
            <a:r>
              <a:rPr lang="en-US" dirty="0" err="1"/>
              <a:t>lt</a:t>
            </a:r>
            <a:r>
              <a:rPr lang="en-US" dirty="0"/>
              <a:t>;/</a:t>
            </a:r>
            <a:r>
              <a:rPr lang="en-US" dirty="0" err="1"/>
              <a:t>dl&amp;gt</a:t>
            </a:r>
            <a:r>
              <a:rPr lang="en-US" dirty="0"/>
              <a:t>; tag pair.&lt;/</a:t>
            </a:r>
            <a:r>
              <a:rPr lang="en-US" dirty="0" err="1"/>
              <a:t>dd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dt</a:t>
            </a:r>
            <a:r>
              <a:rPr lang="en-US" dirty="0"/>
              <a:t>&gt;Nested List:&lt;/</a:t>
            </a:r>
            <a:r>
              <a:rPr lang="en-US" dirty="0" err="1"/>
              <a:t>dt</a:t>
            </a:r>
            <a:r>
              <a:rPr lang="en-US" dirty="0"/>
              <a:t>&gt; &lt;</a:t>
            </a:r>
            <a:r>
              <a:rPr lang="en-US" dirty="0" err="1"/>
              <a:t>dd</a:t>
            </a:r>
            <a:r>
              <a:rPr lang="en-US" dirty="0"/>
              <a:t>&gt;A list of items that appear within another list of items. To create a nested list in HTML, you place an ordered or unordered list within a &amp;</a:t>
            </a:r>
            <a:r>
              <a:rPr lang="en-US" dirty="0" err="1"/>
              <a:t>lt;li&amp;gt</a:t>
            </a:r>
            <a:r>
              <a:rPr lang="en-US" dirty="0"/>
              <a:t>; and &amp;</a:t>
            </a:r>
            <a:r>
              <a:rPr lang="en-US" dirty="0" err="1"/>
              <a:t>lt</a:t>
            </a:r>
            <a:r>
              <a:rPr lang="en-US" dirty="0"/>
              <a:t>;/</a:t>
            </a:r>
            <a:r>
              <a:rPr lang="en-US" dirty="0" err="1"/>
              <a:t>li&amp;gt</a:t>
            </a:r>
            <a:r>
              <a:rPr lang="en-US" dirty="0"/>
              <a:t>; tag pair of a surrounding (outer) list.&lt;/</a:t>
            </a:r>
            <a:r>
              <a:rPr lang="en-US" dirty="0" err="1"/>
              <a:t>dd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&lt;/dl&gt;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245" y="4114800"/>
            <a:ext cx="4267200" cy="20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nested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</a:t>
            </a:r>
            <a:r>
              <a:rPr lang="en-US" dirty="0"/>
              <a:t>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&lt;p&gt;My Favorite Things:&lt;/p&gt;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&lt;li&gt;Food&lt;</a:t>
            </a:r>
            <a:r>
              <a:rPr lang="en-US" dirty="0" err="1"/>
              <a:t>ol</a:t>
            </a:r>
            <a:r>
              <a:rPr lang="en-US" dirty="0"/>
              <a:t>&gt;&lt;li&gt;Pasta&lt;/li&gt;&lt;li&gt;Pizza&lt;/li&gt;&lt;li&gt;Nachos&lt;/li&gt;&lt;/</a:t>
            </a:r>
            <a:r>
              <a:rPr lang="en-US" dirty="0" err="1"/>
              <a:t>ol</a:t>
            </a:r>
            <a:r>
              <a:rPr lang="en-US" dirty="0"/>
              <a:t>&gt;&lt;/li&gt;</a:t>
            </a:r>
            <a:br>
              <a:rPr lang="en-US" dirty="0"/>
            </a:br>
            <a:r>
              <a:rPr lang="en-US" dirty="0"/>
              <a:t>&lt;li&gt;Leisure&lt;</a:t>
            </a:r>
            <a:r>
              <a:rPr lang="en-US" dirty="0" err="1"/>
              <a:t>ol</a:t>
            </a:r>
            <a:r>
              <a:rPr lang="en-US" dirty="0"/>
              <a:t>&gt;&lt;li&gt;Cigars&lt;/li&gt;&lt;li&gt;Wine&lt;/li&gt;&lt;li&gt;Movie Night&lt;/li&gt;&lt;/</a:t>
            </a:r>
            <a:r>
              <a:rPr lang="en-US" dirty="0" err="1"/>
              <a:t>ol</a:t>
            </a:r>
            <a:r>
              <a:rPr lang="en-US" dirty="0"/>
              <a:t>&gt;&lt;/li&gt;</a:t>
            </a:r>
            <a:br>
              <a:rPr lang="en-US" dirty="0"/>
            </a:br>
            <a:r>
              <a:rPr lang="en-US" dirty="0"/>
              <a:t>&lt;li&gt;Places&lt;</a:t>
            </a:r>
            <a:r>
              <a:rPr lang="en-US" dirty="0" err="1"/>
              <a:t>ol</a:t>
            </a:r>
            <a:r>
              <a:rPr lang="en-US" dirty="0"/>
              <a:t>&gt;&lt;li&gt;The Ranch&lt;/li&gt;&lt;li&gt;Palm Springs&lt;/li&gt;&lt;li&gt;Vegas&lt;/li&gt;&lt;/</a:t>
            </a:r>
            <a:r>
              <a:rPr lang="en-US" dirty="0" err="1"/>
              <a:t>ol</a:t>
            </a:r>
            <a:r>
              <a:rPr lang="en-US" dirty="0"/>
              <a:t>&gt;&lt;/li&gt;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810000"/>
            <a:ext cx="5943600" cy="213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world: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374" y="1143000"/>
            <a:ext cx="6383655" cy="5034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61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Across the Web, developers make extensive use of lists of data within the webpages they create—normally numbered lists or bulleted lists.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A </a:t>
            </a:r>
            <a:r>
              <a:rPr lang="en-US" b="0" dirty="0"/>
              <a:t>numbered list precedes the list items with a number, representing order. You might use a numbered list to present the steps a user must perform to accomplish a task.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An </a:t>
            </a:r>
            <a:r>
              <a:rPr lang="en-US" b="0" dirty="0"/>
              <a:t>unordered list precedes the items with a bullet. Items in an unordered list often appear in no particular order. HTML provides an ordered-list tag pair &lt;</a:t>
            </a:r>
            <a:r>
              <a:rPr lang="en-US" b="0" dirty="0" err="1"/>
              <a:t>ol</a:t>
            </a:r>
            <a:r>
              <a:rPr lang="en-US" b="0" dirty="0"/>
              <a:t>&gt; and &lt;/</a:t>
            </a:r>
            <a:r>
              <a:rPr lang="en-US" b="0" dirty="0" err="1"/>
              <a:t>ol</a:t>
            </a:r>
            <a:r>
              <a:rPr lang="en-US" b="0" dirty="0"/>
              <a:t>&gt;, which you can use to create a numbered list.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It </a:t>
            </a:r>
            <a:r>
              <a:rPr lang="en-US" b="0" dirty="0"/>
              <a:t>also provides an unordered-list tag pair &lt;</a:t>
            </a:r>
            <a:r>
              <a:rPr lang="en-US" b="0" dirty="0" err="1"/>
              <a:t>ul</a:t>
            </a:r>
            <a:r>
              <a:rPr lang="en-US" b="0" dirty="0"/>
              <a:t>&gt; and &lt;/</a:t>
            </a:r>
            <a:r>
              <a:rPr lang="en-US" b="0" dirty="0" err="1"/>
              <a:t>ul</a:t>
            </a:r>
            <a:r>
              <a:rPr lang="en-US" b="0" dirty="0"/>
              <a:t>&gt;, which you can use to create a bulleted list</a:t>
            </a:r>
            <a:r>
              <a:rPr lang="en-US" b="0"/>
              <a:t>. </a:t>
            </a:r>
            <a:endParaRPr lang="en-US" b="0" smtClean="0"/>
          </a:p>
          <a:p>
            <a:pPr>
              <a:buFont typeface="Arial" pitchFamily="34" charset="0"/>
              <a:buChar char="•"/>
            </a:pPr>
            <a:r>
              <a:rPr lang="en-US" b="0" smtClean="0"/>
              <a:t>HTML </a:t>
            </a:r>
            <a:r>
              <a:rPr lang="en-US" b="0" dirty="0"/>
              <a:t>supports the &lt;dl&gt; and &lt;/dl&gt; tag pair, which lets you create a definition list that consists of terms and their meanings. You might use this, for example, to create a glossary of key terms.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1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b="0" dirty="0"/>
              <a:t>How to create an ordered list, which is sometimes called a numbered list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 smtClean="0"/>
              <a:t>How </a:t>
            </a:r>
            <a:r>
              <a:rPr lang="en-US" b="0" dirty="0"/>
              <a:t>to create an unordered list, which is sometimes called a bulleted list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 smtClean="0"/>
              <a:t>How </a:t>
            </a:r>
            <a:r>
              <a:rPr lang="en-US" b="0" dirty="0"/>
              <a:t>to control the appearance of the unordered list bullet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 smtClean="0"/>
              <a:t> </a:t>
            </a:r>
            <a:r>
              <a:rPr lang="en-US" b="0" dirty="0"/>
              <a:t>How to use a graphic for a custom bullet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 smtClean="0"/>
              <a:t>How </a:t>
            </a:r>
            <a:r>
              <a:rPr lang="en-US" b="0" dirty="0"/>
              <a:t>to position list content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 smtClean="0"/>
              <a:t>How </a:t>
            </a:r>
            <a:r>
              <a:rPr lang="en-US" b="0" dirty="0"/>
              <a:t>to create a definition list consisting of terms and their meanings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 smtClean="0"/>
              <a:t>How </a:t>
            </a:r>
            <a:r>
              <a:rPr lang="en-US" b="0" dirty="0"/>
              <a:t>to nest one list within another</a:t>
            </a:r>
          </a:p>
        </p:txBody>
      </p:sp>
    </p:spTree>
    <p:extLst>
      <p:ext uri="{BB962C8B-B14F-4D97-AF65-F5344CB8AC3E}">
        <p14:creationId xmlns:p14="http://schemas.microsoft.com/office/powerpoint/2010/main" val="2256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ordered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 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&lt;p&gt;To create a webpage:&lt;/p&gt;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&lt;li&gt;Draw a mockup of your page design.&lt;/li&gt;</a:t>
            </a:r>
            <a:br>
              <a:rPr lang="en-US" dirty="0"/>
            </a:br>
            <a:r>
              <a:rPr lang="en-US" dirty="0"/>
              <a:t>&lt;li&gt;Use photo-editing software to create the site images.&lt;/li&gt;</a:t>
            </a:r>
            <a:br>
              <a:rPr lang="en-US" dirty="0"/>
            </a:br>
            <a:r>
              <a:rPr lang="en-US" dirty="0"/>
              <a:t>&lt;li&gt;Use an editor to create the HTML tags.&lt;/li&gt;</a:t>
            </a:r>
            <a:br>
              <a:rPr lang="en-US" dirty="0"/>
            </a:br>
            <a:r>
              <a:rPr lang="en-US" dirty="0"/>
              <a:t>&lt;li&gt;Test and modify your design.&lt;/li&gt;</a:t>
            </a:r>
            <a:br>
              <a:rPr lang="en-US" dirty="0"/>
            </a:br>
            <a:r>
              <a:rPr lang="en-US" dirty="0"/>
              <a:t>&lt;li&gt;Upload your HTML files and image files to a Web server.&lt;/li&gt;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267200"/>
            <a:ext cx="6477000" cy="160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0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complex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629"/>
            <a:ext cx="7886700" cy="32427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&lt;p&gt;To bake cookies:&lt;/p&gt;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&lt;li&gt;Take out the utensils you need: 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img</a:t>
            </a:r>
            <a:r>
              <a:rPr lang="en-US" dirty="0"/>
              <a:t> height="100" width="200" </a:t>
            </a:r>
            <a:r>
              <a:rPr lang="en-US" dirty="0" err="1"/>
              <a:t>src</a:t>
            </a:r>
            <a:r>
              <a:rPr lang="en-US" dirty="0"/>
              <a:t>="utensils.jpg"/&gt;&lt;/li&gt;</a:t>
            </a:r>
            <a:br>
              <a:rPr lang="en-US" dirty="0"/>
            </a:br>
            <a:r>
              <a:rPr lang="en-US" dirty="0"/>
              <a:t>&lt;li&gt;Mix your cookie dough: 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img</a:t>
            </a:r>
            <a:r>
              <a:rPr lang="en-US" dirty="0"/>
              <a:t> height="100" width="200" </a:t>
            </a:r>
            <a:r>
              <a:rPr lang="en-US" dirty="0" err="1"/>
              <a:t>src</a:t>
            </a:r>
            <a:r>
              <a:rPr lang="en-US" dirty="0"/>
              <a:t>="dough.jpg"/&gt;&lt;/li&gt;</a:t>
            </a:r>
            <a:br>
              <a:rPr lang="en-US" dirty="0"/>
            </a:br>
            <a:r>
              <a:rPr lang="en-US" dirty="0"/>
              <a:t>&lt;li&gt;Put the dough on a cookie sheet: 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img</a:t>
            </a:r>
            <a:r>
              <a:rPr lang="en-US" dirty="0"/>
              <a:t> height="100" width="200" </a:t>
            </a:r>
            <a:r>
              <a:rPr lang="en-US" dirty="0" err="1"/>
              <a:t>src</a:t>
            </a:r>
            <a:r>
              <a:rPr lang="en-US" dirty="0"/>
              <a:t>="cookiesheet.jpg"/&gt;&lt;/li&gt;</a:t>
            </a:r>
            <a:br>
              <a:rPr lang="en-US" dirty="0"/>
            </a:br>
            <a:r>
              <a:rPr lang="en-US" dirty="0"/>
              <a:t>&lt;li&gt;Bake: 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img</a:t>
            </a:r>
            <a:r>
              <a:rPr lang="en-US" dirty="0"/>
              <a:t> height="100" width="200" </a:t>
            </a:r>
            <a:r>
              <a:rPr lang="en-US" dirty="0" err="1"/>
              <a:t>src</a:t>
            </a:r>
            <a:r>
              <a:rPr lang="en-US" dirty="0"/>
              <a:t>="bake.jpg"/&gt;&lt;/li&gt;</a:t>
            </a:r>
            <a:br>
              <a:rPr lang="en-US" dirty="0"/>
            </a:br>
            <a:r>
              <a:rPr lang="en-US" dirty="0"/>
              <a:t>&lt;li&gt;Enjoy: &lt;</a:t>
            </a:r>
            <a:r>
              <a:rPr lang="en-US" dirty="0" err="1"/>
              <a:t>br</a:t>
            </a:r>
            <a:r>
              <a:rPr lang="en-US" dirty="0"/>
              <a:t>/&gt;&lt;</a:t>
            </a:r>
            <a:r>
              <a:rPr lang="en-US" dirty="0" err="1"/>
              <a:t>img</a:t>
            </a:r>
            <a:r>
              <a:rPr lang="en-US" dirty="0"/>
              <a:t> height="100" width="200" </a:t>
            </a:r>
            <a:r>
              <a:rPr lang="en-US" dirty="0" err="1"/>
              <a:t>src</a:t>
            </a:r>
            <a:r>
              <a:rPr lang="en-US" dirty="0"/>
              <a:t>="enjoy.jpg"/&gt;&lt;/li&gt;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886200"/>
            <a:ext cx="3680243" cy="274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6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"/>
            <a:ext cx="8305800" cy="548640"/>
          </a:xfrm>
        </p:spPr>
        <p:txBody>
          <a:bodyPr/>
          <a:lstStyle/>
          <a:p>
            <a:r>
              <a:rPr lang="en-US" dirty="0" smtClean="0"/>
              <a:t>Changing the ordered list numbering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00628"/>
            <a:ext cx="7810500" cy="35798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&lt;p&gt;Default List&lt;/p&gt;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&lt;li&gt;Go to the grocery store&lt;/li&gt;</a:t>
            </a:r>
            <a:br>
              <a:rPr lang="en-US" dirty="0"/>
            </a:br>
            <a:r>
              <a:rPr lang="en-US" dirty="0"/>
              <a:t>&lt;li&gt;Get gas for the truck&lt;/li&gt;</a:t>
            </a:r>
            <a:br>
              <a:rPr lang="en-US" dirty="0"/>
            </a:br>
            <a:r>
              <a:rPr lang="en-US" dirty="0"/>
              <a:t>&lt;li&gt;Stop at the bank&lt;/li&gt;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&lt;p&gt;Alphabetized List&lt;/p&gt;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style="</a:t>
            </a:r>
            <a:r>
              <a:rPr lang="en-US" dirty="0" err="1"/>
              <a:t>list-style-type:upper-alpha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&lt;li&gt;Go to the grocery store&lt;/li&gt;</a:t>
            </a:r>
            <a:br>
              <a:rPr lang="en-US" dirty="0"/>
            </a:br>
            <a:r>
              <a:rPr lang="en-US" dirty="0"/>
              <a:t>&lt;li&gt;Get gas for the truck&lt;/li&gt;</a:t>
            </a:r>
            <a:br>
              <a:rPr lang="en-US" dirty="0"/>
            </a:br>
            <a:r>
              <a:rPr lang="en-US" dirty="0"/>
              <a:t>&lt;li&gt;Stop at the bank&lt;/li&gt;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&lt;p&gt;Roman Numeral List&lt;/p&gt;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style="</a:t>
            </a:r>
            <a:r>
              <a:rPr lang="en-US" dirty="0" err="1"/>
              <a:t>list-style-type:upper-roman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&lt;li&gt;Go to the grocery store&lt;/li&gt;</a:t>
            </a:r>
            <a:br>
              <a:rPr lang="en-US" dirty="0"/>
            </a:br>
            <a:r>
              <a:rPr lang="en-US" dirty="0"/>
              <a:t>&lt;li&gt;Get gas for the truck&lt;/li&gt;</a:t>
            </a:r>
            <a:br>
              <a:rPr lang="en-US" dirty="0"/>
            </a:br>
            <a:r>
              <a:rPr lang="en-US" dirty="0"/>
              <a:t>&lt;li&gt;Stop at the bank&lt;/li&gt;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962400"/>
            <a:ext cx="5767551" cy="25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4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unordered (bulleted)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&lt;p&gt;HTML 5 Features&lt;/p&gt;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&lt;li&gt;Application caches: Think of cookies on steroids. &lt;/li&gt;</a:t>
            </a:r>
            <a:br>
              <a:rPr lang="en-US" dirty="0"/>
            </a:br>
            <a:r>
              <a:rPr lang="en-US" dirty="0"/>
              <a:t>&lt;li&gt;Canvas: Create graphics and animations. &lt;/li&gt;</a:t>
            </a:r>
            <a:br>
              <a:rPr lang="en-US" dirty="0"/>
            </a:br>
            <a:r>
              <a:rPr lang="en-US" dirty="0"/>
              <a:t>&lt;li&gt;Geolocation: Develop location-aware webpages.&lt;/li&gt;</a:t>
            </a:r>
            <a:br>
              <a:rPr lang="en-US" dirty="0"/>
            </a:br>
            <a:r>
              <a:rPr lang="en-US" dirty="0"/>
              <a:t>&lt;li&gt;Video: Embed video as easy as embedding an image. &lt;/li&gt;</a:t>
            </a:r>
            <a:br>
              <a:rPr lang="en-US" dirty="0"/>
            </a:br>
            <a:r>
              <a:rPr lang="en-US" dirty="0"/>
              <a:t>&lt;li&gt;Web Workers: Supports background processing to improve site performance. 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724400"/>
            <a:ext cx="7391400" cy="175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6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"/>
            <a:ext cx="8458200" cy="548640"/>
          </a:xfrm>
        </p:spPr>
        <p:txBody>
          <a:bodyPr/>
          <a:lstStyle/>
          <a:p>
            <a:r>
              <a:rPr lang="en-US" dirty="0" smtClean="0"/>
              <a:t>Controlling the unordered list appearance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00628"/>
            <a:ext cx="7962900" cy="35798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&lt;p&gt;Default Bullet:&lt;/p&gt;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&lt;li&gt;Dogs&lt;/li&gt;</a:t>
            </a:r>
            <a:br>
              <a:rPr lang="en-US" dirty="0"/>
            </a:br>
            <a:r>
              <a:rPr lang="en-US" dirty="0"/>
              <a:t>&lt;li&gt;Cats&lt;/li&gt;</a:t>
            </a:r>
            <a:br>
              <a:rPr lang="en-US" dirty="0"/>
            </a:br>
            <a:r>
              <a:rPr lang="en-US" dirty="0"/>
              <a:t>&lt;li&gt;Horses&lt;/li&gt;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&lt;p&gt;Square Bullet:&lt;/p&gt;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style="</a:t>
            </a:r>
            <a:r>
              <a:rPr lang="en-US" dirty="0" err="1"/>
              <a:t>list-style-type:square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&lt;li&gt;Dogs&lt;/li&gt;</a:t>
            </a:r>
            <a:br>
              <a:rPr lang="en-US" dirty="0"/>
            </a:br>
            <a:r>
              <a:rPr lang="en-US" dirty="0"/>
              <a:t>&lt;li&gt;Cats&lt;/li&gt;</a:t>
            </a:r>
            <a:br>
              <a:rPr lang="en-US" dirty="0"/>
            </a:br>
            <a:r>
              <a:rPr lang="en-US" dirty="0"/>
              <a:t>&lt;li&gt;Horses&lt;/li&gt;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&lt;p&gt;Disc Bullet:&lt;/p&gt;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style="</a:t>
            </a:r>
            <a:r>
              <a:rPr lang="en-US" dirty="0" err="1"/>
              <a:t>list-style-type:circle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&lt;li&gt;Dogs&lt;/li&gt;</a:t>
            </a:r>
            <a:br>
              <a:rPr lang="en-US" dirty="0"/>
            </a:br>
            <a:r>
              <a:rPr lang="en-US" dirty="0"/>
              <a:t>&lt;li&gt;Cats&lt;/li&gt;</a:t>
            </a:r>
            <a:br>
              <a:rPr lang="en-US" dirty="0"/>
            </a:br>
            <a:r>
              <a:rPr lang="en-US" dirty="0"/>
              <a:t>&lt;li&gt;Horses&lt;/li&gt;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352800"/>
            <a:ext cx="5513070" cy="22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graphic for a bullet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</a:t>
            </a:r>
            <a:r>
              <a:rPr lang="en-US" dirty="0"/>
              <a:t>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&lt;p&gt;Graphics Bullet:&lt;/p&gt;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style="</a:t>
            </a:r>
            <a:r>
              <a:rPr lang="en-US" dirty="0" err="1"/>
              <a:t>list-style-image:url</a:t>
            </a:r>
            <a:r>
              <a:rPr lang="en-US" dirty="0"/>
              <a:t>('bullet.jpg')"&gt;</a:t>
            </a:r>
            <a:br>
              <a:rPr lang="en-US" dirty="0"/>
            </a:br>
            <a:r>
              <a:rPr lang="en-US" dirty="0"/>
              <a:t>&lt;li&gt;Dogs&lt;/li&gt;</a:t>
            </a:r>
            <a:br>
              <a:rPr lang="en-US" dirty="0"/>
            </a:br>
            <a:r>
              <a:rPr lang="en-US" dirty="0"/>
              <a:t>&lt;li&gt;Cats&lt;/li&gt;</a:t>
            </a:r>
            <a:br>
              <a:rPr lang="en-US" dirty="0"/>
            </a:br>
            <a:r>
              <a:rPr lang="en-US" dirty="0"/>
              <a:t>&lt;li&gt;Horses&lt;/li&gt;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093685"/>
            <a:ext cx="7010400" cy="135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2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large bullet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&lt;p&gt;Graphics Bullet:&lt;/p&gt;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style="</a:t>
            </a:r>
            <a:r>
              <a:rPr lang="en-US" dirty="0" err="1"/>
              <a:t>list-style-image:url</a:t>
            </a:r>
            <a:r>
              <a:rPr lang="en-US" dirty="0"/>
              <a:t>('pizza.jpg')"&gt;</a:t>
            </a:r>
            <a:br>
              <a:rPr lang="en-US" dirty="0"/>
            </a:br>
            <a:r>
              <a:rPr lang="en-US" dirty="0"/>
              <a:t>&lt;li&gt;Cheese&lt;/li&gt;</a:t>
            </a:r>
            <a:br>
              <a:rPr lang="en-US" dirty="0"/>
            </a:br>
            <a:r>
              <a:rPr lang="en-US" dirty="0"/>
              <a:t>&lt;li&gt;Pepperoni&lt;/li&gt;</a:t>
            </a:r>
            <a:br>
              <a:rPr lang="en-US" dirty="0"/>
            </a:br>
            <a:r>
              <a:rPr lang="en-US" dirty="0"/>
              <a:t>&lt;li&gt;Sausage&lt;/li&gt;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038600"/>
            <a:ext cx="5832010" cy="14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39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dc37da6d8cf793ca9671c82538b8359ac8b2ec"/>
  <p:tag name="ARTICULATE_PROJECT_OPEN" val="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225</TotalTime>
  <Words>300</Words>
  <Application>Microsoft Office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Chapter 4</vt:lpstr>
      <vt:lpstr>Learning Objectives</vt:lpstr>
      <vt:lpstr>Creating an ordered list</vt:lpstr>
      <vt:lpstr>Creating a complex list</vt:lpstr>
      <vt:lpstr>Changing the ordered list numbering scheme</vt:lpstr>
      <vt:lpstr>Creating an unordered (bulleted) list</vt:lpstr>
      <vt:lpstr>Controlling the unordered list appearance</vt:lpstr>
      <vt:lpstr>Using a graphic for a bullet</vt:lpstr>
      <vt:lpstr>Creating a large bullet</vt:lpstr>
      <vt:lpstr>Positioning list content</vt:lpstr>
      <vt:lpstr>Creating a definition list</vt:lpstr>
      <vt:lpstr>Creating a nested list</vt:lpstr>
      <vt:lpstr>Real world: lorem ipsum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Kris</dc:creator>
  <cp:lastModifiedBy>Kris</cp:lastModifiedBy>
  <cp:revision>21</cp:revision>
  <dcterms:created xsi:type="dcterms:W3CDTF">2013-02-13T17:31:54Z</dcterms:created>
  <dcterms:modified xsi:type="dcterms:W3CDTF">2013-07-02T21:44:33Z</dcterms:modified>
</cp:coreProperties>
</file>