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Formatting Content with Tables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within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892040" cy="38523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&gt;&lt;td&gt;Pet&lt;/td&gt;&lt;td&gt;Photo&lt;/td&gt;&lt;/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&gt;&lt;td&gt;Dog&lt;/td&gt;&lt;td&gt;&lt;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="http://www.WebSiteDevelopmentBook.com/Chapter05/dog.jpg" width="300" height="150"/&gt;&lt;/td&gt;&lt;/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&gt;&lt;td&gt;Cat&lt;/td&gt;&lt;td&gt;&lt;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="http://www.WebSiteDevelopmentBook.com/Chapter05/cat.jpg" width="300" height="150"/&gt;&lt;/td&gt;&lt;/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&gt;&lt;td&gt;Horse&lt;/td&gt;&lt;td&gt;&lt;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="http://www.WebSiteDevelopmentBook.com/Chapter05/horse.jpg" width="300" height="150"/&gt;&lt;/td&gt;&lt;/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&gt;&lt;td&gt;Mouse&lt;/td&gt;&lt;td&gt;&lt;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="http://www.WebSiteDevelopmentBook.com/Chapter05/mouse.jpg" width="300" height="150"/&gt;&lt;/td&gt;&lt;/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43000"/>
            <a:ext cx="283336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8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style="margin: auto;"&gt;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&gt;&lt;td&gt;Calendar&lt;/td&gt;&lt;/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&gt;&lt;td&gt;Monday: Travel to New York&lt;/td&gt;&lt;/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&gt;&lt;td&gt;Tuesday: Meeting with CNN&lt;/td&gt;&lt;/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&gt;&lt;td&gt;Wednesday: Fly to Chicago&lt;/td&gt;&lt;/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&gt;&lt;td&gt;Thursday: Bulls Game&lt;/td&gt;&lt;/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&gt;&lt;td&gt;Friday: Fly to Phoenix&lt;/td&gt;&lt;/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49" y="3962400"/>
            <a:ext cx="5645150" cy="24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0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content in a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4800600" cy="37761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style="text-align: center;"&gt;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&gt;&lt;td&gt;City&lt;/td&gt;&lt;td&gt;Photo&lt;/td&gt;&lt;/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="http://www.WebSiteDevelopmentBook.com/Chapter05/Phoenix.jpg" width="150" height="100"&gt;&lt;/td&gt;&lt;/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="http://www.WebSiteDevelopmentBook.com/Chapter05/SanFrancisco.jpg" width="150" height="100"&gt;&lt;/td&gt;&lt;/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="http://www.WebSiteDevelopmentBook.com/Chapter05/NewYork.jpg" width="150" height="100"&gt;&lt;/td&gt;&lt;/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05000"/>
            <a:ext cx="3542223" cy="38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5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content in a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1066800"/>
            <a:ext cx="73056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04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20940" cy="548640"/>
          </a:xfrm>
        </p:spPr>
        <p:txBody>
          <a:bodyPr/>
          <a:lstStyle/>
          <a:p>
            <a:r>
              <a:rPr lang="en-US" dirty="0" smtClean="0"/>
              <a:t>Aligning content of a specific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5638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&gt;&lt;td&gt;Description&lt;/td&gt;&lt;td  style="text-align: center;"&gt;Photo&lt;/td&gt;&lt;/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&gt;&lt;td&gt;Bikes Parked&lt;/td&gt;&lt;td style="text-align: center;"&gt;&lt;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="http://www.WebSiteDevelopmentBook.com/Chapter05/bike01.jpg"&gt;&lt;/td&gt;&lt;/tr&gt;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&gt;&lt;td&gt;Bike early in morning&lt;/td&gt;&lt;td style="text-align: center;"&gt;&lt;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="http://www.WebSiteDevelopmentBook.com/Chapter05/bike02.jpg"&gt;&lt;/td&gt;&lt;/tr&gt;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&gt;&lt;td&gt;Bike rider in city&lt;/td&gt;&lt;td style="text-align: center;"&gt;&lt;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="http://www.WebSiteDevelopmentBook.com/Chapter05/bike03.jpg"&gt;&lt;/td&gt;&lt;/tr&gt;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9400"/>
            <a:ext cx="247423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6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content vertically in a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5273040" cy="40809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valign</a:t>
            </a:r>
            <a:r>
              <a:rPr lang="en-US" dirty="0"/>
              <a:t>="top"&gt;&lt;td&gt;Tree Type&lt;/td&gt;&lt;td  style="</a:t>
            </a:r>
            <a:r>
              <a:rPr lang="en-US" dirty="0" err="1"/>
              <a:t>text-align:center</a:t>
            </a:r>
            <a:r>
              <a:rPr lang="en-US" dirty="0"/>
              <a:t>"&gt;Photo&lt;/td&gt;&lt;/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valign</a:t>
            </a:r>
            <a:r>
              <a:rPr lang="en-US" dirty="0"/>
              <a:t>="top"&gt;&lt;td&gt;Apple&lt;/td&gt;&lt;td&gt;&lt;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="http://www.WebSiteDevelopmentBook.com/Chapter05/apple.jpg"&gt;&lt;/td&gt;&lt;/tr&gt;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valign</a:t>
            </a:r>
            <a:r>
              <a:rPr lang="en-US" dirty="0"/>
              <a:t>="top"&gt;&lt;td&gt;Cherry&lt;/td&gt;&lt;td&gt;&lt;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="http://www.WebSiteDevelopmentBook.com/Chapter05/cherry.jpg"&gt;&lt;/td&gt;&lt;/tr&gt;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valign</a:t>
            </a:r>
            <a:r>
              <a:rPr lang="en-US" dirty="0"/>
              <a:t>="top"&gt;&lt;td&gt;Orange&lt;/td&gt;&lt;td&gt;&lt;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="http://www.WebSiteDevelopmentBook.com/Chapter05/orange.jpg"&gt;&lt;/td&gt;&lt;/tr&gt;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600"/>
            <a:ext cx="2444058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1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or deleting table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581400"/>
            <a:ext cx="3771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2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border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border="5"&gt;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85900"/>
            <a:ext cx="3302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6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table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25" y="990600"/>
            <a:ext cx="6243638" cy="446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55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 frame="lhs"&gt;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border="5" frame="below"&gt;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border="10" frame="</a:t>
            </a:r>
            <a:r>
              <a:rPr lang="en-US" dirty="0" err="1"/>
              <a:t>rhs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2945902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&lt;table&gt; tag to create a table within a webpage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HTML tags to format content within HTML table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embed images within an HTML table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nest one table within another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center a table within a page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align content within a table cell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place a border around a table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control rules around a table cell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provide a table caption and column headers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use the table header, body, and footer areas for </a:t>
            </a:r>
            <a:r>
              <a:rPr lang="en-US" b="0" dirty="0" smtClean="0"/>
              <a:t>formatting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border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25" y="1295400"/>
            <a:ext cx="7315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8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 rules="all"&gt;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border="1" rules="cols"&gt;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&lt;/table&gt;&lt;</a:t>
            </a:r>
            <a:r>
              <a:rPr lang="en-US" dirty="0" err="1"/>
              <a:t>br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 border="1" rules="row"&gt;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43000"/>
            <a:ext cx="3340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6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cell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&lt;h3&gt;No Spacing&lt;/h3&gt;</a:t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&gt;&lt;td&gt;City&lt;/td&gt;&lt;td&gt;Sales&lt;/td&gt;&lt;/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&gt;&lt;td&gt;Phoenix&lt;/td&gt;&lt;td&gt;100&lt;/td&gt;&lt;/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Francisco&lt;/td&gt;&lt;td&gt;350&lt;/td&gt;&lt;/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York&lt;/td&gt;&lt;td&gt;252&lt;/td&gt;&lt;/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&lt;h3&gt;Spacing&lt;/h3&gt;</a:t>
            </a:r>
            <a:br>
              <a:rPr lang="en-US" dirty="0"/>
            </a:br>
            <a:r>
              <a:rPr lang="en-US" dirty="0"/>
              <a:t>&lt;table border="1" </a:t>
            </a:r>
            <a:r>
              <a:rPr lang="en-US" dirty="0" err="1"/>
              <a:t>cellspacing</a:t>
            </a:r>
            <a:r>
              <a:rPr lang="en-US" dirty="0"/>
              <a:t>="10"&gt;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&gt;&lt;td&gt;City&lt;/td&gt;&lt;td&gt;Sales&lt;/td&gt;&lt;/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&gt;&lt;td&gt;Phoenix&lt;/td&gt;&lt;td&gt;100&lt;/td&gt;&lt;/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Francisco&lt;/td&gt;&lt;td&gt;350&lt;/td&gt;&lt;/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York&lt;/td&gt;&lt;td&gt;252&lt;/td&gt;&lt;/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381000"/>
            <a:ext cx="2933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809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&lt;h3&gt;No Padding&lt;/h3&gt;</a:t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&gt;&lt;td&gt;City&lt;/td&gt;&lt;td&gt;Sales&lt;/td&gt;&lt;/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&gt;&lt;td&gt;Phoenix&lt;/td&gt;&lt;td&gt;100&lt;/td&gt;&lt;/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Francisco&lt;/td&gt;&lt;td&gt;350&lt;/td&gt;&lt;/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York&lt;/td&gt;&lt;td&gt;252&lt;/td&gt;&lt;/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&lt;h3&gt;Padding&lt;/h3&gt;</a:t>
            </a:r>
            <a:br>
              <a:rPr lang="en-US" dirty="0"/>
            </a:br>
            <a:r>
              <a:rPr lang="en-US" dirty="0"/>
              <a:t>&lt;table border="1" </a:t>
            </a:r>
            <a:r>
              <a:rPr lang="en-US" dirty="0" err="1"/>
              <a:t>cellpadding</a:t>
            </a:r>
            <a:r>
              <a:rPr lang="en-US" dirty="0"/>
              <a:t>="10"&gt;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&gt;&lt;td&gt;City&lt;/td&gt;&lt;td&gt;Sales&lt;/td&gt;&lt;/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&gt;&lt;td&gt;Phoenix&lt;/td&gt;&lt;td&gt;100&lt;/td&gt;&lt;/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Francisco&lt;/td&gt;&lt;td&gt;350&lt;/td&gt;&lt;/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York&lt;/td&gt;&lt;td&gt;252&lt;/td&gt;&lt;/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04800"/>
            <a:ext cx="289244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table captions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0628"/>
            <a:ext cx="7734300" cy="40047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&lt;caption&gt;January Sales&lt;/caption&gt;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&gt;&lt;td&gt;City&lt;/td&gt;&lt;td&gt;Sales&lt;/td&gt;&lt;/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&gt;&lt;td&gt;Phoenix&lt;/td&gt;&lt;td&gt;100&lt;/td&gt;&lt;/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Francisco&lt;/td&gt;&lt;td&gt;350&lt;/td&gt;&lt;/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York&lt;/td&gt;&lt;td&gt;252&lt;/td&gt;&lt;/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&lt;caption&gt;February Sales&lt;/caption&gt;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&gt;&lt;td&gt;City&lt;/td&gt;&lt;td&gt;Sales&lt;/td&gt;&lt;/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&gt;&lt;td&gt;Phoenix&lt;/td&gt;&lt;td&gt;200&lt;/td&gt;&lt;/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Francisco&lt;/td&gt;&lt;td&gt;250&lt;/td&gt;&lt;/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York&lt;/td&gt;&lt;td&gt;275&lt;/td&gt;&lt;/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&lt;caption&gt;March Sales&lt;/caption&gt;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&gt;&lt;td&gt;City&lt;/td&gt;&lt;td&gt;Sales&lt;/td&gt;&lt;/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&gt;&lt;td&gt;Phoenix&lt;/td&gt;&lt;td&gt;150&lt;/td&gt;&lt;/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Francisco&lt;/td&gt;&lt;td&gt;250&lt;/td&gt;&lt;/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York&lt;/td&gt;&lt;td&gt;290&lt;/td&gt;&lt;/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62000"/>
            <a:ext cx="2870200" cy="5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 (caption)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&lt;caption&gt;City Newspapers&lt;/caption&gt;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&gt;City&lt;/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&gt;Paper&lt;/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&gt;&lt;td&gt;Phoenix&lt;/td&gt;&lt;td&gt;Arizona Republic&lt;/td&gt;&lt;/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Francisco&lt;/td&gt;&lt;td&gt;San Francisco Chronicle&lt;/td&gt;&lt;/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York&lt;/td&gt;&lt;td&gt;New York Times&lt;/td&gt;&lt;/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4686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header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 style="background: Orange"&gt;&lt;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&gt;City&lt;/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&gt;Paper&lt;/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  style="background: </a:t>
            </a:r>
            <a:r>
              <a:rPr lang="en-US" dirty="0" err="1"/>
              <a:t>LightBlue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&gt;&lt;td&gt;Phoenix&lt;/td&gt;&lt;td&gt;Arizona Republic&lt;/td&gt;&lt;/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&gt;&lt;td&gt;San Francisco&lt;/td&gt;&lt;td&gt;San Francisco Chronicle&lt;/td&gt;&lt;/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&gt;&lt;td&gt;New York&lt;/td&gt;&lt;td&gt;New York Times&lt;/td&gt;&lt;/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  style="background: Yellow"&gt;&lt;</a:t>
            </a:r>
            <a:r>
              <a:rPr lang="en-US" dirty="0" err="1"/>
              <a:t>tr</a:t>
            </a:r>
            <a:r>
              <a:rPr lang="en-US" dirty="0"/>
              <a:t>&gt;&lt;td&gt;Optional Table Footer&lt;/td&gt;&lt;/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tfoot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343400"/>
            <a:ext cx="4102100" cy="18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69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Unequal number table rows/columns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&gt;Account&lt;/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&gt;Sales Manager&lt;/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&gt;Sales Rep&lt;/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&gt;&lt;td&gt;Costco&lt;/td&gt;&lt;td&gt;John Smith&lt;/td&gt;&lt;td&gt;Mary Allen&lt;/td&gt;&lt;/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&gt;&lt;td&gt;Costco&lt;/td&gt;&lt;td </a:t>
            </a:r>
            <a:r>
              <a:rPr lang="en-US" dirty="0" err="1"/>
              <a:t>colspan</a:t>
            </a:r>
            <a:r>
              <a:rPr lang="en-US" dirty="0"/>
              <a:t>="2"&gt;John Smith&lt;/td&gt;&lt;/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Walmart</a:t>
            </a:r>
            <a:r>
              <a:rPr lang="en-US" dirty="0"/>
              <a:t>&lt;/td&gt;&lt;td&gt;John Smith&lt;/td&gt;&lt;td&gt;Jean Smith&lt;/td&gt;&lt;/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114800"/>
            <a:ext cx="5118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&gt;Wine&lt;/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&gt;Favorites&lt;/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rowspan</a:t>
            </a:r>
            <a:r>
              <a:rPr lang="en-US" dirty="0"/>
              <a:t>="2"&gt;Pinot </a:t>
            </a:r>
            <a:r>
              <a:rPr lang="en-US" dirty="0" err="1"/>
              <a:t>Grigio</a:t>
            </a:r>
            <a:r>
              <a:rPr lang="en-US" dirty="0"/>
              <a:t>&lt;/td&gt;&lt;td&gt;</a:t>
            </a:r>
            <a:r>
              <a:rPr lang="en-US" dirty="0" err="1"/>
              <a:t>Cavit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Ecco</a:t>
            </a:r>
            <a:r>
              <a:rPr lang="en-US" dirty="0"/>
              <a:t> </a:t>
            </a:r>
            <a:r>
              <a:rPr lang="en-US" dirty="0" err="1"/>
              <a:t>Domani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&gt;&lt;td&gt;Chardonnay&lt;/td&gt;&lt;td&gt;Kendall Jackson&lt;/td&gt;&lt;/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&gt;&lt;td&gt;Merlot&lt;/td&gt;&lt;td&gt;Robert </a:t>
            </a:r>
            <a:r>
              <a:rPr lang="en-US" dirty="0" err="1"/>
              <a:t>Mondavi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42806"/>
            <a:ext cx="4419600" cy="23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nested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&gt;Wine&lt;/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&gt;Favorites&lt;/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&gt;&lt;td&gt;Pinot </a:t>
            </a:r>
            <a:r>
              <a:rPr lang="en-US" dirty="0" err="1"/>
              <a:t>Grigio</a:t>
            </a:r>
            <a:r>
              <a:rPr lang="en-US" dirty="0"/>
              <a:t>&lt;/td&gt;&lt;td&gt;&lt;table&gt;&lt;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Cavit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Ecco</a:t>
            </a:r>
            <a:r>
              <a:rPr lang="en-US" dirty="0"/>
              <a:t> </a:t>
            </a:r>
            <a:r>
              <a:rPr lang="en-US" dirty="0" err="1"/>
              <a:t>Domani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&gt;&lt;/table&gt;&lt;/td&gt;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&gt;&lt;td&gt;Chardonnay&lt;/td&gt;&lt;td&gt;Kendall Jackson&lt;/td&gt;&lt;/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&gt;&lt;td&gt;Merlot&lt;/td&gt;&lt;td&gt;Robert </a:t>
            </a:r>
            <a:r>
              <a:rPr lang="en-US" dirty="0" err="1"/>
              <a:t>Mondavi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to control cell spacing and padding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control table row and column display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control table and table cell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91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a column uniquely with column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 </a:t>
            </a:r>
            <a:r>
              <a:rPr lang="en-US" dirty="0" err="1"/>
              <a:t>cellpadding</a:t>
            </a:r>
            <a:r>
              <a:rPr lang="en-US" dirty="0"/>
              <a:t>="10" style="</a:t>
            </a:r>
            <a:r>
              <a:rPr lang="en-US" dirty="0" err="1"/>
              <a:t>text-align:center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colgroup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&lt;col&gt;&lt;/col&gt;</a:t>
            </a:r>
            <a:br>
              <a:rPr lang="en-US" dirty="0"/>
            </a:br>
            <a:r>
              <a:rPr lang="en-US" dirty="0"/>
              <a:t>&lt;col style="</a:t>
            </a:r>
            <a:r>
              <a:rPr lang="en-US" dirty="0" err="1"/>
              <a:t>background:yellow</a:t>
            </a:r>
            <a:r>
              <a:rPr lang="en-US" dirty="0"/>
              <a:t>"&gt;&lt;/col&gt;</a:t>
            </a:r>
            <a:br>
              <a:rPr lang="en-US" dirty="0"/>
            </a:br>
            <a:r>
              <a:rPr lang="en-US" dirty="0"/>
              <a:t>&lt;col&gt;&lt;/col&gt;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colgroup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&gt;Wine&lt;/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&gt;Cigar&lt;/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&gt;Pizza&lt;/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="http://www.WebSiteDevelopmentBook.com/Chapter05/wine.jpg"/&gt;&lt;/td&gt;</a:t>
            </a:r>
            <a:br>
              <a:rPr lang="en-US" dirty="0"/>
            </a:br>
            <a:r>
              <a:rPr lang="en-US" dirty="0"/>
              <a:t>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="http://www.WebSiteDevelopmentBook.com/Chapter05/cigar.jpg"/&gt;&lt;/td&gt;</a:t>
            </a:r>
            <a:br>
              <a:rPr lang="en-US" dirty="0"/>
            </a:br>
            <a:r>
              <a:rPr lang="en-US" dirty="0"/>
              <a:t>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="http://www.WebSiteDevelopmentBook.com/Chapter05/pizza.jpg"/&gt;&lt;/td&gt;&lt;/tr&gt;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343400"/>
            <a:ext cx="6324600" cy="23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4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Colgroup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 </a:t>
            </a:r>
            <a:r>
              <a:rPr lang="en-US" dirty="0" err="1"/>
              <a:t>cellpadding</a:t>
            </a:r>
            <a:r>
              <a:rPr lang="en-US" dirty="0"/>
              <a:t>="10" style="</a:t>
            </a:r>
            <a:r>
              <a:rPr lang="en-US" dirty="0" err="1"/>
              <a:t>text-align:center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colgroup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&lt;col span="2" style="</a:t>
            </a:r>
            <a:r>
              <a:rPr lang="en-US" dirty="0" err="1"/>
              <a:t>background:yellow</a:t>
            </a:r>
            <a:r>
              <a:rPr lang="en-US" dirty="0"/>
              <a:t>"&gt;&lt;/col&gt;</a:t>
            </a:r>
            <a:br>
              <a:rPr lang="en-US" dirty="0"/>
            </a:br>
            <a:r>
              <a:rPr lang="en-US" dirty="0"/>
              <a:t>&lt;col&gt;&lt;/col&gt;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colgroup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&gt;Apple&lt;/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&gt;Cherry&lt;/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&gt;Orange&lt;/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="http://www.WebSiteDevelopmentBook.com/Chapter05/apple.jpg"/&gt;&lt;/td&gt;</a:t>
            </a:r>
            <a:br>
              <a:rPr lang="en-US" dirty="0"/>
            </a:br>
            <a:r>
              <a:rPr lang="en-US" dirty="0"/>
              <a:t>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="http://www.WebSiteDevelopmentBook.com/Chapter05/cherry.jpg"/&gt;&lt;/td&gt;</a:t>
            </a:r>
            <a:br>
              <a:rPr lang="en-US" dirty="0"/>
            </a:br>
            <a:r>
              <a:rPr lang="en-US" dirty="0"/>
              <a:t>&lt;td&gt;&lt;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="http://www.WebSiteDevelopmentBook.com/Chapter05/orange.jpg"/&gt;&lt;/td&gt;&lt;/tr&gt;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6477000" cy="24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table’s width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 height="100" width="100" style="</a:t>
            </a:r>
            <a:r>
              <a:rPr lang="en-US" dirty="0" err="1"/>
              <a:t>text-align:center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&lt;caption&gt;100x100&lt;/caption&gt;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border="1" height="200" width="200" style="</a:t>
            </a:r>
            <a:r>
              <a:rPr lang="en-US" dirty="0" err="1"/>
              <a:t>text-align:center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&lt;caption&gt;200x200&lt;/caption&gt;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border="1" height="400" width="400" style="</a:t>
            </a:r>
            <a:r>
              <a:rPr lang="en-US" dirty="0" err="1"/>
              <a:t>text-align:center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&lt;caption&gt;400x400&lt;/caption&gt;&lt;</a:t>
            </a:r>
            <a:r>
              <a:rPr lang="en-US" dirty="0" err="1"/>
              <a:t>tr</a:t>
            </a:r>
            <a:r>
              <a:rPr lang="en-US" dirty="0"/>
              <a:t>&gt;&lt;td&gt;1&lt;/td&gt;&lt;td&gt;2&lt;/td&gt;&lt;/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&gt;&lt;td&gt;3&lt;/td&gt;&lt;td&gt;4&lt;/td&gt;&lt;/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990600"/>
            <a:ext cx="259501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58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cell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border="1" style="</a:t>
            </a:r>
            <a:r>
              <a:rPr lang="en-US" dirty="0" err="1"/>
              <a:t>text-align:center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width="100" height="100"&gt;100x100&lt;/td&gt;&lt;td width="200" height="200"&gt;200x200&lt;/td&gt;&lt;/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width="300" height="300"&gt;300x300&lt;/td&gt;&lt;td width="400" height="400"&gt;400x400&lt;/td&gt;&lt;/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0"/>
            <a:ext cx="2411599" cy="35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2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an entire page with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5715000" cy="42333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&lt;table border="1" style="</a:t>
            </a:r>
            <a:r>
              <a:rPr lang="en-US" dirty="0" err="1"/>
              <a:t>margin:auto</a:t>
            </a:r>
            <a:r>
              <a:rPr lang="en-US" dirty="0"/>
              <a:t>; </a:t>
            </a:r>
            <a:r>
              <a:rPr lang="en-US" dirty="0" err="1"/>
              <a:t>background:white</a:t>
            </a:r>
            <a:r>
              <a:rPr lang="en-US" dirty="0"/>
              <a:t>; " </a:t>
            </a:r>
            <a:r>
              <a:rPr lang="en-US" dirty="0" err="1"/>
              <a:t>cellpadding</a:t>
            </a:r>
            <a:r>
              <a:rPr lang="en-US" dirty="0"/>
              <a:t>="10" width="800"&gt;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style="</a:t>
            </a:r>
            <a:r>
              <a:rPr lang="en-US" dirty="0" err="1"/>
              <a:t>text-align:center</a:t>
            </a:r>
            <a:r>
              <a:rPr lang="en-US" dirty="0"/>
              <a:t>" </a:t>
            </a:r>
            <a:r>
              <a:rPr lang="en-US" dirty="0" err="1"/>
              <a:t>colspan</a:t>
            </a:r>
            <a:r>
              <a:rPr lang="en-US" dirty="0"/>
              <a:t>="2"&gt;&lt;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="http://www.WebSiteDevelopmentBook.com/Chapter05/Pets.jpg"/&gt;&lt;/td&gt;&lt;/tr&gt;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&gt;&lt;td&gt;&lt;p&gt;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 vitae quam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tempus.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vitae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In </a:t>
            </a:r>
            <a:r>
              <a:rPr lang="en-US" dirty="0" err="1"/>
              <a:t>blandit</a:t>
            </a:r>
            <a:r>
              <a:rPr lang="en-US" dirty="0"/>
              <a:t>, </a:t>
            </a:r>
            <a:r>
              <a:rPr lang="en-US" dirty="0" err="1"/>
              <a:t>risus</a:t>
            </a:r>
            <a:r>
              <a:rPr lang="en-US" dirty="0"/>
              <a:t> ac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, </a:t>
            </a:r>
            <a:r>
              <a:rPr lang="en-US" dirty="0" err="1"/>
              <a:t>risus</a:t>
            </a:r>
            <a:r>
              <a:rPr lang="en-US" dirty="0"/>
              <a:t> magna </a:t>
            </a:r>
            <a:r>
              <a:rPr lang="en-US" dirty="0" err="1"/>
              <a:t>tincidunt</a:t>
            </a:r>
            <a:r>
              <a:rPr lang="en-US" dirty="0"/>
              <a:t>  ante, at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dui, </a:t>
            </a:r>
            <a:r>
              <a:rPr lang="en-US" dirty="0" err="1"/>
              <a:t>eleifend</a:t>
            </a:r>
            <a:r>
              <a:rPr lang="en-US" dirty="0"/>
              <a:t> a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et </a:t>
            </a:r>
            <a:r>
              <a:rPr lang="en-US" dirty="0" err="1"/>
              <a:t>libero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dictum.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semper </a:t>
            </a:r>
            <a:r>
              <a:rPr lang="en-US" dirty="0" err="1"/>
              <a:t>euismod</a:t>
            </a:r>
            <a:r>
              <a:rPr lang="en-US" dirty="0"/>
              <a:t>. 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at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Nam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&lt;/p&gt;&lt;/td&gt;&lt;td&gt;&lt;p&gt;Integer et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ligula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 </a:t>
            </a:r>
            <a:r>
              <a:rPr lang="en-US" dirty="0" err="1"/>
              <a:t>vestibulum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in ac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a </a:t>
            </a:r>
            <a:r>
              <a:rPr lang="en-US" dirty="0" err="1"/>
              <a:t>scelerisque</a:t>
            </a:r>
            <a:r>
              <a:rPr lang="en-US" dirty="0"/>
              <a:t> ante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Aliquam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et,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.&lt;/p&gt;&lt;/td&gt;&lt;/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style="</a:t>
            </a:r>
            <a:r>
              <a:rPr lang="en-US" dirty="0" err="1"/>
              <a:t>text-align:center</a:t>
            </a:r>
            <a:r>
              <a:rPr lang="en-US" dirty="0"/>
              <a:t>" </a:t>
            </a:r>
            <a:r>
              <a:rPr lang="en-US" dirty="0" err="1"/>
              <a:t>colspan</a:t>
            </a:r>
            <a:r>
              <a:rPr lang="en-US" dirty="0"/>
              <a:t>="2"&gt;&lt;</a:t>
            </a:r>
            <a:r>
              <a:rPr lang="en-US" dirty="0" err="1"/>
              <a:t>iframe</a:t>
            </a:r>
            <a:r>
              <a:rPr lang="en-US" dirty="0"/>
              <a:t> width="640" height="360" </a:t>
            </a:r>
            <a:r>
              <a:rPr lang="en-US" dirty="0" err="1"/>
              <a:t>src</a:t>
            </a:r>
            <a:r>
              <a:rPr lang="en-US" dirty="0"/>
              <a:t>="http://www.youtube.com/embed/nLuEdBr9ee4?feature=player_embedded" </a:t>
            </a:r>
            <a:r>
              <a:rPr lang="en-US" dirty="0" err="1"/>
              <a:t>frameborder</a:t>
            </a:r>
            <a:r>
              <a:rPr lang="en-US" dirty="0"/>
              <a:t>="0" </a:t>
            </a:r>
            <a:br>
              <a:rPr lang="en-US" dirty="0"/>
            </a:br>
            <a:r>
              <a:rPr lang="en-US" dirty="0" err="1"/>
              <a:t>allowfullscreen</a:t>
            </a:r>
            <a:r>
              <a:rPr lang="en-US" dirty="0"/>
              <a:t>&gt;&lt;/</a:t>
            </a:r>
            <a:r>
              <a:rPr lang="en-US" dirty="0" err="1"/>
              <a:t>iframe</a:t>
            </a:r>
            <a:r>
              <a:rPr lang="en-US" dirty="0"/>
              <a:t>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447800"/>
            <a:ext cx="255102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6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world: Using color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319713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16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Web sites make extensive use of tables to present text, images, products, and even to </a:t>
            </a:r>
            <a:r>
              <a:rPr lang="en-US" b="0" dirty="0" smtClean="0"/>
              <a:t>format the </a:t>
            </a:r>
            <a:r>
              <a:rPr lang="en-US" b="0" dirty="0"/>
              <a:t>page content itself.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To </a:t>
            </a:r>
            <a:r>
              <a:rPr lang="en-US" b="0" dirty="0"/>
              <a:t>create a table within a web page, developers use the </a:t>
            </a:r>
            <a:r>
              <a:rPr lang="en-US" dirty="0"/>
              <a:t>&lt;table&gt; </a:t>
            </a:r>
            <a:r>
              <a:rPr lang="en-US" b="0" dirty="0" smtClean="0"/>
              <a:t>and </a:t>
            </a:r>
            <a:r>
              <a:rPr lang="en-US" dirty="0" smtClean="0"/>
              <a:t>&lt;/</a:t>
            </a:r>
            <a:r>
              <a:rPr lang="en-US" dirty="0"/>
              <a:t>table&gt; </a:t>
            </a:r>
            <a:r>
              <a:rPr lang="en-US" b="0" dirty="0"/>
              <a:t>tag pair.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Within </a:t>
            </a:r>
            <a:r>
              <a:rPr lang="en-US" b="0" dirty="0"/>
              <a:t>the table definition, the developers use the 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  <a:r>
              <a:rPr lang="en-US" b="0" dirty="0"/>
              <a:t>and </a:t>
            </a: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r>
              <a:rPr lang="en-US" b="0" dirty="0"/>
              <a:t>tag </a:t>
            </a:r>
            <a:r>
              <a:rPr lang="en-US" b="0" dirty="0" smtClean="0"/>
              <a:t>pair to </a:t>
            </a:r>
            <a:r>
              <a:rPr lang="en-US" b="0" dirty="0"/>
              <a:t>define a row.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Each </a:t>
            </a:r>
            <a:r>
              <a:rPr lang="en-US" b="0" dirty="0"/>
              <a:t>row consists of one or more cells which developers specify using </a:t>
            </a:r>
            <a:r>
              <a:rPr lang="en-US" b="0" dirty="0" smtClean="0"/>
              <a:t>the </a:t>
            </a:r>
            <a:r>
              <a:rPr lang="en-US" dirty="0" smtClean="0"/>
              <a:t>&lt;</a:t>
            </a:r>
            <a:r>
              <a:rPr lang="en-US" dirty="0"/>
              <a:t>td&gt; </a:t>
            </a:r>
            <a:r>
              <a:rPr lang="en-US" b="0" dirty="0"/>
              <a:t>and </a:t>
            </a:r>
            <a:r>
              <a:rPr lang="en-US" dirty="0"/>
              <a:t>&lt;/td&gt; </a:t>
            </a:r>
            <a:r>
              <a:rPr lang="en-US" b="0" dirty="0"/>
              <a:t>tag pair. In this chapter, you made extensive use of tables to format a </a:t>
            </a:r>
            <a:r>
              <a:rPr lang="en-US" b="0" dirty="0" smtClean="0"/>
              <a:t>variety of </a:t>
            </a:r>
            <a:r>
              <a:rPr lang="en-US" b="0" dirty="0"/>
              <a:t>data.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Using </a:t>
            </a:r>
            <a:r>
              <a:rPr lang="en-US" b="0" dirty="0"/>
              <a:t>style attributes, you can control whether or not a table </a:t>
            </a:r>
            <a:r>
              <a:rPr lang="en-US" b="0" dirty="0" smtClean="0"/>
              <a:t>has a </a:t>
            </a:r>
            <a:r>
              <a:rPr lang="en-US" b="0" dirty="0"/>
              <a:t>border, the height and width of the table and its cells, as well as the alignment.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You can also </a:t>
            </a:r>
            <a:r>
              <a:rPr lang="en-US" b="0" dirty="0"/>
              <a:t>create a nested table, which is a table within 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2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table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12" y="1651794"/>
            <a:ext cx="5105400" cy="2476500"/>
          </a:xfrm>
        </p:spPr>
      </p:pic>
    </p:spTree>
    <p:extLst>
      <p:ext uri="{BB962C8B-B14F-4D97-AF65-F5344CB8AC3E}">
        <p14:creationId xmlns:p14="http://schemas.microsoft.com/office/powerpoint/2010/main" val="33899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simple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&lt;td&gt;Column One&lt;/td&gt;</a:t>
            </a:r>
            <a:br>
              <a:rPr lang="en-US" dirty="0"/>
            </a:br>
            <a:r>
              <a:rPr lang="en-US" dirty="0"/>
              <a:t>&lt;td&gt;Column Two&lt;/td&gt;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&lt;/body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95600"/>
            <a:ext cx="3721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6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Four-column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 style="</a:t>
            </a:r>
            <a:r>
              <a:rPr lang="en-US" dirty="0" err="1"/>
              <a:t>color:blue</a:t>
            </a:r>
            <a:r>
              <a:rPr lang="en-US" dirty="0"/>
              <a:t>"&gt;Column One&lt;/td&gt;</a:t>
            </a:r>
            <a:br>
              <a:rPr lang="en-US" dirty="0"/>
            </a:br>
            <a:r>
              <a:rPr lang="en-US" dirty="0"/>
              <a:t>&lt;td style="</a:t>
            </a:r>
            <a:r>
              <a:rPr lang="en-US" dirty="0" err="1"/>
              <a:t>color:green</a:t>
            </a:r>
            <a:r>
              <a:rPr lang="en-US" dirty="0"/>
              <a:t>"&gt;Column Two&lt;/td&gt;</a:t>
            </a:r>
            <a:br>
              <a:rPr lang="en-US" dirty="0"/>
            </a:br>
            <a:r>
              <a:rPr lang="en-US" dirty="0"/>
              <a:t>&lt;td style="</a:t>
            </a:r>
            <a:r>
              <a:rPr lang="en-US" dirty="0" err="1"/>
              <a:t>color:orange</a:t>
            </a:r>
            <a:r>
              <a:rPr lang="en-US" dirty="0"/>
              <a:t>"&gt;Column Three&lt;/td&gt;</a:t>
            </a:r>
            <a:br>
              <a:rPr lang="en-US" dirty="0"/>
            </a:br>
            <a:r>
              <a:rPr lang="en-US" dirty="0"/>
              <a:t>&lt;td style="</a:t>
            </a:r>
            <a:r>
              <a:rPr lang="en-US" dirty="0" err="1"/>
              <a:t>color:red</a:t>
            </a:r>
            <a:r>
              <a:rPr lang="en-US" dirty="0"/>
              <a:t>"&gt;Column Four&lt;/td&gt;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10000"/>
            <a:ext cx="5308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3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and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&gt;&lt;td&gt;Food&lt;/td&gt;&lt;td&gt;Calories&lt;/td&gt;&lt;/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&gt;&lt;td&gt;Cheese burger&lt;/td&gt;&lt;td&gt;620&lt;/td&gt;&lt;/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&gt;&lt;td&gt;Pizza&lt;/td&gt;&lt;td&gt;600&lt;/td&gt;&lt;/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&gt;&lt;td&gt;Milk Shake&lt;/td&gt;&lt;td&gt;400 to 800&lt;/td&gt;&lt;/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&gt;&lt;td&gt;Pasta&lt;/td&gt;&lt;td&gt;350 to 600&lt;/td&gt;&lt;/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06900"/>
            <a:ext cx="5041900" cy="22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table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&gt;&lt;td&gt;Food&lt;/td&gt;&lt;td style="font-weight: bold;"&gt;Calories&lt;/td&gt;&lt;/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&gt;&lt;td&gt;Cheese burger&lt;/td&gt;&lt;td style="font-weight: bold;"&gt;620&lt;/td&gt;&lt;/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&gt;&lt;td&gt;Pizza&lt;/td&gt;&lt;td style="font-weight: bold;"&gt;600&lt;/td&gt;&lt;/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&gt;&lt;td&gt;Milk Shake&lt;/td&gt;&lt;td style="font-weight: bold;"&gt;400 to 800&lt;/td&gt;&lt;/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&gt;&lt;td&gt;Pasta&lt;/td&gt;&lt;td style="font-weight: bold;"&gt;350 to 600&lt;/td&gt;&lt;/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038600"/>
            <a:ext cx="3975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5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within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&gt;&lt;td&gt;Site&lt;/td&gt;&lt;td&gt;Web Address&lt;/td&gt;&lt;/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&gt;&lt;td&gt;Yahoo&lt;/td&gt;&lt;td&gt;&lt;a href="http://www.yahoo.com"&gt;Yahoo&lt;/a&gt;&lt;/td&gt;&lt;/tr&gt;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&gt;&lt;td&gt;Google&lt;/td&gt;&lt;td&gt;&lt;a href="http://www.google.com"&gt;Google&lt;/a&gt;&lt;/td&gt;&lt;/tr&gt;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&gt;&lt;td&gt;Microsoft&lt;/td&gt;&lt;td&gt;&lt;a href="http://www.microsoft.com"&gt;Microsoft&lt;/a&gt;&lt;/td&gt;&lt;/tr&gt;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&gt;&lt;td&gt;Facebook&lt;/td&gt;&lt;td&gt;&lt;a href="http://www.facebook.com"&gt;Facebook&lt;/a&gt;&lt;/td&gt;&lt;/tr&gt;</a:t>
            </a:r>
            <a:br>
              <a:rPr lang="en-US" dirty="0"/>
            </a:br>
            <a:r>
              <a:rPr lang="en-US" dirty="0"/>
              <a:t>&lt;table&gt;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343400"/>
            <a:ext cx="5092700" cy="1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14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645bc77e5d595f1ec2933605447f6dc987ab44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1026</TotalTime>
  <Words>412</Words>
  <Application>Microsoft Office PowerPoint</Application>
  <PresentationFormat>On-screen Show (4:3)</PresentationFormat>
  <Paragraphs>83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Angles</vt:lpstr>
      <vt:lpstr>Chapter 5</vt:lpstr>
      <vt:lpstr>Learning Objectives</vt:lpstr>
      <vt:lpstr>Learning objectives continued</vt:lpstr>
      <vt:lpstr>Common table components</vt:lpstr>
      <vt:lpstr>Creating a simple table</vt:lpstr>
      <vt:lpstr>Four-column table</vt:lpstr>
      <vt:lpstr>Rows and columns</vt:lpstr>
      <vt:lpstr>Formatting table content</vt:lpstr>
      <vt:lpstr>Links within a table</vt:lpstr>
      <vt:lpstr>Images within a table</vt:lpstr>
      <vt:lpstr>Centering a table</vt:lpstr>
      <vt:lpstr>Centering content in a cell</vt:lpstr>
      <vt:lpstr>Aligning content in a cell</vt:lpstr>
      <vt:lpstr>Aligning content of a specific cell</vt:lpstr>
      <vt:lpstr>Aligning content vertically in a cell</vt:lpstr>
      <vt:lpstr>Adding or deleting table borders</vt:lpstr>
      <vt:lpstr>Controlling border widths</vt:lpstr>
      <vt:lpstr>Specifying table borders</vt:lpstr>
      <vt:lpstr>Border positions</vt:lpstr>
      <vt:lpstr>Specifying border rules</vt:lpstr>
      <vt:lpstr>Border rules</vt:lpstr>
      <vt:lpstr>Table cell spacing</vt:lpstr>
      <vt:lpstr>Cell padding</vt:lpstr>
      <vt:lpstr>Using table captions</vt:lpstr>
      <vt:lpstr>Table heading (caption)</vt:lpstr>
      <vt:lpstr>Table header and footer</vt:lpstr>
      <vt:lpstr>Unequal number table rows/columns</vt:lpstr>
      <vt:lpstr>Using rowspan</vt:lpstr>
      <vt:lpstr>A nested table</vt:lpstr>
      <vt:lpstr>Treating a column uniquely with column groups</vt:lpstr>
      <vt:lpstr>Colgroup continued</vt:lpstr>
      <vt:lpstr>Controlling a table’s width and height</vt:lpstr>
      <vt:lpstr>Specifying cell sizes</vt:lpstr>
      <vt:lpstr>Formatting an entire page with a table</vt:lpstr>
      <vt:lpstr>Real world: Using color names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29</cp:revision>
  <dcterms:created xsi:type="dcterms:W3CDTF">2013-02-13T17:31:54Z</dcterms:created>
  <dcterms:modified xsi:type="dcterms:W3CDTF">2013-07-02T21:44:44Z</dcterms:modified>
</cp:coreProperties>
</file>