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7</a:t>
            </a:r>
            <a:endParaRPr lang="en-US" dirty="0"/>
          </a:p>
        </p:txBody>
      </p:sp>
      <p:sp>
        <p:nvSpPr>
          <p:cNvPr id="7" name="Subtitle 6"/>
          <p:cNvSpPr>
            <a:spLocks noGrp="1"/>
          </p:cNvSpPr>
          <p:nvPr>
            <p:ph type="subTitle" idx="1"/>
          </p:nvPr>
        </p:nvSpPr>
        <p:spPr/>
        <p:txBody>
          <a:bodyPr/>
          <a:lstStyle/>
          <a:p>
            <a:r>
              <a:rPr lang="en-US" dirty="0"/>
              <a:t>Styling Content with Cascading Style Sheets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styles override embedded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When you define style properties for an HTML element using embedded styles, you set the default format for each occurrence of the tag throughout your HTML file. </a:t>
            </a:r>
            <a:endParaRPr lang="en-US" b="0" dirty="0" smtClean="0"/>
          </a:p>
          <a:p>
            <a:pPr>
              <a:buFont typeface="Arial" pitchFamily="34" charset="0"/>
              <a:buChar char="•"/>
            </a:pPr>
            <a:r>
              <a:rPr lang="en-US" b="0" dirty="0" smtClean="0"/>
              <a:t>After </a:t>
            </a:r>
            <a:r>
              <a:rPr lang="en-US" b="0" dirty="0"/>
              <a:t>you define a default style, there may be times when you want to use a unique format for a specific tag within your page. </a:t>
            </a:r>
            <a:endParaRPr lang="en-US" b="0" dirty="0" smtClean="0"/>
          </a:p>
          <a:p>
            <a:pPr>
              <a:buFont typeface="Arial" pitchFamily="34" charset="0"/>
              <a:buChar char="•"/>
            </a:pPr>
            <a:r>
              <a:rPr lang="en-US" b="0" dirty="0" smtClean="0"/>
              <a:t>In </a:t>
            </a:r>
            <a:r>
              <a:rPr lang="en-US" b="0" dirty="0"/>
              <a:t>such cases, you can override the embedded style definition using an inline style.</a:t>
            </a:r>
          </a:p>
          <a:p>
            <a:endParaRPr lang="en-US" dirty="0"/>
          </a:p>
        </p:txBody>
      </p:sp>
    </p:spTree>
    <p:extLst>
      <p:ext uri="{BB962C8B-B14F-4D97-AF65-F5344CB8AC3E}">
        <p14:creationId xmlns:p14="http://schemas.microsoft.com/office/powerpoint/2010/main" val="200427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 style definition</a:t>
            </a:r>
            <a:endParaRPr lang="en-US" dirty="0"/>
          </a:p>
        </p:txBody>
      </p:sp>
      <p:sp>
        <p:nvSpPr>
          <p:cNvPr id="3" name="Content Placeholder 2"/>
          <p:cNvSpPr>
            <a:spLocks noGrp="1"/>
          </p:cNvSpPr>
          <p:nvPr>
            <p:ph idx="1"/>
          </p:nvPr>
        </p:nvSpPr>
        <p:spPr/>
        <p:txBody>
          <a:bodyPr/>
          <a:lstStyle/>
          <a:p>
            <a:r>
              <a:rPr lang="en-US" dirty="0" smtClean="0"/>
              <a:t>	</a:t>
            </a:r>
            <a:r>
              <a:rPr lang="en-US" dirty="0"/>
              <a:t>&lt;!DOCTYPE 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p { </a:t>
            </a:r>
            <a:r>
              <a:rPr lang="en-US" dirty="0" err="1"/>
              <a:t>color:blue</a:t>
            </a:r>
            <a:r>
              <a:rPr lang="en-US" dirty="0"/>
              <a:t>; </a:t>
            </a:r>
            <a:r>
              <a:rPr lang="en-US" dirty="0" err="1"/>
              <a:t>background-color:orange</a:t>
            </a:r>
            <a:r>
              <a:rPr lang="en-US" dirty="0"/>
              <a:t>; }</a:t>
            </a:r>
            <a:br>
              <a:rPr lang="en-US" dirty="0"/>
            </a:br>
            <a:r>
              <a:rPr lang="en-US" dirty="0"/>
              <a:t>&lt;/style&gt;</a:t>
            </a:r>
            <a:br>
              <a:rPr lang="en-US" dirty="0"/>
            </a:br>
            <a:r>
              <a:rPr lang="en-US" dirty="0"/>
              <a:t>&lt;/head&gt;</a:t>
            </a:r>
            <a:br>
              <a:rPr lang="en-US" dirty="0"/>
            </a:br>
            <a:r>
              <a:rPr lang="en-US" dirty="0"/>
              <a:t>&lt;body&gt;</a:t>
            </a:r>
            <a:br>
              <a:rPr lang="en-US" dirty="0"/>
            </a:br>
            <a:r>
              <a:rPr lang="en-US" dirty="0"/>
              <a:t>&lt;p&gt;11111111&lt;/p&gt;</a:t>
            </a:r>
            <a:br>
              <a:rPr lang="en-US" dirty="0"/>
            </a:br>
            <a:r>
              <a:rPr lang="en-US" dirty="0"/>
              <a:t>&lt;p style="</a:t>
            </a:r>
            <a:r>
              <a:rPr lang="en-US" dirty="0" err="1"/>
              <a:t>background-color:yellow</a:t>
            </a:r>
            <a:r>
              <a:rPr lang="en-US" dirty="0"/>
              <a:t>"&gt;2222222&lt;/p&gt;</a:t>
            </a:r>
            <a:br>
              <a:rPr lang="en-US" dirty="0"/>
            </a:br>
            <a:r>
              <a:rPr lang="en-US" dirty="0"/>
              <a:t>&lt;p&gt;33333333&lt;/p&gt;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4114800"/>
            <a:ext cx="4406900" cy="1654952"/>
          </a:xfrm>
          <a:prstGeom prst="rect">
            <a:avLst/>
          </a:prstGeom>
        </p:spPr>
      </p:pic>
    </p:spTree>
    <p:extLst>
      <p:ext uri="{BB962C8B-B14F-4D97-AF65-F5344CB8AC3E}">
        <p14:creationId xmlns:p14="http://schemas.microsoft.com/office/powerpoint/2010/main" val="160624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0" dirty="0" smtClean="0"/>
              <a:t>Embedded </a:t>
            </a:r>
            <a:r>
              <a:rPr lang="en-US" b="0" dirty="0"/>
              <a:t>styles let you control the format of HTML elements throughout your entire page. In this way, you can quickly apply or later change the entire look and feel of your page. </a:t>
            </a:r>
            <a:endParaRPr lang="en-US" b="0" dirty="0" smtClean="0"/>
          </a:p>
          <a:p>
            <a:pPr>
              <a:buFont typeface="Arial" pitchFamily="34" charset="0"/>
              <a:buChar char="•"/>
            </a:pPr>
            <a:r>
              <a:rPr lang="en-US" b="0" dirty="0" smtClean="0"/>
              <a:t>Most </a:t>
            </a:r>
            <a:r>
              <a:rPr lang="en-US" b="0" dirty="0"/>
              <a:t>Web sites, however, consist of multiple pages. Admittedly, you could place the same embedded style definitions at the top of each page. However, do so requires repetitive work. Further, should you later decide to change an element’s appearance, you would again have to edit every page’s corresponding file—which is not only time consuming, but also error prone. </a:t>
            </a:r>
          </a:p>
          <a:p>
            <a:pPr>
              <a:buFont typeface="Arial" pitchFamily="34" charset="0"/>
              <a:buChar char="•"/>
            </a:pPr>
            <a:r>
              <a:rPr lang="en-US" b="0" dirty="0"/>
              <a:t>An external CSS style sheet lets you place all of your CSS style definitions within one file that you then reference from within each of your HTML page files. When a user views a page, the browser will download and apply the style definitions provided in the corresponding .CSS file. Should you later need to change a style, you simply edit the .CSS file and your changes will automatically apply to the pages that use the file.</a:t>
            </a:r>
          </a:p>
          <a:p>
            <a:pPr>
              <a:buFont typeface="Arial" pitchFamily="34" charset="0"/>
              <a:buChar char="•"/>
            </a:pPr>
            <a:r>
              <a:rPr lang="en-US" b="0" dirty="0"/>
              <a:t>To create an external style sheet file, you use a text editor, just like you would to create an HTML file. Within the external style sheet file, you do not use the &lt;style&gt; and &lt;/style&gt; tag pair to define your style properties. </a:t>
            </a:r>
          </a:p>
        </p:txBody>
      </p:sp>
    </p:spTree>
    <p:extLst>
      <p:ext uri="{BB962C8B-B14F-4D97-AF65-F5344CB8AC3E}">
        <p14:creationId xmlns:p14="http://schemas.microsoft.com/office/powerpoint/2010/main" val="28253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382000" cy="548640"/>
          </a:xfrm>
        </p:spPr>
        <p:txBody>
          <a:bodyPr/>
          <a:lstStyle/>
          <a:p>
            <a:r>
              <a:rPr lang="en-US" dirty="0" smtClean="0"/>
              <a:t>Sample external style sheet (Sitestyles.css)</a:t>
            </a:r>
            <a:endParaRPr lang="en-US" dirty="0"/>
          </a:p>
        </p:txBody>
      </p:sp>
      <p:sp>
        <p:nvSpPr>
          <p:cNvPr id="3" name="Content Placeholder 2"/>
          <p:cNvSpPr>
            <a:spLocks noGrp="1"/>
          </p:cNvSpPr>
          <p:nvPr>
            <p:ph idx="1"/>
          </p:nvPr>
        </p:nvSpPr>
        <p:spPr/>
        <p:txBody>
          <a:bodyPr/>
          <a:lstStyle/>
          <a:p>
            <a:r>
              <a:rPr lang="en-US" dirty="0" smtClean="0"/>
              <a:t>	h1 </a:t>
            </a:r>
            <a:r>
              <a:rPr lang="en-US" dirty="0"/>
              <a:t>{ </a:t>
            </a:r>
            <a:r>
              <a:rPr lang="en-US" dirty="0" err="1"/>
              <a:t>color:red</a:t>
            </a:r>
            <a:r>
              <a:rPr lang="en-US" dirty="0"/>
              <a:t>; </a:t>
            </a:r>
            <a:r>
              <a:rPr lang="en-US" dirty="0" err="1"/>
              <a:t>background-color:yellow</a:t>
            </a:r>
            <a:r>
              <a:rPr lang="en-US" dirty="0"/>
              <a:t>; </a:t>
            </a:r>
            <a:r>
              <a:rPr lang="en-US" dirty="0" err="1"/>
              <a:t>font-family:'Comic</a:t>
            </a:r>
            <a:r>
              <a:rPr lang="en-US" dirty="0"/>
              <a:t> Sans MS'; </a:t>
            </a:r>
            <a:r>
              <a:rPr lang="en-US" dirty="0" smtClean="0"/>
              <a:t>}</a:t>
            </a:r>
            <a:br>
              <a:rPr lang="en-US" dirty="0" smtClean="0"/>
            </a:br>
            <a:r>
              <a:rPr lang="en-US" dirty="0" smtClean="0"/>
              <a:t>p </a:t>
            </a:r>
            <a:r>
              <a:rPr lang="en-US" dirty="0"/>
              <a:t>{ </a:t>
            </a:r>
            <a:r>
              <a:rPr lang="en-US" dirty="0" err="1"/>
              <a:t>color:blue</a:t>
            </a:r>
            <a:r>
              <a:rPr lang="en-US" dirty="0"/>
              <a:t>; </a:t>
            </a:r>
            <a:r>
              <a:rPr lang="en-US" dirty="0" err="1"/>
              <a:t>background-color:orange</a:t>
            </a:r>
            <a:r>
              <a:rPr lang="en-US" dirty="0"/>
              <a:t>; </a:t>
            </a:r>
            <a:r>
              <a:rPr lang="en-US" dirty="0" err="1"/>
              <a:t>font-family:Arial</a:t>
            </a:r>
            <a:r>
              <a:rPr lang="en-US" dirty="0"/>
              <a:t>; }</a:t>
            </a:r>
          </a:p>
        </p:txBody>
      </p:sp>
    </p:spTree>
    <p:extLst>
      <p:ext uri="{BB962C8B-B14F-4D97-AF65-F5344CB8AC3E}">
        <p14:creationId xmlns:p14="http://schemas.microsoft.com/office/powerpoint/2010/main" val="165436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in the style sheet</a:t>
            </a:r>
            <a:endParaRPr lang="en-US" dirty="0"/>
          </a:p>
        </p:txBody>
      </p:sp>
      <p:sp>
        <p:nvSpPr>
          <p:cNvPr id="3" name="Content Placeholder 2"/>
          <p:cNvSpPr>
            <a:spLocks noGrp="1"/>
          </p:cNvSpPr>
          <p:nvPr>
            <p:ph idx="1"/>
          </p:nvPr>
        </p:nvSpPr>
        <p:spPr/>
        <p:txBody>
          <a:bodyPr/>
          <a:lstStyle/>
          <a:p>
            <a:r>
              <a:rPr lang="en-US" dirty="0" smtClean="0"/>
              <a:t>	&lt;</a:t>
            </a:r>
            <a:r>
              <a:rPr lang="en-US" dirty="0"/>
              <a:t>head&gt;</a:t>
            </a:r>
            <a:br>
              <a:rPr lang="en-US" dirty="0"/>
            </a:br>
            <a:r>
              <a:rPr lang="en-US" dirty="0"/>
              <a:t>&lt;link </a:t>
            </a:r>
            <a:r>
              <a:rPr lang="en-US" dirty="0" err="1"/>
              <a:t>rel</a:t>
            </a:r>
            <a:r>
              <a:rPr lang="en-US" dirty="0"/>
              <a:t>="</a:t>
            </a:r>
            <a:r>
              <a:rPr lang="en-US" dirty="0" err="1"/>
              <a:t>stylesheet</a:t>
            </a:r>
            <a:r>
              <a:rPr lang="en-US" dirty="0"/>
              <a:t>" type="text/</a:t>
            </a:r>
            <a:r>
              <a:rPr lang="en-US" dirty="0" err="1"/>
              <a:t>css</a:t>
            </a:r>
            <a:r>
              <a:rPr lang="en-US" dirty="0"/>
              <a:t>" href="SiteStyle.css" /&gt;</a:t>
            </a:r>
            <a:br>
              <a:rPr lang="en-US" dirty="0"/>
            </a:br>
            <a:r>
              <a:rPr lang="en-US" dirty="0"/>
              <a:t>&lt;/head&gt;</a:t>
            </a:r>
          </a:p>
          <a:p>
            <a:endParaRPr lang="en-US" dirty="0"/>
          </a:p>
        </p:txBody>
      </p:sp>
    </p:spTree>
    <p:extLst>
      <p:ext uri="{BB962C8B-B14F-4D97-AF65-F5344CB8AC3E}">
        <p14:creationId xmlns:p14="http://schemas.microsoft.com/office/powerpoint/2010/main" val="151805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“Cascading” in Cascading Style Sheets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143000"/>
            <a:ext cx="705802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8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validating </a:t>
            </a:r>
            <a:r>
              <a:rPr lang="en-US" dirty="0" err="1" smtClean="0"/>
              <a:t>css</a:t>
            </a:r>
            <a:r>
              <a:rPr lang="en-US" dirty="0" smtClean="0"/>
              <a:t> styles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399"/>
            <a:ext cx="5319713" cy="429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71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0" dirty="0"/>
              <a:t>Across the Web, developers make extensive use of cascading style sheets, CSS, to format elements within a Web page. </a:t>
            </a:r>
            <a:endParaRPr lang="en-US" b="0" dirty="0" smtClean="0"/>
          </a:p>
          <a:p>
            <a:pPr>
              <a:buFont typeface="Arial" pitchFamily="34" charset="0"/>
              <a:buChar char="•"/>
            </a:pPr>
            <a:r>
              <a:rPr lang="en-US" b="0" dirty="0" smtClean="0"/>
              <a:t>By </a:t>
            </a:r>
            <a:r>
              <a:rPr lang="en-US" b="0" dirty="0"/>
              <a:t>default, if a Web developer does not specify CSS attributes for an HTML element, a browser will use its own default, built-in, formatting. </a:t>
            </a:r>
            <a:endParaRPr lang="en-US" b="0" dirty="0" smtClean="0"/>
          </a:p>
          <a:p>
            <a:pPr>
              <a:buFont typeface="Arial" pitchFamily="34" charset="0"/>
              <a:buChar char="•"/>
            </a:pPr>
            <a:r>
              <a:rPr lang="en-US" b="0" dirty="0" smtClean="0"/>
              <a:t>To </a:t>
            </a:r>
            <a:r>
              <a:rPr lang="en-US" b="0" dirty="0"/>
              <a:t>specify formatting using CSS, developers can use inline styles, embedded styles, and external styles. An inline style appears within an HTML element tag and affects only that occurrence of the element. </a:t>
            </a:r>
            <a:endParaRPr lang="en-US" b="0" dirty="0" smtClean="0"/>
          </a:p>
          <a:p>
            <a:pPr>
              <a:buFont typeface="Arial" pitchFamily="34" charset="0"/>
              <a:buChar char="•"/>
            </a:pPr>
            <a:r>
              <a:rPr lang="en-US" b="0" dirty="0" smtClean="0"/>
              <a:t>An </a:t>
            </a:r>
            <a:r>
              <a:rPr lang="en-US" b="0" dirty="0"/>
              <a:t>embedded style, in contrast, affects all of the corresponding tags within an HTML file. </a:t>
            </a:r>
            <a:endParaRPr lang="en-US" b="0" dirty="0" smtClean="0"/>
          </a:p>
          <a:p>
            <a:pPr>
              <a:buFont typeface="Arial" pitchFamily="34" charset="0"/>
              <a:buChar char="•"/>
            </a:pPr>
            <a:r>
              <a:rPr lang="en-US" b="0" dirty="0" smtClean="0"/>
              <a:t>And </a:t>
            </a:r>
            <a:r>
              <a:rPr lang="en-US" b="0" dirty="0"/>
              <a:t>finally, an external style sheet file defines styles that a developer can easily apply to multiple pages within a Web site. Using external style sheets, the developer can apply consistent styles throughout a site and easily and effectively add or modify styles. </a:t>
            </a:r>
            <a:endParaRPr lang="en-US" dirty="0"/>
          </a:p>
        </p:txBody>
      </p:sp>
    </p:spTree>
    <p:extLst>
      <p:ext uri="{BB962C8B-B14F-4D97-AF65-F5344CB8AC3E}">
        <p14:creationId xmlns:p14="http://schemas.microsoft.com/office/powerpoint/2010/main" val="400425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Autofit/>
          </a:bodyPr>
          <a:lstStyle/>
          <a:p>
            <a:pPr lvl="0">
              <a:buFont typeface="Arial" pitchFamily="34" charset="0"/>
              <a:buChar char="•"/>
            </a:pPr>
            <a:r>
              <a:rPr lang="en-US" b="0" dirty="0"/>
              <a:t>How to use the style attribute within an HTML tag to apply an inline style.</a:t>
            </a:r>
          </a:p>
          <a:p>
            <a:pPr lvl="0">
              <a:buFont typeface="Arial" pitchFamily="34" charset="0"/>
              <a:buChar char="•"/>
            </a:pPr>
            <a:r>
              <a:rPr lang="en-US" b="0" dirty="0"/>
              <a:t>How to use the &lt;style&gt; and &lt;/style&gt; tag pair to define embedded style definitions.</a:t>
            </a:r>
          </a:p>
          <a:p>
            <a:pPr lvl="0">
              <a:buFont typeface="Arial" pitchFamily="34" charset="0"/>
              <a:buChar char="•"/>
            </a:pPr>
            <a:r>
              <a:rPr lang="en-US" b="0" dirty="0"/>
              <a:t>How to create an external style sheet file and use the &lt;link&gt; tag to include it within an HTML file.</a:t>
            </a:r>
          </a:p>
          <a:p>
            <a:pPr lvl="0">
              <a:buFont typeface="Arial" pitchFamily="34" charset="0"/>
              <a:buChar char="•"/>
            </a:pPr>
            <a:r>
              <a:rPr lang="en-US" b="0" dirty="0"/>
              <a:t>When to use inline, embedded, and external style definitions.</a:t>
            </a:r>
          </a:p>
          <a:p>
            <a:pPr lvl="0">
              <a:buFont typeface="Arial" pitchFamily="34" charset="0"/>
              <a:buChar char="•"/>
            </a:pPr>
            <a:r>
              <a:rPr lang="en-US" b="0" dirty="0"/>
              <a:t>Why the word “cascading” is used in the word cascading style sheets.</a:t>
            </a:r>
          </a:p>
        </p:txBody>
      </p:sp>
    </p:spTree>
    <p:extLst>
      <p:ext uri="{BB962C8B-B14F-4D97-AF65-F5344CB8AC3E}">
        <p14:creationId xmlns:p14="http://schemas.microsoft.com/office/powerpoint/2010/main" val="2256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Developers refer to attribute settings that appear within an HTML tag as inline styles. </a:t>
            </a:r>
            <a:endParaRPr lang="en-US" b="0" dirty="0" smtClean="0"/>
          </a:p>
          <a:p>
            <a:pPr>
              <a:buFont typeface="Arial" pitchFamily="34" charset="0"/>
              <a:buChar char="•"/>
            </a:pPr>
            <a:r>
              <a:rPr lang="en-US" b="0" dirty="0" smtClean="0"/>
              <a:t>To </a:t>
            </a:r>
            <a:r>
              <a:rPr lang="en-US" b="0" dirty="0"/>
              <a:t>specify inline styles, you place the style attribute within an HTML tag and within the style attribute, assign values to the formatting properties that you desire. </a:t>
            </a:r>
            <a:endParaRPr lang="en-US" b="0" dirty="0" smtClean="0"/>
          </a:p>
          <a:p>
            <a:pPr>
              <a:buFont typeface="Arial" pitchFamily="34" charset="0"/>
              <a:buChar char="•"/>
            </a:pPr>
            <a:r>
              <a:rPr lang="en-US" b="0" dirty="0" smtClean="0"/>
              <a:t>If </a:t>
            </a:r>
            <a:r>
              <a:rPr lang="en-US" b="0" dirty="0"/>
              <a:t>you have a simple HTML page, using inline styles is fine. </a:t>
            </a:r>
            <a:endParaRPr lang="en-US" b="0" dirty="0" smtClean="0"/>
          </a:p>
          <a:p>
            <a:pPr>
              <a:buFont typeface="Arial" pitchFamily="34" charset="0"/>
              <a:buChar char="•"/>
            </a:pPr>
            <a:r>
              <a:rPr lang="en-US" b="0" dirty="0" smtClean="0"/>
              <a:t>As </a:t>
            </a:r>
            <a:r>
              <a:rPr lang="en-US" b="0" dirty="0"/>
              <a:t>the number of pages in your Web site increases, the use of inline styles often leads to redundancy of effort and pages that are hard to modify.</a:t>
            </a:r>
          </a:p>
          <a:p>
            <a:endParaRPr lang="en-US" dirty="0" smtClean="0"/>
          </a:p>
          <a:p>
            <a:r>
              <a:rPr lang="en-US" dirty="0"/>
              <a:t>&lt;h1 style=“</a:t>
            </a:r>
            <a:r>
              <a:rPr lang="en-US" dirty="0" err="1"/>
              <a:t>color:red</a:t>
            </a:r>
            <a:r>
              <a:rPr lang="en-US" dirty="0"/>
              <a:t>”&gt;This text is red&lt;/h1&gt;</a:t>
            </a:r>
          </a:p>
          <a:p>
            <a:endParaRPr lang="en-US" dirty="0"/>
          </a:p>
        </p:txBody>
      </p:sp>
    </p:spTree>
    <p:extLst>
      <p:ext uri="{BB962C8B-B14F-4D97-AF65-F5344CB8AC3E}">
        <p14:creationId xmlns:p14="http://schemas.microsoft.com/office/powerpoint/2010/main" val="75824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background image</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&lt;body style="background-image:</a:t>
            </a:r>
            <a:br>
              <a:rPr lang="en-US" dirty="0"/>
            </a:br>
            <a:r>
              <a:rPr lang="en-US" dirty="0" err="1"/>
              <a:t>url</a:t>
            </a:r>
            <a:r>
              <a:rPr lang="en-US" dirty="0"/>
              <a:t>('http://www.websitedevelopmentbook.com/chapter07/puppy.jpg')"&gt;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438400"/>
            <a:ext cx="4533900" cy="3250029"/>
          </a:xfrm>
          <a:prstGeom prst="rect">
            <a:avLst/>
          </a:prstGeom>
        </p:spPr>
      </p:pic>
    </p:spTree>
    <p:extLst>
      <p:ext uri="{BB962C8B-B14F-4D97-AF65-F5344CB8AC3E}">
        <p14:creationId xmlns:p14="http://schemas.microsoft.com/office/powerpoint/2010/main" val="217259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inline style for fonts</a:t>
            </a:r>
            <a:endParaRPr lang="en-US" dirty="0"/>
          </a:p>
        </p:txBody>
      </p:sp>
      <p:sp>
        <p:nvSpPr>
          <p:cNvPr id="3" name="Content Placeholder 2"/>
          <p:cNvSpPr>
            <a:spLocks noGrp="1"/>
          </p:cNvSpPr>
          <p:nvPr>
            <p:ph idx="1"/>
          </p:nvPr>
        </p:nvSpPr>
        <p:spPr/>
        <p:txBody>
          <a:bodyPr/>
          <a:lstStyle/>
          <a:p>
            <a:r>
              <a:rPr lang="en-US" dirty="0" smtClean="0"/>
              <a:t>	</a:t>
            </a:r>
            <a:r>
              <a:rPr lang="en-US" dirty="0"/>
              <a:t>&lt;!DOCTYPE html&gt;</a:t>
            </a:r>
            <a:br>
              <a:rPr lang="en-US" dirty="0"/>
            </a:br>
            <a:r>
              <a:rPr lang="en-US" dirty="0"/>
              <a:t>&lt;body style="</a:t>
            </a:r>
            <a:r>
              <a:rPr lang="en-US" dirty="0" err="1"/>
              <a:t>font-family:'Comic</a:t>
            </a:r>
            <a:r>
              <a:rPr lang="en-US" dirty="0"/>
              <a:t> Sans MS'"&gt;</a:t>
            </a:r>
            <a:br>
              <a:rPr lang="en-US" dirty="0"/>
            </a:br>
            <a:r>
              <a:rPr lang="en-US" dirty="0"/>
              <a:t>&lt;h1&gt;This is a Header&lt;/h1&gt;</a:t>
            </a:r>
            <a:br>
              <a:rPr lang="en-US" dirty="0"/>
            </a:br>
            <a:r>
              <a:rPr lang="en-US" dirty="0"/>
              <a:t>&lt;</a:t>
            </a:r>
            <a:r>
              <a:rPr lang="en-US" dirty="0" err="1"/>
              <a:t>hr</a:t>
            </a:r>
            <a:r>
              <a:rPr lang="en-US" dirty="0"/>
              <a:t>/&gt;</a:t>
            </a:r>
            <a:br>
              <a:rPr lang="en-US" dirty="0"/>
            </a:br>
            <a:r>
              <a:rPr lang="en-US" dirty="0"/>
              <a:t>&lt;p&gt;This is sample paragraph text!&lt;/p&gt;</a:t>
            </a:r>
            <a:br>
              <a:rPr lang="en-US" dirty="0"/>
            </a:br>
            <a:r>
              <a:rPr lang="en-US" dirty="0"/>
              <a:t>&lt;/body&gt;</a:t>
            </a:r>
            <a:br>
              <a:rPr lang="en-US" dirty="0"/>
            </a:br>
            <a:r>
              <a:rPr lang="en-US" dirty="0"/>
              <a:t>&lt;/html&gt;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505200"/>
            <a:ext cx="3956050" cy="2101938"/>
          </a:xfrm>
          <a:prstGeom prst="rect">
            <a:avLst/>
          </a:prstGeom>
        </p:spPr>
      </p:pic>
    </p:spTree>
    <p:extLst>
      <p:ext uri="{BB962C8B-B14F-4D97-AF65-F5344CB8AC3E}">
        <p14:creationId xmlns:p14="http://schemas.microsoft.com/office/powerpoint/2010/main" val="180831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 images</a:t>
            </a:r>
            <a:endParaRPr lang="en-US" dirty="0"/>
          </a:p>
        </p:txBody>
      </p:sp>
      <p:sp>
        <p:nvSpPr>
          <p:cNvPr id="3" name="Content Placeholder 2"/>
          <p:cNvSpPr>
            <a:spLocks noGrp="1"/>
          </p:cNvSpPr>
          <p:nvPr>
            <p:ph idx="1"/>
          </p:nvPr>
        </p:nvSpPr>
        <p:spPr/>
        <p:txBody>
          <a:bodyPr/>
          <a:lstStyle/>
          <a:p>
            <a:r>
              <a:rPr lang="en-US" dirty="0" smtClean="0"/>
              <a:t>	&lt;!</a:t>
            </a:r>
            <a:r>
              <a:rPr lang="en-US" dirty="0"/>
              <a:t>DOCTYPE 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="http://www.websitedevelopmentbook.com/Chapter07/cigar.jpg" style="</a:t>
            </a:r>
            <a:r>
              <a:rPr lang="en-US" dirty="0" err="1"/>
              <a:t>position:absolute</a:t>
            </a:r>
            <a:r>
              <a:rPr lang="en-US" dirty="0"/>
              <a:t>;  left:400px; top:300px; z-index:1;"  /&gt;</a:t>
            </a:r>
            <a:br>
              <a:rPr lang="en-US" dirty="0"/>
            </a:br>
            <a:r>
              <a:rPr lang="en-US" dirty="0"/>
              <a:t>&lt;</a:t>
            </a:r>
            <a:r>
              <a:rPr lang="en-US" dirty="0" err="1"/>
              <a:t>img</a:t>
            </a:r>
            <a:r>
              <a:rPr lang="en-US" dirty="0"/>
              <a:t> </a:t>
            </a:r>
            <a:r>
              <a:rPr lang="en-US" dirty="0" err="1"/>
              <a:t>src</a:t>
            </a:r>
            <a:r>
              <a:rPr lang="en-US" dirty="0"/>
              <a:t>="http://www.websitedevelopmentbook.com/Chapter07/wine.jpg" style="</a:t>
            </a:r>
            <a:r>
              <a:rPr lang="en-US" dirty="0" err="1"/>
              <a:t>position:absolute</a:t>
            </a:r>
            <a:r>
              <a:rPr lang="en-US" dirty="0"/>
              <a:t>;  z-index:0;"  /&gt;</a:t>
            </a:r>
            <a:br>
              <a:rPr lang="en-US" dirty="0"/>
            </a:br>
            <a:r>
              <a:rPr lang="en-US" dirty="0"/>
              <a:t>&lt;</a:t>
            </a:r>
            <a:r>
              <a:rPr lang="en-US" dirty="0" err="1"/>
              <a:t>img</a:t>
            </a:r>
            <a:r>
              <a:rPr lang="en-US" dirty="0"/>
              <a:t> </a:t>
            </a:r>
            <a:r>
              <a:rPr lang="en-US" dirty="0" err="1"/>
              <a:t>src</a:t>
            </a:r>
            <a:r>
              <a:rPr lang="en-US" dirty="0"/>
              <a:t>="http://www.websitedevelopmentbook.com/Chapter07/pizza.jpg" style="</a:t>
            </a:r>
            <a:r>
              <a:rPr lang="en-US" dirty="0" err="1"/>
              <a:t>position:absolute</a:t>
            </a:r>
            <a:r>
              <a:rPr lang="en-US" dirty="0"/>
              <a:t>;   left:500px; top:0px; z-index:2;"  /&gt;</a:t>
            </a:r>
            <a:br>
              <a:rPr lang="en-US" dirty="0"/>
            </a:br>
            <a:r>
              <a:rPr lang="en-US" dirty="0"/>
              <a:t>&lt;/body&gt;</a:t>
            </a:r>
            <a:br>
              <a:rPr lang="en-US" dirty="0"/>
            </a:br>
            <a:r>
              <a:rPr lang="en-US" dirty="0"/>
              <a:t>&lt;/html&gt;</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352800"/>
            <a:ext cx="4724400" cy="3435532"/>
          </a:xfrm>
          <a:prstGeom prst="rect">
            <a:avLst/>
          </a:prstGeom>
        </p:spPr>
      </p:pic>
    </p:spTree>
    <p:extLst>
      <p:ext uri="{BB962C8B-B14F-4D97-AF65-F5344CB8AC3E}">
        <p14:creationId xmlns:p14="http://schemas.microsoft.com/office/powerpoint/2010/main" val="9613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various elements</a:t>
            </a:r>
            <a:endParaRPr lang="en-US" dirty="0"/>
          </a:p>
        </p:txBody>
      </p:sp>
      <p:sp>
        <p:nvSpPr>
          <p:cNvPr id="3" name="Content Placeholder 2"/>
          <p:cNvSpPr>
            <a:spLocks noGrp="1"/>
          </p:cNvSpPr>
          <p:nvPr>
            <p:ph idx="1"/>
          </p:nvPr>
        </p:nvSpPr>
        <p:spPr>
          <a:xfrm>
            <a:off x="822960" y="1100628"/>
            <a:ext cx="4587240" cy="4309572"/>
          </a:xfrm>
        </p:spPr>
        <p:txBody>
          <a:bodyPr>
            <a:normAutofit fontScale="85000" lnSpcReduction="20000"/>
          </a:bodyPr>
          <a:lstStyle/>
          <a:p>
            <a:r>
              <a:rPr lang="en-US" dirty="0" smtClean="0"/>
              <a:t>	&lt;!</a:t>
            </a:r>
            <a:r>
              <a:rPr lang="en-US" dirty="0"/>
              <a:t>DOCTYPE html&gt;</a:t>
            </a:r>
            <a:br>
              <a:rPr lang="en-US" dirty="0"/>
            </a:br>
            <a:r>
              <a:rPr lang="en-US" dirty="0"/>
              <a:t>&lt;body&gt;</a:t>
            </a:r>
            <a:br>
              <a:rPr lang="en-US" dirty="0"/>
            </a:br>
            <a:r>
              <a:rPr lang="en-US" dirty="0"/>
              <a:t>&lt;h1 style="</a:t>
            </a:r>
            <a:r>
              <a:rPr lang="en-US" dirty="0" err="1"/>
              <a:t>color:red</a:t>
            </a:r>
            <a:r>
              <a:rPr lang="en-US" dirty="0"/>
              <a:t>; </a:t>
            </a:r>
            <a:r>
              <a:rPr lang="en-US" dirty="0" err="1"/>
              <a:t>font-family:arial</a:t>
            </a:r>
            <a:r>
              <a:rPr lang="en-US" dirty="0"/>
              <a:t>;"&gt;Dogs&lt;/h1&gt;</a:t>
            </a:r>
            <a:br>
              <a:rPr lang="en-US" dirty="0"/>
            </a:br>
            <a:r>
              <a:rPr lang="en-US" dirty="0"/>
              <a:t>&lt;p style="</a:t>
            </a:r>
            <a:r>
              <a:rPr lang="en-US" dirty="0" err="1"/>
              <a:t>color:blue</a:t>
            </a:r>
            <a:r>
              <a:rPr lang="en-US" dirty="0"/>
              <a:t>; </a:t>
            </a:r>
            <a:r>
              <a:rPr lang="en-US" dirty="0" err="1"/>
              <a:t>font-decoration:italic</a:t>
            </a:r>
            <a:r>
              <a:rPr lang="en-US" dirty="0"/>
              <a:t>; </a:t>
            </a:r>
            <a:r>
              <a:rPr lang="en-US" dirty="0" err="1"/>
              <a:t>text-align:left</a:t>
            </a:r>
            <a:r>
              <a:rPr lang="en-US" dirty="0"/>
              <a:t>;"&gt;Dogs are great!&lt;/p&gt;</a:t>
            </a:r>
            <a:br>
              <a:rPr lang="en-US" dirty="0"/>
            </a:br>
            <a:r>
              <a:rPr lang="en-US" dirty="0"/>
              <a:t>&lt;</a:t>
            </a:r>
            <a:r>
              <a:rPr lang="en-US" dirty="0" err="1"/>
              <a:t>img</a:t>
            </a:r>
            <a:r>
              <a:rPr lang="en-US" dirty="0"/>
              <a:t> style="border:0;" </a:t>
            </a:r>
            <a:r>
              <a:rPr lang="en-US" dirty="0" err="1"/>
              <a:t>src</a:t>
            </a:r>
            <a:r>
              <a:rPr lang="en-US" dirty="0"/>
              <a:t>="http://www.websitedevelopmentbook.com/chapter07/dogs.jpg"/&gt;</a:t>
            </a:r>
            <a:br>
              <a:rPr lang="en-US" dirty="0"/>
            </a:br>
            <a:r>
              <a:rPr lang="en-US" dirty="0"/>
              <a:t/>
            </a:r>
            <a:br>
              <a:rPr lang="en-US" dirty="0"/>
            </a:br>
            <a:r>
              <a:rPr lang="en-US" dirty="0"/>
              <a:t>&lt;h1 style="</a:t>
            </a:r>
            <a:r>
              <a:rPr lang="en-US" dirty="0" err="1"/>
              <a:t>color:red</a:t>
            </a:r>
            <a:r>
              <a:rPr lang="en-US" dirty="0"/>
              <a:t>; </a:t>
            </a:r>
            <a:r>
              <a:rPr lang="en-US" dirty="0" err="1"/>
              <a:t>font-family:arial</a:t>
            </a:r>
            <a:r>
              <a:rPr lang="en-US" dirty="0"/>
              <a:t>;"&gt;Cats&lt;/h1&gt;</a:t>
            </a:r>
            <a:br>
              <a:rPr lang="en-US" dirty="0"/>
            </a:br>
            <a:r>
              <a:rPr lang="en-US" dirty="0"/>
              <a:t>&lt;p style="</a:t>
            </a:r>
            <a:r>
              <a:rPr lang="en-US" dirty="0" err="1"/>
              <a:t>color:blue</a:t>
            </a:r>
            <a:r>
              <a:rPr lang="en-US" dirty="0"/>
              <a:t>; </a:t>
            </a:r>
            <a:r>
              <a:rPr lang="en-US" dirty="0" err="1"/>
              <a:t>font-decoration:italic</a:t>
            </a:r>
            <a:r>
              <a:rPr lang="en-US" dirty="0"/>
              <a:t>; </a:t>
            </a:r>
            <a:r>
              <a:rPr lang="en-US" dirty="0" err="1"/>
              <a:t>text-align:left</a:t>
            </a:r>
            <a:r>
              <a:rPr lang="en-US" dirty="0"/>
              <a:t>;"&gt;Cats are great!&lt;/p&gt;</a:t>
            </a:r>
            <a:br>
              <a:rPr lang="en-US" dirty="0"/>
            </a:br>
            <a:r>
              <a:rPr lang="en-US" dirty="0"/>
              <a:t>&lt;</a:t>
            </a:r>
            <a:r>
              <a:rPr lang="en-US" dirty="0" err="1"/>
              <a:t>img</a:t>
            </a:r>
            <a:r>
              <a:rPr lang="en-US" dirty="0"/>
              <a:t> style="border:0;" </a:t>
            </a:r>
            <a:r>
              <a:rPr lang="en-US" dirty="0" err="1"/>
              <a:t>src</a:t>
            </a:r>
            <a:r>
              <a:rPr lang="en-US" dirty="0"/>
              <a:t>="http://www.websitedevelopmentbook.com/chapter07/cats.jpg"/&gt;</a:t>
            </a:r>
            <a:br>
              <a:rPr lang="en-US" dirty="0"/>
            </a:br>
            <a:r>
              <a:rPr lang="en-US" dirty="0"/>
              <a:t>&lt;h1 style="</a:t>
            </a:r>
            <a:r>
              <a:rPr lang="en-US" dirty="0" err="1"/>
              <a:t>color:red</a:t>
            </a:r>
            <a:r>
              <a:rPr lang="en-US" dirty="0"/>
              <a:t>; </a:t>
            </a:r>
            <a:r>
              <a:rPr lang="en-US" dirty="0" err="1"/>
              <a:t>font-family:arial</a:t>
            </a:r>
            <a:r>
              <a:rPr lang="en-US" dirty="0"/>
              <a:t>;"&gt;Horses&lt;/h1&gt;</a:t>
            </a:r>
            <a:br>
              <a:rPr lang="en-US" dirty="0"/>
            </a:br>
            <a:r>
              <a:rPr lang="en-US" dirty="0"/>
              <a:t>&lt;p style="</a:t>
            </a:r>
            <a:r>
              <a:rPr lang="en-US" dirty="0" err="1"/>
              <a:t>color:blue</a:t>
            </a:r>
            <a:r>
              <a:rPr lang="en-US" dirty="0"/>
              <a:t>; </a:t>
            </a:r>
            <a:r>
              <a:rPr lang="en-US" dirty="0" err="1"/>
              <a:t>font-decoration:italic</a:t>
            </a:r>
            <a:r>
              <a:rPr lang="en-US" dirty="0"/>
              <a:t>; </a:t>
            </a:r>
            <a:r>
              <a:rPr lang="en-US" dirty="0" err="1"/>
              <a:t>text-align:left</a:t>
            </a:r>
            <a:r>
              <a:rPr lang="en-US" dirty="0"/>
              <a:t>;"&gt;Horses are great!&lt;/p&gt;</a:t>
            </a:r>
            <a:br>
              <a:rPr lang="en-US" dirty="0"/>
            </a:br>
            <a:r>
              <a:rPr lang="en-US" dirty="0"/>
              <a:t>&lt;</a:t>
            </a:r>
            <a:r>
              <a:rPr lang="en-US" dirty="0" err="1"/>
              <a:t>img</a:t>
            </a:r>
            <a:r>
              <a:rPr lang="en-US" dirty="0"/>
              <a:t> style="border:0;" </a:t>
            </a:r>
            <a:r>
              <a:rPr lang="en-US" dirty="0" err="1"/>
              <a:t>src</a:t>
            </a:r>
            <a:r>
              <a:rPr lang="en-US" dirty="0"/>
              <a:t>="http://www.websitedevelopmentbook.com/chapter07/horses.jpg"/&gt;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471577"/>
            <a:ext cx="2442503" cy="5486400"/>
          </a:xfrm>
          <a:prstGeom prst="rect">
            <a:avLst/>
          </a:prstGeom>
        </p:spPr>
      </p:pic>
    </p:spTree>
    <p:extLst>
      <p:ext uri="{BB962C8B-B14F-4D97-AF65-F5344CB8AC3E}">
        <p14:creationId xmlns:p14="http://schemas.microsoft.com/office/powerpoint/2010/main" val="74966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style definitions</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b="0" dirty="0"/>
              <a:t>An inline style is so named because it appears “inline” within an HTML tag. The inline style applies only to the tag within which it appears. </a:t>
            </a:r>
            <a:endParaRPr lang="en-US" b="0" dirty="0" smtClean="0"/>
          </a:p>
          <a:p>
            <a:pPr>
              <a:buFont typeface="Arial" pitchFamily="34" charset="0"/>
              <a:buChar char="•"/>
            </a:pPr>
            <a:r>
              <a:rPr lang="en-US" b="0" dirty="0" smtClean="0"/>
              <a:t>In </a:t>
            </a:r>
            <a:r>
              <a:rPr lang="en-US" b="0" dirty="0"/>
              <a:t>contrast, an embedded style, which you will define using the &lt;style&gt; and &lt;/style&gt; tag pairs, will, by default, apply to all occurrences of a tag.</a:t>
            </a:r>
          </a:p>
          <a:p>
            <a:pPr>
              <a:buFont typeface="Arial" pitchFamily="34" charset="0"/>
              <a:buChar char="•"/>
            </a:pPr>
            <a:r>
              <a:rPr lang="en-US" b="0" dirty="0"/>
              <a:t>To define an embedded style, you place the &lt;style&gt; and &lt;/style&gt; tag pair inside the &lt;head&gt; and &lt;/head&gt; tag pair at the top of your file. </a:t>
            </a:r>
            <a:endParaRPr lang="en-US" b="0" dirty="0" smtClean="0"/>
          </a:p>
          <a:p>
            <a:pPr>
              <a:buFont typeface="Arial" pitchFamily="34" charset="0"/>
              <a:buChar char="•"/>
            </a:pPr>
            <a:endParaRPr lang="en-US" b="0" dirty="0"/>
          </a:p>
          <a:p>
            <a:pPr marL="0" indent="0"/>
            <a:r>
              <a:rPr lang="en-US" dirty="0"/>
              <a:t>&lt;head&gt;</a:t>
            </a:r>
            <a:br>
              <a:rPr lang="en-US" dirty="0"/>
            </a:br>
            <a:r>
              <a:rPr lang="en-US" dirty="0"/>
              <a:t>&lt;style type="text/</a:t>
            </a:r>
            <a:r>
              <a:rPr lang="en-US" dirty="0" err="1"/>
              <a:t>css</a:t>
            </a:r>
            <a:r>
              <a:rPr lang="en-US" dirty="0"/>
              <a:t>"&gt;</a:t>
            </a:r>
            <a:br>
              <a:rPr lang="en-US" dirty="0"/>
            </a:br>
            <a:r>
              <a:rPr lang="en-US" dirty="0"/>
              <a:t>h1 { </a:t>
            </a:r>
            <a:r>
              <a:rPr lang="en-US" dirty="0" err="1"/>
              <a:t>color:blue</a:t>
            </a:r>
            <a:r>
              <a:rPr lang="en-US" dirty="0"/>
              <a:t>; }</a:t>
            </a:r>
            <a:br>
              <a:rPr lang="en-US" dirty="0"/>
            </a:br>
            <a:r>
              <a:rPr lang="en-US" dirty="0"/>
              <a:t>&lt;/style&gt;</a:t>
            </a:r>
            <a:br>
              <a:rPr lang="en-US" dirty="0"/>
            </a:br>
            <a:r>
              <a:rPr lang="en-US" dirty="0"/>
              <a:t>&lt;/head&gt;</a:t>
            </a:r>
            <a:br>
              <a:rPr lang="en-US" dirty="0"/>
            </a:br>
            <a:r>
              <a:rPr lang="en-US" dirty="0"/>
              <a:t>&lt;body&gt;</a:t>
            </a:r>
          </a:p>
          <a:p>
            <a:pPr>
              <a:buFont typeface="Arial" pitchFamily="34" charset="0"/>
              <a:buChar char="•"/>
            </a:pPr>
            <a:endParaRPr lang="en-US" b="0" dirty="0"/>
          </a:p>
        </p:txBody>
      </p:sp>
    </p:spTree>
    <p:extLst>
      <p:ext uri="{BB962C8B-B14F-4D97-AF65-F5344CB8AC3E}">
        <p14:creationId xmlns:p14="http://schemas.microsoft.com/office/powerpoint/2010/main" val="169859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styles</a:t>
            </a:r>
            <a:endParaRPr lang="en-US" dirty="0"/>
          </a:p>
        </p:txBody>
      </p:sp>
      <p:sp>
        <p:nvSpPr>
          <p:cNvPr id="3" name="Content Placeholder 2"/>
          <p:cNvSpPr>
            <a:spLocks noGrp="1"/>
          </p:cNvSpPr>
          <p:nvPr>
            <p:ph idx="1"/>
          </p:nvPr>
        </p:nvSpPr>
        <p:spPr>
          <a:xfrm>
            <a:off x="228600" y="1100628"/>
            <a:ext cx="8115300" cy="3579849"/>
          </a:xfrm>
        </p:spPr>
        <p:txBody>
          <a:bodyPr>
            <a:normAutofit fontScale="85000" lnSpcReduction="20000"/>
          </a:bodyPr>
          <a:lstStyle/>
          <a:p>
            <a:r>
              <a:rPr lang="en-US" dirty="0" smtClean="0"/>
              <a:t>	&lt;!</a:t>
            </a:r>
            <a:r>
              <a:rPr lang="en-US" dirty="0"/>
              <a:t>DOCTYPE html&gt;</a:t>
            </a:r>
            <a:br>
              <a:rPr lang="en-US" dirty="0"/>
            </a:br>
            <a:r>
              <a:rPr lang="en-US" dirty="0"/>
              <a:t>&lt;head&gt;</a:t>
            </a:r>
            <a:br>
              <a:rPr lang="en-US" dirty="0"/>
            </a:br>
            <a:r>
              <a:rPr lang="en-US" dirty="0"/>
              <a:t>&lt;style type="text/</a:t>
            </a:r>
            <a:r>
              <a:rPr lang="en-US" dirty="0" err="1"/>
              <a:t>css</a:t>
            </a:r>
            <a:r>
              <a:rPr lang="en-US" dirty="0"/>
              <a:t>"&gt;</a:t>
            </a:r>
            <a:br>
              <a:rPr lang="en-US" dirty="0"/>
            </a:br>
            <a:r>
              <a:rPr lang="en-US" dirty="0"/>
              <a:t>h1 { </a:t>
            </a:r>
            <a:r>
              <a:rPr lang="en-US" dirty="0" err="1"/>
              <a:t>color:red</a:t>
            </a:r>
            <a:r>
              <a:rPr lang="en-US" dirty="0"/>
              <a:t>; </a:t>
            </a:r>
            <a:r>
              <a:rPr lang="en-US" dirty="0" err="1"/>
              <a:t>font-decoration:italic</a:t>
            </a:r>
            <a:r>
              <a:rPr lang="en-US" dirty="0"/>
              <a:t>; </a:t>
            </a:r>
            <a:r>
              <a:rPr lang="en-US" dirty="0" err="1"/>
              <a:t>text-align:left</a:t>
            </a:r>
            <a:r>
              <a:rPr lang="en-US" dirty="0"/>
              <a:t>; }</a:t>
            </a:r>
            <a:br>
              <a:rPr lang="en-US" dirty="0"/>
            </a:br>
            <a:r>
              <a:rPr lang="en-US" dirty="0"/>
              <a:t>p { </a:t>
            </a:r>
            <a:r>
              <a:rPr lang="en-US" dirty="0" err="1"/>
              <a:t>color:blue</a:t>
            </a:r>
            <a:r>
              <a:rPr lang="en-US" dirty="0"/>
              <a:t>; </a:t>
            </a:r>
            <a:r>
              <a:rPr lang="en-US" dirty="0" err="1"/>
              <a:t>font-decoration:italic</a:t>
            </a:r>
            <a:r>
              <a:rPr lang="en-US" dirty="0"/>
              <a:t>; </a:t>
            </a:r>
            <a:r>
              <a:rPr lang="en-US" dirty="0" err="1"/>
              <a:t>text-align:left</a:t>
            </a:r>
            <a:r>
              <a:rPr lang="en-US" dirty="0"/>
              <a:t>; }</a:t>
            </a:r>
            <a:br>
              <a:rPr lang="en-US" dirty="0"/>
            </a:br>
            <a:r>
              <a:rPr lang="en-US" dirty="0" err="1"/>
              <a:t>img</a:t>
            </a:r>
            <a:r>
              <a:rPr lang="en-US" dirty="0"/>
              <a:t> { border:0; }</a:t>
            </a:r>
            <a:br>
              <a:rPr lang="en-US" dirty="0"/>
            </a:br>
            <a:r>
              <a:rPr lang="en-US" dirty="0"/>
              <a:t>&lt;/style&gt;</a:t>
            </a:r>
            <a:br>
              <a:rPr lang="en-US" dirty="0"/>
            </a:br>
            <a:r>
              <a:rPr lang="en-US" dirty="0"/>
              <a:t>&lt;/head&gt;</a:t>
            </a:r>
            <a:br>
              <a:rPr lang="en-US" dirty="0"/>
            </a:br>
            <a:r>
              <a:rPr lang="en-US" dirty="0"/>
              <a:t>&lt;body&gt;</a:t>
            </a:r>
            <a:br>
              <a:rPr lang="en-US" dirty="0"/>
            </a:br>
            <a:r>
              <a:rPr lang="en-US" dirty="0"/>
              <a:t>&lt;h1&gt;Dogs&lt;/h1&gt;</a:t>
            </a:r>
            <a:br>
              <a:rPr lang="en-US" dirty="0"/>
            </a:br>
            <a:r>
              <a:rPr lang="en-US" dirty="0"/>
              <a:t>&lt;p&gt;Dogs are great!&lt;/p&gt;</a:t>
            </a:r>
            <a:br>
              <a:rPr lang="en-US" dirty="0"/>
            </a:br>
            <a:r>
              <a:rPr lang="en-US" dirty="0"/>
              <a:t>&lt;</a:t>
            </a:r>
            <a:r>
              <a:rPr lang="en-US" dirty="0" err="1"/>
              <a:t>img</a:t>
            </a:r>
            <a:r>
              <a:rPr lang="en-US" dirty="0"/>
              <a:t> </a:t>
            </a:r>
            <a:r>
              <a:rPr lang="en-US" dirty="0" err="1"/>
              <a:t>src</a:t>
            </a:r>
            <a:r>
              <a:rPr lang="en-US" dirty="0"/>
              <a:t>="http://www.websitedevelopmentbook.com/chapter07/dogs.jpg"/&gt;</a:t>
            </a:r>
            <a:br>
              <a:rPr lang="en-US" dirty="0"/>
            </a:br>
            <a:r>
              <a:rPr lang="en-US" dirty="0"/>
              <a:t>&lt;h1&gt;Cats&lt;/h1&gt;</a:t>
            </a:r>
            <a:br>
              <a:rPr lang="en-US" dirty="0"/>
            </a:br>
            <a:r>
              <a:rPr lang="en-US" dirty="0"/>
              <a:t>&lt;p&gt;Cats are great!&lt;/p&gt;</a:t>
            </a:r>
            <a:br>
              <a:rPr lang="en-US" dirty="0"/>
            </a:br>
            <a:r>
              <a:rPr lang="en-US" dirty="0"/>
              <a:t>&lt;</a:t>
            </a:r>
            <a:r>
              <a:rPr lang="en-US" dirty="0" err="1"/>
              <a:t>img</a:t>
            </a:r>
            <a:r>
              <a:rPr lang="en-US" dirty="0"/>
              <a:t> </a:t>
            </a:r>
            <a:r>
              <a:rPr lang="en-US" dirty="0" err="1"/>
              <a:t>src</a:t>
            </a:r>
            <a:r>
              <a:rPr lang="en-US" dirty="0"/>
              <a:t>="http://www.websitedevelopmentbook.com/chapter07/cats.jpg"/&gt;</a:t>
            </a:r>
            <a:br>
              <a:rPr lang="en-US" dirty="0"/>
            </a:br>
            <a:r>
              <a:rPr lang="en-US" dirty="0"/>
              <a:t>&lt;h1&gt;Horses&lt;/h1&gt;</a:t>
            </a:r>
            <a:br>
              <a:rPr lang="en-US" dirty="0"/>
            </a:br>
            <a:r>
              <a:rPr lang="en-US" dirty="0"/>
              <a:t>&lt;p&gt;Horses are great!&lt;/p&gt;</a:t>
            </a:r>
            <a:br>
              <a:rPr lang="en-US" dirty="0"/>
            </a:br>
            <a:r>
              <a:rPr lang="en-US" dirty="0"/>
              <a:t>&lt;</a:t>
            </a:r>
            <a:r>
              <a:rPr lang="en-US" dirty="0" err="1"/>
              <a:t>img</a:t>
            </a:r>
            <a:r>
              <a:rPr lang="en-US" dirty="0"/>
              <a:t> </a:t>
            </a:r>
            <a:r>
              <a:rPr lang="en-US" dirty="0" err="1"/>
              <a:t>src</a:t>
            </a:r>
            <a:r>
              <a:rPr lang="en-US" dirty="0"/>
              <a:t>="http://www.websitedevelopmentbook.com/chapter07/horses.jpg"/&gt;</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547777"/>
            <a:ext cx="2340732" cy="5257800"/>
          </a:xfrm>
          <a:prstGeom prst="rect">
            <a:avLst/>
          </a:prstGeom>
        </p:spPr>
      </p:pic>
    </p:spTree>
    <p:extLst>
      <p:ext uri="{BB962C8B-B14F-4D97-AF65-F5344CB8AC3E}">
        <p14:creationId xmlns:p14="http://schemas.microsoft.com/office/powerpoint/2010/main" val="7936928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4684ee99a87c5bd9f8bd233490548e9633c668"/>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1142</TotalTime>
  <Words>827</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Chapter 7</vt:lpstr>
      <vt:lpstr>Learning Objectives</vt:lpstr>
      <vt:lpstr>Inline styles</vt:lpstr>
      <vt:lpstr>Setting a background image</vt:lpstr>
      <vt:lpstr>Sample inline style for fonts</vt:lpstr>
      <vt:lpstr>Positioning images</vt:lpstr>
      <vt:lpstr>Styling various elements</vt:lpstr>
      <vt:lpstr>Embedded style definitions</vt:lpstr>
      <vt:lpstr>Embedded styles</vt:lpstr>
      <vt:lpstr>Inline styles override embedded</vt:lpstr>
      <vt:lpstr>Overriding a style definition</vt:lpstr>
      <vt:lpstr>External style sheets</vt:lpstr>
      <vt:lpstr>Sample external style sheet (Sitestyles.css)</vt:lpstr>
      <vt:lpstr>Linking in the style sheet</vt:lpstr>
      <vt:lpstr>Understanding the “Cascading” in Cascading Style Sheets</vt:lpstr>
      <vt:lpstr>Real world: validating css styles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39</cp:revision>
  <dcterms:created xsi:type="dcterms:W3CDTF">2013-02-13T17:31:54Z</dcterms:created>
  <dcterms:modified xsi:type="dcterms:W3CDTF">2013-07-02T21:45:16Z</dcterms:modified>
</cp:coreProperties>
</file>