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CF58D-E410-4905-824F-C58FC1E49940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1DFC4-8BD0-4B9E-A9B4-857DBB733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99C37D2-E631-4BD3-9573-65569898269A}" type="datetimeFigureOut">
              <a:rPr lang="en-US" smtClean="0"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C4B5EAE-A3B8-464A-B604-BDFE3BF5EB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CSS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19400"/>
            <a:ext cx="2734733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multiple class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.bold { </a:t>
            </a:r>
            <a:r>
              <a:rPr lang="en-US" dirty="0" err="1"/>
              <a:t>font-weight:bold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.quote { </a:t>
            </a:r>
            <a:r>
              <a:rPr lang="en-US" dirty="0" err="1"/>
              <a:t>font-style:italic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&lt;p&gt;This text is normal.&lt;/p&gt;</a:t>
            </a:r>
            <a:br>
              <a:rPr lang="en-US" dirty="0"/>
            </a:br>
            <a:r>
              <a:rPr lang="en-US" dirty="0"/>
              <a:t>&lt;p class="bold"&gt;Albert Einstein&lt;/p&gt;</a:t>
            </a:r>
            <a:br>
              <a:rPr lang="en-US" dirty="0"/>
            </a:br>
            <a:r>
              <a:rPr lang="en-US" dirty="0"/>
              <a:t>&lt;p class="quote"&gt;A person who never made a mistake never tried anything new.&lt;/p&gt;</a:t>
            </a:r>
            <a:br>
              <a:rPr lang="en-US" dirty="0"/>
            </a:br>
            <a:r>
              <a:rPr lang="en-US" dirty="0"/>
              <a:t>&lt;p class="quote bold"&gt;(1879 - 1955)&lt;/p&gt;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92" y="4495800"/>
            <a:ext cx="5975350" cy="190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2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As you format a page, there may be times when you will want to define specific classes which use a meaningful name, such as center, but which require different attribute settings. For example, you may want to use a class named center which would requires different attributes for text and an image. In such cases, you can define class specific attributes:</a:t>
            </a:r>
          </a:p>
          <a:p>
            <a:r>
              <a:rPr lang="en-US" dirty="0" smtClean="0"/>
              <a:t>	&lt;</a:t>
            </a:r>
            <a:r>
              <a:rPr lang="en-US" dirty="0"/>
              <a:t>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.center { </a:t>
            </a:r>
            <a:r>
              <a:rPr lang="en-US" dirty="0" err="1"/>
              <a:t>text-align:center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 err="1"/>
              <a:t>img.center</a:t>
            </a:r>
            <a:r>
              <a:rPr lang="en-US" dirty="0"/>
              <a:t> { </a:t>
            </a:r>
            <a:r>
              <a:rPr lang="en-US" dirty="0" err="1"/>
              <a:t>display:block</a:t>
            </a:r>
            <a:r>
              <a:rPr lang="en-US" dirty="0"/>
              <a:t>; </a:t>
            </a:r>
            <a:r>
              <a:rPr lang="en-US" dirty="0" err="1"/>
              <a:t>margin-left:auto</a:t>
            </a:r>
            <a:r>
              <a:rPr lang="en-US" dirty="0"/>
              <a:t>; </a:t>
            </a:r>
            <a:r>
              <a:rPr lang="en-US" dirty="0" err="1"/>
              <a:t>margin-right:auto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&lt;/style&gt;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first class definition is generic in that it does not specify a selector. The second class definition, however, </a:t>
            </a:r>
            <a:r>
              <a:rPr lang="en-US" b="0" dirty="0" err="1"/>
              <a:t>img.center</a:t>
            </a:r>
            <a:r>
              <a:rPr lang="en-US" b="0" dirty="0"/>
              <a:t>, will apply only to the &lt;</a:t>
            </a:r>
            <a:r>
              <a:rPr lang="en-US" b="0" dirty="0" err="1"/>
              <a:t>img</a:t>
            </a:r>
            <a:r>
              <a:rPr lang="en-US" b="0" dirty="0"/>
              <a:t>&gt; tag.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4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name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00628"/>
            <a:ext cx="6477000" cy="35798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.center { </a:t>
            </a:r>
            <a:r>
              <a:rPr lang="en-US" dirty="0" err="1"/>
              <a:t>text-align:center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 err="1"/>
              <a:t>img.center</a:t>
            </a:r>
            <a:r>
              <a:rPr lang="en-US" dirty="0"/>
              <a:t> { </a:t>
            </a:r>
            <a:r>
              <a:rPr lang="en-US" dirty="0" err="1"/>
              <a:t>display:block</a:t>
            </a:r>
            <a:r>
              <a:rPr lang="en-US" dirty="0"/>
              <a:t>; </a:t>
            </a:r>
            <a:r>
              <a:rPr lang="en-US" dirty="0" err="1"/>
              <a:t>margin-left:auto</a:t>
            </a:r>
            <a:r>
              <a:rPr lang="en-US" dirty="0"/>
              <a:t>; </a:t>
            </a:r>
            <a:r>
              <a:rPr lang="en-US" dirty="0" err="1"/>
              <a:t>margin-right:auto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&lt;h1 class="center"&gt;Steve Jobs&lt;/h1&gt;</a:t>
            </a:r>
            <a:br>
              <a:rPr lang="en-US" dirty="0"/>
            </a:br>
            <a:r>
              <a:rPr lang="en-US" dirty="0"/>
              <a:t>&lt;p class="center"&gt;Design is not just what it looks like and feels like. Design is how it works.</a:t>
            </a:r>
            <a:br>
              <a:rPr lang="en-US" dirty="0"/>
            </a:br>
            <a:r>
              <a:rPr lang="en-US" dirty="0"/>
              <a:t>&lt;/p&gt;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class="center" </a:t>
            </a:r>
            <a:r>
              <a:rPr lang="en-US" dirty="0" err="1"/>
              <a:t>src</a:t>
            </a:r>
            <a:r>
              <a:rPr lang="en-US" dirty="0"/>
              <a:t>="http://www.websitedevelopmentbook.com/chapter08/apple.jpg" /&gt;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343400"/>
            <a:ext cx="3273418" cy="184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0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most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In a similar way, there may be times when you want to use most of the attributes defined in a class, but not all. For example, the following statements define a class named </a:t>
            </a:r>
            <a:r>
              <a:rPr lang="en-US" b="0" dirty="0" err="1"/>
              <a:t>SiteFont</a:t>
            </a:r>
            <a:r>
              <a:rPr lang="en-US" b="0" dirty="0"/>
              <a:t> which sets the font family, color, and alignment:</a:t>
            </a:r>
          </a:p>
          <a:p>
            <a:r>
              <a:rPr lang="en-US" dirty="0" smtClean="0"/>
              <a:t>	&lt;</a:t>
            </a:r>
            <a:r>
              <a:rPr lang="en-US" dirty="0"/>
              <a:t>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SiteFont</a:t>
            </a:r>
            <a:r>
              <a:rPr lang="en-US" dirty="0"/>
              <a:t> { </a:t>
            </a:r>
            <a:r>
              <a:rPr lang="en-US" dirty="0" err="1"/>
              <a:t>font-family:arial</a:t>
            </a:r>
            <a:r>
              <a:rPr lang="en-US" dirty="0"/>
              <a:t>; </a:t>
            </a:r>
            <a:r>
              <a:rPr lang="en-US" dirty="0" err="1"/>
              <a:t>color:blue</a:t>
            </a:r>
            <a:r>
              <a:rPr lang="en-US" dirty="0"/>
              <a:t>; </a:t>
            </a:r>
            <a:r>
              <a:rPr lang="en-US" dirty="0" err="1"/>
              <a:t>text-align:left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&lt;/style&gt; 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Assume, however, that you want paragraph text to appear in red. To do so, you can modify the class definition specifically for the &lt;p&gt; element, changing or adding definitions, while leaving the remaining class attributes unchanged:</a:t>
            </a:r>
          </a:p>
          <a:p>
            <a:r>
              <a:rPr lang="en-US" dirty="0" smtClean="0"/>
              <a:t>	&lt;</a:t>
            </a:r>
            <a:r>
              <a:rPr lang="en-US" dirty="0"/>
              <a:t>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SiteFont</a:t>
            </a:r>
            <a:r>
              <a:rPr lang="en-US" dirty="0"/>
              <a:t> { </a:t>
            </a:r>
            <a:r>
              <a:rPr lang="en-US" dirty="0" err="1"/>
              <a:t>font-family:arial</a:t>
            </a:r>
            <a:r>
              <a:rPr lang="en-US" dirty="0"/>
              <a:t>; </a:t>
            </a:r>
            <a:r>
              <a:rPr lang="en-US" dirty="0" err="1"/>
              <a:t>color:blue</a:t>
            </a:r>
            <a:r>
              <a:rPr lang="en-US" dirty="0"/>
              <a:t>; </a:t>
            </a:r>
            <a:r>
              <a:rPr lang="en-US" dirty="0" err="1"/>
              <a:t>text-align:left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 err="1"/>
              <a:t>p.SiteFont</a:t>
            </a:r>
            <a:r>
              <a:rPr lang="en-US" dirty="0"/>
              <a:t> { </a:t>
            </a:r>
            <a:r>
              <a:rPr lang="en-US" dirty="0" err="1"/>
              <a:t>color:red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&lt;/style&gt;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09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paragraph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SiteFont</a:t>
            </a:r>
            <a:r>
              <a:rPr lang="en-US" dirty="0"/>
              <a:t> { </a:t>
            </a:r>
            <a:r>
              <a:rPr lang="en-US" dirty="0" err="1"/>
              <a:t>font-family:arial</a:t>
            </a:r>
            <a:r>
              <a:rPr lang="en-US" dirty="0"/>
              <a:t>; </a:t>
            </a:r>
            <a:r>
              <a:rPr lang="en-US" dirty="0" err="1"/>
              <a:t>color:blue</a:t>
            </a:r>
            <a:r>
              <a:rPr lang="en-US" dirty="0"/>
              <a:t>; </a:t>
            </a:r>
            <a:r>
              <a:rPr lang="en-US" dirty="0" err="1"/>
              <a:t>text-align:left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 err="1"/>
              <a:t>p.SiteFont</a:t>
            </a:r>
            <a:r>
              <a:rPr lang="en-US" dirty="0"/>
              <a:t> { </a:t>
            </a:r>
            <a:r>
              <a:rPr lang="en-US" dirty="0" err="1"/>
              <a:t>color:red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class="</a:t>
            </a:r>
            <a:r>
              <a:rPr lang="en-US" dirty="0" err="1"/>
              <a:t>SiteFont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&lt;h1&gt;This uses the </a:t>
            </a:r>
            <a:r>
              <a:rPr lang="en-US" dirty="0" err="1"/>
              <a:t>SiteFont</a:t>
            </a:r>
            <a:r>
              <a:rPr lang="en-US" dirty="0"/>
              <a:t> </a:t>
            </a:r>
            <a:r>
              <a:rPr lang="en-US" dirty="0" err="1"/>
              <a:t>defition</a:t>
            </a:r>
            <a:r>
              <a:rPr lang="en-US" dirty="0"/>
              <a:t>&lt;/h1&gt;</a:t>
            </a:r>
            <a:br>
              <a:rPr lang="en-US" dirty="0"/>
            </a:br>
            <a:r>
              <a:rPr lang="en-US" dirty="0"/>
              <a:t>&lt;p&gt;So does this default paragraph.&lt;/p&gt;</a:t>
            </a:r>
            <a:br>
              <a:rPr lang="en-US" dirty="0"/>
            </a:br>
            <a:r>
              <a:rPr lang="en-US" dirty="0"/>
              <a:t>&lt;p class="</a:t>
            </a:r>
            <a:r>
              <a:rPr lang="en-US" dirty="0" err="1"/>
              <a:t>SiteFont</a:t>
            </a:r>
            <a:r>
              <a:rPr lang="en-US" dirty="0"/>
              <a:t>"&gt;This one overrides the color attribute.&lt;/p&gt;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191000"/>
            <a:ext cx="4972050" cy="181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7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ID-based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Most HTML tags support an id attribute that lets you associate a name with a specific element within your page:</a:t>
            </a:r>
          </a:p>
          <a:p>
            <a:r>
              <a:rPr lang="en-US" dirty="0" smtClean="0"/>
              <a:t>&lt;</a:t>
            </a:r>
            <a:r>
              <a:rPr lang="en-US" dirty="0"/>
              <a:t>h1 id=“</a:t>
            </a:r>
            <a:r>
              <a:rPr lang="en-US" dirty="0" err="1"/>
              <a:t>SiteTitle</a:t>
            </a:r>
            <a:r>
              <a:rPr lang="en-US" dirty="0"/>
              <a:t>”&gt;The heading content&lt;/h1&gt;</a:t>
            </a:r>
            <a:br>
              <a:rPr lang="en-US" dirty="0"/>
            </a:br>
            <a:r>
              <a:rPr lang="en-US" dirty="0"/>
              <a:t>&lt;p id=“Main”&gt;The paragraph content&lt;/p&gt;</a:t>
            </a:r>
            <a:br>
              <a:rPr lang="en-US" dirty="0"/>
            </a:b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Just </a:t>
            </a:r>
            <a:r>
              <a:rPr lang="en-US" b="0" dirty="0"/>
              <a:t>as CSS lets you define attributes for specific tags, it also lets you define attributes for a specific element id. To do so, you specify the id following a pound sign (#), as shown here:</a:t>
            </a:r>
          </a:p>
          <a:p>
            <a:r>
              <a:rPr lang="en-US" dirty="0" smtClean="0"/>
              <a:t>#</a:t>
            </a:r>
            <a:r>
              <a:rPr lang="en-US" dirty="0" err="1"/>
              <a:t>idName</a:t>
            </a:r>
            <a:r>
              <a:rPr lang="en-US" dirty="0"/>
              <a:t> { style definition }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Defining </a:t>
            </a:r>
            <a:r>
              <a:rPr lang="en-US" b="0" dirty="0"/>
              <a:t>an id-based selector is similar to defining a class. However, unlike a class which you can apply to multiple tags or elements, the id-based selector is specific to one element within your page.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45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Id-based style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SiteFont</a:t>
            </a:r>
            <a:r>
              <a:rPr lang="en-US" dirty="0"/>
              <a:t> { </a:t>
            </a:r>
            <a:r>
              <a:rPr lang="en-US" dirty="0" err="1"/>
              <a:t>font-family:arial</a:t>
            </a:r>
            <a:r>
              <a:rPr lang="en-US" dirty="0"/>
              <a:t>; </a:t>
            </a:r>
            <a:r>
              <a:rPr lang="en-US" dirty="0" err="1"/>
              <a:t>color:blue</a:t>
            </a:r>
            <a:r>
              <a:rPr lang="en-US" dirty="0"/>
              <a:t>; </a:t>
            </a:r>
            <a:r>
              <a:rPr lang="en-US" dirty="0" err="1"/>
              <a:t>text-align:left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#</a:t>
            </a:r>
            <a:r>
              <a:rPr lang="en-US" dirty="0" err="1"/>
              <a:t>LastParagraph</a:t>
            </a:r>
            <a:r>
              <a:rPr lang="en-US" dirty="0"/>
              <a:t> { </a:t>
            </a:r>
            <a:r>
              <a:rPr lang="en-US" dirty="0" err="1"/>
              <a:t>color:red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 class="</a:t>
            </a:r>
            <a:r>
              <a:rPr lang="en-US" dirty="0" err="1"/>
              <a:t>SiteFont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&lt;h1&gt;This uses the </a:t>
            </a:r>
            <a:r>
              <a:rPr lang="en-US" dirty="0" err="1"/>
              <a:t>SiteFont</a:t>
            </a:r>
            <a:r>
              <a:rPr lang="en-US" dirty="0"/>
              <a:t> </a:t>
            </a:r>
            <a:r>
              <a:rPr lang="en-US" dirty="0" err="1"/>
              <a:t>defition</a:t>
            </a:r>
            <a:r>
              <a:rPr lang="en-US" dirty="0"/>
              <a:t>&lt;/h1&gt;</a:t>
            </a:r>
            <a:br>
              <a:rPr lang="en-US" dirty="0"/>
            </a:br>
            <a:r>
              <a:rPr lang="en-US" dirty="0"/>
              <a:t>&lt;p&gt;So does this default paragraph.&lt;/p&gt;</a:t>
            </a:r>
            <a:br>
              <a:rPr lang="en-US" dirty="0"/>
            </a:br>
            <a:r>
              <a:rPr lang="en-US" dirty="0"/>
              <a:t>&lt;p id="</a:t>
            </a:r>
            <a:r>
              <a:rPr lang="en-US" dirty="0" err="1"/>
              <a:t>LastParagraph</a:t>
            </a:r>
            <a:r>
              <a:rPr lang="en-US" dirty="0"/>
              <a:t>"&gt;This one overrides the color attribute--using an id attribute.&lt;/p&gt;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267200"/>
            <a:ext cx="5499100" cy="170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1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1066800"/>
            <a:ext cx="71532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592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Pseduo</a:t>
            </a:r>
            <a:r>
              <a:rPr lang="en-US" dirty="0" smtClean="0"/>
              <a:t>-class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a:hover{ </a:t>
            </a:r>
            <a:r>
              <a:rPr lang="en-US" dirty="0" err="1"/>
              <a:t>background-color:yellow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a:visited { </a:t>
            </a:r>
            <a:r>
              <a:rPr lang="en-US" dirty="0" err="1"/>
              <a:t>background-color:red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a:selected { </a:t>
            </a:r>
            <a:r>
              <a:rPr lang="en-US" dirty="0" err="1"/>
              <a:t>background-color:blue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a:link { </a:t>
            </a:r>
            <a:r>
              <a:rPr lang="en-US" dirty="0" err="1"/>
              <a:t>background-color:orange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&lt;a href="http://www.theheadoftheclass.com"&gt;Head of the Class&lt;/a&gt;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34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pseudo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66800"/>
            <a:ext cx="314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39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b="0" dirty="0"/>
              <a:t>Assign formatting styles to a CSS class definition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Use a tag’s class attribute to apply the styles defined by one more classes to the tag’s contents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Specify multiple selectors within a class definition to direct the browser to apply the styles to multiple tags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Create a selector-specific class definition that applies only to the specified tag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Assign CSS formatting styles to a name (an identifier), which can later be assigned to one specific HTML element based on the element’s id attribute.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Apply CSS styles to predefined pseudo classes and pseudo elements</a:t>
            </a:r>
          </a:p>
        </p:txBody>
      </p:sp>
    </p:spTree>
    <p:extLst>
      <p:ext uri="{BB962C8B-B14F-4D97-AF65-F5344CB8AC3E}">
        <p14:creationId xmlns:p14="http://schemas.microsoft.com/office/powerpoint/2010/main" val="22562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Pseudo-class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p:first-child { background-color: yellow; }</a:t>
            </a:r>
            <a:br>
              <a:rPr lang="en-US" dirty="0"/>
            </a:br>
            <a:r>
              <a:rPr lang="en-US" dirty="0"/>
              <a:t>p { </a:t>
            </a:r>
            <a:r>
              <a:rPr lang="en-US" dirty="0" err="1"/>
              <a:t>background-color:white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:not(p) { background-color: orange }</a:t>
            </a:r>
            <a:br>
              <a:rPr lang="en-US" dirty="0"/>
            </a:br>
            <a:r>
              <a:rPr lang="en-US" dirty="0" err="1"/>
              <a:t>li:first-of-type</a:t>
            </a:r>
            <a:r>
              <a:rPr lang="en-US" dirty="0"/>
              <a:t> { font-size:200%; }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&lt;p&gt;This is the first paragraph within the body.&lt;/p&gt;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li&gt;This is the first list element.&lt;/li&gt;</a:t>
            </a:r>
            <a:br>
              <a:rPr lang="en-US" dirty="0"/>
            </a:br>
            <a:r>
              <a:rPr lang="en-US" dirty="0"/>
              <a:t>&lt;li&gt;Second list element&lt;/li&gt;</a:t>
            </a:r>
            <a:br>
              <a:rPr lang="en-US" dirty="0"/>
            </a:br>
            <a:r>
              <a:rPr lang="en-US" dirty="0"/>
              <a:t>&lt;li&gt;Third list element&lt;/li&gt;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&lt;p&gt;This paragraph should be on white.&lt;/p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/>
              <a:t>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26" y="4419600"/>
            <a:ext cx="3860800" cy="209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93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pseudo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46" y="1295400"/>
            <a:ext cx="62103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285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	</a:t>
            </a: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p:first-letter 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font-size:300%;</a:t>
            </a:r>
            <a:br>
              <a:rPr lang="en-US" dirty="0"/>
            </a:br>
            <a:r>
              <a:rPr lang="en-US" dirty="0" err="1"/>
              <a:t>color:Blue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&lt;p&gt;Imagination is more important than knowledge.&lt;/p&gt;</a:t>
            </a:r>
            <a:br>
              <a:rPr lang="en-US" dirty="0"/>
            </a:br>
            <a:r>
              <a:rPr lang="en-US" dirty="0"/>
              <a:t>&lt;p&gt;Albert Einstein&lt;/p&gt;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114800"/>
            <a:ext cx="4495800" cy="240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5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– certification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47" y="1371600"/>
            <a:ext cx="5319713" cy="41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148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Across the Web, developers make extensive use of cascading style sheets to format the appearance of objects within an HTML page.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You can create CSS </a:t>
            </a:r>
            <a:r>
              <a:rPr lang="en-US" b="0" dirty="0"/>
              <a:t>class definitions which you can then apply to specific HTML tags using each tag’s class attribute.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You can define </a:t>
            </a:r>
            <a:r>
              <a:rPr lang="en-US" b="0" dirty="0"/>
              <a:t>selector-specific classes and id-based classes.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smtClean="0"/>
              <a:t>CSS </a:t>
            </a:r>
            <a:r>
              <a:rPr lang="en-US" b="0" dirty="0"/>
              <a:t>defines pseudo classes which correspond to an object’s state or position, such as having the mouse over the object, or the object being the first element in a list.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8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inline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&lt;h1 style="</a:t>
            </a:r>
            <a:r>
              <a:rPr lang="en-US" dirty="0" err="1"/>
              <a:t>color:red</a:t>
            </a:r>
            <a:r>
              <a:rPr lang="en-US" dirty="0"/>
              <a:t>"&gt;Famous Quotes&lt;/h1&gt;</a:t>
            </a:r>
            <a:br>
              <a:rPr lang="en-US" dirty="0"/>
            </a:br>
            <a:r>
              <a:rPr lang="en-US" dirty="0"/>
              <a:t>&lt;p style="</a:t>
            </a:r>
            <a:r>
              <a:rPr lang="en-US" dirty="0" err="1"/>
              <a:t>font-weight:bold</a:t>
            </a:r>
            <a:r>
              <a:rPr lang="en-US" dirty="0"/>
              <a:t>"&gt;Abraham Lincoln&lt;/p&gt;</a:t>
            </a:r>
            <a:br>
              <a:rPr lang="en-US" dirty="0"/>
            </a:br>
            <a:r>
              <a:rPr lang="en-US" dirty="0"/>
              <a:t>&lt;p style="</a:t>
            </a:r>
            <a:r>
              <a:rPr lang="en-US" dirty="0" err="1"/>
              <a:t>font-style:italic</a:t>
            </a:r>
            <a:r>
              <a:rPr lang="en-US" dirty="0"/>
              <a:t>"&gt;Always bear in mind that your own resolution to succeed, is more important than any other one thing.&lt;/p&gt;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05200"/>
            <a:ext cx="6057900" cy="18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9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CSS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Often, there will be times when you will want to display a tag’s contents differently based on the tag’s context or use. </a:t>
            </a:r>
            <a:endParaRPr lang="en-US" b="0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For </a:t>
            </a:r>
            <a:r>
              <a:rPr lang="en-US" b="0" dirty="0"/>
              <a:t>example, you might want to display your first paragraph with a bold font, a paragraph that contains a quote in italics, and yet other paragraphs in a standard font. In such cases, you can use CSS classes to define the formatting for each “class” of paragraph.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To define a CSS class, you specify a class name, which you define, and the corresponding attributes. You will precede the class name with a period and then place the class attributes within left and right braces: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 err="1"/>
              <a:t>classname</a:t>
            </a:r>
            <a:r>
              <a:rPr lang="en-US" dirty="0"/>
              <a:t> { attributes here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0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class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After you define a class, you use the class attribute within a tag to specify the name of the class the attributes of which you want to include. The following statement, for example, uses the class attribute within the &lt;p&gt; tag to apply the styles defined by the quote class:</a:t>
            </a:r>
          </a:p>
          <a:p>
            <a:r>
              <a:rPr lang="en-US" dirty="0" smtClean="0"/>
              <a:t>	&lt;</a:t>
            </a:r>
            <a:r>
              <a:rPr lang="en-US" dirty="0"/>
              <a:t>p class= “quote”&gt;Text here&lt;/p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3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Class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.bold { </a:t>
            </a:r>
            <a:r>
              <a:rPr lang="en-US" dirty="0" err="1"/>
              <a:t>font-weight:bold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.quote { </a:t>
            </a:r>
            <a:r>
              <a:rPr lang="en-US" dirty="0" err="1"/>
              <a:t>font-style:italic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&lt;p&gt;This text is normal.&lt;/p&gt;</a:t>
            </a:r>
            <a:br>
              <a:rPr lang="en-US" dirty="0"/>
            </a:br>
            <a:r>
              <a:rPr lang="en-US" dirty="0"/>
              <a:t>&lt;p class="bold"&gt;Albert Einstein&lt;/p&gt;</a:t>
            </a:r>
            <a:br>
              <a:rPr lang="en-US" dirty="0"/>
            </a:br>
            <a:r>
              <a:rPr lang="en-US" dirty="0"/>
              <a:t>&lt;p class="quote"&gt;A person who never made a mistake never tried anything new.&lt;/p&gt;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518923"/>
            <a:ext cx="4972050" cy="187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0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.odd { </a:t>
            </a:r>
            <a:r>
              <a:rPr lang="en-US" dirty="0" err="1"/>
              <a:t>background-color:orange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.even { </a:t>
            </a:r>
            <a:r>
              <a:rPr lang="en-US" dirty="0" err="1"/>
              <a:t>background-color:yellow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&lt;table width="500"&gt;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class="odd"&gt;&lt;td&gt;1&lt;/td&gt;&lt;td&gt;1&lt;/td&gt;&lt;td&gt;1&lt;/td&gt;&lt;/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class="even"&gt;&lt;td&gt;2&lt;/td&gt;&lt;td&gt;2&lt;/td&gt;&lt;td&gt;2&lt;/td&gt;&lt;/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class="odd"&gt;&lt;td&gt;3&lt;/td&gt;&lt;td&gt;3&lt;/td&gt;&lt;td&gt;3&lt;/td&gt;&lt;/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class="even"&gt;&lt;td&gt;4&lt;/td&gt;&lt;td&gt;4&lt;/td&gt;&lt;td&gt;4&lt;/td&gt;&lt;/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191000"/>
            <a:ext cx="5365750" cy="16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9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5760"/>
            <a:ext cx="8458200" cy="548640"/>
          </a:xfrm>
        </p:spPr>
        <p:txBody>
          <a:bodyPr/>
          <a:lstStyle/>
          <a:p>
            <a:r>
              <a:rPr lang="en-US" dirty="0" smtClean="0"/>
              <a:t>Assigning definitions to multiple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Often, as you format a page, you will use the same attributes for many elements, such as font or color:</a:t>
            </a:r>
          </a:p>
          <a:p>
            <a:r>
              <a:rPr lang="en-US" dirty="0" smtClean="0"/>
              <a:t>	h1 </a:t>
            </a:r>
            <a:r>
              <a:rPr lang="en-US" dirty="0"/>
              <a:t>{ </a:t>
            </a:r>
            <a:r>
              <a:rPr lang="en-US" dirty="0" err="1"/>
              <a:t>font-family:arial</a:t>
            </a:r>
            <a:r>
              <a:rPr lang="en-US" dirty="0"/>
              <a:t>; </a:t>
            </a:r>
            <a:r>
              <a:rPr lang="en-US" dirty="0" err="1"/>
              <a:t>color:blue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h2 { </a:t>
            </a:r>
            <a:r>
              <a:rPr lang="en-US" dirty="0" err="1"/>
              <a:t>font-family:arial</a:t>
            </a:r>
            <a:r>
              <a:rPr lang="en-US" dirty="0"/>
              <a:t>; </a:t>
            </a:r>
            <a:r>
              <a:rPr lang="en-US" dirty="0" err="1"/>
              <a:t>color:blue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p { </a:t>
            </a:r>
            <a:r>
              <a:rPr lang="en-US" dirty="0" err="1"/>
              <a:t>font-family:arial</a:t>
            </a:r>
            <a:r>
              <a:rPr lang="en-US" dirty="0"/>
              <a:t>; </a:t>
            </a:r>
            <a:r>
              <a:rPr lang="en-US" dirty="0" err="1"/>
              <a:t>color:blue</a:t>
            </a:r>
            <a:r>
              <a:rPr lang="en-US" dirty="0"/>
              <a:t>; }</a:t>
            </a:r>
            <a:br>
              <a:rPr lang="en-US" dirty="0"/>
            </a:b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0" dirty="0"/>
              <a:t>In such cases, you can specify the tag selectors on one line, as shown here:</a:t>
            </a:r>
          </a:p>
          <a:p>
            <a:r>
              <a:rPr lang="en-US" dirty="0" smtClean="0"/>
              <a:t>	h1</a:t>
            </a:r>
            <a:r>
              <a:rPr lang="en-US" dirty="0"/>
              <a:t>, h2, p { </a:t>
            </a:r>
            <a:r>
              <a:rPr lang="en-US" dirty="0" err="1"/>
              <a:t>font-family:arial</a:t>
            </a:r>
            <a:r>
              <a:rPr lang="en-US" dirty="0"/>
              <a:t>; </a:t>
            </a:r>
            <a:r>
              <a:rPr lang="en-US" dirty="0" err="1"/>
              <a:t>color:blue</a:t>
            </a:r>
            <a:r>
              <a:rPr lang="en-US" dirty="0"/>
              <a:t>;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9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h1, h2, p { </a:t>
            </a:r>
            <a:r>
              <a:rPr lang="en-US" dirty="0" err="1"/>
              <a:t>font-family:arial</a:t>
            </a:r>
            <a:r>
              <a:rPr lang="en-US" dirty="0"/>
              <a:t>; </a:t>
            </a:r>
            <a:r>
              <a:rPr lang="en-US" dirty="0" err="1"/>
              <a:t>color:blue</a:t>
            </a:r>
            <a:r>
              <a:rPr lang="en-US" dirty="0"/>
              <a:t>; }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&lt;h1&gt;Albert Einstein&lt;/h1&gt;</a:t>
            </a:r>
            <a:br>
              <a:rPr lang="en-US" dirty="0"/>
            </a:br>
            <a:r>
              <a:rPr lang="en-US" dirty="0"/>
              <a:t>&lt;h2&gt;Insanity Definition&lt;/h2&gt;</a:t>
            </a:r>
            <a:br>
              <a:rPr lang="en-US" dirty="0"/>
            </a:br>
            <a:r>
              <a:rPr lang="en-US" dirty="0"/>
              <a:t>&lt;p&gt;Insanity: doing the same thing over and over again and expecting different results.&lt;/p&gt;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098985"/>
            <a:ext cx="5905500" cy="204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32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4ad56386a1bf69cb064bbbd491c45b279a867ce"/>
  <p:tag name="ARTICULATE_PROJECT_OPEN" val="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1385</TotalTime>
  <Words>604</Words>
  <Application>Microsoft Office PowerPoint</Application>
  <PresentationFormat>On-screen Show (4:3)</PresentationFormat>
  <Paragraphs>69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Angles</vt:lpstr>
      <vt:lpstr>Chapter 8</vt:lpstr>
      <vt:lpstr>Learning Objectives</vt:lpstr>
      <vt:lpstr>Reviewing inline styles</vt:lpstr>
      <vt:lpstr>Getting started with CSS classes</vt:lpstr>
      <vt:lpstr>Using a class definition</vt:lpstr>
      <vt:lpstr>csS Class Demo</vt:lpstr>
      <vt:lpstr>Styling a table</vt:lpstr>
      <vt:lpstr>Assigning definitions to multiple selectors</vt:lpstr>
      <vt:lpstr>Shared attributes</vt:lpstr>
      <vt:lpstr>Using multiple class definitions</vt:lpstr>
      <vt:lpstr>Using class names</vt:lpstr>
      <vt:lpstr>Class name demo</vt:lpstr>
      <vt:lpstr>Using most attributes</vt:lpstr>
      <vt:lpstr>Changing paragraph attribute</vt:lpstr>
      <vt:lpstr>ID-based styles</vt:lpstr>
      <vt:lpstr>Id-based style demo</vt:lpstr>
      <vt:lpstr>Pseudo classes</vt:lpstr>
      <vt:lpstr>Pseduo-class demo</vt:lpstr>
      <vt:lpstr>Additional pseudo classes</vt:lpstr>
      <vt:lpstr>Pseudo-class demo</vt:lpstr>
      <vt:lpstr>Css pseudo elements</vt:lpstr>
      <vt:lpstr>demo</vt:lpstr>
      <vt:lpstr>Real world – certification process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Kris</dc:creator>
  <cp:lastModifiedBy>Kris</cp:lastModifiedBy>
  <cp:revision>45</cp:revision>
  <dcterms:created xsi:type="dcterms:W3CDTF">2013-02-13T17:31:54Z</dcterms:created>
  <dcterms:modified xsi:type="dcterms:W3CDTF">2013-07-02T21:45:27Z</dcterms:modified>
</cp:coreProperties>
</file>