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Page Divisions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For years, developers have made extensive use of tables to format content within a web page. Developers will argue that the use of tables for formatting is safe because browsers, all browsers, will render the content correctly.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Unfortunately</a:t>
            </a:r>
            <a:r>
              <a:rPr lang="en-US" b="0" dirty="0"/>
              <a:t>, the use of tables for content formatting, particularly nested table, can lead to code that is difficult to maintain and possibly large in size, which increases download times.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As an alternative formatting technique, developers are moving to page divisions, which are essentially web-page containers within which they can group related HTML tags for styling and positioning.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To </a:t>
            </a:r>
            <a:r>
              <a:rPr lang="en-US" b="0" dirty="0"/>
              <a:t>create such containers, developers use the &lt;div&gt; and &lt;/div&gt; tag pair. </a:t>
            </a:r>
          </a:p>
        </p:txBody>
      </p:sp>
    </p:spTree>
    <p:extLst>
      <p:ext uri="{BB962C8B-B14F-4D97-AF65-F5344CB8AC3E}">
        <p14:creationId xmlns:p14="http://schemas.microsoft.com/office/powerpoint/2010/main" val="190566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Pros and cons of using tables to format content within an HTML page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create a page division using the &lt;div&gt; and &lt;/div&gt; tag pairs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How to create dynamic page content that scales in relation to the browser window size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Page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Using the &lt;div&gt; and &lt;/div&gt; pair, you can define a container for styling related components in the HTML page. </a:t>
            </a:r>
          </a:p>
        </p:txBody>
      </p:sp>
    </p:spTree>
    <p:extLst>
      <p:ext uri="{BB962C8B-B14F-4D97-AF65-F5344CB8AC3E}">
        <p14:creationId xmlns:p14="http://schemas.microsoft.com/office/powerpoint/2010/main" val="186153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division to apply a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&lt;p&gt;This is paragraph 1&lt;/p&gt;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style="</a:t>
            </a:r>
            <a:r>
              <a:rPr lang="en-US" dirty="0" err="1"/>
              <a:t>background:blue</a:t>
            </a:r>
            <a:r>
              <a:rPr lang="en-US" dirty="0"/>
              <a:t>; </a:t>
            </a:r>
            <a:r>
              <a:rPr lang="en-US" dirty="0" err="1"/>
              <a:t>color:white</a:t>
            </a:r>
            <a:r>
              <a:rPr lang="en-US" dirty="0"/>
              <a:t>;"&gt;</a:t>
            </a:r>
            <a:br>
              <a:rPr lang="en-US" dirty="0"/>
            </a:br>
            <a:r>
              <a:rPr lang="en-US" dirty="0"/>
              <a:t>&lt;p&gt;This is paragraph 2&lt;/p&gt;</a:t>
            </a:r>
            <a:br>
              <a:rPr lang="en-US" dirty="0"/>
            </a:br>
            <a:r>
              <a:rPr lang="en-US" dirty="0"/>
              <a:t>&lt;p&gt;This is paragraph 3&lt;/p&gt;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&lt;p&gt;This is paragraph 4&lt;/p&gt;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19600"/>
            <a:ext cx="5791200" cy="18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divisions to create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.Start { </a:t>
            </a:r>
            <a:r>
              <a:rPr lang="en-US" dirty="0" err="1"/>
              <a:t>background-color:red</a:t>
            </a:r>
            <a:r>
              <a:rPr lang="en-US" dirty="0"/>
              <a:t>; width:200px; height:200px; position:absolute;left:0px; top:0px; } </a:t>
            </a:r>
            <a:br>
              <a:rPr lang="en-US" dirty="0"/>
            </a:br>
            <a:r>
              <a:rPr lang="en-US" dirty="0"/>
              <a:t>.Middle { </a:t>
            </a:r>
            <a:r>
              <a:rPr lang="en-US" dirty="0" err="1"/>
              <a:t>background-color:white</a:t>
            </a:r>
            <a:r>
              <a:rPr lang="en-US" dirty="0"/>
              <a:t>; width:200px; height:200px; position:absolute;left:200px; top:0px; } </a:t>
            </a:r>
            <a:br>
              <a:rPr lang="en-US" dirty="0"/>
            </a:br>
            <a:r>
              <a:rPr lang="en-US" dirty="0"/>
              <a:t>.End { </a:t>
            </a:r>
            <a:r>
              <a:rPr lang="en-US" dirty="0" err="1"/>
              <a:t>background-color:blue</a:t>
            </a:r>
            <a:r>
              <a:rPr lang="en-US" dirty="0"/>
              <a:t>; width:200px; height:200px; position:absolute;left:400px; top:0px; 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div class="Start"&gt; &lt;/div&gt;</a:t>
            </a:r>
            <a:br>
              <a:rPr lang="en-US" dirty="0"/>
            </a:br>
            <a:r>
              <a:rPr lang="en-US" dirty="0"/>
              <a:t>&lt;div class="Middle"&gt; &lt;/div&gt;</a:t>
            </a:r>
            <a:br>
              <a:rPr lang="en-US" dirty="0"/>
            </a:br>
            <a:r>
              <a:rPr lang="en-US" dirty="0"/>
              <a:t>&lt;div class="End"&gt; 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37" y="3962400"/>
            <a:ext cx="5107361" cy="20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9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text in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285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&lt;DOCTYPE!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.Start { </a:t>
            </a:r>
            <a:r>
              <a:rPr lang="en-US" dirty="0" err="1"/>
              <a:t>background-color:red</a:t>
            </a:r>
            <a:r>
              <a:rPr lang="en-US" dirty="0"/>
              <a:t>; width:200px; height:200px; position:absolute;left:0px; top:0px; } </a:t>
            </a:r>
            <a:br>
              <a:rPr lang="en-US" dirty="0"/>
            </a:br>
            <a:r>
              <a:rPr lang="en-US" dirty="0"/>
              <a:t>.Middle { </a:t>
            </a:r>
            <a:r>
              <a:rPr lang="en-US" dirty="0" err="1"/>
              <a:t>background-color:white</a:t>
            </a:r>
            <a:r>
              <a:rPr lang="en-US" dirty="0"/>
              <a:t>; width:200px; height:200px; position:absolute;left:200px; top:0px; } </a:t>
            </a:r>
            <a:br>
              <a:rPr lang="en-US" dirty="0"/>
            </a:br>
            <a:r>
              <a:rPr lang="en-US" dirty="0"/>
              <a:t>.End { </a:t>
            </a:r>
            <a:r>
              <a:rPr lang="en-US" dirty="0" err="1"/>
              <a:t>background-color:blue</a:t>
            </a:r>
            <a:r>
              <a:rPr lang="en-US" dirty="0"/>
              <a:t>; width:200px; height:200px; position:absolute;left:400px; top:0px; 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.pad { margin: 0px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; }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class="Start"&gt;&lt;p class="pad"&gt;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.&lt;/P&gt;&lt;/div&gt;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class="Middle"&gt;&lt;p class="pad"&gt;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&lt;/p&gt;&lt;/div&gt;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class="End"&gt;&lt;p class="pad"&gt;At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 qui&lt;/p&gt;&lt;/div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800600"/>
            <a:ext cx="4546600" cy="18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5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table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4206240" cy="552877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CenterAll</a:t>
            </a:r>
            <a:r>
              <a:rPr lang="en-US" dirty="0"/>
              <a:t> { width:800px; margin-left: auto; margin-right: auto; }</a:t>
            </a:r>
            <a:br>
              <a:rPr lang="en-US" dirty="0"/>
            </a:br>
            <a:r>
              <a:rPr lang="en-US" dirty="0"/>
              <a:t>.Outer { </a:t>
            </a:r>
            <a:r>
              <a:rPr lang="en-US" dirty="0" err="1"/>
              <a:t>background-color:white</a:t>
            </a:r>
            <a:r>
              <a:rPr lang="en-US" dirty="0"/>
              <a:t>; width:800px; </a:t>
            </a:r>
            <a:r>
              <a:rPr lang="en-US" dirty="0" err="1"/>
              <a:t>text-align:center</a:t>
            </a:r>
            <a:r>
              <a:rPr lang="en-US" dirty="0"/>
              <a:t>; border:1px solid black; } </a:t>
            </a:r>
            <a:br>
              <a:rPr lang="en-US" dirty="0"/>
            </a:br>
            <a:r>
              <a:rPr lang="en-US" dirty="0"/>
              <a:t>.Column { width:400px; </a:t>
            </a:r>
            <a:r>
              <a:rPr lang="en-US" dirty="0" err="1"/>
              <a:t>text-align:left</a:t>
            </a:r>
            <a:r>
              <a:rPr lang="en-US" dirty="0"/>
              <a:t>; </a:t>
            </a:r>
            <a:r>
              <a:rPr lang="en-US" dirty="0" err="1"/>
              <a:t>float:left</a:t>
            </a:r>
            <a:r>
              <a:rPr lang="en-US" dirty="0"/>
              <a:t>;  }</a:t>
            </a:r>
            <a:br>
              <a:rPr lang="en-US" dirty="0"/>
            </a:br>
            <a:r>
              <a:rPr lang="en-US" dirty="0"/>
              <a:t>.Clear { clear: both;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.pad {  margin:5px 5px </a:t>
            </a:r>
            <a:r>
              <a:rPr lang="en-US" dirty="0" err="1"/>
              <a:t>5px</a:t>
            </a:r>
            <a:r>
              <a:rPr lang="en-US" dirty="0"/>
              <a:t> </a:t>
            </a:r>
            <a:r>
              <a:rPr lang="en-US" dirty="0" err="1"/>
              <a:t>5px</a:t>
            </a:r>
            <a:r>
              <a:rPr lang="en-US" dirty="0"/>
              <a:t>; 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CenterAll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&lt;div class="Outer"&gt;</a:t>
            </a:r>
            <a:br>
              <a:rPr lang="en-US" dirty="0"/>
            </a:br>
            <a:r>
              <a:rPr lang="en-US" dirty="0"/>
              <a:t>&lt;div style="border:1px solid black;"&gt;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="http://www.WebSiteDevelopmentBook.com/Chapter09/Pets.jpg"/&gt;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class="Column"&gt;</a:t>
            </a:r>
            <a:br>
              <a:rPr lang="en-US" dirty="0"/>
            </a:br>
            <a:r>
              <a:rPr lang="en-US" dirty="0"/>
              <a:t>&lt;p class="pad"&gt;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 vitae quam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tempus.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elit</a:t>
            </a:r>
            <a:r>
              <a:rPr lang="en-US" dirty="0"/>
              <a:t> vitae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et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In </a:t>
            </a:r>
            <a:r>
              <a:rPr lang="en-US" dirty="0" err="1"/>
              <a:t>blandit</a:t>
            </a:r>
            <a:r>
              <a:rPr lang="en-US" dirty="0"/>
              <a:t>, </a:t>
            </a:r>
            <a:r>
              <a:rPr lang="en-US" dirty="0" err="1"/>
              <a:t>risus</a:t>
            </a:r>
            <a:r>
              <a:rPr lang="en-US" dirty="0"/>
              <a:t> ac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, </a:t>
            </a:r>
            <a:r>
              <a:rPr lang="en-US" dirty="0" err="1"/>
              <a:t>risus</a:t>
            </a:r>
            <a:r>
              <a:rPr lang="en-US" dirty="0"/>
              <a:t> magna </a:t>
            </a:r>
            <a:r>
              <a:rPr lang="en-US" dirty="0" err="1"/>
              <a:t>tincidunt</a:t>
            </a:r>
            <a:r>
              <a:rPr lang="en-US" dirty="0"/>
              <a:t> ante, at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dui, </a:t>
            </a:r>
            <a:r>
              <a:rPr lang="en-US" dirty="0" err="1"/>
              <a:t>eleifend</a:t>
            </a:r>
            <a:r>
              <a:rPr lang="en-US" dirty="0"/>
              <a:t> a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et </a:t>
            </a:r>
            <a:r>
              <a:rPr lang="en-US" dirty="0" err="1"/>
              <a:t>libero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dictum.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semper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venenatis</a:t>
            </a:r>
            <a:r>
              <a:rPr lang="en-US" dirty="0"/>
              <a:t> at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Nam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.&lt;/p&gt;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class="Column"&gt;&lt;p class="pad"&gt;Integer et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ligula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in ac </a:t>
            </a:r>
            <a:r>
              <a:rPr lang="en-US" dirty="0" err="1"/>
              <a:t>augue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a </a:t>
            </a:r>
            <a:r>
              <a:rPr lang="en-US" dirty="0" err="1"/>
              <a:t>scelerisque</a:t>
            </a:r>
            <a:r>
              <a:rPr lang="en-US" dirty="0"/>
              <a:t> ante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Aliquam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et,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.&lt;/p&gt;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class="clear"&gt;&lt;/div&gt;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05000"/>
            <a:ext cx="3276598" cy="23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sizeable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.Start { </a:t>
            </a:r>
            <a:r>
              <a:rPr lang="en-US" dirty="0" err="1"/>
              <a:t>background-color:red</a:t>
            </a:r>
            <a:r>
              <a:rPr lang="en-US" dirty="0"/>
              <a:t>; width:20%; height:100%; </a:t>
            </a:r>
            <a:r>
              <a:rPr lang="en-US" dirty="0" err="1"/>
              <a:t>float:left</a:t>
            </a:r>
            <a:r>
              <a:rPr lang="en-US" dirty="0"/>
              <a:t>; } </a:t>
            </a:r>
            <a:br>
              <a:rPr lang="en-US" dirty="0"/>
            </a:br>
            <a:r>
              <a:rPr lang="en-US" dirty="0"/>
              <a:t>.Middle { </a:t>
            </a:r>
            <a:r>
              <a:rPr lang="en-US" dirty="0" err="1"/>
              <a:t>background-color:white</a:t>
            </a:r>
            <a:r>
              <a:rPr lang="en-US" dirty="0"/>
              <a:t>; width:20%; height:100%; </a:t>
            </a:r>
            <a:r>
              <a:rPr lang="en-US" dirty="0" err="1"/>
              <a:t>float:left</a:t>
            </a:r>
            <a:r>
              <a:rPr lang="en-US" dirty="0"/>
              <a:t>; } </a:t>
            </a:r>
            <a:br>
              <a:rPr lang="en-US" dirty="0"/>
            </a:br>
            <a:r>
              <a:rPr lang="en-US" dirty="0"/>
              <a:t>.End { </a:t>
            </a:r>
            <a:r>
              <a:rPr lang="en-US" dirty="0" err="1"/>
              <a:t>background-color:blue</a:t>
            </a:r>
            <a:r>
              <a:rPr lang="en-US" dirty="0"/>
              <a:t>; width:20%; height:100%; </a:t>
            </a:r>
            <a:r>
              <a:rPr lang="en-US" dirty="0" err="1"/>
              <a:t>float:left</a:t>
            </a:r>
            <a:r>
              <a:rPr lang="en-US" dirty="0"/>
              <a:t>; 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.pad { margin: 0px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; } 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class="Start"&gt;&lt;p class="pad"&gt;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.&lt;/P&gt;&lt;/div&gt;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class="Middle"&gt;&lt;p class="pad"&gt;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&lt;/p&gt;&lt;/div&gt;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class="End"&gt;&lt;p class="pad"&gt;At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 qui&lt;/p&gt;&lt;/div&gt;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495800"/>
            <a:ext cx="5105400" cy="168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world: </a:t>
            </a:r>
            <a:r>
              <a:rPr lang="en-US" dirty="0" smtClean="0"/>
              <a:t>Using Divisions to stack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3825240" cy="49191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&lt;</a:t>
            </a:r>
            <a:r>
              <a:rPr lang="en-US" dirty="0"/>
              <a:t>DOCTYPE!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.Start { </a:t>
            </a:r>
            <a:r>
              <a:rPr lang="en-US" dirty="0" err="1"/>
              <a:t>background-color:red</a:t>
            </a:r>
            <a:r>
              <a:rPr lang="en-US" dirty="0"/>
              <a:t>; width:200; height:200; </a:t>
            </a:r>
            <a:r>
              <a:rPr lang="en-US" dirty="0" err="1"/>
              <a:t>position:absolute</a:t>
            </a:r>
            <a:r>
              <a:rPr lang="en-US" dirty="0"/>
              <a:t>; top:100; left:100; z-index=0; } </a:t>
            </a:r>
            <a:br>
              <a:rPr lang="en-US" dirty="0"/>
            </a:br>
            <a:r>
              <a:rPr lang="en-US" dirty="0"/>
              <a:t>.Middle { </a:t>
            </a:r>
            <a:r>
              <a:rPr lang="en-US" dirty="0" err="1"/>
              <a:t>background-color:yellow</a:t>
            </a:r>
            <a:r>
              <a:rPr lang="en-US" dirty="0"/>
              <a:t>; width:200; height:200; </a:t>
            </a:r>
            <a:r>
              <a:rPr lang="en-US" dirty="0" err="1"/>
              <a:t>position:absolute</a:t>
            </a:r>
            <a:r>
              <a:rPr lang="en-US" dirty="0"/>
              <a:t>; top:200; left:250; z-index=1;  } </a:t>
            </a:r>
            <a:br>
              <a:rPr lang="en-US" dirty="0"/>
            </a:br>
            <a:r>
              <a:rPr lang="en-US" dirty="0"/>
              <a:t>.End { </a:t>
            </a:r>
            <a:r>
              <a:rPr lang="en-US" dirty="0" err="1"/>
              <a:t>background-color:blue</a:t>
            </a:r>
            <a:r>
              <a:rPr lang="en-US" dirty="0"/>
              <a:t>; width:200; height:200; </a:t>
            </a:r>
            <a:r>
              <a:rPr lang="en-US" dirty="0" err="1"/>
              <a:t>position:absolute</a:t>
            </a:r>
            <a:r>
              <a:rPr lang="en-US" dirty="0"/>
              <a:t>; top:100; left:400; z-index=2; }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.pad { margin: 0px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10px</a:t>
            </a:r>
            <a:r>
              <a:rPr lang="en-US" dirty="0"/>
              <a:t>; } 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&lt;div class="Start"&gt;&lt;p class="pad"&gt;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.&lt;/P&gt;&lt;/div&gt;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class="Middle"&gt;&lt;p class="pad"&gt;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&lt;/p&gt;&lt;/div&gt;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&lt;div class="End"&gt;&lt;p class="pad"&gt;At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 qui&lt;/p&gt;&lt;/div&gt;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76600"/>
            <a:ext cx="3726854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0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ad56386a1bf69cb064bbbd491c45b279a867ce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1394</TotalTime>
  <Words>238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Chapter 9</vt:lpstr>
      <vt:lpstr>Learning Objectives</vt:lpstr>
      <vt:lpstr>Creating Page divisions</vt:lpstr>
      <vt:lpstr>Using a division to apply a style</vt:lpstr>
      <vt:lpstr>Using divisions to create columns</vt:lpstr>
      <vt:lpstr>Placing text in the columns</vt:lpstr>
      <vt:lpstr>Simulating table layout</vt:lpstr>
      <vt:lpstr>Creating a sizeable page</vt:lpstr>
      <vt:lpstr>Real world: Using Divisions to stack text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46</cp:revision>
  <dcterms:created xsi:type="dcterms:W3CDTF">2013-02-13T17:31:54Z</dcterms:created>
  <dcterms:modified xsi:type="dcterms:W3CDTF">2013-07-02T21:45:42Z</dcterms:modified>
</cp:coreProperties>
</file>