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259F7C-6258-45B1-820B-83BDFA261F22}">
  <a:tblStyle styleId="{CB259F7C-6258-45B1-820B-83BDFA261F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132f38d12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132f38d12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12696e47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12696e47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2696e47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12696e47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12696e47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12696e47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12696e47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12696e4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13e5345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13e5345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13e5345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13e5345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12696e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12696e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13e5345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13e5345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13e5345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13e5345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12696e4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12696e4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60db83d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60db83d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60db83d6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60db83d6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160db83d6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160db83d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160db83d6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160db83d6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160db83d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160db83d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60db83d6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160db83d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160db83d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160db83d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uggingface.co/facebook/wav2vec2-base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uggingface.co/datasets/mbazaNLP/kinyarwanda-tts-datase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hdRDBYz5w-xai7Ut5aA-WIGtLMt_RZzP#scrollTo=sdx0E6u-mF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67300" y="807575"/>
            <a:ext cx="5462700" cy="8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ASR Project 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10100" y="3340875"/>
            <a:ext cx="45084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20"/>
              <a:t>Self-Supervised Pre-training with Synthetic or Unlabeled Speech</a:t>
            </a:r>
            <a:endParaRPr b="1" sz="4120">
              <a:solidFill>
                <a:srgbClr val="1921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3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Kinyarwanda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Kinyarwanda, officially known as </a:t>
            </a:r>
            <a:r>
              <a:rPr b="1" lang="en-GB" sz="1700"/>
              <a:t>Ikinyarwanda, </a:t>
            </a:r>
            <a:r>
              <a:rPr lang="en-GB" sz="1700"/>
              <a:t>is a </a:t>
            </a:r>
            <a:r>
              <a:rPr b="1" lang="en-GB" sz="1700"/>
              <a:t>Bantu language</a:t>
            </a:r>
            <a:r>
              <a:rPr b="1" lang="en-GB" sz="1700"/>
              <a:t> </a:t>
            </a:r>
            <a:r>
              <a:rPr lang="en-GB" sz="1700"/>
              <a:t>and the national language of </a:t>
            </a:r>
            <a:r>
              <a:rPr b="1" lang="en-GB" sz="1700"/>
              <a:t>Rwanda</a:t>
            </a:r>
            <a:r>
              <a:rPr lang="en-GB" sz="1700"/>
              <a:t>. It is spoken in </a:t>
            </a:r>
            <a:r>
              <a:rPr b="1" lang="en-GB" sz="1700"/>
              <a:t>Rwanda</a:t>
            </a:r>
            <a:r>
              <a:rPr lang="en-GB" sz="1700"/>
              <a:t>, the Democratic Republic of the </a:t>
            </a:r>
            <a:r>
              <a:rPr b="1" lang="en-GB" sz="1700"/>
              <a:t>Congo</a:t>
            </a:r>
            <a:r>
              <a:rPr lang="en-GB" sz="1700"/>
              <a:t> and </a:t>
            </a:r>
            <a:r>
              <a:rPr b="1" lang="en-GB" sz="1700"/>
              <a:t>Uganda</a:t>
            </a:r>
            <a:r>
              <a:rPr lang="en-GB" sz="1700"/>
              <a:t> (Wikipedia).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Why Kinyarwanda?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It uses Latin writing system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It is a low-resource language, yet labeled dataset for training and testing </a:t>
            </a:r>
            <a:r>
              <a:rPr lang="en-GB" sz="1700"/>
              <a:t>available</a:t>
            </a:r>
            <a:r>
              <a:rPr lang="en-GB" sz="1700"/>
              <a:t>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000" y="3442850"/>
            <a:ext cx="2441002" cy="1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(wav2vec 2.0)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Wav2vac 2.0 is one of the state-of-the-art model in the field of ASR. It is a self-supervised model pre-trained on 960 hours of English audio (LibriSpeech ASR Corpus), and it can be fine-tuned on a specific ASR corpus for special use (Baevski et al., 2020).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our experiments, we used the pre-trained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facebook/wav2vec2-base</a:t>
            </a:r>
            <a:r>
              <a:rPr lang="en-GB"/>
              <a:t> model and we have fine-tuned it on Kinyarwanda by ourselves.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550" y="1482175"/>
            <a:ext cx="4571999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(kinyarwanda-tts-dataset) 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chose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mbazaNLP/kinyarwanda-tts-dataset</a:t>
            </a:r>
            <a:r>
              <a:rPr lang="en-GB" sz="1400"/>
              <a:t> as our dataset for fine-tuning and testing. It consists of 3992 clips of Kinyarwanda text-to-speech corpus recorded in a studio using a voice actress.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61050"/>
            <a:ext cx="4462300" cy="14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650" y="2127076"/>
            <a:ext cx="3743650" cy="223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Fine-tuning on Kinyarwanda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accent5"/>
                </a:solidFill>
              </a:rPr>
              <a:t>Train-test split:</a:t>
            </a:r>
            <a:r>
              <a:rPr b="1" lang="en-GB" sz="1400"/>
              <a:t> </a:t>
            </a:r>
            <a:r>
              <a:rPr lang="en-GB" sz="1400"/>
              <a:t>We shuffled the original dataset and splitted it into: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train (3600 clips of corpus)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test (392 clips of corpus)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Fine-tuning: </a:t>
            </a:r>
            <a:r>
              <a:rPr lang="en-GB">
                <a:solidFill>
                  <a:schemeClr val="lt2"/>
                </a:solidFill>
              </a:rPr>
              <a:t>27000 steps in total.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Project7_kinyawannda.ipynb - Colab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925" y="1152476"/>
            <a:ext cx="5007676" cy="16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2963" y="2849646"/>
            <a:ext cx="5007604" cy="16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WER of control model (wav2vec 2.0 without fine-tuning on Kinyarwanda): </a:t>
            </a:r>
            <a:r>
              <a:rPr b="1" lang="en-GB" sz="1400"/>
              <a:t>1.01</a:t>
            </a:r>
            <a:r>
              <a:rPr lang="en-GB" sz="1400"/>
              <a:t> (random guess)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WER of fine-tuned model: </a:t>
            </a:r>
            <a:r>
              <a:rPr b="1" lang="en-GB" sz="1400"/>
              <a:t>0.241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3" y="2176500"/>
            <a:ext cx="8882877" cy="24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13" y="460273"/>
            <a:ext cx="6667576" cy="39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Robustness test of the fine-tuned model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To test the robustness of the fine-tuned wav2vec 2.0, we added Gaussian noise to the audio.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From clean (high SNR) to very noisy (low SNR). </a:t>
            </a:r>
            <a:r>
              <a:rPr lang="en-GB" sz="1400">
                <a:solidFill>
                  <a:schemeClr val="accent5"/>
                </a:solidFill>
              </a:rPr>
              <a:t>[30, 20, 10, 5, 0, -5] decibels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600" y="2104825"/>
            <a:ext cx="4496800" cy="27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Experiments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Pre-train the wav2vec 2.0 model on unlabeled Kinyarwanda audio clips from scratch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Feature extraction and analyzation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Test wav2vec 2.0 model pre-trained on Kinyarwanda with other Bantu languages (Swahili)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Baevski, Alexei, et al. "wav2vec 2.0: A framework for self-supervised learning of speech representations." </a:t>
            </a:r>
            <a:r>
              <a:rPr i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33 (2020): 12449-12460.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 contributors. “Kinyarwanda.” </a:t>
            </a:r>
            <a:r>
              <a:rPr i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 July 2025, en.wikipedia.org/wiki/Kinyarwanda.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we doing…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Wav2vec2 unsupervised pre-training, but: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Using already pretrained base model:  facebook/wav2vec2-base (English only)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-GB" sz="1700"/>
              <a:t>Do additional pre-training in African language (in progress)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Compare fine-tuning performance between base and </a:t>
            </a:r>
            <a:r>
              <a:rPr i="1" lang="en-GB" sz="1700"/>
              <a:t>+pretrained</a:t>
            </a:r>
            <a:r>
              <a:rPr lang="en-GB" sz="1700"/>
              <a:t>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Adding noises to test the robustness of our models fine-tuned on Kinyarwanda.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Why not pretrain from scratch?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pretraining - but how does it work?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Creates discrete representations from continuous audio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Applies well-established technique that uses discrete data for unsupervised pretraining (Bert MLM, but tweaked for audio representations)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Also some clever tricks to make it all work end-to-end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architecture</a:t>
            </a:r>
            <a:endParaRPr/>
          </a:p>
        </p:txBody>
      </p:sp>
      <p:pic>
        <p:nvPicPr>
          <p:cNvPr id="78" name="Google Shape;78;p16" title="Screenshot 2025-07-24 at 18-42-47 2006.11477v3.pd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241450"/>
            <a:ext cx="69913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- discrete representations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encoder: temporal convolution learns to create continuous vector representations (one per 25ms of audio, roughly every 20ms)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Since the system works end-to-end the feature encoder learns how to weigh and represent audio features for best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Quantization module: learns to create discrete </a:t>
            </a:r>
            <a:r>
              <a:rPr lang="en-GB"/>
              <a:t>representations</a:t>
            </a:r>
            <a:r>
              <a:rPr lang="en-GB"/>
              <a:t> from the </a:t>
            </a:r>
            <a:r>
              <a:rPr lang="en-GB"/>
              <a:t>continuous</a:t>
            </a:r>
            <a:r>
              <a:rPr lang="en-GB"/>
              <a:t> vector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Those discrete categories are fully trainable thanks to the use of Gumbel-Softmax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Quantization - a brief explanation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Needs a ‘codebook’ (set of discrete categories)</a:t>
            </a:r>
            <a:br>
              <a:rPr lang="en-GB"/>
            </a:br>
            <a:r>
              <a:rPr lang="en-GB"/>
              <a:t>of predefined size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Maps inputs from continuous scale to those categories (pick ‘closest’ category)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      ⇒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2479175" y="16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{CB259F7C-6258-45B1-820B-83BDFA261F22}</a:tableStyleId>
              </a:tblPr>
              <a:tblGrid>
                <a:gridCol w="507375"/>
                <a:gridCol w="507375"/>
                <a:gridCol w="507375"/>
              </a:tblGrid>
              <a:tr h="37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1216450" y="30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{CB259F7C-6258-45B1-820B-83BDFA261F22}</a:tableStyleId>
              </a:tblPr>
              <a:tblGrid>
                <a:gridCol w="633050"/>
              </a:tblGrid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6FFEA"/>
                        </a:gs>
                        <a:gs pos="0">
                          <a:srgbClr val="B6D7A8"/>
                        </a:gs>
                        <a:gs pos="100000">
                          <a:srgbClr val="2AF9C7"/>
                        </a:gs>
                      </a:gsLst>
                      <a:lin ang="5400012" scaled="0"/>
                    </a:gradFill>
                  </a:tcPr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CC0000"/>
                        </a:gs>
                        <a:gs pos="100000">
                          <a:srgbClr val="F9C62C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3" name="Google Shape;93;p18"/>
          <p:cNvGraphicFramePr/>
          <p:nvPr/>
        </p:nvGraphicFramePr>
        <p:xfrm>
          <a:off x="2860875" y="30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{CB259F7C-6258-45B1-820B-83BDFA261F22}</a:tableStyleId>
              </a:tblPr>
              <a:tblGrid>
                <a:gridCol w="633050"/>
              </a:tblGrid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8"/>
          <p:cNvSpPr txBox="1"/>
          <p:nvPr/>
        </p:nvSpPr>
        <p:spPr>
          <a:xfrm>
            <a:off x="4088300" y="3905300"/>
            <a:ext cx="4915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*Wav2vec2 actually uses two codebooks of size 320 and concatenates the representations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Pretraining as contrastive task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Randomly sample a proportion of the timesteps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each mask them and subsequent M timesteps (masks may overlap). Need to do this because single timesteps are too short and to easy to predict.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Mask via a shared (between all masked steps) trained feature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mask quantization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now needs to predict the correct discrete category for the masked steps using contextual information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Pretraining as contrastive task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Prediction by picking from K other discrete categories (distractors, sampled from the categories of the other masked steps in the input sequence, not all categories)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Contrastive loss calculated from similarity between contextual representation (should be maximal) at masked step and true representation at masked step as well as similarities to distractor representations (should be minimal)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Loss ‘goal’ at step 2 Maximise sim(c2,q2) minimize sim(c2,q4)</a:t>
            </a:r>
            <a:endParaRPr sz="1600"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1676550" y="28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{CB259F7C-6258-45B1-820B-83BDFA261F22}</a:tableStyleId>
              </a:tblPr>
              <a:tblGrid>
                <a:gridCol w="1447725"/>
                <a:gridCol w="1447725"/>
                <a:gridCol w="1447725"/>
                <a:gridCol w="1447725"/>
              </a:tblGrid>
              <a:tr h="2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2"/>
                          </a:solidFill>
                        </a:rPr>
                        <a:t>c2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q1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q2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q3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q4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z1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*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z2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z3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*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z4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Diversity loss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Want to prevent codebook collapse (model uses only a few codebook entries, ignores the rest), instead use all categories equally often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Maximise entropy over usage distribution, i.e. model diversity loss as negative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diversity loss to contrastive loss (weighted by some hyperparameter 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