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4" r:id="rId18"/>
    <p:sldId id="269" r:id="rId19"/>
    <p:sldId id="270" r:id="rId20"/>
    <p:sldId id="271" r:id="rId21"/>
    <p:sldId id="272" r:id="rId22"/>
    <p:sldId id="275" r:id="rId23"/>
  </p:sldIdLst>
  <p:sldSz cx="10080625" cy="7559675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0" name="图片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0" name="图片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第二个大纲级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第三大纲级别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第四大纲级别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第五大纲级别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第六大纲级别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第七大纲级别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第二个大纲级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第三大纲级别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第四大纲级别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第五大纲级别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第六大纲级别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第七大纲级别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第二个大纲级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第三大纲级别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第四大纲级别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第五大纲级别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第六大纲级别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第七大纲级别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MHT Retrieval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lihy@10.0.23.134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2019.09.25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解决方案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769040"/>
            <a:ext cx="9070560" cy="506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Plan A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gating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IOU, scoring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IOU×exp(-L2 distance) 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在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MOT16-02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～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11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上表现出色：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在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MOT16-13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数据集上求解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MWIS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遇到问题，跑不通。原因：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score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太小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38" name="图片 137"/>
          <p:cNvPicPr/>
          <p:nvPr/>
        </p:nvPicPr>
        <p:blipFill>
          <a:blip r:embed="rId1"/>
          <a:stretch>
            <a:fillRect/>
          </a:stretch>
        </p:blipFill>
        <p:spPr>
          <a:xfrm rot="21597000">
            <a:off x="2067840" y="2691360"/>
            <a:ext cx="5580360" cy="359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解决方案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76360" y="1656000"/>
            <a:ext cx="9070560" cy="5645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Plan B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gating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IOU×exp(-L2 distance), scoring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IOU.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gating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策略受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L2 distance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影响很大，导致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11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数据集指标下降很快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41" name="图片 140"/>
          <p:cNvPicPr/>
          <p:nvPr/>
        </p:nvPicPr>
        <p:blipFill>
          <a:blip r:embed="rId1"/>
          <a:stretch>
            <a:fillRect/>
          </a:stretch>
        </p:blipFill>
        <p:spPr>
          <a:xfrm>
            <a:off x="1584000" y="2034000"/>
            <a:ext cx="6332040" cy="466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解决方案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Plan C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gating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Mahalanobis distance, scoring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IOU×exp(-M distance) 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速度非常慢！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解决方案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769040"/>
            <a:ext cx="9070560" cy="578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Plan D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gating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IOU/(1+L2 distance), scoring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IOU.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                 使用MWIS_greedy算法</a:t>
            </a:r>
            <a:r>
              <a:rPr lang="zh-CN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的情况下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整体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IDs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减少，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MOTA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和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MOTAL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提升两个点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MOT16-13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依然有很多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IDs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，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MOTA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比较低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46" name="图片 145"/>
          <p:cNvPicPr/>
          <p:nvPr/>
        </p:nvPicPr>
        <p:blipFill>
          <a:blip r:embed="rId1"/>
          <a:stretch>
            <a:fillRect/>
          </a:stretch>
        </p:blipFill>
        <p:spPr>
          <a:xfrm>
            <a:off x="1380600" y="2379960"/>
            <a:ext cx="6683040" cy="417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结果对比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 panose="02010609060101010101" charset="-122"/>
                <a:ea typeface="黑体" panose="02010609060101010101" charset="-122"/>
              </a:rPr>
              <a:t>原文</a:t>
            </a:r>
            <a:endParaRPr lang="zh-CN" alt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2295" y="2604770"/>
            <a:ext cx="6376035" cy="2712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结果对比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mht.py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49" name="图片 148"/>
          <p:cNvPicPr/>
          <p:nvPr/>
        </p:nvPicPr>
        <p:blipFill>
          <a:blip r:embed="rId1"/>
          <a:stretch>
            <a:fillRect/>
          </a:stretch>
        </p:blipFill>
        <p:spPr>
          <a:xfrm>
            <a:off x="1616040" y="2319480"/>
            <a:ext cx="6518880" cy="473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其他尝试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加入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Kalman Filter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：预测不准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52" name="图片 151"/>
          <p:cNvPicPr/>
          <p:nvPr/>
        </p:nvPicPr>
        <p:blipFill>
          <a:blip r:embed="rId1"/>
          <a:stretch>
            <a:fillRect/>
          </a:stretch>
        </p:blipFill>
        <p:spPr>
          <a:xfrm>
            <a:off x="2151720" y="2592000"/>
            <a:ext cx="6199200" cy="351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Summary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 panose="02010609060101010101" charset="-122"/>
                <a:ea typeface="黑体" panose="02010609060101010101" charset="-122"/>
              </a:rPr>
              <a:t>算法流程：</a:t>
            </a:r>
            <a:r>
              <a:rPr lang="en-US" sz="2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NMS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– </a:t>
            </a:r>
            <a:r>
              <a:rPr lang="en-US" sz="2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Gating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– TreeToGraph – </a:t>
            </a:r>
            <a:r>
              <a:rPr lang="en-US" sz="2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MWIS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– </a:t>
            </a:r>
            <a:r>
              <a:rPr lang="en-US" sz="2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SendResult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– </a:t>
            </a:r>
            <a:r>
              <a:rPr lang="en-US" sz="2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Pruning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NMS: Hungarian algorithm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Gating：IOU/(1+distance), scoring:IOU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MWIS：mwis_greedy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SentResult: add miss_time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Pruning： add ICH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Result：mht-cpp/build/tracking_result_0925/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Complexity:：O(n</a:t>
            </a:r>
            <a:r>
              <a:rPr lang="en-US" sz="2800" b="0" u="sng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2</a:t>
            </a:r>
            <a:r>
              <a:rPr lang="en-US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FPS：6.04 frames/s </a:t>
            </a:r>
            <a:r>
              <a:rPr lang="zh-CN" altLang="en-US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宋体" panose="02010600030101010101" pitchFamily="2" charset="-122"/>
              </a:rPr>
              <a:t>（</a:t>
            </a:r>
            <a:r>
              <a:rPr lang="en-US" altLang="zh-CN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宋体" panose="02010600030101010101" pitchFamily="2" charset="-122"/>
              </a:rPr>
              <a:t>6.04Hz</a:t>
            </a:r>
            <a:r>
              <a:rPr lang="zh-CN" altLang="en-US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宋体" panose="02010600030101010101" pitchFamily="2" charset="-122"/>
              </a:rPr>
              <a:t>）</a:t>
            </a:r>
            <a:endParaRPr lang="zh-CN" altLang="en-US" sz="2800" b="0" u="sng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建议尝试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Gating使用CNN feature 和 Mahalanobis distance，同时满足两个条件时更新树的叶子结点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Scoring也引入CNN feature，详见原文Multiple Hypothesis Tracking Revised.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p>
            <a:pPr algn="ctr"/>
            <a:endParaRPr lang="en-US" altLang="zh-CN" sz="3200"/>
          </a:p>
          <a:p>
            <a:pPr algn="ctr"/>
            <a:endParaRPr lang="en-US" altLang="zh-CN" sz="3200"/>
          </a:p>
          <a:p>
            <a:pPr algn="ctr"/>
            <a:endParaRPr lang="en-US" altLang="zh-CN" sz="3200"/>
          </a:p>
          <a:p>
            <a:pPr algn="ctr"/>
            <a:r>
              <a:rPr lang="en-US" altLang="zh-CN" sz="3200"/>
              <a:t>Thanks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前期算法流程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Gating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TreeToGraph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MWIS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Pruning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SendResult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前期问题与设想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MWIS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求解速度慢，偶尔错解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目标消失与漏检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ID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过多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Pruning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策略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Gating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：检测框如何更好地匹配到树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解决方案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修改MWIS解法为贪心算法</a:t>
            </a:r>
            <a:r>
              <a:rPr lang="zh-CN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宋体" panose="02010600030101010101" pitchFamily="2" charset="-122"/>
              </a:rPr>
              <a:t>（</a:t>
            </a:r>
            <a:r>
              <a:rPr lang="en-US" altLang="zh-C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宋体" panose="02010600030101010101" pitchFamily="2" charset="-122"/>
              </a:rPr>
              <a:t>mwsi_greedy</a:t>
            </a:r>
            <a:r>
              <a:rPr lang="zh-CN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宋体" panose="02010600030101010101" pitchFamily="2" charset="-122"/>
              </a:rPr>
              <a:t>）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提高求解速度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解决方案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问题：目标消失与漏检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    引入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miss_time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变量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, miss_time threshold = N+10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2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     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if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（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Tree i 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未被分配到检测框 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or Tree i 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未被选择路径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         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miss_time ++;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     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    if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（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miss_time &gt; threshold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）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        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erase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（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Tree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）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    }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解决方案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问题：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ID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过多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I.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引入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miss_time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有助于解决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ID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过多问题，因为在第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K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帧漏检的框可能会在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K+1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帧重新出现，保留对应的树一段时间有助于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gating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到此类检测框，防止生成新树太快、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ID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过多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II. NMS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III. Pruning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IV. Gating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解决方案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NMS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I.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跟踪前去掉相互嵌套的两个检测框中的一个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II. Hungarian algorithm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：去掉重叠率大于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0.4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的两个检测框中分数低的一个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800000" y="4536000"/>
            <a:ext cx="1582920" cy="201492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 w="6480" cap="rnd">
            <a:solidFill>
              <a:srgbClr val="3465A4"/>
            </a:solidFill>
            <a:custDash>
              <a:ds d="900000" sp="900000"/>
              <a:ds d="900000" sp="900000"/>
            </a:custDash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5904000" y="4536000"/>
            <a:ext cx="1582920" cy="201492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 w="6480" cap="rnd">
            <a:solidFill>
              <a:srgbClr val="3465A4"/>
            </a:solidFill>
            <a:custDash>
              <a:ds d="900000" sp="900000"/>
              <a:ds d="900000" sp="900000"/>
            </a:custDash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2016000" y="5616000"/>
            <a:ext cx="574920" cy="718920"/>
          </a:xfrm>
          <a:prstGeom prst="frame">
            <a:avLst>
              <a:gd name="adj1" fmla="val 2000"/>
            </a:avLst>
          </a:prstGeom>
          <a:solidFill>
            <a:srgbClr val="33FF99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6"/>
          <p:cNvSpPr/>
          <p:nvPr/>
        </p:nvSpPr>
        <p:spPr>
          <a:xfrm>
            <a:off x="6336000" y="5040000"/>
            <a:ext cx="1510920" cy="1726920"/>
          </a:xfrm>
          <a:prstGeom prst="frame">
            <a:avLst>
              <a:gd name="adj1" fmla="val 2000"/>
            </a:avLst>
          </a:prstGeom>
          <a:solidFill>
            <a:srgbClr val="33FF99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解决方案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Pruning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I. MWIS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求解后，选出前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100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个最优路径，减除剩下的路径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II.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对于没有选中的树，为保证所有路径的长度相同，避免对路径分数的影响，引入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ICH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结点：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08585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    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index=-1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，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score=0.01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，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box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继承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headnode.box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，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level+1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800000" y="5184000"/>
            <a:ext cx="574920" cy="574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1296000" y="5976000"/>
            <a:ext cx="574920" cy="574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2232000" y="5976000"/>
            <a:ext cx="574920" cy="574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5" name="CustomShape 6"/>
          <p:cNvSpPr/>
          <p:nvPr/>
        </p:nvSpPr>
        <p:spPr>
          <a:xfrm>
            <a:off x="720000" y="6768000"/>
            <a:ext cx="574920" cy="574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6" name="CustomShape 7"/>
          <p:cNvSpPr/>
          <p:nvPr/>
        </p:nvSpPr>
        <p:spPr>
          <a:xfrm>
            <a:off x="1584000" y="6768000"/>
            <a:ext cx="574920" cy="574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7" name="Line 8"/>
          <p:cNvSpPr/>
          <p:nvPr/>
        </p:nvSpPr>
        <p:spPr>
          <a:xfrm flipH="1">
            <a:off x="1728000" y="5760000"/>
            <a:ext cx="216000" cy="28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8" name="Line 9"/>
          <p:cNvSpPr/>
          <p:nvPr/>
        </p:nvSpPr>
        <p:spPr>
          <a:xfrm>
            <a:off x="2232000" y="5760000"/>
            <a:ext cx="216000" cy="28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Line 10"/>
          <p:cNvSpPr/>
          <p:nvPr/>
        </p:nvSpPr>
        <p:spPr>
          <a:xfrm flipH="1">
            <a:off x="1080000" y="6480000"/>
            <a:ext cx="288000" cy="28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" name="Line 11"/>
          <p:cNvSpPr/>
          <p:nvPr/>
        </p:nvSpPr>
        <p:spPr>
          <a:xfrm>
            <a:off x="1656000" y="6480000"/>
            <a:ext cx="21600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1" name="CustomShape 12"/>
          <p:cNvSpPr/>
          <p:nvPr/>
        </p:nvSpPr>
        <p:spPr>
          <a:xfrm>
            <a:off x="4248000" y="5184000"/>
            <a:ext cx="574920" cy="574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2" name="CustomShape 13"/>
          <p:cNvSpPr/>
          <p:nvPr/>
        </p:nvSpPr>
        <p:spPr>
          <a:xfrm>
            <a:off x="4248000" y="5904000"/>
            <a:ext cx="574920" cy="574920"/>
          </a:xfrm>
          <a:prstGeom prst="ellipse">
            <a:avLst/>
          </a:pr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3" name="CustomShape 14"/>
          <p:cNvSpPr/>
          <p:nvPr/>
        </p:nvSpPr>
        <p:spPr>
          <a:xfrm>
            <a:off x="3744000" y="6696000"/>
            <a:ext cx="574920" cy="574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4" name="CustomShape 15"/>
          <p:cNvSpPr/>
          <p:nvPr/>
        </p:nvSpPr>
        <p:spPr>
          <a:xfrm>
            <a:off x="4680000" y="6696000"/>
            <a:ext cx="574920" cy="574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5" name="CustomShape 16"/>
          <p:cNvSpPr/>
          <p:nvPr/>
        </p:nvSpPr>
        <p:spPr>
          <a:xfrm>
            <a:off x="7200000" y="5832000"/>
            <a:ext cx="574920" cy="574920"/>
          </a:xfrm>
          <a:prstGeom prst="ellipse">
            <a:avLst/>
          </a:pr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6" name="CustomShape 17"/>
          <p:cNvSpPr/>
          <p:nvPr/>
        </p:nvSpPr>
        <p:spPr>
          <a:xfrm>
            <a:off x="6768000" y="6552000"/>
            <a:ext cx="574920" cy="574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7" name="CustomShape 18"/>
          <p:cNvSpPr/>
          <p:nvPr/>
        </p:nvSpPr>
        <p:spPr>
          <a:xfrm>
            <a:off x="7632000" y="6552000"/>
            <a:ext cx="574920" cy="574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8" name="Line 19"/>
          <p:cNvSpPr/>
          <p:nvPr/>
        </p:nvSpPr>
        <p:spPr>
          <a:xfrm flipH="1">
            <a:off x="4032000" y="6408000"/>
            <a:ext cx="36000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9" name="Line 20"/>
          <p:cNvSpPr/>
          <p:nvPr/>
        </p:nvSpPr>
        <p:spPr>
          <a:xfrm>
            <a:off x="4680000" y="6408000"/>
            <a:ext cx="288000" cy="28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0" name="Line 21"/>
          <p:cNvSpPr/>
          <p:nvPr/>
        </p:nvSpPr>
        <p:spPr>
          <a:xfrm>
            <a:off x="4536000" y="5688000"/>
            <a:ext cx="36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1" name="Line 22"/>
          <p:cNvSpPr/>
          <p:nvPr/>
        </p:nvSpPr>
        <p:spPr>
          <a:xfrm flipH="1">
            <a:off x="7128000" y="6336000"/>
            <a:ext cx="21600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2" name="Line 23"/>
          <p:cNvSpPr/>
          <p:nvPr/>
        </p:nvSpPr>
        <p:spPr>
          <a:xfrm>
            <a:off x="7632000" y="6336000"/>
            <a:ext cx="216000" cy="28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3" name="CustomShape 24"/>
          <p:cNvSpPr/>
          <p:nvPr/>
        </p:nvSpPr>
        <p:spPr>
          <a:xfrm>
            <a:off x="1944000" y="5256000"/>
            <a:ext cx="2869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4" name="CustomShape 25"/>
          <p:cNvSpPr/>
          <p:nvPr/>
        </p:nvSpPr>
        <p:spPr>
          <a:xfrm>
            <a:off x="1440000" y="6061680"/>
            <a:ext cx="2869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5" name="CustomShape 26"/>
          <p:cNvSpPr/>
          <p:nvPr/>
        </p:nvSpPr>
        <p:spPr>
          <a:xfrm>
            <a:off x="2304000" y="6093720"/>
            <a:ext cx="57492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21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6" name="CustomShape 27"/>
          <p:cNvSpPr/>
          <p:nvPr/>
        </p:nvSpPr>
        <p:spPr>
          <a:xfrm>
            <a:off x="1656000" y="6912000"/>
            <a:ext cx="57492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25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7" name="CustomShape 28"/>
          <p:cNvSpPr/>
          <p:nvPr/>
        </p:nvSpPr>
        <p:spPr>
          <a:xfrm>
            <a:off x="864000" y="6912000"/>
            <a:ext cx="2869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8" name="CustomShape 29"/>
          <p:cNvSpPr/>
          <p:nvPr/>
        </p:nvSpPr>
        <p:spPr>
          <a:xfrm>
            <a:off x="7776000" y="6696000"/>
            <a:ext cx="50292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25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9" name="CustomShape 30"/>
          <p:cNvSpPr/>
          <p:nvPr/>
        </p:nvSpPr>
        <p:spPr>
          <a:xfrm>
            <a:off x="6912000" y="6709680"/>
            <a:ext cx="2869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0" name="CustomShape 31"/>
          <p:cNvSpPr/>
          <p:nvPr/>
        </p:nvSpPr>
        <p:spPr>
          <a:xfrm>
            <a:off x="7272000" y="5950440"/>
            <a:ext cx="43092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-1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1" name="CustomShape 32"/>
          <p:cNvSpPr/>
          <p:nvPr/>
        </p:nvSpPr>
        <p:spPr>
          <a:xfrm>
            <a:off x="4752000" y="6840000"/>
            <a:ext cx="57492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25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2" name="CustomShape 33"/>
          <p:cNvSpPr/>
          <p:nvPr/>
        </p:nvSpPr>
        <p:spPr>
          <a:xfrm>
            <a:off x="3888000" y="6840000"/>
            <a:ext cx="2869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3" name="CustomShape 34"/>
          <p:cNvSpPr/>
          <p:nvPr/>
        </p:nvSpPr>
        <p:spPr>
          <a:xfrm>
            <a:off x="4320000" y="6021720"/>
            <a:ext cx="43092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-1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4" name="CustomShape 35"/>
          <p:cNvSpPr/>
          <p:nvPr/>
        </p:nvSpPr>
        <p:spPr>
          <a:xfrm>
            <a:off x="4392000" y="5328000"/>
            <a:ext cx="2869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5" name="Line 36"/>
          <p:cNvSpPr/>
          <p:nvPr/>
        </p:nvSpPr>
        <p:spPr>
          <a:xfrm>
            <a:off x="3168000" y="6264000"/>
            <a:ext cx="720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6" name="Line 37"/>
          <p:cNvSpPr/>
          <p:nvPr/>
        </p:nvSpPr>
        <p:spPr>
          <a:xfrm>
            <a:off x="5760000" y="6264000"/>
            <a:ext cx="720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7" name="CustomShape 38"/>
          <p:cNvSpPr/>
          <p:nvPr/>
        </p:nvSpPr>
        <p:spPr>
          <a:xfrm>
            <a:off x="936000" y="5904000"/>
            <a:ext cx="2158920" cy="718920"/>
          </a:xfrm>
          <a:prstGeom prst="rect">
            <a:avLst/>
          </a:prstGeom>
          <a:solidFill>
            <a:srgbClr val="FFFF99">
              <a:alpha val="50000"/>
            </a:srgbClr>
          </a:solidFill>
          <a:ln>
            <a:solidFill>
              <a:srgbClr val="FFFF99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8" name="CustomShape 39"/>
          <p:cNvSpPr/>
          <p:nvPr/>
        </p:nvSpPr>
        <p:spPr>
          <a:xfrm>
            <a:off x="2232660" y="4627880"/>
            <a:ext cx="934720" cy="411480"/>
          </a:xfrm>
          <a:custGeom>
            <a:avLst/>
            <a:gdLst/>
            <a:ahLst/>
            <a:cxnLst/>
            <a:rect l="l" t="t" r="r" b="b"/>
            <a:pathLst>
              <a:path w="2002" h="1253">
                <a:moveTo>
                  <a:pt x="332" y="0"/>
                </a:moveTo>
                <a:cubicBezTo>
                  <a:pt x="166" y="0"/>
                  <a:pt x="0" y="49"/>
                  <a:pt x="0" y="99"/>
                </a:cubicBezTo>
                <a:lnTo>
                  <a:pt x="0" y="174"/>
                </a:lnTo>
                <a:lnTo>
                  <a:pt x="0" y="249"/>
                </a:lnTo>
                <a:lnTo>
                  <a:pt x="0" y="351"/>
                </a:lnTo>
                <a:lnTo>
                  <a:pt x="0" y="426"/>
                </a:lnTo>
                <a:lnTo>
                  <a:pt x="0" y="501"/>
                </a:lnTo>
                <a:cubicBezTo>
                  <a:pt x="0" y="551"/>
                  <a:pt x="166" y="601"/>
                  <a:pt x="332" y="601"/>
                </a:cubicBezTo>
                <a:lnTo>
                  <a:pt x="393" y="1252"/>
                </a:lnTo>
                <a:lnTo>
                  <a:pt x="830" y="601"/>
                </a:lnTo>
                <a:lnTo>
                  <a:pt x="1170" y="601"/>
                </a:lnTo>
                <a:lnTo>
                  <a:pt x="1419" y="601"/>
                </a:lnTo>
                <a:lnTo>
                  <a:pt x="1668" y="601"/>
                </a:lnTo>
                <a:cubicBezTo>
                  <a:pt x="1834" y="601"/>
                  <a:pt x="2001" y="551"/>
                  <a:pt x="2001" y="501"/>
                </a:cubicBezTo>
                <a:lnTo>
                  <a:pt x="2001" y="426"/>
                </a:lnTo>
                <a:lnTo>
                  <a:pt x="2001" y="351"/>
                </a:lnTo>
                <a:lnTo>
                  <a:pt x="2001" y="249"/>
                </a:lnTo>
                <a:lnTo>
                  <a:pt x="2001" y="174"/>
                </a:lnTo>
                <a:lnTo>
                  <a:pt x="2001" y="99"/>
                </a:lnTo>
                <a:cubicBezTo>
                  <a:pt x="2001" y="49"/>
                  <a:pt x="1834" y="0"/>
                  <a:pt x="1668" y="0"/>
                </a:cubicBezTo>
                <a:lnTo>
                  <a:pt x="1419" y="0"/>
                </a:lnTo>
                <a:lnTo>
                  <a:pt x="1170" y="0"/>
                </a:lnTo>
                <a:lnTo>
                  <a:pt x="830" y="0"/>
                </a:lnTo>
                <a:lnTo>
                  <a:pt x="581" y="0"/>
                </a:lnTo>
                <a:lnTo>
                  <a:pt x="332" y="0"/>
                </a:lnTo>
              </a:path>
            </a:pathLst>
          </a:cu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9" name="CustomShape 40"/>
          <p:cNvSpPr/>
          <p:nvPr/>
        </p:nvSpPr>
        <p:spPr>
          <a:xfrm>
            <a:off x="2159365" y="4608490"/>
            <a:ext cx="862920" cy="43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headnode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0" name="CustomShape 41"/>
          <p:cNvSpPr/>
          <p:nvPr/>
        </p:nvSpPr>
        <p:spPr>
          <a:xfrm>
            <a:off x="7488555" y="5543550"/>
            <a:ext cx="895985" cy="287655"/>
          </a:xfrm>
          <a:custGeom>
            <a:avLst/>
            <a:gdLst/>
            <a:ahLst/>
            <a:cxnLst/>
            <a:rect l="l" t="t" r="r" b="b"/>
            <a:pathLst>
              <a:path w="2002" h="1253">
                <a:moveTo>
                  <a:pt x="332" y="0"/>
                </a:moveTo>
                <a:cubicBezTo>
                  <a:pt x="166" y="0"/>
                  <a:pt x="0" y="49"/>
                  <a:pt x="0" y="99"/>
                </a:cubicBezTo>
                <a:lnTo>
                  <a:pt x="0" y="174"/>
                </a:lnTo>
                <a:lnTo>
                  <a:pt x="0" y="249"/>
                </a:lnTo>
                <a:lnTo>
                  <a:pt x="0" y="351"/>
                </a:lnTo>
                <a:lnTo>
                  <a:pt x="0" y="426"/>
                </a:lnTo>
                <a:lnTo>
                  <a:pt x="0" y="501"/>
                </a:lnTo>
                <a:cubicBezTo>
                  <a:pt x="0" y="551"/>
                  <a:pt x="166" y="601"/>
                  <a:pt x="332" y="601"/>
                </a:cubicBezTo>
                <a:lnTo>
                  <a:pt x="393" y="1252"/>
                </a:lnTo>
                <a:lnTo>
                  <a:pt x="830" y="601"/>
                </a:lnTo>
                <a:lnTo>
                  <a:pt x="1170" y="601"/>
                </a:lnTo>
                <a:lnTo>
                  <a:pt x="1419" y="601"/>
                </a:lnTo>
                <a:lnTo>
                  <a:pt x="1668" y="601"/>
                </a:lnTo>
                <a:cubicBezTo>
                  <a:pt x="1834" y="601"/>
                  <a:pt x="2001" y="551"/>
                  <a:pt x="2001" y="501"/>
                </a:cubicBezTo>
                <a:lnTo>
                  <a:pt x="2001" y="426"/>
                </a:lnTo>
                <a:lnTo>
                  <a:pt x="2001" y="351"/>
                </a:lnTo>
                <a:lnTo>
                  <a:pt x="2001" y="249"/>
                </a:lnTo>
                <a:lnTo>
                  <a:pt x="2001" y="174"/>
                </a:lnTo>
                <a:lnTo>
                  <a:pt x="2001" y="99"/>
                </a:lnTo>
                <a:cubicBezTo>
                  <a:pt x="2001" y="49"/>
                  <a:pt x="1834" y="0"/>
                  <a:pt x="1668" y="0"/>
                </a:cubicBezTo>
                <a:lnTo>
                  <a:pt x="1419" y="0"/>
                </a:lnTo>
                <a:lnTo>
                  <a:pt x="1170" y="0"/>
                </a:lnTo>
                <a:lnTo>
                  <a:pt x="830" y="0"/>
                </a:lnTo>
                <a:lnTo>
                  <a:pt x="581" y="0"/>
                </a:lnTo>
                <a:lnTo>
                  <a:pt x="332" y="0"/>
                </a:lnTo>
              </a:path>
            </a:pathLst>
          </a:cu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1" name="CustomShape 42"/>
          <p:cNvSpPr/>
          <p:nvPr/>
        </p:nvSpPr>
        <p:spPr>
          <a:xfrm>
            <a:off x="7451805" y="5472245"/>
            <a:ext cx="115164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headnode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2" name="CustomShape 43"/>
          <p:cNvSpPr/>
          <p:nvPr/>
        </p:nvSpPr>
        <p:spPr>
          <a:xfrm>
            <a:off x="4608195" y="4751070"/>
            <a:ext cx="897255" cy="287655"/>
          </a:xfrm>
          <a:custGeom>
            <a:avLst/>
            <a:gdLst/>
            <a:ahLst/>
            <a:cxnLst/>
            <a:rect l="l" t="t" r="r" b="b"/>
            <a:pathLst>
              <a:path w="2002" h="1253">
                <a:moveTo>
                  <a:pt x="332" y="0"/>
                </a:moveTo>
                <a:cubicBezTo>
                  <a:pt x="166" y="0"/>
                  <a:pt x="0" y="49"/>
                  <a:pt x="0" y="99"/>
                </a:cubicBezTo>
                <a:lnTo>
                  <a:pt x="0" y="174"/>
                </a:lnTo>
                <a:lnTo>
                  <a:pt x="0" y="249"/>
                </a:lnTo>
                <a:lnTo>
                  <a:pt x="0" y="351"/>
                </a:lnTo>
                <a:lnTo>
                  <a:pt x="0" y="426"/>
                </a:lnTo>
                <a:lnTo>
                  <a:pt x="0" y="501"/>
                </a:lnTo>
                <a:cubicBezTo>
                  <a:pt x="0" y="551"/>
                  <a:pt x="166" y="601"/>
                  <a:pt x="332" y="601"/>
                </a:cubicBezTo>
                <a:lnTo>
                  <a:pt x="393" y="1252"/>
                </a:lnTo>
                <a:lnTo>
                  <a:pt x="830" y="601"/>
                </a:lnTo>
                <a:lnTo>
                  <a:pt x="1170" y="601"/>
                </a:lnTo>
                <a:lnTo>
                  <a:pt x="1419" y="601"/>
                </a:lnTo>
                <a:lnTo>
                  <a:pt x="1668" y="601"/>
                </a:lnTo>
                <a:cubicBezTo>
                  <a:pt x="1834" y="601"/>
                  <a:pt x="2001" y="551"/>
                  <a:pt x="2001" y="501"/>
                </a:cubicBezTo>
                <a:lnTo>
                  <a:pt x="2001" y="426"/>
                </a:lnTo>
                <a:lnTo>
                  <a:pt x="2001" y="351"/>
                </a:lnTo>
                <a:lnTo>
                  <a:pt x="2001" y="249"/>
                </a:lnTo>
                <a:lnTo>
                  <a:pt x="2001" y="174"/>
                </a:lnTo>
                <a:lnTo>
                  <a:pt x="2001" y="99"/>
                </a:lnTo>
                <a:cubicBezTo>
                  <a:pt x="2001" y="49"/>
                  <a:pt x="1834" y="0"/>
                  <a:pt x="1668" y="0"/>
                </a:cubicBezTo>
                <a:lnTo>
                  <a:pt x="1419" y="0"/>
                </a:lnTo>
                <a:lnTo>
                  <a:pt x="1170" y="0"/>
                </a:lnTo>
                <a:lnTo>
                  <a:pt x="830" y="0"/>
                </a:lnTo>
                <a:lnTo>
                  <a:pt x="581" y="0"/>
                </a:lnTo>
                <a:lnTo>
                  <a:pt x="332" y="0"/>
                </a:lnTo>
              </a:path>
            </a:pathLst>
          </a:cu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3" name="CustomShape 44"/>
          <p:cNvSpPr/>
          <p:nvPr/>
        </p:nvSpPr>
        <p:spPr>
          <a:xfrm>
            <a:off x="4609025" y="4680245"/>
            <a:ext cx="862920" cy="43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headnode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解决方案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Gating and scoring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Previous plan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gating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L2 distance, scoring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IOU .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检测框有大有小，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L2 distance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不普适。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Plan A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gating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IOU, scoring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IOU×exp(-L2 distance) .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Plan B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gating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IOU×exp(-L2 distance), scoring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IOU.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Plan C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gating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Mahalanobis distance, scoring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IOU×exp(-M distance) 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Plan D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gating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IOU/(1+L2 distance), scoring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IOU.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1953</Words>
  <Application>WPS 演示</Application>
  <PresentationFormat/>
  <Paragraphs>205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Arial</vt:lpstr>
      <vt:lpstr>Symbol</vt:lpstr>
      <vt:lpstr>DejaVu Sans</vt:lpstr>
      <vt:lpstr>Calibri</vt:lpstr>
      <vt:lpstr>微软雅黑</vt:lpstr>
      <vt:lpstr>Arial Unicode MS</vt:lpstr>
      <vt:lpstr>DejaVu Sans</vt:lpstr>
      <vt:lpstr>黑体</vt:lpstr>
      <vt:lpstr>Office Theme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Jane</cp:lastModifiedBy>
  <cp:revision>29</cp:revision>
  <dcterms:created xsi:type="dcterms:W3CDTF">2019-09-18T12:12:00Z</dcterms:created>
  <dcterms:modified xsi:type="dcterms:W3CDTF">2019-09-27T09:09:27Z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