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57" r:id="rId4"/>
    <p:sldId id="258" r:id="rId5"/>
    <p:sldId id="260" r:id="rId6"/>
    <p:sldId id="286" r:id="rId7"/>
    <p:sldId id="269" r:id="rId8"/>
    <p:sldId id="284" r:id="rId9"/>
    <p:sldId id="270" r:id="rId10"/>
    <p:sldId id="282" r:id="rId11"/>
    <p:sldId id="283" r:id="rId12"/>
    <p:sldId id="271" r:id="rId13"/>
    <p:sldId id="261" r:id="rId14"/>
    <p:sldId id="267" r:id="rId15"/>
    <p:sldId id="285" r:id="rId16"/>
    <p:sldId id="265" r:id="rId17"/>
    <p:sldId id="287" r:id="rId18"/>
    <p:sldId id="288" r:id="rId19"/>
    <p:sldId id="289" r:id="rId20"/>
    <p:sldId id="276" r:id="rId21"/>
    <p:sldId id="290" r:id="rId22"/>
    <p:sldId id="295" r:id="rId23"/>
    <p:sldId id="293" r:id="rId24"/>
    <p:sldId id="291" r:id="rId25"/>
    <p:sldId id="296" r:id="rId26"/>
    <p:sldId id="297" r:id="rId27"/>
    <p:sldId id="298" r:id="rId28"/>
    <p:sldId id="300" r:id="rId29"/>
    <p:sldId id="302"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052D"/>
    <a:srgbClr val="CCE6FF"/>
    <a:srgbClr val="CBE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9757E-AD6C-48E1-A19C-03CAAABD59FE}" type="datetimeFigureOut">
              <a:rPr lang="zh-CN" altLang="en-US" smtClean="0"/>
              <a:t>2022/12/31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889EC-ED09-41E3-8284-C77E9DD788FB}" type="slidenum">
              <a:rPr lang="zh-CN" altLang="en-US" smtClean="0"/>
              <a:t>‹#›</a:t>
            </a:fld>
            <a:endParaRPr lang="zh-CN" altLang="en-US"/>
          </a:p>
        </p:txBody>
      </p:sp>
    </p:spTree>
    <p:extLst>
      <p:ext uri="{BB962C8B-B14F-4D97-AF65-F5344CB8AC3E}">
        <p14:creationId xmlns:p14="http://schemas.microsoft.com/office/powerpoint/2010/main" val="23176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9501" b="5793"/>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2022/12/31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t>2022/12/31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6.gif"/></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200300"/>
          </a:xfrm>
          <a:prstGeom prst="rect">
            <a:avLst/>
          </a:prstGeom>
          <a:noFill/>
        </p:spPr>
        <p:txBody>
          <a:bodyPr wrap="square" lIns="91413" tIns="45706" rIns="91413" bIns="45706" rtlCol="0">
            <a:spAutoFit/>
          </a:bodyPr>
          <a:lstStyle/>
          <a:p>
            <a:r>
              <a:rPr lang="en-US" altLang="zh-CN" sz="7200" b="1" dirty="0">
                <a:solidFill>
                  <a:schemeClr val="bg1"/>
                </a:solidFill>
                <a:latin typeface="微软雅黑" pitchFamily="34" charset="-122"/>
                <a:ea typeface="微软雅黑" pitchFamily="34" charset="-122"/>
              </a:rPr>
              <a:t>		 </a:t>
            </a:r>
            <a:r>
              <a:rPr lang="zh-CN" altLang="en-US" sz="7200" b="1" dirty="0">
                <a:solidFill>
                  <a:schemeClr val="bg1"/>
                </a:solidFill>
                <a:latin typeface="微软雅黑" pitchFamily="34" charset="-122"/>
                <a:ea typeface="微软雅黑" pitchFamily="34" charset="-122"/>
              </a:rPr>
              <a:t>图书管理系统</a:t>
            </a:r>
          </a:p>
        </p:txBody>
      </p:sp>
      <p:sp>
        <p:nvSpPr>
          <p:cNvPr id="7" name="矩形 6"/>
          <p:cNvSpPr/>
          <p:nvPr/>
        </p:nvSpPr>
        <p:spPr>
          <a:xfrm>
            <a:off x="3229762" y="3690519"/>
            <a:ext cx="6807371" cy="461665"/>
          </a:xfrm>
          <a:prstGeom prst="rect">
            <a:avLst/>
          </a:prstGeom>
        </p:spPr>
        <p:txBody>
          <a:bodyPr wrap="square">
            <a:spAutoFit/>
          </a:bodyPr>
          <a:lstStyle/>
          <a:p>
            <a:r>
              <a:rPr lang="en-US" altLang="zh-CN" sz="2400" dirty="0">
                <a:solidFill>
                  <a:schemeClr val="bg1"/>
                </a:solidFill>
                <a:latin typeface="微软雅黑" charset="0"/>
                <a:ea typeface="微软雅黑" charset="0"/>
              </a:rPr>
              <a:t>POWERPOINT OF GRADUATION TEPLY</a:t>
            </a:r>
          </a:p>
        </p:txBody>
      </p:sp>
      <p:grpSp>
        <p:nvGrpSpPr>
          <p:cNvPr id="14" name="组合 13"/>
          <p:cNvGrpSpPr/>
          <p:nvPr/>
        </p:nvGrpSpPr>
        <p:grpSpPr>
          <a:xfrm>
            <a:off x="3577297" y="4388311"/>
            <a:ext cx="5078198" cy="370612"/>
            <a:chOff x="3667914" y="3834954"/>
            <a:chExt cx="5078198" cy="370612"/>
          </a:xfrm>
        </p:grpSpPr>
        <p:sp>
          <p:nvSpPr>
            <p:cNvPr id="8" name="椭圆 7"/>
            <p:cNvSpPr/>
            <p:nvPr/>
          </p:nvSpPr>
          <p:spPr>
            <a:xfrm>
              <a:off x="3667914" y="385314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p:nvPr/>
          </p:nvSpPr>
          <p:spPr bwMode="auto">
            <a:xfrm>
              <a:off x="3735140" y="389568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dirty="0">
                <a:solidFill>
                  <a:schemeClr val="bg1"/>
                </a:solidFill>
              </a:endParaRPr>
            </a:p>
          </p:txBody>
        </p:sp>
        <p:sp>
          <p:nvSpPr>
            <p:cNvPr id="10" name="文本框 9"/>
            <p:cNvSpPr txBox="1"/>
            <p:nvPr/>
          </p:nvSpPr>
          <p:spPr>
            <a:xfrm>
              <a:off x="3948079" y="3834954"/>
              <a:ext cx="1338828" cy="369332"/>
            </a:xfrm>
            <a:prstGeom prst="rect">
              <a:avLst/>
            </a:prstGeom>
            <a:noFill/>
          </p:spPr>
          <p:txBody>
            <a:bodyPr wrap="none" rtlCol="0">
              <a:spAutoFit/>
            </a:bodyPr>
            <a:lstStyle/>
            <a:p>
              <a:r>
                <a:rPr lang="zh-CN" altLang="en-US" dirty="0">
                  <a:solidFill>
                    <a:schemeClr val="bg1"/>
                  </a:solidFill>
                </a:rPr>
                <a:t>答辩学生：</a:t>
              </a:r>
            </a:p>
          </p:txBody>
        </p:sp>
        <p:sp>
          <p:nvSpPr>
            <p:cNvPr id="11" name="椭圆 10"/>
            <p:cNvSpPr/>
            <p:nvPr/>
          </p:nvSpPr>
          <p:spPr>
            <a:xfrm>
              <a:off x="7128133" y="387733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p:nvPr/>
          </p:nvSpPr>
          <p:spPr bwMode="auto">
            <a:xfrm>
              <a:off x="7172462"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itchFamily="34" charset="0"/>
                <a:ea typeface="宋体" pitchFamily="2" charset="-122"/>
              </a:endParaRPr>
            </a:p>
          </p:txBody>
        </p:sp>
        <p:sp>
          <p:nvSpPr>
            <p:cNvPr id="13" name="文本框 12"/>
            <p:cNvSpPr txBox="1"/>
            <p:nvPr/>
          </p:nvSpPr>
          <p:spPr>
            <a:xfrm>
              <a:off x="7407284" y="3836234"/>
              <a:ext cx="1338828" cy="369332"/>
            </a:xfrm>
            <a:prstGeom prst="rect">
              <a:avLst/>
            </a:prstGeom>
            <a:noFill/>
          </p:spPr>
          <p:txBody>
            <a:bodyPr wrap="none" rtlCol="0">
              <a:spAutoFit/>
            </a:bodyPr>
            <a:lstStyle/>
            <a:p>
              <a:r>
                <a:rPr lang="zh-CN" altLang="en-US" dirty="0">
                  <a:solidFill>
                    <a:schemeClr val="bg1"/>
                  </a:solidFill>
                </a:rPr>
                <a:t>指导教师：</a:t>
              </a:r>
            </a:p>
          </p:txBody>
        </p:sp>
      </p:grpSp>
      <p:sp>
        <p:nvSpPr>
          <p:cNvPr id="16" name="矩形 15"/>
          <p:cNvSpPr/>
          <p:nvPr/>
        </p:nvSpPr>
        <p:spPr>
          <a:xfrm>
            <a:off x="2910981" y="3615583"/>
            <a:ext cx="6455604" cy="600017"/>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7609" y="198296"/>
            <a:ext cx="7571303" cy="2308324"/>
          </a:xfrm>
          <a:prstGeom prst="rect">
            <a:avLst/>
          </a:prstGeom>
          <a:noFill/>
        </p:spPr>
        <p:txBody>
          <a:bodyPr wrap="none" rtlCol="0">
            <a:spAutoFit/>
          </a:bodyPr>
          <a:lstStyle/>
          <a:p>
            <a:r>
              <a:rPr lang="en-US" altLang="zh-CN" sz="3600" dirty="0">
                <a:solidFill>
                  <a:schemeClr val="accent1"/>
                </a:solidFill>
              </a:rPr>
              <a:t>B+ Tree</a:t>
            </a:r>
          </a:p>
          <a:p>
            <a:r>
              <a:rPr lang="zh-CN" altLang="en-US" sz="3600" dirty="0">
                <a:solidFill>
                  <a:schemeClr val="accent1"/>
                </a:solidFill>
              </a:rPr>
              <a:t>非叶子节点只存储键值信息。</a:t>
            </a:r>
          </a:p>
          <a:p>
            <a:r>
              <a:rPr lang="zh-CN" altLang="en-US" sz="3600" dirty="0">
                <a:solidFill>
                  <a:schemeClr val="accent1"/>
                </a:solidFill>
              </a:rPr>
              <a:t>所有叶子节点之间都有一个链指针。</a:t>
            </a:r>
          </a:p>
          <a:p>
            <a:r>
              <a:rPr lang="zh-CN" altLang="en-US" sz="3600" dirty="0">
                <a:solidFill>
                  <a:schemeClr val="accent1"/>
                </a:solidFill>
              </a:rPr>
              <a:t>数据记录都存放在叶子节点中。</a:t>
            </a:r>
          </a:p>
        </p:txBody>
      </p:sp>
      <p:pic>
        <p:nvPicPr>
          <p:cNvPr id="4" name="图片 3" descr="图示&#10;&#10;描述已自动生成">
            <a:extLst>
              <a:ext uri="{FF2B5EF4-FFF2-40B4-BE49-F238E27FC236}">
                <a16:creationId xmlns:a16="http://schemas.microsoft.com/office/drawing/2014/main" id="{6E372B90-02D6-47DA-A8E6-F64305DBE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08" y="2998062"/>
            <a:ext cx="5771626" cy="3233179"/>
          </a:xfrm>
          <a:prstGeom prst="rect">
            <a:avLst/>
          </a:prstGeom>
        </p:spPr>
      </p:pic>
      <p:pic>
        <p:nvPicPr>
          <p:cNvPr id="8" name="图片 7" descr="图示&#10;&#10;描述已自动生成">
            <a:extLst>
              <a:ext uri="{FF2B5EF4-FFF2-40B4-BE49-F238E27FC236}">
                <a16:creationId xmlns:a16="http://schemas.microsoft.com/office/drawing/2014/main" id="{8F76DA60-0DEC-42F1-A495-082B7F0B7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98062"/>
            <a:ext cx="5766880" cy="3246540"/>
          </a:xfrm>
          <a:prstGeom prst="rect">
            <a:avLst/>
          </a:prstGeom>
        </p:spPr>
      </p:pic>
    </p:spTree>
    <p:extLst>
      <p:ext uri="{BB962C8B-B14F-4D97-AF65-F5344CB8AC3E}">
        <p14:creationId xmlns:p14="http://schemas.microsoft.com/office/powerpoint/2010/main" val="357165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7609" y="198296"/>
            <a:ext cx="3029997" cy="646331"/>
          </a:xfrm>
          <a:prstGeom prst="rect">
            <a:avLst/>
          </a:prstGeom>
          <a:noFill/>
        </p:spPr>
        <p:txBody>
          <a:bodyPr wrap="none" rtlCol="0">
            <a:spAutoFit/>
          </a:bodyPr>
          <a:lstStyle/>
          <a:p>
            <a:r>
              <a:rPr lang="en-US" altLang="zh-CN" sz="3600" dirty="0" err="1">
                <a:solidFill>
                  <a:schemeClr val="accent1"/>
                </a:solidFill>
              </a:rPr>
              <a:t>InnoDB</a:t>
            </a:r>
            <a:r>
              <a:rPr lang="zh-CN" altLang="en-US" sz="3600" dirty="0">
                <a:solidFill>
                  <a:schemeClr val="accent1"/>
                </a:solidFill>
              </a:rPr>
              <a:t>页结构</a:t>
            </a:r>
          </a:p>
        </p:txBody>
      </p:sp>
      <p:pic>
        <p:nvPicPr>
          <p:cNvPr id="3" name="图片 2" descr="图表, 漏斗图&#10;&#10;描述已自动生成">
            <a:extLst>
              <a:ext uri="{FF2B5EF4-FFF2-40B4-BE49-F238E27FC236}">
                <a16:creationId xmlns:a16="http://schemas.microsoft.com/office/drawing/2014/main" id="{4B5ED748-A13E-4EB4-B875-300AE61B4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56" y="1386852"/>
            <a:ext cx="6134100" cy="4857750"/>
          </a:xfrm>
          <a:prstGeom prst="rect">
            <a:avLst/>
          </a:prstGeom>
        </p:spPr>
      </p:pic>
      <p:sp>
        <p:nvSpPr>
          <p:cNvPr id="5" name="文本框 4">
            <a:extLst>
              <a:ext uri="{FF2B5EF4-FFF2-40B4-BE49-F238E27FC236}">
                <a16:creationId xmlns:a16="http://schemas.microsoft.com/office/drawing/2014/main" id="{DF382A7B-7404-4365-A61D-F59EE3BF4F5D}"/>
              </a:ext>
            </a:extLst>
          </p:cNvPr>
          <p:cNvSpPr txBox="1"/>
          <p:nvPr/>
        </p:nvSpPr>
        <p:spPr>
          <a:xfrm>
            <a:off x="6309180" y="1468073"/>
            <a:ext cx="5385732" cy="4247317"/>
          </a:xfrm>
          <a:prstGeom prst="rect">
            <a:avLst/>
          </a:prstGeom>
          <a:noFill/>
        </p:spPr>
        <p:txBody>
          <a:bodyPr wrap="square" rtlCol="0">
            <a:spAutoFit/>
          </a:bodyPr>
          <a:lstStyle/>
          <a:p>
            <a:pPr algn="l"/>
            <a:r>
              <a:rPr lang="zh-CN" altLang="en-US" b="0" i="0" dirty="0">
                <a:solidFill>
                  <a:srgbClr val="4D4D4D"/>
                </a:solidFill>
                <a:effectLst/>
                <a:latin typeface="-apple-system"/>
              </a:rPr>
              <a:t>系统从磁盘读取数据到内存时是以磁盘块（</a:t>
            </a:r>
            <a:r>
              <a:rPr lang="en-US" altLang="zh-CN" b="0" i="0" dirty="0">
                <a:solidFill>
                  <a:srgbClr val="4D4D4D"/>
                </a:solidFill>
                <a:effectLst/>
                <a:latin typeface="-apple-system"/>
              </a:rPr>
              <a:t>block</a:t>
            </a:r>
            <a:r>
              <a:rPr lang="zh-CN" altLang="en-US" b="0" i="0" dirty="0">
                <a:solidFill>
                  <a:srgbClr val="4D4D4D"/>
                </a:solidFill>
                <a:effectLst/>
                <a:latin typeface="-apple-system"/>
              </a:rPr>
              <a:t>）为基本单位的，位于同一个磁盘块中的数据会被一次性读取出来，</a:t>
            </a:r>
            <a:r>
              <a:rPr lang="zh-CN" altLang="en-US" b="0" i="0" dirty="0">
                <a:solidFill>
                  <a:srgbClr val="FF0000"/>
                </a:solidFill>
                <a:effectLst/>
                <a:latin typeface="-apple-system"/>
              </a:rPr>
              <a:t>而不是需要什么取什么每次一行。</a:t>
            </a:r>
            <a:endParaRPr lang="en-US" altLang="zh-CN" b="0" i="0" dirty="0">
              <a:solidFill>
                <a:srgbClr val="FF0000"/>
              </a:solidFill>
              <a:effectLst/>
              <a:latin typeface="-apple-system"/>
            </a:endParaRPr>
          </a:p>
          <a:p>
            <a:pPr algn="l"/>
            <a:endParaRPr lang="zh-CN" altLang="en-US" b="0" i="0" dirty="0">
              <a:solidFill>
                <a:srgbClr val="4D4D4D"/>
              </a:solidFill>
              <a:effectLst/>
              <a:latin typeface="-apple-system"/>
            </a:endParaRPr>
          </a:p>
          <a:p>
            <a:pPr algn="l"/>
            <a:r>
              <a:rPr lang="en-US" altLang="zh-CN" b="0" i="0" dirty="0" err="1">
                <a:solidFill>
                  <a:srgbClr val="4D4D4D"/>
                </a:solidFill>
                <a:effectLst/>
                <a:latin typeface="-apple-system"/>
              </a:rPr>
              <a:t>InnoDB</a:t>
            </a:r>
            <a:r>
              <a:rPr lang="zh-CN" altLang="en-US" b="0" i="0" dirty="0">
                <a:solidFill>
                  <a:srgbClr val="4D4D4D"/>
                </a:solidFill>
                <a:effectLst/>
                <a:latin typeface="-apple-system"/>
              </a:rPr>
              <a:t>存储引擎中有页（</a:t>
            </a:r>
            <a:r>
              <a:rPr lang="en-US" altLang="zh-CN" b="0" i="0" dirty="0">
                <a:solidFill>
                  <a:srgbClr val="4D4D4D"/>
                </a:solidFill>
                <a:effectLst/>
                <a:latin typeface="-apple-system"/>
              </a:rPr>
              <a:t>Page</a:t>
            </a:r>
            <a:r>
              <a:rPr lang="zh-CN" altLang="en-US" b="0" i="0" dirty="0">
                <a:solidFill>
                  <a:srgbClr val="4D4D4D"/>
                </a:solidFill>
                <a:effectLst/>
                <a:latin typeface="-apple-system"/>
              </a:rPr>
              <a:t>）的概念，</a:t>
            </a:r>
            <a:r>
              <a:rPr lang="zh-CN" altLang="en-US" b="0" i="0" dirty="0">
                <a:solidFill>
                  <a:srgbClr val="FF0000"/>
                </a:solidFill>
                <a:effectLst/>
                <a:latin typeface="-apple-system"/>
              </a:rPr>
              <a:t>页是其磁盘管理的最小单位。</a:t>
            </a:r>
            <a:r>
              <a:rPr lang="en-US" altLang="zh-CN" b="0" i="0" dirty="0" err="1">
                <a:solidFill>
                  <a:srgbClr val="4D4D4D"/>
                </a:solidFill>
                <a:effectLst/>
                <a:latin typeface="-apple-system"/>
              </a:rPr>
              <a:t>InnoDB</a:t>
            </a:r>
            <a:r>
              <a:rPr lang="zh-CN" altLang="en-US" b="0" i="0" dirty="0">
                <a:solidFill>
                  <a:srgbClr val="4D4D4D"/>
                </a:solidFill>
                <a:effectLst/>
                <a:latin typeface="-apple-system"/>
              </a:rPr>
              <a:t>存储引擎中默认每个页的大小为</a:t>
            </a:r>
            <a:r>
              <a:rPr lang="en-US" altLang="zh-CN" b="0" i="0" dirty="0">
                <a:solidFill>
                  <a:srgbClr val="4D4D4D"/>
                </a:solidFill>
                <a:effectLst/>
                <a:latin typeface="-apple-system"/>
              </a:rPr>
              <a:t>16KB</a:t>
            </a:r>
          </a:p>
          <a:p>
            <a:pPr algn="l"/>
            <a:endParaRPr lang="en-US" altLang="zh-CN" dirty="0">
              <a:solidFill>
                <a:srgbClr val="4D4D4D"/>
              </a:solidFill>
              <a:latin typeface="-apple-system"/>
            </a:endParaRPr>
          </a:p>
          <a:p>
            <a:pPr algn="l"/>
            <a:endParaRPr lang="en-US" altLang="zh-CN" dirty="0">
              <a:solidFill>
                <a:srgbClr val="4D4D4D"/>
              </a:solidFill>
              <a:latin typeface="-apple-system"/>
            </a:endParaRPr>
          </a:p>
          <a:p>
            <a:pPr algn="l"/>
            <a:endParaRPr lang="en-US" altLang="zh-CN" dirty="0">
              <a:solidFill>
                <a:srgbClr val="4D4D4D"/>
              </a:solidFill>
              <a:latin typeface="-apple-system"/>
            </a:endParaRPr>
          </a:p>
          <a:p>
            <a:pPr algn="l"/>
            <a:endParaRPr lang="en-US" altLang="zh-CN" dirty="0">
              <a:solidFill>
                <a:srgbClr val="4D4D4D"/>
              </a:solidFill>
              <a:latin typeface="-apple-system"/>
            </a:endParaRPr>
          </a:p>
          <a:p>
            <a:pPr algn="l"/>
            <a:endParaRPr lang="en-US" altLang="zh-CN" dirty="0">
              <a:solidFill>
                <a:srgbClr val="4D4D4D"/>
              </a:solidFill>
              <a:latin typeface="-apple-system"/>
            </a:endParaRPr>
          </a:p>
          <a:p>
            <a:pPr algn="l"/>
            <a:endParaRPr lang="en-US" altLang="zh-CN" dirty="0">
              <a:solidFill>
                <a:srgbClr val="4D4D4D"/>
              </a:solidFill>
              <a:latin typeface="-apple-system"/>
            </a:endParaRPr>
          </a:p>
          <a:p>
            <a:pPr algn="l"/>
            <a:r>
              <a:rPr lang="zh-CN" altLang="en-US" b="0" i="0" dirty="0">
                <a:solidFill>
                  <a:srgbClr val="FF0000"/>
                </a:solidFill>
                <a:effectLst/>
                <a:latin typeface="-apple-system"/>
              </a:rPr>
              <a:t>磁盘</a:t>
            </a:r>
            <a:r>
              <a:rPr lang="en-US" altLang="zh-CN" b="0" i="0" dirty="0">
                <a:solidFill>
                  <a:srgbClr val="FF0000"/>
                </a:solidFill>
                <a:effectLst/>
                <a:latin typeface="-apple-system"/>
              </a:rPr>
              <a:t>I/O</a:t>
            </a:r>
            <a:r>
              <a:rPr lang="zh-CN" altLang="en-US" b="0" i="0" dirty="0">
                <a:solidFill>
                  <a:srgbClr val="FF0000"/>
                </a:solidFill>
                <a:effectLst/>
                <a:latin typeface="-apple-system"/>
              </a:rPr>
              <a:t>往往是程序运行中最慢的一步</a:t>
            </a:r>
            <a:endParaRPr lang="en-US" altLang="zh-CN" b="0" i="0" dirty="0">
              <a:solidFill>
                <a:srgbClr val="FF0000"/>
              </a:solidFill>
              <a:effectLst/>
              <a:latin typeface="-apple-system"/>
            </a:endParaRPr>
          </a:p>
          <a:p>
            <a:pPr algn="l"/>
            <a:r>
              <a:rPr lang="zh-CN" altLang="en-US" b="0" i="0" dirty="0">
                <a:solidFill>
                  <a:srgbClr val="4D4D4D"/>
                </a:solidFill>
                <a:effectLst/>
                <a:latin typeface="-apple-system"/>
              </a:rPr>
              <a:t>尽可能减少</a:t>
            </a:r>
            <a:r>
              <a:rPr lang="en-US" altLang="zh-CN" b="0" i="0" dirty="0">
                <a:solidFill>
                  <a:srgbClr val="4D4D4D"/>
                </a:solidFill>
                <a:effectLst/>
                <a:latin typeface="-apple-system"/>
              </a:rPr>
              <a:t>I/O</a:t>
            </a:r>
            <a:r>
              <a:rPr lang="zh-CN" altLang="en-US" b="0" i="0" dirty="0">
                <a:solidFill>
                  <a:srgbClr val="4D4D4D"/>
                </a:solidFill>
                <a:effectLst/>
                <a:latin typeface="-apple-system"/>
              </a:rPr>
              <a:t>次数可以极大地提升响应速度</a:t>
            </a:r>
            <a:endParaRPr lang="en-US" altLang="zh-CN" b="0" i="0" dirty="0">
              <a:solidFill>
                <a:srgbClr val="4D4D4D"/>
              </a:solidFill>
              <a:effectLst/>
              <a:latin typeface="-apple-system"/>
            </a:endParaRPr>
          </a:p>
        </p:txBody>
      </p:sp>
    </p:spTree>
    <p:extLst>
      <p:ext uri="{BB962C8B-B14F-4D97-AF65-F5344CB8AC3E}">
        <p14:creationId xmlns:p14="http://schemas.microsoft.com/office/powerpoint/2010/main" val="293716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p:spPr>
        <p:txBody>
          <a:bodyPr/>
          <a:lstStyle/>
          <a:p>
            <a:endParaRPr lang="zh-CN" altLang="en-US" sz="2135">
              <a:cs typeface="+mn-ea"/>
              <a:sym typeface="+mn-lt"/>
            </a:endParaRPr>
          </a:p>
        </p:txBody>
      </p:sp>
      <p:sp>
        <p:nvSpPr>
          <p:cNvPr id="10" name="Freeform 68"/>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5">
              <a:cs typeface="+mn-ea"/>
              <a:sym typeface="+mn-lt"/>
            </a:endParaRPr>
          </a:p>
        </p:txBody>
      </p:sp>
      <p:sp>
        <p:nvSpPr>
          <p:cNvPr id="11" name="Freeform 69"/>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5">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591777" y="1954716"/>
            <a:ext cx="1755609" cy="50244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增删优化</a:t>
            </a:r>
          </a:p>
        </p:txBody>
      </p:sp>
      <p:sp>
        <p:nvSpPr>
          <p:cNvPr id="19" name="TextBox 692"/>
          <p:cNvSpPr txBox="1"/>
          <p:nvPr/>
        </p:nvSpPr>
        <p:spPr bwMode="auto">
          <a:xfrm>
            <a:off x="5208970" y="1954716"/>
            <a:ext cx="1755609" cy="50244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操作简便</a:t>
            </a:r>
          </a:p>
        </p:txBody>
      </p:sp>
      <p:sp>
        <p:nvSpPr>
          <p:cNvPr id="20" name="TextBox 692"/>
          <p:cNvSpPr txBox="1"/>
          <p:nvPr/>
        </p:nvSpPr>
        <p:spPr bwMode="auto">
          <a:xfrm>
            <a:off x="869319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查找优化</a:t>
            </a: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密集索引与查询优化</a:t>
            </a:r>
          </a:p>
        </p:txBody>
      </p:sp>
      <p:pic>
        <p:nvPicPr>
          <p:cNvPr id="3" name="图片 2" descr="表格&#10;&#10;描述已自动生成">
            <a:extLst>
              <a:ext uri="{FF2B5EF4-FFF2-40B4-BE49-F238E27FC236}">
                <a16:creationId xmlns:a16="http://schemas.microsoft.com/office/drawing/2014/main" id="{16C8FE42-8595-4A78-8054-FD4CF918F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98" y="4046458"/>
            <a:ext cx="4391025" cy="1819275"/>
          </a:xfrm>
          <a:prstGeom prst="rect">
            <a:avLst/>
          </a:prstGeom>
        </p:spPr>
      </p:pic>
      <p:pic>
        <p:nvPicPr>
          <p:cNvPr id="5" name="图片 4" descr="图示&#10;&#10;描述已自动生成">
            <a:extLst>
              <a:ext uri="{FF2B5EF4-FFF2-40B4-BE49-F238E27FC236}">
                <a16:creationId xmlns:a16="http://schemas.microsoft.com/office/drawing/2014/main" id="{F5342BF0-F6DC-4289-BBCF-7A3793F63E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970" y="4103608"/>
            <a:ext cx="2333625" cy="1762125"/>
          </a:xfrm>
          <a:prstGeom prst="rect">
            <a:avLst/>
          </a:prstGeom>
        </p:spPr>
      </p:pic>
      <p:sp>
        <p:nvSpPr>
          <p:cNvPr id="6" name="文本框 5">
            <a:extLst>
              <a:ext uri="{FF2B5EF4-FFF2-40B4-BE49-F238E27FC236}">
                <a16:creationId xmlns:a16="http://schemas.microsoft.com/office/drawing/2014/main" id="{43291BCD-0072-4A37-B9D7-B6AB49141D69}"/>
              </a:ext>
            </a:extLst>
          </p:cNvPr>
          <p:cNvSpPr txBox="1"/>
          <p:nvPr/>
        </p:nvSpPr>
        <p:spPr>
          <a:xfrm>
            <a:off x="8221211" y="4353886"/>
            <a:ext cx="3162650" cy="1477328"/>
          </a:xfrm>
          <a:prstGeom prst="rect">
            <a:avLst/>
          </a:prstGeom>
          <a:noFill/>
        </p:spPr>
        <p:txBody>
          <a:bodyPr wrap="square" rtlCol="0">
            <a:spAutoFit/>
          </a:bodyPr>
          <a:lstStyle/>
          <a:p>
            <a:r>
              <a:rPr lang="zh-CN" altLang="en-US" b="0" i="0" dirty="0">
                <a:solidFill>
                  <a:srgbClr val="4D4D4D"/>
                </a:solidFill>
                <a:effectLst/>
                <a:latin typeface="-apple-system"/>
              </a:rPr>
              <a:t>在查询数据时如果一个页中的每条数据都能有助于定位数据记录的位置（</a:t>
            </a:r>
            <a:r>
              <a:rPr lang="zh-CN" altLang="en-US" b="0" i="0" dirty="0">
                <a:solidFill>
                  <a:srgbClr val="FF0000"/>
                </a:solidFill>
                <a:effectLst/>
                <a:latin typeface="-apple-system"/>
              </a:rPr>
              <a:t>同页或附近</a:t>
            </a:r>
            <a:r>
              <a:rPr lang="zh-CN" altLang="en-US" b="0" i="0" dirty="0">
                <a:solidFill>
                  <a:srgbClr val="4D4D4D"/>
                </a:solidFill>
                <a:effectLst/>
                <a:latin typeface="-apple-system"/>
              </a:rPr>
              <a:t>），这将会减少磁盘</a:t>
            </a:r>
            <a:r>
              <a:rPr lang="en-US" altLang="zh-CN" b="0" i="0" dirty="0">
                <a:solidFill>
                  <a:srgbClr val="4D4D4D"/>
                </a:solidFill>
                <a:effectLst/>
                <a:latin typeface="-apple-system"/>
              </a:rPr>
              <a:t>I/O</a:t>
            </a:r>
            <a:r>
              <a:rPr lang="zh-CN" altLang="en-US" b="0" i="0" dirty="0">
                <a:solidFill>
                  <a:srgbClr val="4D4D4D"/>
                </a:solidFill>
                <a:effectLst/>
                <a:latin typeface="-apple-system"/>
              </a:rPr>
              <a:t>次数，提高查询效率。</a:t>
            </a:r>
            <a:endParaRPr lang="zh-CN" altLang="en-US" dirty="0"/>
          </a:p>
        </p:txBody>
      </p:sp>
      <p:sp>
        <p:nvSpPr>
          <p:cNvPr id="23" name="乘号 22">
            <a:extLst>
              <a:ext uri="{FF2B5EF4-FFF2-40B4-BE49-F238E27FC236}">
                <a16:creationId xmlns:a16="http://schemas.microsoft.com/office/drawing/2014/main" id="{BD7DBFBE-C2A1-4304-BAAB-ACD0BDDC7922}"/>
              </a:ext>
            </a:extLst>
          </p:cNvPr>
          <p:cNvSpPr/>
          <p:nvPr/>
        </p:nvSpPr>
        <p:spPr>
          <a:xfrm>
            <a:off x="6027066" y="5023056"/>
            <a:ext cx="1200518" cy="69811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p:nvPr/>
        </p:nvGrpSpPr>
        <p:grpSpPr bwMode="auto">
          <a:xfrm>
            <a:off x="1602023" y="242748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54" name="椭圆 50"/>
          <p:cNvSpPr>
            <a:spLocks noChangeArrowheads="1"/>
          </p:cNvSpPr>
          <p:nvPr/>
        </p:nvSpPr>
        <p:spPr bwMode="auto">
          <a:xfrm>
            <a:off x="3119825" y="19762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55" name="Freeform 1001"/>
          <p:cNvSpPr>
            <a:spLocks noEditPoints="1" noChangeArrowheads="1"/>
          </p:cNvSpPr>
          <p:nvPr/>
        </p:nvSpPr>
        <p:spPr bwMode="auto">
          <a:xfrm>
            <a:off x="3535306" y="23382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6" name="椭圆 53"/>
          <p:cNvSpPr>
            <a:spLocks noChangeArrowheads="1"/>
          </p:cNvSpPr>
          <p:nvPr/>
        </p:nvSpPr>
        <p:spPr bwMode="auto">
          <a:xfrm>
            <a:off x="5166029" y="197621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7" name="Group 17"/>
          <p:cNvGrpSpPr/>
          <p:nvPr/>
        </p:nvGrpSpPr>
        <p:grpSpPr bwMode="auto">
          <a:xfrm>
            <a:off x="5582807" y="242748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62" name="椭圆 60"/>
          <p:cNvSpPr>
            <a:spLocks noChangeArrowheads="1"/>
          </p:cNvSpPr>
          <p:nvPr/>
        </p:nvSpPr>
        <p:spPr bwMode="auto">
          <a:xfrm>
            <a:off x="7214077" y="19559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63" name="Freeform 1015"/>
          <p:cNvSpPr>
            <a:spLocks noChangeArrowheads="1"/>
          </p:cNvSpPr>
          <p:nvPr/>
        </p:nvSpPr>
        <p:spPr bwMode="auto">
          <a:xfrm>
            <a:off x="7652178" y="24909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4" name="椭圆 63"/>
          <p:cNvSpPr>
            <a:spLocks noChangeArrowheads="1"/>
          </p:cNvSpPr>
          <p:nvPr/>
        </p:nvSpPr>
        <p:spPr bwMode="auto">
          <a:xfrm>
            <a:off x="9260280"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65" name="Group 27"/>
          <p:cNvGrpSpPr/>
          <p:nvPr/>
        </p:nvGrpSpPr>
        <p:grpSpPr bwMode="auto">
          <a:xfrm>
            <a:off x="9726607" y="251294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1190824"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domain</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69" name="文本框 69"/>
          <p:cNvSpPr>
            <a:spLocks noChangeArrowheads="1"/>
          </p:cNvSpPr>
          <p:nvPr/>
        </p:nvSpPr>
        <p:spPr bwMode="auto">
          <a:xfrm>
            <a:off x="3191169"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repository</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0" name="文本框 70"/>
          <p:cNvSpPr>
            <a:spLocks noChangeArrowheads="1"/>
          </p:cNvSpPr>
          <p:nvPr/>
        </p:nvSpPr>
        <p:spPr bwMode="auto">
          <a:xfrm>
            <a:off x="5313298"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service</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1" name="文本框 71"/>
          <p:cNvSpPr>
            <a:spLocks noChangeArrowheads="1"/>
          </p:cNvSpPr>
          <p:nvPr/>
        </p:nvSpPr>
        <p:spPr bwMode="auto">
          <a:xfrm>
            <a:off x="7313643"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controller</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72" name="文本框 72"/>
          <p:cNvSpPr>
            <a:spLocks noChangeArrowheads="1"/>
          </p:cNvSpPr>
          <p:nvPr/>
        </p:nvSpPr>
        <p:spPr bwMode="auto">
          <a:xfrm>
            <a:off x="9379717"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前端</a:t>
            </a:r>
          </a:p>
        </p:txBody>
      </p:sp>
      <p:sp>
        <p:nvSpPr>
          <p:cNvPr id="73" name="燕尾形 73"/>
          <p:cNvSpPr>
            <a:spLocks noChangeArrowheads="1"/>
          </p:cNvSpPr>
          <p:nvPr/>
        </p:nvSpPr>
        <p:spPr bwMode="auto">
          <a:xfrm>
            <a:off x="2664907"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4" name="燕尾形 74"/>
          <p:cNvSpPr>
            <a:spLocks noChangeArrowheads="1"/>
          </p:cNvSpPr>
          <p:nvPr/>
        </p:nvSpPr>
        <p:spPr bwMode="auto">
          <a:xfrm>
            <a:off x="4742422"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5" name="燕尾形 75"/>
          <p:cNvSpPr>
            <a:spLocks noChangeArrowheads="1"/>
          </p:cNvSpPr>
          <p:nvPr/>
        </p:nvSpPr>
        <p:spPr bwMode="auto">
          <a:xfrm>
            <a:off x="6779419"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6" name="燕尾形 76"/>
          <p:cNvSpPr>
            <a:spLocks noChangeArrowheads="1"/>
          </p:cNvSpPr>
          <p:nvPr/>
        </p:nvSpPr>
        <p:spPr bwMode="auto">
          <a:xfrm>
            <a:off x="8845883" y="26392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77" name="Group 46"/>
          <p:cNvGrpSpPr/>
          <p:nvPr/>
        </p:nvGrpSpPr>
        <p:grpSpPr bwMode="auto">
          <a:xfrm>
            <a:off x="1147292" y="4190024"/>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84" name="Content Placeholder 2"/>
          <p:cNvSpPr txBox="1"/>
          <p:nvPr/>
        </p:nvSpPr>
        <p:spPr>
          <a:xfrm>
            <a:off x="101377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en-US" altLang="zh-CN" sz="1200" dirty="0">
                <a:solidFill>
                  <a:srgbClr val="002060"/>
                </a:solidFill>
                <a:cs typeface="+mn-ea"/>
                <a:sym typeface="+mn-lt"/>
              </a:rPr>
              <a:t>Book</a:t>
            </a:r>
            <a:r>
              <a:rPr lang="zh-CN" altLang="en-US" sz="1200" dirty="0">
                <a:solidFill>
                  <a:srgbClr val="002060"/>
                </a:solidFill>
                <a:cs typeface="+mn-ea"/>
                <a:sym typeface="+mn-lt"/>
              </a:rPr>
              <a:t>，</a:t>
            </a:r>
            <a:r>
              <a:rPr lang="en-US" altLang="zh-CN" sz="1200" dirty="0" err="1">
                <a:solidFill>
                  <a:srgbClr val="002060"/>
                </a:solidFill>
                <a:cs typeface="+mn-ea"/>
                <a:sym typeface="+mn-lt"/>
              </a:rPr>
              <a:t>Libuser</a:t>
            </a:r>
            <a:r>
              <a:rPr lang="zh-CN" altLang="en-US" sz="1200" dirty="0">
                <a:solidFill>
                  <a:srgbClr val="002060"/>
                </a:solidFill>
                <a:cs typeface="+mn-ea"/>
                <a:sym typeface="+mn-lt"/>
              </a:rPr>
              <a:t>，</a:t>
            </a:r>
            <a:r>
              <a:rPr lang="en-US" altLang="zh-CN" sz="1200" dirty="0">
                <a:solidFill>
                  <a:srgbClr val="002060"/>
                </a:solidFill>
                <a:cs typeface="+mn-ea"/>
                <a:sym typeface="+mn-lt"/>
              </a:rPr>
              <a:t>Order</a:t>
            </a:r>
            <a:r>
              <a:rPr lang="zh-CN" altLang="en-US" sz="1200" dirty="0">
                <a:solidFill>
                  <a:srgbClr val="002060"/>
                </a:solidFill>
                <a:cs typeface="+mn-ea"/>
                <a:sym typeface="+mn-lt"/>
              </a:rPr>
              <a:t>的</a:t>
            </a:r>
            <a:r>
              <a:rPr lang="en-US" altLang="zh-CN" sz="1200" dirty="0">
                <a:solidFill>
                  <a:srgbClr val="002060"/>
                </a:solidFill>
                <a:cs typeface="+mn-ea"/>
                <a:sym typeface="+mn-lt"/>
              </a:rPr>
              <a:t>JavaBean</a:t>
            </a:r>
          </a:p>
          <a:p>
            <a:pPr marL="0" lvl="0" indent="0">
              <a:lnSpc>
                <a:spcPct val="150000"/>
              </a:lnSpc>
              <a:buNone/>
              <a:defRPr/>
            </a:pPr>
            <a:r>
              <a:rPr lang="zh-CN" altLang="en-US" sz="1200" dirty="0">
                <a:solidFill>
                  <a:srgbClr val="002060"/>
                </a:solidFill>
                <a:cs typeface="+mn-ea"/>
                <a:sym typeface="+mn-lt"/>
              </a:rPr>
              <a:t>用于数据封装</a:t>
            </a:r>
            <a:endParaRPr lang="en-US" altLang="zh-CN" sz="1200" dirty="0">
              <a:solidFill>
                <a:srgbClr val="002060"/>
              </a:solidFill>
              <a:cs typeface="+mn-ea"/>
              <a:sym typeface="+mn-lt"/>
            </a:endParaRPr>
          </a:p>
        </p:txBody>
      </p:sp>
      <p:sp>
        <p:nvSpPr>
          <p:cNvPr id="85" name="Content Placeholder 2"/>
          <p:cNvSpPr txBox="1"/>
          <p:nvPr/>
        </p:nvSpPr>
        <p:spPr>
          <a:xfrm>
            <a:off x="297474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rgbClr val="002060"/>
                </a:solidFill>
                <a:cs typeface="+mn-ea"/>
                <a:sym typeface="+mn-lt"/>
              </a:rPr>
              <a:t>整合传统</a:t>
            </a:r>
            <a:r>
              <a:rPr lang="en-US" altLang="zh-CN" sz="1200" dirty="0" err="1">
                <a:solidFill>
                  <a:srgbClr val="002060"/>
                </a:solidFill>
                <a:cs typeface="+mn-ea"/>
                <a:sym typeface="+mn-lt"/>
              </a:rPr>
              <a:t>dao</a:t>
            </a:r>
            <a:r>
              <a:rPr lang="zh-CN" altLang="en-US" sz="1200" dirty="0">
                <a:solidFill>
                  <a:srgbClr val="002060"/>
                </a:solidFill>
                <a:cs typeface="+mn-ea"/>
                <a:sym typeface="+mn-lt"/>
              </a:rPr>
              <a:t>层与</a:t>
            </a:r>
            <a:r>
              <a:rPr lang="en-US" altLang="zh-CN" sz="1200" dirty="0">
                <a:solidFill>
                  <a:srgbClr val="002060"/>
                </a:solidFill>
                <a:cs typeface="+mn-ea"/>
                <a:sym typeface="+mn-lt"/>
              </a:rPr>
              <a:t>mapper</a:t>
            </a:r>
            <a:r>
              <a:rPr lang="zh-CN" altLang="en-US" sz="1200" dirty="0">
                <a:solidFill>
                  <a:srgbClr val="002060"/>
                </a:solidFill>
                <a:cs typeface="+mn-ea"/>
                <a:sym typeface="+mn-lt"/>
              </a:rPr>
              <a:t>文件</a:t>
            </a:r>
            <a:endParaRPr lang="en-US" altLang="zh-CN" sz="1200" dirty="0">
              <a:solidFill>
                <a:srgbClr val="002060"/>
              </a:solidFill>
              <a:cs typeface="+mn-ea"/>
              <a:sym typeface="+mn-lt"/>
            </a:endParaRPr>
          </a:p>
          <a:p>
            <a:pPr marL="0" lvl="0" indent="0">
              <a:lnSpc>
                <a:spcPct val="150000"/>
              </a:lnSpc>
              <a:buNone/>
              <a:defRPr/>
            </a:pPr>
            <a:r>
              <a:rPr lang="zh-CN" altLang="en-US" sz="1200" dirty="0">
                <a:solidFill>
                  <a:srgbClr val="002060"/>
                </a:solidFill>
                <a:cs typeface="+mn-ea"/>
                <a:sym typeface="+mn-lt"/>
              </a:rPr>
              <a:t>直接注解写入</a:t>
            </a:r>
            <a:r>
              <a:rPr lang="en-US" altLang="zh-CN" sz="1200" dirty="0" err="1">
                <a:solidFill>
                  <a:srgbClr val="002060"/>
                </a:solidFill>
                <a:cs typeface="+mn-ea"/>
                <a:sym typeface="+mn-lt"/>
              </a:rPr>
              <a:t>sql</a:t>
            </a:r>
            <a:r>
              <a:rPr lang="zh-CN" altLang="en-US" sz="1200" dirty="0">
                <a:solidFill>
                  <a:srgbClr val="002060"/>
                </a:solidFill>
                <a:cs typeface="+mn-ea"/>
                <a:sym typeface="+mn-lt"/>
              </a:rPr>
              <a:t>语句</a:t>
            </a:r>
            <a:endParaRPr lang="en-US" altLang="zh-CN" sz="1200" dirty="0">
              <a:solidFill>
                <a:srgbClr val="002060"/>
              </a:solidFill>
              <a:cs typeface="+mn-ea"/>
              <a:sym typeface="+mn-lt"/>
            </a:endParaRPr>
          </a:p>
        </p:txBody>
      </p:sp>
      <p:sp>
        <p:nvSpPr>
          <p:cNvPr id="86" name="Content Placeholder 2"/>
          <p:cNvSpPr txBox="1"/>
          <p:nvPr/>
        </p:nvSpPr>
        <p:spPr>
          <a:xfrm>
            <a:off x="502554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rgbClr val="002060"/>
                </a:solidFill>
                <a:cs typeface="+mn-ea"/>
                <a:sym typeface="+mn-lt"/>
              </a:rPr>
              <a:t>实现各主要功能的业务逻辑，生成处理结果</a:t>
            </a:r>
            <a:endParaRPr lang="en-US" altLang="zh-CN" sz="1200" dirty="0">
              <a:solidFill>
                <a:srgbClr val="002060"/>
              </a:solidFill>
              <a:cs typeface="+mn-ea"/>
              <a:sym typeface="+mn-lt"/>
            </a:endParaRPr>
          </a:p>
        </p:txBody>
      </p:sp>
      <p:sp>
        <p:nvSpPr>
          <p:cNvPr id="87" name="Content Placeholder 2"/>
          <p:cNvSpPr txBox="1"/>
          <p:nvPr/>
        </p:nvSpPr>
        <p:spPr>
          <a:xfrm>
            <a:off x="6988284"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rgbClr val="002060"/>
                </a:solidFill>
                <a:cs typeface="+mn-ea"/>
                <a:sym typeface="+mn-lt"/>
              </a:rPr>
              <a:t>接收请求，并以</a:t>
            </a:r>
            <a:r>
              <a:rPr lang="en-US" altLang="zh-CN" sz="1200" dirty="0">
                <a:solidFill>
                  <a:srgbClr val="002060"/>
                </a:solidFill>
                <a:cs typeface="+mn-ea"/>
                <a:sym typeface="+mn-lt"/>
              </a:rPr>
              <a:t>json</a:t>
            </a:r>
            <a:r>
              <a:rPr lang="zh-CN" altLang="en-US" sz="1200" dirty="0">
                <a:solidFill>
                  <a:srgbClr val="002060"/>
                </a:solidFill>
                <a:cs typeface="+mn-ea"/>
                <a:sym typeface="+mn-lt"/>
              </a:rPr>
              <a:t>形式发送响应与状态码</a:t>
            </a:r>
            <a:endParaRPr lang="en-US" altLang="zh-CN" sz="1200" dirty="0">
              <a:solidFill>
                <a:srgbClr val="002060"/>
              </a:solidFill>
              <a:cs typeface="+mn-ea"/>
              <a:sym typeface="+mn-lt"/>
            </a:endParaRPr>
          </a:p>
        </p:txBody>
      </p:sp>
      <p:sp>
        <p:nvSpPr>
          <p:cNvPr id="88" name="Content Placeholder 2"/>
          <p:cNvSpPr txBox="1"/>
          <p:nvPr/>
        </p:nvSpPr>
        <p:spPr>
          <a:xfrm>
            <a:off x="9392949"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rgbClr val="002060"/>
                </a:solidFill>
                <a:cs typeface="+mn-ea"/>
                <a:sym typeface="+mn-lt"/>
              </a:rPr>
              <a:t>进行显示</a:t>
            </a:r>
            <a:endParaRPr lang="en-US" altLang="zh-CN" sz="1200" dirty="0">
              <a:solidFill>
                <a:srgbClr val="002060"/>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后端项目运行流程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7348390" cy="838884"/>
          </a:xfrm>
          <a:prstGeom prst="rect">
            <a:avLst/>
          </a:prstGeom>
          <a:noFill/>
        </p:spPr>
        <p:txBody>
          <a:bodyPr wrap="square" rtlCol="0">
            <a:spAutoFit/>
          </a:bodyPr>
          <a:lstStyle/>
          <a:p>
            <a:pPr>
              <a:lnSpc>
                <a:spcPct val="150000"/>
              </a:lnSpc>
            </a:pPr>
            <a:r>
              <a:rPr lang="en-US" altLang="zh-CN" sz="3600" b="1" dirty="0">
                <a:solidFill>
                  <a:schemeClr val="bg1"/>
                </a:solidFill>
              </a:rPr>
              <a:t>Spring </a:t>
            </a:r>
            <a:r>
              <a:rPr lang="en-US" altLang="zh-CN" sz="3600" b="1" dirty="0" err="1">
                <a:solidFill>
                  <a:schemeClr val="bg1"/>
                </a:solidFill>
              </a:rPr>
              <a:t>Boot+Mybatis</a:t>
            </a:r>
            <a:r>
              <a:rPr lang="en-US" altLang="zh-CN" sz="3600" b="1" dirty="0">
                <a:solidFill>
                  <a:schemeClr val="bg1"/>
                </a:solidFill>
              </a:rPr>
              <a:t> </a:t>
            </a:r>
            <a:r>
              <a:rPr lang="zh-CN" altLang="en-US" sz="3600" b="1" dirty="0">
                <a:solidFill>
                  <a:schemeClr val="bg1"/>
                </a:solidFill>
              </a:rPr>
              <a:t>注解开发</a:t>
            </a:r>
          </a:p>
        </p:txBody>
      </p:sp>
      <p:pic>
        <p:nvPicPr>
          <p:cNvPr id="3" name="图片 2" descr="文本&#10;&#10;描述已自动生成">
            <a:extLst>
              <a:ext uri="{FF2B5EF4-FFF2-40B4-BE49-F238E27FC236}">
                <a16:creationId xmlns:a16="http://schemas.microsoft.com/office/drawing/2014/main" id="{B457FD32-CC18-4DA3-8253-151EC6F1D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99" y="1660181"/>
            <a:ext cx="5085970" cy="4587860"/>
          </a:xfrm>
          <a:prstGeom prst="rect">
            <a:avLst/>
          </a:prstGeom>
        </p:spPr>
      </p:pic>
      <p:pic>
        <p:nvPicPr>
          <p:cNvPr id="5" name="图片 4" descr="文本&#10;&#10;描述已自动生成">
            <a:extLst>
              <a:ext uri="{FF2B5EF4-FFF2-40B4-BE49-F238E27FC236}">
                <a16:creationId xmlns:a16="http://schemas.microsoft.com/office/drawing/2014/main" id="{7A9C70BB-BBF4-4765-969C-37BA99B3E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263" y="1660181"/>
            <a:ext cx="6736690" cy="41125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7348390" cy="838884"/>
          </a:xfrm>
          <a:prstGeom prst="rect">
            <a:avLst/>
          </a:prstGeom>
          <a:noFill/>
        </p:spPr>
        <p:txBody>
          <a:bodyPr wrap="square" rtlCol="0">
            <a:spAutoFit/>
          </a:bodyPr>
          <a:lstStyle/>
          <a:p>
            <a:pPr>
              <a:lnSpc>
                <a:spcPct val="150000"/>
              </a:lnSpc>
            </a:pPr>
            <a:r>
              <a:rPr lang="en-US" altLang="zh-CN" sz="3600" b="1" dirty="0">
                <a:solidFill>
                  <a:schemeClr val="bg1"/>
                </a:solidFill>
              </a:rPr>
              <a:t>Spring </a:t>
            </a:r>
            <a:r>
              <a:rPr lang="en-US" altLang="zh-CN" sz="3600" b="1" dirty="0" err="1">
                <a:solidFill>
                  <a:schemeClr val="bg1"/>
                </a:solidFill>
              </a:rPr>
              <a:t>Boot+Mybatis</a:t>
            </a:r>
            <a:r>
              <a:rPr lang="en-US" altLang="zh-CN" sz="3600" b="1" dirty="0">
                <a:solidFill>
                  <a:schemeClr val="bg1"/>
                </a:solidFill>
              </a:rPr>
              <a:t> </a:t>
            </a:r>
            <a:r>
              <a:rPr lang="zh-CN" altLang="en-US" sz="3600" b="1" dirty="0">
                <a:solidFill>
                  <a:schemeClr val="bg1"/>
                </a:solidFill>
              </a:rPr>
              <a:t>注解开发</a:t>
            </a:r>
          </a:p>
        </p:txBody>
      </p:sp>
      <p:pic>
        <p:nvPicPr>
          <p:cNvPr id="4" name="图片 3">
            <a:extLst>
              <a:ext uri="{FF2B5EF4-FFF2-40B4-BE49-F238E27FC236}">
                <a16:creationId xmlns:a16="http://schemas.microsoft.com/office/drawing/2014/main" id="{41C3622A-9052-4EC4-A862-63CDA9AFCFA7}"/>
              </a:ext>
            </a:extLst>
          </p:cNvPr>
          <p:cNvPicPr>
            <a:picLocks noChangeAspect="1"/>
          </p:cNvPicPr>
          <p:nvPr/>
        </p:nvPicPr>
        <p:blipFill>
          <a:blip r:embed="rId3"/>
          <a:stretch>
            <a:fillRect/>
          </a:stretch>
        </p:blipFill>
        <p:spPr>
          <a:xfrm>
            <a:off x="704985" y="1347215"/>
            <a:ext cx="10714286" cy="2466667"/>
          </a:xfrm>
          <a:prstGeom prst="rect">
            <a:avLst/>
          </a:prstGeom>
        </p:spPr>
      </p:pic>
      <p:sp>
        <p:nvSpPr>
          <p:cNvPr id="6" name="文本框 5">
            <a:extLst>
              <a:ext uri="{FF2B5EF4-FFF2-40B4-BE49-F238E27FC236}">
                <a16:creationId xmlns:a16="http://schemas.microsoft.com/office/drawing/2014/main" id="{2ECE3747-8E65-459F-B278-D7EEBAB8DAD0}"/>
              </a:ext>
            </a:extLst>
          </p:cNvPr>
          <p:cNvSpPr txBox="1"/>
          <p:nvPr/>
        </p:nvSpPr>
        <p:spPr>
          <a:xfrm>
            <a:off x="812010" y="4016349"/>
            <a:ext cx="8407492" cy="830997"/>
          </a:xfrm>
          <a:prstGeom prst="rect">
            <a:avLst/>
          </a:prstGeom>
          <a:noFill/>
        </p:spPr>
        <p:txBody>
          <a:bodyPr wrap="square" rtlCol="0">
            <a:spAutoFit/>
          </a:bodyPr>
          <a:lstStyle/>
          <a:p>
            <a:r>
              <a:rPr lang="en-US" altLang="zh-CN" sz="2400" dirty="0">
                <a:solidFill>
                  <a:srgbClr val="0070C0"/>
                </a:solidFill>
              </a:rPr>
              <a:t>JavaBean</a:t>
            </a:r>
            <a:r>
              <a:rPr lang="zh-CN" altLang="en-US" sz="2400" dirty="0">
                <a:solidFill>
                  <a:srgbClr val="0070C0"/>
                </a:solidFill>
              </a:rPr>
              <a:t>嵌套与多表联查的解决方法：</a:t>
            </a:r>
            <a:endParaRPr lang="en-US" altLang="zh-CN" sz="2400" dirty="0">
              <a:solidFill>
                <a:srgbClr val="0070C0"/>
              </a:solidFill>
            </a:endParaRPr>
          </a:p>
          <a:p>
            <a:r>
              <a:rPr lang="en-US" altLang="zh-CN" sz="2400" dirty="0">
                <a:solidFill>
                  <a:srgbClr val="0070C0"/>
                </a:solidFill>
              </a:rPr>
              <a:t>				</a:t>
            </a:r>
            <a:r>
              <a:rPr lang="zh-CN" altLang="en-US" sz="2400" dirty="0">
                <a:solidFill>
                  <a:srgbClr val="0070C0"/>
                </a:solidFill>
              </a:rPr>
              <a:t>嵌套查询，注解写入映射规则</a:t>
            </a:r>
            <a:endParaRPr lang="en-US" altLang="zh-CN" sz="2400" dirty="0">
              <a:solidFill>
                <a:srgbClr val="0070C0"/>
              </a:solidFill>
            </a:endParaRPr>
          </a:p>
        </p:txBody>
      </p:sp>
      <p:sp>
        <p:nvSpPr>
          <p:cNvPr id="9" name="文本框 8">
            <a:extLst>
              <a:ext uri="{FF2B5EF4-FFF2-40B4-BE49-F238E27FC236}">
                <a16:creationId xmlns:a16="http://schemas.microsoft.com/office/drawing/2014/main" id="{DAD14795-0D5B-4F09-89A1-687CDE38B071}"/>
              </a:ext>
            </a:extLst>
          </p:cNvPr>
          <p:cNvSpPr txBox="1"/>
          <p:nvPr/>
        </p:nvSpPr>
        <p:spPr>
          <a:xfrm>
            <a:off x="704985" y="5293453"/>
            <a:ext cx="10863433" cy="646331"/>
          </a:xfrm>
          <a:prstGeom prst="rect">
            <a:avLst/>
          </a:prstGeom>
          <a:noFill/>
        </p:spPr>
        <p:txBody>
          <a:bodyPr wrap="square" rtlCol="0">
            <a:spAutoFit/>
          </a:bodyPr>
          <a:lstStyle/>
          <a:p>
            <a:r>
              <a:rPr lang="en-US" altLang="zh-CN" dirty="0">
                <a:solidFill>
                  <a:srgbClr val="00B0F0"/>
                </a:solidFill>
              </a:rPr>
              <a:t>Orders</a:t>
            </a:r>
            <a:r>
              <a:rPr lang="zh-CN" altLang="en-US" dirty="0">
                <a:solidFill>
                  <a:srgbClr val="00B0F0"/>
                </a:solidFill>
              </a:rPr>
              <a:t>表中只有</a:t>
            </a:r>
            <a:r>
              <a:rPr lang="en-US" altLang="zh-CN" dirty="0" err="1">
                <a:solidFill>
                  <a:srgbClr val="00B0F0"/>
                </a:solidFill>
              </a:rPr>
              <a:t>bookID</a:t>
            </a:r>
            <a:r>
              <a:rPr lang="zh-CN" altLang="en-US" dirty="0">
                <a:solidFill>
                  <a:srgbClr val="00B0F0"/>
                </a:solidFill>
              </a:rPr>
              <a:t>和</a:t>
            </a:r>
            <a:r>
              <a:rPr lang="en-US" altLang="zh-CN" dirty="0" err="1">
                <a:solidFill>
                  <a:srgbClr val="00B0F0"/>
                </a:solidFill>
              </a:rPr>
              <a:t>userId</a:t>
            </a:r>
            <a:endParaRPr lang="en-US" altLang="zh-CN" dirty="0">
              <a:solidFill>
                <a:srgbClr val="00B0F0"/>
              </a:solidFill>
            </a:endParaRPr>
          </a:p>
          <a:p>
            <a:r>
              <a:rPr lang="zh-CN" altLang="en-US" dirty="0">
                <a:solidFill>
                  <a:srgbClr val="00B0F0"/>
                </a:solidFill>
              </a:rPr>
              <a:t>而</a:t>
            </a:r>
            <a:r>
              <a:rPr lang="en-US" altLang="zh-CN" dirty="0">
                <a:solidFill>
                  <a:srgbClr val="00B0F0"/>
                </a:solidFill>
              </a:rPr>
              <a:t>JavaBean</a:t>
            </a:r>
            <a:r>
              <a:rPr lang="zh-CN" altLang="en-US" dirty="0">
                <a:solidFill>
                  <a:srgbClr val="00B0F0"/>
                </a:solidFill>
              </a:rPr>
              <a:t>中的</a:t>
            </a:r>
            <a:r>
              <a:rPr lang="en-US" altLang="zh-CN" dirty="0">
                <a:solidFill>
                  <a:srgbClr val="00B0F0"/>
                </a:solidFill>
              </a:rPr>
              <a:t>order</a:t>
            </a:r>
            <a:r>
              <a:rPr lang="zh-CN" altLang="en-US" dirty="0">
                <a:solidFill>
                  <a:srgbClr val="00B0F0"/>
                </a:solidFill>
              </a:rPr>
              <a:t>类，成员变量内包含完整的</a:t>
            </a:r>
            <a:r>
              <a:rPr lang="en-US" altLang="zh-CN" dirty="0">
                <a:solidFill>
                  <a:srgbClr val="00B0F0"/>
                </a:solidFill>
              </a:rPr>
              <a:t>book</a:t>
            </a:r>
            <a:r>
              <a:rPr lang="zh-CN" altLang="en-US" dirty="0">
                <a:solidFill>
                  <a:srgbClr val="00B0F0"/>
                </a:solidFill>
              </a:rPr>
              <a:t>与</a:t>
            </a:r>
            <a:r>
              <a:rPr lang="en-US" altLang="zh-CN" dirty="0" err="1">
                <a:solidFill>
                  <a:srgbClr val="00B0F0"/>
                </a:solidFill>
              </a:rPr>
              <a:t>libuser</a:t>
            </a:r>
            <a:r>
              <a:rPr lang="zh-CN" altLang="en-US" dirty="0">
                <a:solidFill>
                  <a:srgbClr val="00B0F0"/>
                </a:solidFill>
              </a:rPr>
              <a:t>对象</a:t>
            </a:r>
          </a:p>
        </p:txBody>
      </p:sp>
    </p:spTree>
    <p:extLst>
      <p:ext uri="{BB962C8B-B14F-4D97-AF65-F5344CB8AC3E}">
        <p14:creationId xmlns:p14="http://schemas.microsoft.com/office/powerpoint/2010/main" val="3228245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792"/>
          <p:cNvSpPr/>
          <p:nvPr/>
        </p:nvSpPr>
        <p:spPr bwMode="auto">
          <a:xfrm>
            <a:off x="5532215" y="3336774"/>
            <a:ext cx="414867" cy="400051"/>
          </a:xfrm>
          <a:custGeom>
            <a:avLst/>
            <a:gdLst>
              <a:gd name="T0" fmla="*/ 58 w 83"/>
              <a:gd name="T1" fmla="*/ 80 h 80"/>
              <a:gd name="T2" fmla="*/ 43 w 83"/>
              <a:gd name="T3" fmla="*/ 62 h 80"/>
              <a:gd name="T4" fmla="*/ 0 w 83"/>
              <a:gd name="T5" fmla="*/ 35 h 80"/>
              <a:gd name="T6" fmla="*/ 42 w 83"/>
              <a:gd name="T7" fmla="*/ 0 h 80"/>
              <a:gd name="T8" fmla="*/ 83 w 83"/>
              <a:gd name="T9" fmla="*/ 42 h 80"/>
              <a:gd name="T10" fmla="*/ 58 w 83"/>
              <a:gd name="T11" fmla="*/ 80 h 80"/>
            </a:gdLst>
            <a:ahLst/>
            <a:cxnLst>
              <a:cxn ang="0">
                <a:pos x="T0" y="T1"/>
              </a:cxn>
              <a:cxn ang="0">
                <a:pos x="T2" y="T3"/>
              </a:cxn>
              <a:cxn ang="0">
                <a:pos x="T4" y="T5"/>
              </a:cxn>
              <a:cxn ang="0">
                <a:pos x="T6" y="T7"/>
              </a:cxn>
              <a:cxn ang="0">
                <a:pos x="T8" y="T9"/>
              </a:cxn>
              <a:cxn ang="0">
                <a:pos x="T10" y="T11"/>
              </a:cxn>
            </a:cxnLst>
            <a:rect l="0" t="0" r="r" b="b"/>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accent3"/>
          </a:solidFill>
          <a:ln>
            <a:noFill/>
          </a:ln>
        </p:spPr>
        <p:txBody>
          <a:bodyPr/>
          <a:lstStyle/>
          <a:p>
            <a:endParaRPr lang="zh-CN" altLang="en-US" sz="2135">
              <a:cs typeface="+mn-ea"/>
              <a:sym typeface="+mn-lt"/>
            </a:endParaRPr>
          </a:p>
        </p:txBody>
      </p:sp>
      <p:sp>
        <p:nvSpPr>
          <p:cNvPr id="10" name="Freeform 5"/>
          <p:cNvSpPr/>
          <p:nvPr/>
        </p:nvSpPr>
        <p:spPr bwMode="auto">
          <a:xfrm>
            <a:off x="3557366" y="3000226"/>
            <a:ext cx="679449" cy="861484"/>
          </a:xfrm>
          <a:custGeom>
            <a:avLst/>
            <a:gdLst>
              <a:gd name="T0" fmla="*/ 114 w 136"/>
              <a:gd name="T1" fmla="*/ 63 h 172"/>
              <a:gd name="T2" fmla="*/ 121 w 136"/>
              <a:gd name="T3" fmla="*/ 61 h 172"/>
              <a:gd name="T4" fmla="*/ 135 w 136"/>
              <a:gd name="T5" fmla="*/ 6 h 172"/>
              <a:gd name="T6" fmla="*/ 130 w 136"/>
              <a:gd name="T7" fmla="*/ 2 h 172"/>
              <a:gd name="T8" fmla="*/ 79 w 136"/>
              <a:gd name="T9" fmla="*/ 23 h 172"/>
              <a:gd name="T10" fmla="*/ 77 w 136"/>
              <a:gd name="T11" fmla="*/ 31 h 172"/>
              <a:gd name="T12" fmla="*/ 84 w 136"/>
              <a:gd name="T13" fmla="*/ 37 h 172"/>
              <a:gd name="T14" fmla="*/ 67 w 136"/>
              <a:gd name="T15" fmla="*/ 56 h 172"/>
              <a:gd name="T16" fmla="*/ 0 w 136"/>
              <a:gd name="T17" fmla="*/ 38 h 172"/>
              <a:gd name="T18" fmla="*/ 0 w 136"/>
              <a:gd name="T19" fmla="*/ 172 h 172"/>
              <a:gd name="T20" fmla="*/ 126 w 136"/>
              <a:gd name="T21" fmla="*/ 128 h 172"/>
              <a:gd name="T22" fmla="*/ 92 w 136"/>
              <a:gd name="T23" fmla="*/ 75 h 172"/>
              <a:gd name="T24" fmla="*/ 107 w 136"/>
              <a:gd name="T25" fmla="*/ 57 h 172"/>
              <a:gd name="T26" fmla="*/ 114 w 136"/>
              <a:gd name="T27" fmla="*/ 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accent2"/>
          </a:solidFill>
          <a:ln>
            <a:noFill/>
          </a:ln>
        </p:spPr>
        <p:txBody>
          <a:bodyPr/>
          <a:lstStyle/>
          <a:p>
            <a:endParaRPr lang="zh-CN" altLang="en-US" sz="2135">
              <a:cs typeface="+mn-ea"/>
              <a:sym typeface="+mn-lt"/>
            </a:endParaRPr>
          </a:p>
        </p:txBody>
      </p:sp>
      <p:sp>
        <p:nvSpPr>
          <p:cNvPr id="11" name="Freeform 6"/>
          <p:cNvSpPr/>
          <p:nvPr/>
        </p:nvSpPr>
        <p:spPr bwMode="auto">
          <a:xfrm>
            <a:off x="2501149" y="3211892"/>
            <a:ext cx="986367" cy="1028700"/>
          </a:xfrm>
          <a:custGeom>
            <a:avLst/>
            <a:gdLst>
              <a:gd name="T0" fmla="*/ 197 w 197"/>
              <a:gd name="T1" fmla="*/ 0 h 206"/>
              <a:gd name="T2" fmla="*/ 86 w 197"/>
              <a:gd name="T3" fmla="*/ 59 h 206"/>
              <a:gd name="T4" fmla="*/ 60 w 197"/>
              <a:gd name="T5" fmla="*/ 42 h 206"/>
              <a:gd name="T6" fmla="*/ 64 w 197"/>
              <a:gd name="T7" fmla="*/ 34 h 206"/>
              <a:gd name="T8" fmla="*/ 61 w 197"/>
              <a:gd name="T9" fmla="*/ 27 h 206"/>
              <a:gd name="T10" fmla="*/ 5 w 197"/>
              <a:gd name="T11" fmla="*/ 22 h 206"/>
              <a:gd name="T12" fmla="*/ 2 w 197"/>
              <a:gd name="T13" fmla="*/ 27 h 206"/>
              <a:gd name="T14" fmla="*/ 31 w 197"/>
              <a:gd name="T15" fmla="*/ 76 h 206"/>
              <a:gd name="T16" fmla="*/ 39 w 197"/>
              <a:gd name="T17" fmla="*/ 76 h 206"/>
              <a:gd name="T18" fmla="*/ 43 w 197"/>
              <a:gd name="T19" fmla="*/ 68 h 206"/>
              <a:gd name="T20" fmla="*/ 72 w 197"/>
              <a:gd name="T21" fmla="*/ 86 h 206"/>
              <a:gd name="T22" fmla="*/ 63 w 197"/>
              <a:gd name="T23" fmla="*/ 134 h 206"/>
              <a:gd name="T24" fmla="*/ 85 w 197"/>
              <a:gd name="T25" fmla="*/ 206 h 206"/>
              <a:gd name="T26" fmla="*/ 84 w 197"/>
              <a:gd name="T27" fmla="*/ 204 h 206"/>
              <a:gd name="T28" fmla="*/ 197 w 197"/>
              <a:gd name="T29" fmla="*/ 134 h 206"/>
              <a:gd name="T30" fmla="*/ 197 w 197"/>
              <a:gd name="T3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chemeClr val="accent1"/>
          </a:solidFill>
          <a:ln>
            <a:noFill/>
          </a:ln>
        </p:spPr>
        <p:txBody>
          <a:bodyPr/>
          <a:lstStyle/>
          <a:p>
            <a:endParaRPr lang="zh-CN" altLang="en-US" sz="2135">
              <a:cs typeface="+mn-ea"/>
              <a:sym typeface="+mn-lt"/>
            </a:endParaRPr>
          </a:p>
        </p:txBody>
      </p:sp>
      <p:sp>
        <p:nvSpPr>
          <p:cNvPr id="12" name="Freeform 7"/>
          <p:cNvSpPr/>
          <p:nvPr/>
        </p:nvSpPr>
        <p:spPr bwMode="auto">
          <a:xfrm>
            <a:off x="3586999" y="3696608"/>
            <a:ext cx="1109133" cy="499533"/>
          </a:xfrm>
          <a:custGeom>
            <a:avLst/>
            <a:gdLst>
              <a:gd name="T0" fmla="*/ 218 w 222"/>
              <a:gd name="T1" fmla="*/ 47 h 100"/>
              <a:gd name="T2" fmla="*/ 168 w 222"/>
              <a:gd name="T3" fmla="*/ 21 h 100"/>
              <a:gd name="T4" fmla="*/ 162 w 222"/>
              <a:gd name="T5" fmla="*/ 25 h 100"/>
              <a:gd name="T6" fmla="*/ 162 w 222"/>
              <a:gd name="T7" fmla="*/ 34 h 100"/>
              <a:gd name="T8" fmla="*/ 133 w 222"/>
              <a:gd name="T9" fmla="*/ 34 h 100"/>
              <a:gd name="T10" fmla="*/ 126 w 222"/>
              <a:gd name="T11" fmla="*/ 0 h 100"/>
              <a:gd name="T12" fmla="*/ 0 w 222"/>
              <a:gd name="T13" fmla="*/ 44 h 100"/>
              <a:gd name="T14" fmla="*/ 121 w 222"/>
              <a:gd name="T15" fmla="*/ 100 h 100"/>
              <a:gd name="T16" fmla="*/ 131 w 222"/>
              <a:gd name="T17" fmla="*/ 64 h 100"/>
              <a:gd name="T18" fmla="*/ 161 w 222"/>
              <a:gd name="T19" fmla="*/ 65 h 100"/>
              <a:gd name="T20" fmla="*/ 161 w 222"/>
              <a:gd name="T21" fmla="*/ 74 h 100"/>
              <a:gd name="T22" fmla="*/ 167 w 222"/>
              <a:gd name="T23" fmla="*/ 78 h 100"/>
              <a:gd name="T24" fmla="*/ 218 w 222"/>
              <a:gd name="T25" fmla="*/ 54 h 100"/>
              <a:gd name="T26" fmla="*/ 218 w 222"/>
              <a:gd name="T2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accent3"/>
          </a:solidFill>
          <a:ln>
            <a:noFill/>
          </a:ln>
        </p:spPr>
        <p:txBody>
          <a:bodyPr/>
          <a:lstStyle/>
          <a:p>
            <a:endParaRPr lang="zh-CN" altLang="en-US" sz="2135">
              <a:cs typeface="+mn-ea"/>
              <a:sym typeface="+mn-lt"/>
            </a:endParaRPr>
          </a:p>
        </p:txBody>
      </p:sp>
      <p:sp>
        <p:nvSpPr>
          <p:cNvPr id="13" name="Freeform 8"/>
          <p:cNvSpPr/>
          <p:nvPr/>
        </p:nvSpPr>
        <p:spPr bwMode="auto">
          <a:xfrm>
            <a:off x="3567949" y="3950608"/>
            <a:ext cx="603249" cy="946151"/>
          </a:xfrm>
          <a:custGeom>
            <a:avLst/>
            <a:gdLst>
              <a:gd name="T0" fmla="*/ 114 w 121"/>
              <a:gd name="T1" fmla="*/ 128 h 189"/>
              <a:gd name="T2" fmla="*/ 107 w 121"/>
              <a:gd name="T3" fmla="*/ 125 h 189"/>
              <a:gd name="T4" fmla="*/ 100 w 121"/>
              <a:gd name="T5" fmla="*/ 130 h 189"/>
              <a:gd name="T6" fmla="*/ 83 w 121"/>
              <a:gd name="T7" fmla="*/ 104 h 189"/>
              <a:gd name="T8" fmla="*/ 121 w 121"/>
              <a:gd name="T9" fmla="*/ 55 h 189"/>
              <a:gd name="T10" fmla="*/ 0 w 121"/>
              <a:gd name="T11" fmla="*/ 0 h 189"/>
              <a:gd name="T12" fmla="*/ 0 w 121"/>
              <a:gd name="T13" fmla="*/ 133 h 189"/>
              <a:gd name="T14" fmla="*/ 57 w 121"/>
              <a:gd name="T15" fmla="*/ 120 h 189"/>
              <a:gd name="T16" fmla="*/ 74 w 121"/>
              <a:gd name="T17" fmla="*/ 146 h 189"/>
              <a:gd name="T18" fmla="*/ 66 w 121"/>
              <a:gd name="T19" fmla="*/ 151 h 189"/>
              <a:gd name="T20" fmla="*/ 67 w 121"/>
              <a:gd name="T21" fmla="*/ 159 h 189"/>
              <a:gd name="T22" fmla="*/ 116 w 121"/>
              <a:gd name="T23" fmla="*/ 187 h 189"/>
              <a:gd name="T24" fmla="*/ 121 w 121"/>
              <a:gd name="T25" fmla="*/ 184 h 189"/>
              <a:gd name="T26" fmla="*/ 114 w 121"/>
              <a:gd name="T27" fmla="*/ 1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chemeClr val="accent4"/>
          </a:solidFill>
          <a:ln>
            <a:noFill/>
          </a:ln>
        </p:spPr>
        <p:txBody>
          <a:bodyPr/>
          <a:lstStyle/>
          <a:p>
            <a:endParaRPr lang="zh-CN" altLang="en-US" sz="2135">
              <a:cs typeface="+mn-ea"/>
              <a:sym typeface="+mn-lt"/>
            </a:endParaRPr>
          </a:p>
        </p:txBody>
      </p:sp>
      <p:sp>
        <p:nvSpPr>
          <p:cNvPr id="14" name="Freeform 9"/>
          <p:cNvSpPr/>
          <p:nvPr/>
        </p:nvSpPr>
        <p:spPr bwMode="auto">
          <a:xfrm>
            <a:off x="2932949" y="3950608"/>
            <a:ext cx="569383" cy="946151"/>
          </a:xfrm>
          <a:custGeom>
            <a:avLst/>
            <a:gdLst>
              <a:gd name="T0" fmla="*/ 114 w 114"/>
              <a:gd name="T1" fmla="*/ 133 h 189"/>
              <a:gd name="T2" fmla="*/ 114 w 114"/>
              <a:gd name="T3" fmla="*/ 0 h 189"/>
              <a:gd name="T4" fmla="*/ 0 w 114"/>
              <a:gd name="T5" fmla="*/ 70 h 189"/>
              <a:gd name="T6" fmla="*/ 37 w 114"/>
              <a:gd name="T7" fmla="*/ 109 h 189"/>
              <a:gd name="T8" fmla="*/ 23 w 114"/>
              <a:gd name="T9" fmla="*/ 130 h 189"/>
              <a:gd name="T10" fmla="*/ 16 w 114"/>
              <a:gd name="T11" fmla="*/ 125 h 189"/>
              <a:gd name="T12" fmla="*/ 9 w 114"/>
              <a:gd name="T13" fmla="*/ 128 h 189"/>
              <a:gd name="T14" fmla="*/ 2 w 114"/>
              <a:gd name="T15" fmla="*/ 184 h 189"/>
              <a:gd name="T16" fmla="*/ 8 w 114"/>
              <a:gd name="T17" fmla="*/ 187 h 189"/>
              <a:gd name="T18" fmla="*/ 56 w 114"/>
              <a:gd name="T19" fmla="*/ 159 h 189"/>
              <a:gd name="T20" fmla="*/ 57 w 114"/>
              <a:gd name="T21" fmla="*/ 151 h 189"/>
              <a:gd name="T22" fmla="*/ 49 w 114"/>
              <a:gd name="T23" fmla="*/ 146 h 189"/>
              <a:gd name="T24" fmla="*/ 64 w 114"/>
              <a:gd name="T25" fmla="*/ 123 h 189"/>
              <a:gd name="T26" fmla="*/ 114 w 114"/>
              <a:gd name="T27"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5"/>
          </a:solidFill>
          <a:ln>
            <a:noFill/>
          </a:ln>
        </p:spPr>
        <p:txBody>
          <a:bodyPr/>
          <a:lstStyle/>
          <a:p>
            <a:endParaRPr lang="zh-CN" altLang="en-US" sz="2135">
              <a:cs typeface="+mn-ea"/>
              <a:sym typeface="+mn-lt"/>
            </a:endParaRPr>
          </a:p>
        </p:txBody>
      </p:sp>
      <p:sp>
        <p:nvSpPr>
          <p:cNvPr id="15" name="Freeform 10"/>
          <p:cNvSpPr>
            <a:spLocks noEditPoints="1"/>
          </p:cNvSpPr>
          <p:nvPr/>
        </p:nvSpPr>
        <p:spPr bwMode="auto">
          <a:xfrm>
            <a:off x="1747615" y="4835375"/>
            <a:ext cx="1519767" cy="1519767"/>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152 w 304"/>
              <a:gd name="T11" fmla="*/ 289 h 304"/>
              <a:gd name="T12" fmla="*/ 15 w 304"/>
              <a:gd name="T13" fmla="*/ 152 h 304"/>
              <a:gd name="T14" fmla="*/ 152 w 304"/>
              <a:gd name="T15" fmla="*/ 15 h 304"/>
              <a:gd name="T16" fmla="*/ 289 w 304"/>
              <a:gd name="T17" fmla="*/ 152 h 304"/>
              <a:gd name="T18" fmla="*/ 152 w 304"/>
              <a:gd name="T19" fmla="*/ 28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5"/>
          </a:solidFill>
          <a:ln>
            <a:noFill/>
          </a:ln>
        </p:spPr>
        <p:txBody>
          <a:bodyPr/>
          <a:lstStyle/>
          <a:p>
            <a:endParaRPr lang="zh-CN" altLang="en-US" sz="2135">
              <a:cs typeface="+mn-ea"/>
              <a:sym typeface="+mn-lt"/>
            </a:endParaRPr>
          </a:p>
        </p:txBody>
      </p:sp>
      <p:sp>
        <p:nvSpPr>
          <p:cNvPr id="16" name="Freeform 11"/>
          <p:cNvSpPr>
            <a:spLocks noEditPoints="1"/>
          </p:cNvSpPr>
          <p:nvPr/>
        </p:nvSpPr>
        <p:spPr bwMode="auto">
          <a:xfrm>
            <a:off x="1157066" y="2485875"/>
            <a:ext cx="1274233" cy="1274233"/>
          </a:xfrm>
          <a:custGeom>
            <a:avLst/>
            <a:gdLst>
              <a:gd name="T0" fmla="*/ 127 w 255"/>
              <a:gd name="T1" fmla="*/ 0 h 255"/>
              <a:gd name="T2" fmla="*/ 0 w 255"/>
              <a:gd name="T3" fmla="*/ 127 h 255"/>
              <a:gd name="T4" fmla="*/ 127 w 255"/>
              <a:gd name="T5" fmla="*/ 255 h 255"/>
              <a:gd name="T6" fmla="*/ 255 w 255"/>
              <a:gd name="T7" fmla="*/ 127 h 255"/>
              <a:gd name="T8" fmla="*/ 127 w 255"/>
              <a:gd name="T9" fmla="*/ 0 h 255"/>
              <a:gd name="T10" fmla="*/ 127 w 255"/>
              <a:gd name="T11" fmla="*/ 242 h 255"/>
              <a:gd name="T12" fmla="*/ 13 w 255"/>
              <a:gd name="T13" fmla="*/ 127 h 255"/>
              <a:gd name="T14" fmla="*/ 127 w 255"/>
              <a:gd name="T15" fmla="*/ 13 h 255"/>
              <a:gd name="T16" fmla="*/ 242 w 255"/>
              <a:gd name="T17" fmla="*/ 127 h 255"/>
              <a:gd name="T18" fmla="*/ 127 w 255"/>
              <a:gd name="T19" fmla="*/ 24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chemeClr val="accent1"/>
          </a:solidFill>
          <a:ln>
            <a:noFill/>
          </a:ln>
        </p:spPr>
        <p:txBody>
          <a:bodyPr/>
          <a:lstStyle/>
          <a:p>
            <a:endParaRPr lang="zh-CN" altLang="en-US" sz="2135">
              <a:cs typeface="+mn-ea"/>
              <a:sym typeface="+mn-lt"/>
            </a:endParaRPr>
          </a:p>
        </p:txBody>
      </p:sp>
      <p:sp>
        <p:nvSpPr>
          <p:cNvPr id="17" name="Freeform 12"/>
          <p:cNvSpPr>
            <a:spLocks noEditPoints="1"/>
          </p:cNvSpPr>
          <p:nvPr/>
        </p:nvSpPr>
        <p:spPr bwMode="auto">
          <a:xfrm>
            <a:off x="4067482" y="1651908"/>
            <a:ext cx="1475316" cy="1468967"/>
          </a:xfrm>
          <a:custGeom>
            <a:avLst/>
            <a:gdLst>
              <a:gd name="T0" fmla="*/ 148 w 295"/>
              <a:gd name="T1" fmla="*/ 0 h 294"/>
              <a:gd name="T2" fmla="*/ 0 w 295"/>
              <a:gd name="T3" fmla="*/ 147 h 294"/>
              <a:gd name="T4" fmla="*/ 148 w 295"/>
              <a:gd name="T5" fmla="*/ 294 h 294"/>
              <a:gd name="T6" fmla="*/ 295 w 295"/>
              <a:gd name="T7" fmla="*/ 147 h 294"/>
              <a:gd name="T8" fmla="*/ 148 w 295"/>
              <a:gd name="T9" fmla="*/ 0 h 294"/>
              <a:gd name="T10" fmla="*/ 148 w 295"/>
              <a:gd name="T11" fmla="*/ 280 h 294"/>
              <a:gd name="T12" fmla="*/ 15 w 295"/>
              <a:gd name="T13" fmla="*/ 147 h 294"/>
              <a:gd name="T14" fmla="*/ 148 w 295"/>
              <a:gd name="T15" fmla="*/ 14 h 294"/>
              <a:gd name="T16" fmla="*/ 280 w 295"/>
              <a:gd name="T17" fmla="*/ 147 h 294"/>
              <a:gd name="T18" fmla="*/ 148 w 295"/>
              <a:gd name="T1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solidFill>
            <a:schemeClr val="accent2"/>
          </a:solidFill>
          <a:ln>
            <a:noFill/>
          </a:ln>
        </p:spPr>
        <p:txBody>
          <a:bodyPr/>
          <a:lstStyle/>
          <a:p>
            <a:endParaRPr lang="zh-CN" altLang="en-US" sz="2135">
              <a:cs typeface="+mn-ea"/>
              <a:sym typeface="+mn-lt"/>
            </a:endParaRPr>
          </a:p>
        </p:txBody>
      </p:sp>
      <p:sp>
        <p:nvSpPr>
          <p:cNvPr id="18" name="Freeform 13"/>
          <p:cNvSpPr>
            <a:spLocks noEditPoints="1"/>
          </p:cNvSpPr>
          <p:nvPr/>
        </p:nvSpPr>
        <p:spPr bwMode="auto">
          <a:xfrm>
            <a:off x="4907800" y="3487058"/>
            <a:ext cx="1009649" cy="1009651"/>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92 h 202"/>
              <a:gd name="T12" fmla="*/ 10 w 202"/>
              <a:gd name="T13" fmla="*/ 101 h 202"/>
              <a:gd name="T14" fmla="*/ 101 w 202"/>
              <a:gd name="T15" fmla="*/ 10 h 202"/>
              <a:gd name="T16" fmla="*/ 192 w 202"/>
              <a:gd name="T17" fmla="*/ 101 h 202"/>
              <a:gd name="T18" fmla="*/ 101 w 202"/>
              <a:gd name="T19"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chemeClr val="accent3"/>
          </a:solidFill>
          <a:ln>
            <a:noFill/>
          </a:ln>
        </p:spPr>
        <p:txBody>
          <a:bodyPr/>
          <a:lstStyle/>
          <a:p>
            <a:endParaRPr lang="zh-CN" altLang="en-US" sz="2135">
              <a:cs typeface="+mn-ea"/>
              <a:sym typeface="+mn-lt"/>
            </a:endParaRPr>
          </a:p>
        </p:txBody>
      </p:sp>
      <p:sp>
        <p:nvSpPr>
          <p:cNvPr id="19" name="Freeform 14"/>
          <p:cNvSpPr>
            <a:spLocks noEditPoints="1"/>
          </p:cNvSpPr>
          <p:nvPr/>
        </p:nvSpPr>
        <p:spPr bwMode="auto">
          <a:xfrm>
            <a:off x="3896032" y="4776108"/>
            <a:ext cx="1496483" cy="1490133"/>
          </a:xfrm>
          <a:custGeom>
            <a:avLst/>
            <a:gdLst>
              <a:gd name="T0" fmla="*/ 149 w 299"/>
              <a:gd name="T1" fmla="*/ 0 h 298"/>
              <a:gd name="T2" fmla="*/ 0 w 299"/>
              <a:gd name="T3" fmla="*/ 149 h 298"/>
              <a:gd name="T4" fmla="*/ 149 w 299"/>
              <a:gd name="T5" fmla="*/ 298 h 298"/>
              <a:gd name="T6" fmla="*/ 299 w 299"/>
              <a:gd name="T7" fmla="*/ 149 h 298"/>
              <a:gd name="T8" fmla="*/ 149 w 299"/>
              <a:gd name="T9" fmla="*/ 0 h 298"/>
              <a:gd name="T10" fmla="*/ 149 w 299"/>
              <a:gd name="T11" fmla="*/ 284 h 298"/>
              <a:gd name="T12" fmla="*/ 15 w 299"/>
              <a:gd name="T13" fmla="*/ 149 h 298"/>
              <a:gd name="T14" fmla="*/ 149 w 299"/>
              <a:gd name="T15" fmla="*/ 15 h 298"/>
              <a:gd name="T16" fmla="*/ 284 w 299"/>
              <a:gd name="T17" fmla="*/ 149 h 298"/>
              <a:gd name="T18" fmla="*/ 149 w 299"/>
              <a:gd name="T19" fmla="*/ 28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chemeClr val="accent4"/>
          </a:solidFill>
          <a:ln>
            <a:noFill/>
          </a:ln>
        </p:spPr>
        <p:txBody>
          <a:bodyPr/>
          <a:lstStyle/>
          <a:p>
            <a:endParaRPr lang="zh-CN" altLang="en-US" sz="2135">
              <a:cs typeface="+mn-ea"/>
              <a:sym typeface="+mn-lt"/>
            </a:endParaRPr>
          </a:p>
        </p:txBody>
      </p:sp>
      <p:sp>
        <p:nvSpPr>
          <p:cNvPr id="20" name="Freeform 1788"/>
          <p:cNvSpPr/>
          <p:nvPr/>
        </p:nvSpPr>
        <p:spPr bwMode="auto">
          <a:xfrm>
            <a:off x="1747615" y="4691441"/>
            <a:ext cx="539749" cy="524933"/>
          </a:xfrm>
          <a:custGeom>
            <a:avLst/>
            <a:gdLst>
              <a:gd name="T0" fmla="*/ 33 w 108"/>
              <a:gd name="T1" fmla="*/ 105 h 105"/>
              <a:gd name="T2" fmla="*/ 52 w 108"/>
              <a:gd name="T3" fmla="*/ 81 h 105"/>
              <a:gd name="T4" fmla="*/ 108 w 108"/>
              <a:gd name="T5" fmla="*/ 46 h 105"/>
              <a:gd name="T6" fmla="*/ 54 w 108"/>
              <a:gd name="T7" fmla="*/ 0 h 105"/>
              <a:gd name="T8" fmla="*/ 0 w 108"/>
              <a:gd name="T9" fmla="*/ 55 h 105"/>
              <a:gd name="T10" fmla="*/ 33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5"/>
          </a:solidFill>
          <a:ln>
            <a:noFill/>
          </a:ln>
        </p:spPr>
        <p:txBody>
          <a:bodyPr/>
          <a:lstStyle/>
          <a:p>
            <a:endParaRPr lang="zh-CN" altLang="en-US" sz="2135">
              <a:cs typeface="+mn-ea"/>
              <a:sym typeface="+mn-lt"/>
            </a:endParaRPr>
          </a:p>
        </p:txBody>
      </p:sp>
      <p:sp>
        <p:nvSpPr>
          <p:cNvPr id="21" name="Freeform 1789"/>
          <p:cNvSpPr/>
          <p:nvPr/>
        </p:nvSpPr>
        <p:spPr bwMode="auto">
          <a:xfrm>
            <a:off x="1102032" y="2291142"/>
            <a:ext cx="539749" cy="520700"/>
          </a:xfrm>
          <a:custGeom>
            <a:avLst/>
            <a:gdLst>
              <a:gd name="T0" fmla="*/ 32 w 108"/>
              <a:gd name="T1" fmla="*/ 104 h 104"/>
              <a:gd name="T2" fmla="*/ 52 w 108"/>
              <a:gd name="T3" fmla="*/ 80 h 104"/>
              <a:gd name="T4" fmla="*/ 108 w 108"/>
              <a:gd name="T5" fmla="*/ 46 h 104"/>
              <a:gd name="T6" fmla="*/ 54 w 108"/>
              <a:gd name="T7" fmla="*/ 0 h 104"/>
              <a:gd name="T8" fmla="*/ 0 w 108"/>
              <a:gd name="T9" fmla="*/ 54 h 104"/>
              <a:gd name="T10" fmla="*/ 32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chemeClr val="accent1"/>
          </a:solidFill>
          <a:ln>
            <a:noFill/>
          </a:ln>
        </p:spPr>
        <p:txBody>
          <a:bodyPr/>
          <a:lstStyle/>
          <a:p>
            <a:endParaRPr lang="zh-CN" altLang="en-US" sz="2135">
              <a:cs typeface="+mn-ea"/>
              <a:sym typeface="+mn-lt"/>
            </a:endParaRPr>
          </a:p>
        </p:txBody>
      </p:sp>
      <p:sp>
        <p:nvSpPr>
          <p:cNvPr id="22" name="Freeform 1790"/>
          <p:cNvSpPr/>
          <p:nvPr/>
        </p:nvSpPr>
        <p:spPr bwMode="auto">
          <a:xfrm>
            <a:off x="4852766" y="4596192"/>
            <a:ext cx="539749" cy="524933"/>
          </a:xfrm>
          <a:custGeom>
            <a:avLst/>
            <a:gdLst>
              <a:gd name="T0" fmla="*/ 75 w 108"/>
              <a:gd name="T1" fmla="*/ 105 h 105"/>
              <a:gd name="T2" fmla="*/ 55 w 108"/>
              <a:gd name="T3" fmla="*/ 81 h 105"/>
              <a:gd name="T4" fmla="*/ 0 w 108"/>
              <a:gd name="T5" fmla="*/ 46 h 105"/>
              <a:gd name="T6" fmla="*/ 53 w 108"/>
              <a:gd name="T7" fmla="*/ 0 h 105"/>
              <a:gd name="T8" fmla="*/ 108 w 108"/>
              <a:gd name="T9" fmla="*/ 55 h 105"/>
              <a:gd name="T10" fmla="*/ 75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chemeClr val="accent4"/>
          </a:solidFill>
          <a:ln>
            <a:noFill/>
          </a:ln>
        </p:spPr>
        <p:txBody>
          <a:bodyPr/>
          <a:lstStyle/>
          <a:p>
            <a:endParaRPr lang="zh-CN" altLang="en-US" sz="2135">
              <a:cs typeface="+mn-ea"/>
              <a:sym typeface="+mn-lt"/>
            </a:endParaRPr>
          </a:p>
        </p:txBody>
      </p:sp>
      <p:sp>
        <p:nvSpPr>
          <p:cNvPr id="23" name="Freeform 1791"/>
          <p:cNvSpPr/>
          <p:nvPr/>
        </p:nvSpPr>
        <p:spPr bwMode="auto">
          <a:xfrm>
            <a:off x="5022099" y="1486808"/>
            <a:ext cx="539749" cy="518584"/>
          </a:xfrm>
          <a:custGeom>
            <a:avLst/>
            <a:gdLst>
              <a:gd name="T0" fmla="*/ 75 w 108"/>
              <a:gd name="T1" fmla="*/ 104 h 104"/>
              <a:gd name="T2" fmla="*/ 56 w 108"/>
              <a:gd name="T3" fmla="*/ 80 h 104"/>
              <a:gd name="T4" fmla="*/ 0 w 108"/>
              <a:gd name="T5" fmla="*/ 46 h 104"/>
              <a:gd name="T6" fmla="*/ 54 w 108"/>
              <a:gd name="T7" fmla="*/ 0 h 104"/>
              <a:gd name="T8" fmla="*/ 108 w 108"/>
              <a:gd name="T9" fmla="*/ 54 h 104"/>
              <a:gd name="T10" fmla="*/ 75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accent2"/>
          </a:solidFill>
          <a:ln>
            <a:noFill/>
          </a:ln>
        </p:spPr>
        <p:txBody>
          <a:bodyPr/>
          <a:lstStyle/>
          <a:p>
            <a:endParaRPr lang="zh-CN" altLang="en-US" sz="2135">
              <a:cs typeface="+mn-ea"/>
              <a:sym typeface="+mn-lt"/>
            </a:endParaRPr>
          </a:p>
        </p:txBody>
      </p:sp>
      <p:sp>
        <p:nvSpPr>
          <p:cNvPr id="24" name="矩形 1"/>
          <p:cNvSpPr>
            <a:spLocks noChangeArrowheads="1"/>
          </p:cNvSpPr>
          <p:nvPr/>
        </p:nvSpPr>
        <p:spPr bwMode="auto">
          <a:xfrm>
            <a:off x="6243416" y="3014005"/>
            <a:ext cx="5029200" cy="227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chemeClr val="tx1">
                    <a:lumMod val="65000"/>
                    <a:lumOff val="35000"/>
                  </a:schemeClr>
                </a:solidFill>
                <a:cs typeface="+mn-ea"/>
                <a:sym typeface="+mn-lt"/>
              </a:rPr>
              <a:t>Spring Boot</a:t>
            </a:r>
            <a:r>
              <a:rPr lang="zh-CN" altLang="en-US" sz="1600" dirty="0">
                <a:solidFill>
                  <a:schemeClr val="tx1">
                    <a:lumMod val="65000"/>
                    <a:lumOff val="35000"/>
                  </a:schemeClr>
                </a:solidFill>
                <a:cs typeface="+mn-ea"/>
                <a:sym typeface="+mn-lt"/>
              </a:rPr>
              <a:t>的零配置思想及其实现，主要依赖注解</a:t>
            </a:r>
            <a:endParaRPr lang="en-US" altLang="zh-CN" sz="1600" dirty="0">
              <a:solidFill>
                <a:schemeClr val="tx1">
                  <a:lumMod val="65000"/>
                  <a:lumOff val="35000"/>
                </a:schemeClr>
              </a:solidFill>
              <a:cs typeface="+mn-ea"/>
              <a:sym typeface="+mn-lt"/>
            </a:endParaRPr>
          </a:p>
          <a:p>
            <a:pPr>
              <a:lnSpc>
                <a:spcPct val="150000"/>
              </a:lnSpc>
            </a:pPr>
            <a:endParaRPr lang="en-US" altLang="zh-CN"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可以非常方便地解决原本需要几百行</a:t>
            </a:r>
            <a:r>
              <a:rPr lang="en-US" altLang="zh-CN" sz="1600" dirty="0">
                <a:solidFill>
                  <a:schemeClr val="tx1">
                    <a:lumMod val="65000"/>
                    <a:lumOff val="35000"/>
                  </a:schemeClr>
                </a:solidFill>
                <a:cs typeface="+mn-ea"/>
                <a:sym typeface="+mn-lt"/>
              </a:rPr>
              <a:t>xml</a:t>
            </a:r>
            <a:r>
              <a:rPr lang="zh-CN" altLang="en-US" sz="1600" dirty="0">
                <a:solidFill>
                  <a:schemeClr val="tx1">
                    <a:lumMod val="65000"/>
                    <a:lumOff val="35000"/>
                  </a:schemeClr>
                </a:solidFill>
                <a:cs typeface="+mn-ea"/>
                <a:sym typeface="+mn-lt"/>
              </a:rPr>
              <a:t>才能搞定的配置</a:t>
            </a:r>
            <a:endParaRPr lang="en-US" altLang="zh-CN" sz="1600" dirty="0">
              <a:solidFill>
                <a:schemeClr val="tx1">
                  <a:lumMod val="65000"/>
                  <a:lumOff val="35000"/>
                </a:schemeClr>
              </a:solidFill>
              <a:cs typeface="+mn-ea"/>
              <a:sym typeface="+mn-lt"/>
            </a:endParaRPr>
          </a:p>
          <a:p>
            <a:pPr>
              <a:lnSpc>
                <a:spcPct val="150000"/>
              </a:lnSpc>
            </a:pPr>
            <a:endParaRPr lang="en-US" altLang="zh-CN"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但是学习这部分知识要从底层底层开始，一步一步来</a:t>
            </a:r>
          </a:p>
        </p:txBody>
      </p:sp>
      <p:sp>
        <p:nvSpPr>
          <p:cNvPr id="25" name="TextBox 682"/>
          <p:cNvSpPr txBox="1"/>
          <p:nvPr/>
        </p:nvSpPr>
        <p:spPr>
          <a:xfrm>
            <a:off x="1138679" y="2278745"/>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A.</a:t>
            </a:r>
            <a:endParaRPr lang="zh-CN" altLang="en-US" sz="2135" dirty="0">
              <a:latin typeface="+mn-lt"/>
              <a:ea typeface="+mn-ea"/>
              <a:cs typeface="+mn-ea"/>
              <a:sym typeface="+mn-lt"/>
            </a:endParaRPr>
          </a:p>
        </p:txBody>
      </p:sp>
      <p:sp>
        <p:nvSpPr>
          <p:cNvPr id="26" name="TextBox 682"/>
          <p:cNvSpPr txBox="1"/>
          <p:nvPr/>
        </p:nvSpPr>
        <p:spPr>
          <a:xfrm>
            <a:off x="5087488" y="148734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B.</a:t>
            </a:r>
            <a:endParaRPr lang="zh-CN" altLang="en-US" sz="2135" dirty="0">
              <a:latin typeface="+mn-lt"/>
              <a:ea typeface="+mn-ea"/>
              <a:cs typeface="+mn-ea"/>
              <a:sym typeface="+mn-lt"/>
            </a:endParaRPr>
          </a:p>
        </p:txBody>
      </p:sp>
      <p:sp>
        <p:nvSpPr>
          <p:cNvPr id="27" name="TextBox 682"/>
          <p:cNvSpPr txBox="1"/>
          <p:nvPr/>
        </p:nvSpPr>
        <p:spPr>
          <a:xfrm>
            <a:off x="4852765" y="459619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D.</a:t>
            </a:r>
            <a:endParaRPr lang="zh-CN" altLang="en-US" sz="2135" dirty="0">
              <a:latin typeface="+mn-lt"/>
              <a:ea typeface="+mn-ea"/>
              <a:cs typeface="+mn-ea"/>
              <a:sym typeface="+mn-lt"/>
            </a:endParaRPr>
          </a:p>
        </p:txBody>
      </p:sp>
      <p:sp>
        <p:nvSpPr>
          <p:cNvPr id="28" name="TextBox 682"/>
          <p:cNvSpPr txBox="1"/>
          <p:nvPr/>
        </p:nvSpPr>
        <p:spPr>
          <a:xfrm>
            <a:off x="1757589" y="469277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E.</a:t>
            </a:r>
            <a:endParaRPr lang="zh-CN" altLang="en-US" sz="2135" dirty="0">
              <a:latin typeface="+mn-lt"/>
              <a:ea typeface="+mn-ea"/>
              <a:cs typeface="+mn-ea"/>
              <a:sym typeface="+mn-lt"/>
            </a:endParaRPr>
          </a:p>
        </p:txBody>
      </p:sp>
      <p:sp>
        <p:nvSpPr>
          <p:cNvPr id="29" name="矩形 1"/>
          <p:cNvSpPr>
            <a:spLocks noChangeArrowheads="1"/>
          </p:cNvSpPr>
          <p:nvPr/>
        </p:nvSpPr>
        <p:spPr bwMode="auto">
          <a:xfrm>
            <a:off x="1236675" y="2551492"/>
            <a:ext cx="1127711" cy="103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050" dirty="0">
                <a:solidFill>
                  <a:srgbClr val="FF0000"/>
                </a:solidFill>
                <a:cs typeface="+mn-ea"/>
                <a:sym typeface="+mn-lt"/>
              </a:rPr>
              <a:t>@Repository</a:t>
            </a:r>
          </a:p>
          <a:p>
            <a:pPr algn="ctr">
              <a:lnSpc>
                <a:spcPct val="150000"/>
              </a:lnSpc>
            </a:pPr>
            <a:r>
              <a:rPr lang="en-US" altLang="zh-CN" sz="1050" dirty="0">
                <a:solidFill>
                  <a:srgbClr val="FF0000"/>
                </a:solidFill>
                <a:cs typeface="+mn-ea"/>
                <a:sym typeface="+mn-lt"/>
              </a:rPr>
              <a:t>@Mapper</a:t>
            </a:r>
            <a:r>
              <a:rPr lang="en-US" altLang="zh-CN" sz="1050" dirty="0">
                <a:solidFill>
                  <a:schemeClr val="tx1">
                    <a:lumMod val="65000"/>
                    <a:lumOff val="35000"/>
                  </a:schemeClr>
                </a:solidFill>
                <a:cs typeface="+mn-ea"/>
                <a:sym typeface="+mn-lt"/>
              </a:rPr>
              <a:t>Dao</a:t>
            </a:r>
            <a:r>
              <a:rPr lang="zh-CN" altLang="en-US" sz="1050" dirty="0">
                <a:solidFill>
                  <a:schemeClr val="tx1">
                    <a:lumMod val="65000"/>
                    <a:lumOff val="35000"/>
                  </a:schemeClr>
                </a:solidFill>
                <a:cs typeface="+mn-ea"/>
                <a:sym typeface="+mn-lt"/>
              </a:rPr>
              <a:t>层注入</a:t>
            </a:r>
            <a:r>
              <a:rPr lang="en-US" altLang="zh-CN" sz="1050" dirty="0">
                <a:solidFill>
                  <a:schemeClr val="tx1">
                    <a:lumMod val="65000"/>
                    <a:lumOff val="35000"/>
                  </a:schemeClr>
                </a:solidFill>
                <a:cs typeface="+mn-ea"/>
                <a:sym typeface="+mn-lt"/>
              </a:rPr>
              <a:t>IOC</a:t>
            </a:r>
            <a:r>
              <a:rPr lang="zh-CN" altLang="en-US" sz="1050" dirty="0">
                <a:solidFill>
                  <a:schemeClr val="tx1">
                    <a:lumMod val="65000"/>
                    <a:lumOff val="35000"/>
                  </a:schemeClr>
                </a:solidFill>
                <a:cs typeface="+mn-ea"/>
                <a:sym typeface="+mn-lt"/>
              </a:rPr>
              <a:t>容器并整合</a:t>
            </a:r>
            <a:r>
              <a:rPr lang="en-US" altLang="zh-CN" sz="1050" dirty="0">
                <a:solidFill>
                  <a:schemeClr val="tx1">
                    <a:lumMod val="65000"/>
                    <a:lumOff val="35000"/>
                  </a:schemeClr>
                </a:solidFill>
                <a:cs typeface="+mn-ea"/>
                <a:sym typeface="+mn-lt"/>
              </a:rPr>
              <a:t>Mapper</a:t>
            </a:r>
            <a:endParaRPr lang="zh-CN" altLang="en-US" sz="1050" dirty="0">
              <a:solidFill>
                <a:schemeClr val="tx1">
                  <a:lumMod val="65000"/>
                  <a:lumOff val="35000"/>
                </a:schemeClr>
              </a:solidFill>
              <a:cs typeface="+mn-ea"/>
              <a:sym typeface="+mn-lt"/>
            </a:endParaRPr>
          </a:p>
        </p:txBody>
      </p:sp>
      <p:cxnSp>
        <p:nvCxnSpPr>
          <p:cNvPr id="30" name="直接连接符 29"/>
          <p:cNvCxnSpPr/>
          <p:nvPr/>
        </p:nvCxnSpPr>
        <p:spPr>
          <a:xfrm>
            <a:off x="6243416" y="2485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1599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Box 682"/>
          <p:cNvSpPr txBox="1"/>
          <p:nvPr/>
        </p:nvSpPr>
        <p:spPr>
          <a:xfrm>
            <a:off x="5523733" y="328330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C.</a:t>
            </a:r>
            <a:endParaRPr lang="zh-CN" altLang="en-US" sz="2135" dirty="0">
              <a:latin typeface="+mn-lt"/>
              <a:ea typeface="+mn-ea"/>
              <a:cs typeface="+mn-ea"/>
              <a:sym typeface="+mn-lt"/>
            </a:endParaRPr>
          </a:p>
        </p:txBody>
      </p:sp>
      <p:sp>
        <p:nvSpPr>
          <p:cNvPr id="33" name="矩形 1"/>
          <p:cNvSpPr>
            <a:spLocks noChangeArrowheads="1"/>
          </p:cNvSpPr>
          <p:nvPr/>
        </p:nvSpPr>
        <p:spPr bwMode="auto">
          <a:xfrm>
            <a:off x="4241284" y="1970535"/>
            <a:ext cx="1127711" cy="79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050" dirty="0">
                <a:solidFill>
                  <a:srgbClr val="FF0000"/>
                </a:solidFill>
                <a:cs typeface="+mn-ea"/>
                <a:sym typeface="+mn-lt"/>
              </a:rPr>
              <a:t>@RestController</a:t>
            </a:r>
          </a:p>
          <a:p>
            <a:pPr algn="ctr">
              <a:lnSpc>
                <a:spcPct val="150000"/>
              </a:lnSpc>
            </a:pPr>
            <a:r>
              <a:rPr lang="en-US" altLang="zh-CN" sz="1050" dirty="0">
                <a:solidFill>
                  <a:schemeClr val="tx1">
                    <a:lumMod val="65000"/>
                    <a:lumOff val="35000"/>
                  </a:schemeClr>
                </a:solidFill>
                <a:cs typeface="+mn-ea"/>
                <a:sym typeface="+mn-lt"/>
              </a:rPr>
              <a:t>Controller</a:t>
            </a:r>
            <a:r>
              <a:rPr lang="zh-CN" altLang="en-US" sz="1050" dirty="0">
                <a:solidFill>
                  <a:schemeClr val="tx1">
                    <a:lumMod val="65000"/>
                    <a:lumOff val="35000"/>
                  </a:schemeClr>
                </a:solidFill>
                <a:cs typeface="+mn-ea"/>
                <a:sym typeface="+mn-lt"/>
              </a:rPr>
              <a:t>注入并设定返回</a:t>
            </a:r>
            <a:r>
              <a:rPr lang="en-US" altLang="zh-CN" sz="1050" dirty="0">
                <a:solidFill>
                  <a:schemeClr val="tx1">
                    <a:lumMod val="65000"/>
                    <a:lumOff val="35000"/>
                  </a:schemeClr>
                </a:solidFill>
                <a:cs typeface="+mn-ea"/>
                <a:sym typeface="+mn-lt"/>
              </a:rPr>
              <a:t>json</a:t>
            </a:r>
            <a:endParaRPr lang="zh-CN" altLang="en-US" sz="1050" dirty="0">
              <a:solidFill>
                <a:schemeClr val="tx1">
                  <a:lumMod val="65000"/>
                  <a:lumOff val="35000"/>
                </a:schemeClr>
              </a:solidFill>
              <a:cs typeface="+mn-ea"/>
              <a:sym typeface="+mn-lt"/>
            </a:endParaRPr>
          </a:p>
        </p:txBody>
      </p:sp>
      <p:sp>
        <p:nvSpPr>
          <p:cNvPr id="34" name="矩形 1"/>
          <p:cNvSpPr>
            <a:spLocks noChangeArrowheads="1"/>
          </p:cNvSpPr>
          <p:nvPr/>
        </p:nvSpPr>
        <p:spPr bwMode="auto">
          <a:xfrm>
            <a:off x="4926273" y="3660625"/>
            <a:ext cx="952264" cy="6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900" dirty="0">
                <a:solidFill>
                  <a:srgbClr val="FF0000"/>
                </a:solidFill>
                <a:cs typeface="+mn-ea"/>
                <a:sym typeface="+mn-lt"/>
              </a:rPr>
              <a:t>@Autowired</a:t>
            </a:r>
            <a:r>
              <a:rPr lang="zh-CN" altLang="en-US" sz="900" dirty="0">
                <a:solidFill>
                  <a:schemeClr val="tx1">
                    <a:lumMod val="65000"/>
                    <a:lumOff val="35000"/>
                  </a:schemeClr>
                </a:solidFill>
                <a:cs typeface="+mn-ea"/>
                <a:sym typeface="+mn-lt"/>
              </a:rPr>
              <a:t>自动从</a:t>
            </a:r>
            <a:r>
              <a:rPr lang="en-US" altLang="zh-CN" sz="900" dirty="0">
                <a:solidFill>
                  <a:schemeClr val="tx1">
                    <a:lumMod val="65000"/>
                    <a:lumOff val="35000"/>
                  </a:schemeClr>
                </a:solidFill>
                <a:cs typeface="+mn-ea"/>
                <a:sym typeface="+mn-lt"/>
              </a:rPr>
              <a:t>IOC</a:t>
            </a:r>
            <a:r>
              <a:rPr lang="zh-CN" altLang="en-US" sz="900" dirty="0">
                <a:solidFill>
                  <a:schemeClr val="tx1">
                    <a:lumMod val="65000"/>
                    <a:lumOff val="35000"/>
                  </a:schemeClr>
                </a:solidFill>
                <a:cs typeface="+mn-ea"/>
                <a:sym typeface="+mn-lt"/>
              </a:rPr>
              <a:t>中获取依赖并注入</a:t>
            </a:r>
          </a:p>
        </p:txBody>
      </p:sp>
      <p:sp>
        <p:nvSpPr>
          <p:cNvPr id="35" name="矩形 1"/>
          <p:cNvSpPr>
            <a:spLocks noChangeArrowheads="1"/>
          </p:cNvSpPr>
          <p:nvPr/>
        </p:nvSpPr>
        <p:spPr bwMode="auto">
          <a:xfrm>
            <a:off x="4019855" y="5172319"/>
            <a:ext cx="1272118" cy="79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050" dirty="0">
                <a:solidFill>
                  <a:srgbClr val="FF0000"/>
                </a:solidFill>
                <a:cs typeface="+mn-ea"/>
                <a:sym typeface="+mn-lt"/>
              </a:rPr>
              <a:t>@ResponseStatus</a:t>
            </a:r>
            <a:r>
              <a:rPr lang="zh-CN" altLang="en-US" sz="1050" dirty="0">
                <a:solidFill>
                  <a:schemeClr val="tx1">
                    <a:lumMod val="50000"/>
                    <a:lumOff val="50000"/>
                  </a:schemeClr>
                </a:solidFill>
                <a:cs typeface="+mn-ea"/>
                <a:sym typeface="+mn-lt"/>
              </a:rPr>
              <a:t>设置响应附带的</a:t>
            </a:r>
            <a:r>
              <a:rPr lang="en-US" altLang="zh-CN" sz="1050" dirty="0">
                <a:solidFill>
                  <a:schemeClr val="tx1">
                    <a:lumMod val="50000"/>
                    <a:lumOff val="50000"/>
                  </a:schemeClr>
                </a:solidFill>
                <a:cs typeface="+mn-ea"/>
                <a:sym typeface="+mn-lt"/>
              </a:rPr>
              <a:t>http</a:t>
            </a:r>
            <a:r>
              <a:rPr lang="zh-CN" altLang="en-US" sz="1050" dirty="0">
                <a:solidFill>
                  <a:schemeClr val="tx1">
                    <a:lumMod val="50000"/>
                    <a:lumOff val="50000"/>
                  </a:schemeClr>
                </a:solidFill>
                <a:cs typeface="+mn-ea"/>
                <a:sym typeface="+mn-lt"/>
              </a:rPr>
              <a:t>状态码</a:t>
            </a:r>
          </a:p>
        </p:txBody>
      </p:sp>
      <p:sp>
        <p:nvSpPr>
          <p:cNvPr id="36" name="矩形 1"/>
          <p:cNvSpPr>
            <a:spLocks noChangeArrowheads="1"/>
          </p:cNvSpPr>
          <p:nvPr/>
        </p:nvSpPr>
        <p:spPr bwMode="auto">
          <a:xfrm>
            <a:off x="1950465" y="5172320"/>
            <a:ext cx="1127711" cy="79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050" dirty="0">
                <a:solidFill>
                  <a:srgbClr val="FF0000"/>
                </a:solidFill>
                <a:cs typeface="+mn-ea"/>
                <a:sym typeface="+mn-lt"/>
              </a:rPr>
              <a:t>@Transactional</a:t>
            </a:r>
          </a:p>
          <a:p>
            <a:pPr algn="ctr">
              <a:lnSpc>
                <a:spcPct val="150000"/>
              </a:lnSpc>
            </a:pPr>
            <a:r>
              <a:rPr lang="zh-CN" altLang="en-US" sz="1050" dirty="0">
                <a:solidFill>
                  <a:schemeClr val="tx1">
                    <a:lumMod val="65000"/>
                    <a:lumOff val="35000"/>
                  </a:schemeClr>
                </a:solidFill>
                <a:cs typeface="+mn-ea"/>
                <a:sym typeface="+mn-lt"/>
              </a:rPr>
              <a:t>自动配置</a:t>
            </a:r>
            <a:r>
              <a:rPr lang="en-US" altLang="zh-CN" sz="1050" dirty="0">
                <a:solidFill>
                  <a:schemeClr val="tx1">
                    <a:lumMod val="65000"/>
                    <a:lumOff val="35000"/>
                  </a:schemeClr>
                </a:solidFill>
                <a:cs typeface="+mn-ea"/>
                <a:sym typeface="+mn-lt"/>
              </a:rPr>
              <a:t>AOP</a:t>
            </a:r>
            <a:r>
              <a:rPr lang="zh-CN" altLang="en-US" sz="1050" dirty="0">
                <a:solidFill>
                  <a:schemeClr val="tx1">
                    <a:lumMod val="65000"/>
                    <a:lumOff val="35000"/>
                  </a:schemeClr>
                </a:solidFill>
                <a:cs typeface="+mn-ea"/>
                <a:sym typeface="+mn-lt"/>
              </a:rPr>
              <a:t>与事务管理</a:t>
            </a:r>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注解能做到的远远更多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243416" y="2485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1599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6505225" cy="838884"/>
          </a:xfrm>
          <a:prstGeom prst="rect">
            <a:avLst/>
          </a:prstGeom>
          <a:noFill/>
        </p:spPr>
        <p:txBody>
          <a:bodyPr wrap="square" rtlCol="0">
            <a:spAutoFit/>
          </a:bodyPr>
          <a:lstStyle/>
          <a:p>
            <a:pPr>
              <a:lnSpc>
                <a:spcPct val="150000"/>
              </a:lnSpc>
            </a:pPr>
            <a:r>
              <a:rPr lang="en-US" altLang="zh-CN" sz="3600" b="1" dirty="0">
                <a:solidFill>
                  <a:schemeClr val="bg1"/>
                </a:solidFill>
              </a:rPr>
              <a:t>RESTful </a:t>
            </a:r>
            <a:r>
              <a:rPr lang="en-US" altLang="zh-CN" sz="3600" b="1" dirty="0" err="1">
                <a:solidFill>
                  <a:schemeClr val="bg1"/>
                </a:solidFill>
              </a:rPr>
              <a:t>Contrlloer</a:t>
            </a:r>
            <a:r>
              <a:rPr lang="zh-CN" altLang="en-US" sz="3600" b="1" dirty="0">
                <a:solidFill>
                  <a:schemeClr val="bg1"/>
                </a:solidFill>
              </a:rPr>
              <a:t>长啥样？</a:t>
            </a:r>
          </a:p>
        </p:txBody>
      </p:sp>
      <p:pic>
        <p:nvPicPr>
          <p:cNvPr id="3" name="图片 2">
            <a:extLst>
              <a:ext uri="{FF2B5EF4-FFF2-40B4-BE49-F238E27FC236}">
                <a16:creationId xmlns:a16="http://schemas.microsoft.com/office/drawing/2014/main" id="{2474C875-F8AA-4B4B-88B1-2484AFBF3E55}"/>
              </a:ext>
            </a:extLst>
          </p:cNvPr>
          <p:cNvPicPr>
            <a:picLocks noChangeAspect="1"/>
          </p:cNvPicPr>
          <p:nvPr/>
        </p:nvPicPr>
        <p:blipFill>
          <a:blip r:embed="rId3"/>
          <a:stretch>
            <a:fillRect/>
          </a:stretch>
        </p:blipFill>
        <p:spPr>
          <a:xfrm>
            <a:off x="202798" y="1401582"/>
            <a:ext cx="3285714" cy="2685714"/>
          </a:xfrm>
          <a:prstGeom prst="rect">
            <a:avLst/>
          </a:prstGeom>
        </p:spPr>
      </p:pic>
      <p:pic>
        <p:nvPicPr>
          <p:cNvPr id="5" name="图片 4">
            <a:extLst>
              <a:ext uri="{FF2B5EF4-FFF2-40B4-BE49-F238E27FC236}">
                <a16:creationId xmlns:a16="http://schemas.microsoft.com/office/drawing/2014/main" id="{B5167FCC-1CCB-4240-8463-E1D82C273EFB}"/>
              </a:ext>
            </a:extLst>
          </p:cNvPr>
          <p:cNvPicPr>
            <a:picLocks noChangeAspect="1"/>
          </p:cNvPicPr>
          <p:nvPr/>
        </p:nvPicPr>
        <p:blipFill>
          <a:blip r:embed="rId4"/>
          <a:stretch>
            <a:fillRect/>
          </a:stretch>
        </p:blipFill>
        <p:spPr>
          <a:xfrm>
            <a:off x="202798" y="4512633"/>
            <a:ext cx="3333333" cy="647619"/>
          </a:xfrm>
          <a:prstGeom prst="rect">
            <a:avLst/>
          </a:prstGeom>
        </p:spPr>
      </p:pic>
      <p:pic>
        <p:nvPicPr>
          <p:cNvPr id="37" name="图片 36">
            <a:extLst>
              <a:ext uri="{FF2B5EF4-FFF2-40B4-BE49-F238E27FC236}">
                <a16:creationId xmlns:a16="http://schemas.microsoft.com/office/drawing/2014/main" id="{CFF10340-7DB9-4D15-B70F-1645095293AE}"/>
              </a:ext>
            </a:extLst>
          </p:cNvPr>
          <p:cNvPicPr>
            <a:picLocks noChangeAspect="1"/>
          </p:cNvPicPr>
          <p:nvPr/>
        </p:nvPicPr>
        <p:blipFill>
          <a:blip r:embed="rId5"/>
          <a:stretch>
            <a:fillRect/>
          </a:stretch>
        </p:blipFill>
        <p:spPr>
          <a:xfrm>
            <a:off x="202798" y="5585589"/>
            <a:ext cx="2609524" cy="552381"/>
          </a:xfrm>
          <a:prstGeom prst="rect">
            <a:avLst/>
          </a:prstGeom>
        </p:spPr>
      </p:pic>
      <p:sp>
        <p:nvSpPr>
          <p:cNvPr id="38" name="文本框 37">
            <a:extLst>
              <a:ext uri="{FF2B5EF4-FFF2-40B4-BE49-F238E27FC236}">
                <a16:creationId xmlns:a16="http://schemas.microsoft.com/office/drawing/2014/main" id="{28A972E0-FE41-43D1-8327-0C7A7DDD14A7}"/>
              </a:ext>
            </a:extLst>
          </p:cNvPr>
          <p:cNvSpPr txBox="1"/>
          <p:nvPr/>
        </p:nvSpPr>
        <p:spPr>
          <a:xfrm>
            <a:off x="6096000" y="1868677"/>
            <a:ext cx="5419289" cy="369332"/>
          </a:xfrm>
          <a:prstGeom prst="rect">
            <a:avLst/>
          </a:prstGeom>
          <a:noFill/>
        </p:spPr>
        <p:txBody>
          <a:bodyPr wrap="square" rtlCol="0">
            <a:spAutoFit/>
          </a:bodyPr>
          <a:lstStyle/>
          <a:p>
            <a:r>
              <a:rPr lang="zh-CN" altLang="en-US" dirty="0">
                <a:solidFill>
                  <a:schemeClr val="bg2">
                    <a:lumMod val="75000"/>
                  </a:schemeClr>
                </a:solidFill>
              </a:rPr>
              <a:t>请求</a:t>
            </a:r>
            <a:r>
              <a:rPr lang="en-US" altLang="zh-CN" dirty="0">
                <a:solidFill>
                  <a:schemeClr val="bg2">
                    <a:lumMod val="75000"/>
                  </a:schemeClr>
                </a:solidFill>
              </a:rPr>
              <a:t> GET http://localhost:8080/api/book</a:t>
            </a:r>
            <a:endParaRPr lang="zh-CN" altLang="en-US" dirty="0">
              <a:solidFill>
                <a:schemeClr val="bg2">
                  <a:lumMod val="75000"/>
                </a:schemeClr>
              </a:solidFill>
            </a:endParaRPr>
          </a:p>
        </p:txBody>
      </p:sp>
      <p:pic>
        <p:nvPicPr>
          <p:cNvPr id="40" name="图片 39">
            <a:extLst>
              <a:ext uri="{FF2B5EF4-FFF2-40B4-BE49-F238E27FC236}">
                <a16:creationId xmlns:a16="http://schemas.microsoft.com/office/drawing/2014/main" id="{9A15E408-35B7-4141-8AE9-1442B81E7ADA}"/>
              </a:ext>
            </a:extLst>
          </p:cNvPr>
          <p:cNvPicPr>
            <a:picLocks noChangeAspect="1"/>
          </p:cNvPicPr>
          <p:nvPr/>
        </p:nvPicPr>
        <p:blipFill>
          <a:blip r:embed="rId6"/>
          <a:stretch>
            <a:fillRect/>
          </a:stretch>
        </p:blipFill>
        <p:spPr>
          <a:xfrm>
            <a:off x="6243416" y="2649085"/>
            <a:ext cx="2257143" cy="247619"/>
          </a:xfrm>
          <a:prstGeom prst="rect">
            <a:avLst/>
          </a:prstGeom>
        </p:spPr>
      </p:pic>
      <p:pic>
        <p:nvPicPr>
          <p:cNvPr id="48" name="图片 47">
            <a:extLst>
              <a:ext uri="{FF2B5EF4-FFF2-40B4-BE49-F238E27FC236}">
                <a16:creationId xmlns:a16="http://schemas.microsoft.com/office/drawing/2014/main" id="{CDAC0A83-3BF8-40AA-B29D-3A04920FA93D}"/>
              </a:ext>
            </a:extLst>
          </p:cNvPr>
          <p:cNvPicPr>
            <a:picLocks noChangeAspect="1"/>
          </p:cNvPicPr>
          <p:nvPr/>
        </p:nvPicPr>
        <p:blipFill>
          <a:blip r:embed="rId7"/>
          <a:stretch>
            <a:fillRect/>
          </a:stretch>
        </p:blipFill>
        <p:spPr>
          <a:xfrm>
            <a:off x="6243416" y="3149447"/>
            <a:ext cx="2552381" cy="2609524"/>
          </a:xfrm>
          <a:prstGeom prst="rect">
            <a:avLst/>
          </a:prstGeom>
        </p:spPr>
      </p:pic>
    </p:spTree>
    <p:extLst>
      <p:ext uri="{BB962C8B-B14F-4D97-AF65-F5344CB8AC3E}">
        <p14:creationId xmlns:p14="http://schemas.microsoft.com/office/powerpoint/2010/main" val="14504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3761828" y="269421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6862005" y="269421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椭圆 11"/>
          <p:cNvSpPr/>
          <p:nvPr/>
        </p:nvSpPr>
        <p:spPr>
          <a:xfrm>
            <a:off x="9732456" y="269421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4333380"/>
            <a:ext cx="2530492" cy="881139"/>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对危险关键字和操作进行警告和拦截。</a:t>
            </a:r>
          </a:p>
        </p:txBody>
      </p:sp>
      <p:sp>
        <p:nvSpPr>
          <p:cNvPr id="14" name="文本框 13"/>
          <p:cNvSpPr txBox="1"/>
          <p:nvPr/>
        </p:nvSpPr>
        <p:spPr>
          <a:xfrm>
            <a:off x="3236795" y="4333380"/>
            <a:ext cx="2530492" cy="2127634"/>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能够重复利用数据库连接（有点类似线程池的部分意义），提高对请求的响应时间和服务器的性能。</a:t>
            </a:r>
          </a:p>
        </p:txBody>
      </p:sp>
      <p:sp>
        <p:nvSpPr>
          <p:cNvPr id="15" name="文本框 14"/>
          <p:cNvSpPr txBox="1"/>
          <p:nvPr/>
        </p:nvSpPr>
        <p:spPr>
          <a:xfrm>
            <a:off x="6344245" y="4333380"/>
            <a:ext cx="2530492" cy="2127634"/>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可以清楚知道连接池和</a:t>
            </a:r>
            <a:r>
              <a:rPr lang="en-US" altLang="zh-CN" dirty="0">
                <a:solidFill>
                  <a:schemeClr val="tx1">
                    <a:lumMod val="65000"/>
                    <a:lumOff val="35000"/>
                  </a:schemeClr>
                </a:solidFill>
                <a:cs typeface="+mn-ea"/>
                <a:sym typeface="+mn-lt"/>
              </a:rPr>
              <a:t>SQL</a:t>
            </a:r>
            <a:r>
              <a:rPr lang="zh-CN" altLang="en-US" dirty="0">
                <a:solidFill>
                  <a:schemeClr val="tx1">
                    <a:lumMod val="65000"/>
                    <a:lumOff val="35000"/>
                  </a:schemeClr>
                </a:solidFill>
                <a:cs typeface="+mn-ea"/>
                <a:sym typeface="+mn-lt"/>
              </a:rPr>
              <a:t>的工作情况。监控</a:t>
            </a:r>
            <a:r>
              <a:rPr lang="en-US" altLang="zh-CN" dirty="0">
                <a:solidFill>
                  <a:schemeClr val="tx1">
                    <a:lumMod val="65000"/>
                    <a:lumOff val="35000"/>
                  </a:schemeClr>
                </a:solidFill>
                <a:cs typeface="+mn-ea"/>
                <a:sym typeface="+mn-lt"/>
              </a:rPr>
              <a:t>SQL</a:t>
            </a:r>
            <a:r>
              <a:rPr lang="zh-CN" altLang="en-US" dirty="0">
                <a:solidFill>
                  <a:schemeClr val="tx1">
                    <a:lumMod val="65000"/>
                    <a:lumOff val="35000"/>
                  </a:schemeClr>
                </a:solidFill>
                <a:cs typeface="+mn-ea"/>
                <a:sym typeface="+mn-lt"/>
              </a:rPr>
              <a:t>的执行时间、返回行数、更新行数、错误次数、错误堆栈信息</a:t>
            </a:r>
          </a:p>
        </p:txBody>
      </p:sp>
      <p:sp>
        <p:nvSpPr>
          <p:cNvPr id="16" name="文本框 15"/>
          <p:cNvSpPr txBox="1"/>
          <p:nvPr/>
        </p:nvSpPr>
        <p:spPr>
          <a:xfrm>
            <a:off x="9214696" y="4333380"/>
            <a:ext cx="2530492" cy="881139"/>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一键搞定</a:t>
            </a:r>
            <a:r>
              <a:rPr lang="en-US" altLang="zh-CN" dirty="0">
                <a:solidFill>
                  <a:schemeClr val="tx1">
                    <a:lumMod val="65000"/>
                    <a:lumOff val="35000"/>
                  </a:schemeClr>
                </a:solidFill>
                <a:cs typeface="+mn-ea"/>
                <a:sym typeface="+mn-lt"/>
              </a:rPr>
              <a:t>AOP</a:t>
            </a:r>
            <a:r>
              <a:rPr lang="zh-CN" altLang="en-US" dirty="0">
                <a:solidFill>
                  <a:schemeClr val="tx1">
                    <a:lumMod val="65000"/>
                    <a:lumOff val="35000"/>
                  </a:schemeClr>
                </a:solidFill>
                <a:cs typeface="+mn-ea"/>
                <a:sym typeface="+mn-lt"/>
              </a:rPr>
              <a:t>切面范围和事务管理日志</a:t>
            </a:r>
          </a:p>
        </p:txBody>
      </p:sp>
      <p:cxnSp>
        <p:nvCxnSpPr>
          <p:cNvPr id="17" name="直接连接符 16"/>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3402130" y="2416671"/>
            <a:ext cx="2199822" cy="0"/>
          </a:xfrm>
          <a:prstGeom prst="line">
            <a:avLst/>
          </a:prstGeom>
          <a:noFill/>
          <a:ln w="6350" cap="flat" cmpd="sng" algn="ctr">
            <a:solidFill>
              <a:schemeClr val="accent2"/>
            </a:solidFill>
            <a:prstDash val="solid"/>
            <a:miter lim="800000"/>
            <a:headEnd type="oval"/>
            <a:tailEnd type="oval"/>
          </a:ln>
          <a:effectLst/>
        </p:spPr>
      </p:cxnSp>
      <p:cxnSp>
        <p:nvCxnSpPr>
          <p:cNvPr id="19" name="直接连接符 18"/>
          <p:cNvCxnSpPr/>
          <p:nvPr/>
        </p:nvCxnSpPr>
        <p:spPr>
          <a:xfrm>
            <a:off x="6507280" y="2416671"/>
            <a:ext cx="2199822" cy="0"/>
          </a:xfrm>
          <a:prstGeom prst="line">
            <a:avLst/>
          </a:prstGeom>
          <a:noFill/>
          <a:ln w="6350" cap="flat" cmpd="sng" algn="ctr">
            <a:solidFill>
              <a:schemeClr val="accent3"/>
            </a:solidFill>
            <a:prstDash val="solid"/>
            <a:miter lim="800000"/>
            <a:headEnd type="oval"/>
            <a:tailEnd type="oval"/>
          </a:ln>
          <a:effectLst/>
        </p:spPr>
      </p:cxnSp>
      <p:cxnSp>
        <p:nvCxnSpPr>
          <p:cNvPr id="20" name="直接连接符 19"/>
          <p:cNvCxnSpPr/>
          <p:nvPr/>
        </p:nvCxnSpPr>
        <p:spPr>
          <a:xfrm>
            <a:off x="9383830" y="2416671"/>
            <a:ext cx="2199822" cy="0"/>
          </a:xfrm>
          <a:prstGeom prst="line">
            <a:avLst/>
          </a:prstGeom>
          <a:noFill/>
          <a:ln w="6350" cap="flat" cmpd="sng" algn="ctr">
            <a:solidFill>
              <a:schemeClr val="accent4"/>
            </a:solidFill>
            <a:prstDash val="solid"/>
            <a:miter lim="800000"/>
            <a:headEnd type="oval"/>
            <a:tailEnd type="oval"/>
          </a:ln>
          <a:effectLst/>
        </p:spPr>
      </p:cxn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p:nvPr/>
        </p:nvSpPr>
        <p:spPr bwMode="auto">
          <a:xfrm>
            <a:off x="4224895" y="303212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a:xfrm>
            <a:off x="7197616" y="312879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KSO_Shape"/>
          <p:cNvSpPr/>
          <p:nvPr/>
        </p:nvSpPr>
        <p:spPr bwMode="auto">
          <a:xfrm>
            <a:off x="10092893" y="320934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1939074"/>
            <a:ext cx="1571264" cy="400110"/>
          </a:xfrm>
          <a:prstGeom prst="rect">
            <a:avLst/>
          </a:prstGeom>
          <a:noFill/>
        </p:spPr>
        <p:txBody>
          <a:bodyPr wrap="none" rtlCol="0">
            <a:spAutoFit/>
          </a:bodyPr>
          <a:lstStyle/>
          <a:p>
            <a:r>
              <a:rPr lang="en-US" altLang="zh-CN" sz="2000" b="1" dirty="0" err="1">
                <a:solidFill>
                  <a:schemeClr val="accent1"/>
                </a:solidFill>
                <a:cs typeface="+mn-ea"/>
                <a:sym typeface="+mn-lt"/>
              </a:rPr>
              <a:t>Sql</a:t>
            </a:r>
            <a:r>
              <a:rPr lang="zh-CN" altLang="en-US" sz="2000" b="1" dirty="0">
                <a:solidFill>
                  <a:schemeClr val="accent1"/>
                </a:solidFill>
                <a:cs typeface="+mn-ea"/>
                <a:sym typeface="+mn-lt"/>
              </a:rPr>
              <a:t>注入防御</a:t>
            </a:r>
          </a:p>
        </p:txBody>
      </p:sp>
      <p:sp>
        <p:nvSpPr>
          <p:cNvPr id="26" name="文本框 25"/>
          <p:cNvSpPr txBox="1"/>
          <p:nvPr/>
        </p:nvSpPr>
        <p:spPr>
          <a:xfrm>
            <a:off x="3402852" y="1939074"/>
            <a:ext cx="1723549" cy="400110"/>
          </a:xfrm>
          <a:prstGeom prst="rect">
            <a:avLst/>
          </a:prstGeom>
          <a:noFill/>
        </p:spPr>
        <p:txBody>
          <a:bodyPr wrap="none" rtlCol="0">
            <a:spAutoFit/>
          </a:bodyPr>
          <a:lstStyle/>
          <a:p>
            <a:r>
              <a:rPr lang="zh-CN" altLang="en-US" sz="2000" b="1" dirty="0">
                <a:solidFill>
                  <a:schemeClr val="accent2"/>
                </a:solidFill>
                <a:cs typeface="+mn-ea"/>
                <a:sym typeface="+mn-lt"/>
              </a:rPr>
              <a:t>多用户数据池</a:t>
            </a:r>
          </a:p>
        </p:txBody>
      </p:sp>
      <p:sp>
        <p:nvSpPr>
          <p:cNvPr id="27" name="文本框 26"/>
          <p:cNvSpPr txBox="1"/>
          <p:nvPr/>
        </p:nvSpPr>
        <p:spPr>
          <a:xfrm>
            <a:off x="6488936" y="1939074"/>
            <a:ext cx="1980029" cy="400110"/>
          </a:xfrm>
          <a:prstGeom prst="rect">
            <a:avLst/>
          </a:prstGeom>
          <a:noFill/>
        </p:spPr>
        <p:txBody>
          <a:bodyPr wrap="none" rtlCol="0">
            <a:spAutoFit/>
          </a:bodyPr>
          <a:lstStyle/>
          <a:p>
            <a:r>
              <a:rPr lang="zh-CN" altLang="en-US" sz="2000" b="1" dirty="0">
                <a:solidFill>
                  <a:schemeClr val="accent3"/>
                </a:solidFill>
                <a:cs typeface="+mn-ea"/>
                <a:sym typeface="+mn-lt"/>
              </a:rPr>
              <a:t>强大的后台监控</a:t>
            </a:r>
          </a:p>
        </p:txBody>
      </p:sp>
      <p:sp>
        <p:nvSpPr>
          <p:cNvPr id="28" name="文本框 27"/>
          <p:cNvSpPr txBox="1"/>
          <p:nvPr/>
        </p:nvSpPr>
        <p:spPr>
          <a:xfrm>
            <a:off x="9361686" y="1939074"/>
            <a:ext cx="2239716" cy="400110"/>
          </a:xfrm>
          <a:prstGeom prst="rect">
            <a:avLst/>
          </a:prstGeom>
          <a:noFill/>
        </p:spPr>
        <p:txBody>
          <a:bodyPr wrap="none" rtlCol="0">
            <a:spAutoFit/>
          </a:bodyPr>
          <a:lstStyle/>
          <a:p>
            <a:r>
              <a:rPr lang="zh-CN" altLang="en-US" sz="2000" b="1" dirty="0">
                <a:solidFill>
                  <a:schemeClr val="accent4"/>
                </a:solidFill>
                <a:cs typeface="+mn-ea"/>
                <a:sym typeface="+mn-lt"/>
              </a:rPr>
              <a:t>更简单的</a:t>
            </a:r>
            <a:r>
              <a:rPr lang="en-US" altLang="zh-CN" sz="2000" b="1" dirty="0">
                <a:solidFill>
                  <a:schemeClr val="accent4"/>
                </a:solidFill>
                <a:cs typeface="+mn-ea"/>
                <a:sym typeface="+mn-lt"/>
              </a:rPr>
              <a:t>AOP</a:t>
            </a:r>
            <a:r>
              <a:rPr lang="zh-CN" altLang="en-US" sz="2000" b="1" dirty="0">
                <a:solidFill>
                  <a:schemeClr val="accent4"/>
                </a:solidFill>
                <a:cs typeface="+mn-ea"/>
                <a:sym typeface="+mn-lt"/>
              </a:rPr>
              <a:t>配置</a:t>
            </a: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Druid</a:t>
            </a:r>
            <a:r>
              <a:rPr lang="zh-CN" altLang="en-US" sz="3600" b="1" dirty="0">
                <a:solidFill>
                  <a:schemeClr val="bg1"/>
                </a:solidFill>
              </a:rPr>
              <a:t>数据源系统</a:t>
            </a:r>
          </a:p>
        </p:txBody>
      </p:sp>
    </p:spTree>
    <p:extLst>
      <p:ext uri="{BB962C8B-B14F-4D97-AF65-F5344CB8AC3E}">
        <p14:creationId xmlns:p14="http://schemas.microsoft.com/office/powerpoint/2010/main" val="73238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7348390" cy="838884"/>
          </a:xfrm>
          <a:prstGeom prst="rect">
            <a:avLst/>
          </a:prstGeom>
          <a:noFill/>
        </p:spPr>
        <p:txBody>
          <a:bodyPr wrap="square" rtlCol="0">
            <a:spAutoFit/>
          </a:bodyPr>
          <a:lstStyle/>
          <a:p>
            <a:pPr>
              <a:lnSpc>
                <a:spcPct val="150000"/>
              </a:lnSpc>
            </a:pPr>
            <a:r>
              <a:rPr lang="en-US" altLang="zh-CN" sz="3600" b="1" dirty="0">
                <a:solidFill>
                  <a:schemeClr val="bg1"/>
                </a:solidFill>
              </a:rPr>
              <a:t>Something More</a:t>
            </a:r>
            <a:endParaRPr lang="zh-CN" altLang="en-US" sz="3600" b="1" dirty="0">
              <a:solidFill>
                <a:schemeClr val="bg1"/>
              </a:solidFill>
            </a:endParaRPr>
          </a:p>
        </p:txBody>
      </p:sp>
      <p:sp>
        <p:nvSpPr>
          <p:cNvPr id="2" name="文本框 1">
            <a:extLst>
              <a:ext uri="{FF2B5EF4-FFF2-40B4-BE49-F238E27FC236}">
                <a16:creationId xmlns:a16="http://schemas.microsoft.com/office/drawing/2014/main" id="{47F87382-8D14-4056-BDE9-131B4735A54B}"/>
              </a:ext>
            </a:extLst>
          </p:cNvPr>
          <p:cNvSpPr txBox="1"/>
          <p:nvPr/>
        </p:nvSpPr>
        <p:spPr>
          <a:xfrm>
            <a:off x="704985" y="1652631"/>
            <a:ext cx="10779854" cy="4524315"/>
          </a:xfrm>
          <a:prstGeom prst="rect">
            <a:avLst/>
          </a:prstGeom>
          <a:noFill/>
        </p:spPr>
        <p:txBody>
          <a:bodyPr wrap="square" rtlCol="0">
            <a:spAutoFit/>
          </a:bodyPr>
          <a:lstStyle/>
          <a:p>
            <a:pPr marL="342900" indent="-342900">
              <a:buAutoNum type="arabicPeriod"/>
            </a:pPr>
            <a:r>
              <a:rPr lang="en-US" altLang="zh-CN" sz="3600" dirty="0"/>
              <a:t>Spring dev tools</a:t>
            </a:r>
            <a:r>
              <a:rPr lang="zh-CN" altLang="en-US" sz="3600" dirty="0"/>
              <a:t>热部署</a:t>
            </a:r>
            <a:endParaRPr lang="en-US" altLang="zh-CN" sz="3600" dirty="0"/>
          </a:p>
          <a:p>
            <a:pPr marL="342900" indent="-342900">
              <a:buAutoNum type="arabicPeriod"/>
            </a:pPr>
            <a:r>
              <a:rPr lang="zh-CN" altLang="en-US" sz="3600" dirty="0"/>
              <a:t>多线程流式操作</a:t>
            </a:r>
            <a:endParaRPr lang="en-US" altLang="zh-CN" sz="3600" dirty="0"/>
          </a:p>
          <a:p>
            <a:pPr marL="342900" indent="-342900">
              <a:buAutoNum type="arabicPeriod"/>
            </a:pPr>
            <a:r>
              <a:rPr lang="zh-CN" altLang="en-US" sz="3600" dirty="0"/>
              <a:t>静态资源管理器</a:t>
            </a:r>
            <a:endParaRPr lang="en-US" altLang="zh-CN" sz="3600" dirty="0"/>
          </a:p>
          <a:p>
            <a:pPr marL="342900" indent="-342900">
              <a:buAutoNum type="arabicPeriod"/>
            </a:pPr>
            <a:r>
              <a:rPr lang="zh-CN" altLang="en-US" sz="3600" dirty="0"/>
              <a:t>虚拟机快速部署</a:t>
            </a:r>
            <a:endParaRPr lang="en-US" altLang="zh-CN" sz="3600" dirty="0"/>
          </a:p>
          <a:p>
            <a:pPr marL="342900" indent="-342900">
              <a:buAutoNum type="arabicPeriod"/>
            </a:pPr>
            <a:r>
              <a:rPr lang="zh-CN" altLang="en-US" sz="3600" dirty="0"/>
              <a:t>统一异常处理</a:t>
            </a:r>
            <a:endParaRPr lang="en-US" altLang="zh-CN" sz="3600" dirty="0"/>
          </a:p>
          <a:p>
            <a:pPr marL="342900" indent="-342900">
              <a:buAutoNum type="arabicPeriod"/>
            </a:pPr>
            <a:endParaRPr lang="en-US" altLang="zh-CN" sz="3600" dirty="0"/>
          </a:p>
          <a:p>
            <a:pPr marL="342900" indent="-342900">
              <a:buAutoNum type="arabicPeriod"/>
            </a:pPr>
            <a:r>
              <a:rPr lang="en-US" altLang="zh-CN" sz="3600" dirty="0" err="1"/>
              <a:t>Thymeleaf</a:t>
            </a:r>
            <a:r>
              <a:rPr lang="zh-CN" altLang="en-US" sz="3600" dirty="0"/>
              <a:t>模板引擎</a:t>
            </a:r>
            <a:endParaRPr lang="en-US" altLang="zh-CN" sz="3600" dirty="0"/>
          </a:p>
          <a:p>
            <a:pPr marL="342900" indent="-342900">
              <a:buAutoNum type="arabicPeriod"/>
            </a:pPr>
            <a:r>
              <a:rPr lang="en-US" altLang="zh-CN" sz="3600" dirty="0"/>
              <a:t>Spring Security</a:t>
            </a:r>
          </a:p>
        </p:txBody>
      </p:sp>
    </p:spTree>
    <p:extLst>
      <p:ext uri="{BB962C8B-B14F-4D97-AF65-F5344CB8AC3E}">
        <p14:creationId xmlns:p14="http://schemas.microsoft.com/office/powerpoint/2010/main" val="131494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itchFamily="34" charset="0"/>
                <a:ea typeface="微软雅黑" pitchFamily="34" charset="-122"/>
                <a:sym typeface="Arial" pitchFamily="34" charset="0"/>
              </a:endParaRPr>
            </a:p>
          </p:txBody>
        </p:sp>
        <p:pic>
          <p:nvPicPr>
            <p:cNvPr id="4" name="图片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itchFamily="34" charset="0"/>
                <a:ea typeface="微软雅黑" pitchFamily="34" charset="-122"/>
                <a:sym typeface="Arial"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sp>
            <p:nvSpPr>
              <p:cNvPr id="2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itchFamily="34" charset="0"/>
                  <a:ea typeface="微软雅黑" pitchFamily="34" charset="-122"/>
                  <a:sym typeface="Arial" pitchFamily="34" charset="0"/>
                </a:endParaRPr>
              </a:p>
            </p:txBody>
          </p:sp>
        </p:grpSp>
      </p:grpSp>
      <p:sp>
        <p:nvSpPr>
          <p:cNvPr id="26" name="文本框 25"/>
          <p:cNvSpPr txBox="1"/>
          <p:nvPr/>
        </p:nvSpPr>
        <p:spPr>
          <a:xfrm>
            <a:off x="1099624" y="4571610"/>
            <a:ext cx="2575364" cy="590033"/>
          </a:xfrm>
          <a:prstGeom prst="rect">
            <a:avLst/>
          </a:prstGeom>
          <a:noFill/>
        </p:spPr>
        <p:txBody>
          <a:bodyPr wrap="square" rtlCol="0">
            <a:spAutoFit/>
          </a:bodyPr>
          <a:lstStyle/>
          <a:p>
            <a:pPr algn="ctr">
              <a:lnSpc>
                <a:spcPct val="150000"/>
              </a:lnSpc>
            </a:pPr>
            <a:r>
              <a:rPr lang="en-US" altLang="zh-CN" sz="2400" b="1" dirty="0">
                <a:solidFill>
                  <a:schemeClr val="bg1"/>
                </a:solidFill>
              </a:rPr>
              <a:t>Spring Boot</a:t>
            </a:r>
            <a:r>
              <a:rPr lang="zh-CN" altLang="en-US" sz="2400" b="1" dirty="0">
                <a:solidFill>
                  <a:schemeClr val="bg1"/>
                </a:solidFill>
              </a:rPr>
              <a:t>后端</a:t>
            </a:r>
          </a:p>
        </p:txBody>
      </p:sp>
      <p:sp>
        <p:nvSpPr>
          <p:cNvPr id="27" name="文本框 26"/>
          <p:cNvSpPr txBox="1"/>
          <p:nvPr/>
        </p:nvSpPr>
        <p:spPr>
          <a:xfrm>
            <a:off x="3818266" y="4571610"/>
            <a:ext cx="2157560" cy="590033"/>
          </a:xfrm>
          <a:prstGeom prst="rect">
            <a:avLst/>
          </a:prstGeom>
          <a:noFill/>
        </p:spPr>
        <p:txBody>
          <a:bodyPr wrap="square" rtlCol="0">
            <a:spAutoFit/>
          </a:bodyPr>
          <a:lstStyle/>
          <a:p>
            <a:pPr algn="ctr">
              <a:lnSpc>
                <a:spcPct val="150000"/>
              </a:lnSpc>
            </a:pPr>
            <a:r>
              <a:rPr lang="zh-CN" altLang="en-US" sz="2400" b="1" dirty="0">
                <a:solidFill>
                  <a:schemeClr val="bg1"/>
                </a:solidFill>
              </a:rPr>
              <a:t>数据库设计</a:t>
            </a:r>
            <a:endParaRPr lang="en-US" altLang="zh-CN" sz="2400" b="1" dirty="0">
              <a:solidFill>
                <a:schemeClr val="bg1"/>
              </a:solidFill>
            </a:endParaRPr>
          </a:p>
        </p:txBody>
      </p:sp>
      <p:sp>
        <p:nvSpPr>
          <p:cNvPr id="28" name="文本框 27"/>
          <p:cNvSpPr txBox="1"/>
          <p:nvPr/>
        </p:nvSpPr>
        <p:spPr>
          <a:xfrm>
            <a:off x="6216176" y="4571610"/>
            <a:ext cx="2154340" cy="590033"/>
          </a:xfrm>
          <a:prstGeom prst="rect">
            <a:avLst/>
          </a:prstGeom>
          <a:noFill/>
        </p:spPr>
        <p:txBody>
          <a:bodyPr wrap="square" rtlCol="0">
            <a:spAutoFit/>
          </a:bodyPr>
          <a:lstStyle/>
          <a:p>
            <a:pPr algn="ctr">
              <a:lnSpc>
                <a:spcPct val="150000"/>
              </a:lnSpc>
            </a:pPr>
            <a:r>
              <a:rPr lang="en-US" altLang="zh-CN" sz="2400" b="1" dirty="0">
                <a:solidFill>
                  <a:schemeClr val="bg1"/>
                </a:solidFill>
              </a:rPr>
              <a:t>React</a:t>
            </a:r>
            <a:r>
              <a:rPr lang="zh-CN" altLang="en-US" sz="2400" b="1" dirty="0">
                <a:solidFill>
                  <a:schemeClr val="bg1"/>
                </a:solidFill>
              </a:rPr>
              <a:t>前端</a:t>
            </a:r>
            <a:endParaRPr lang="en-US" altLang="zh-CN" sz="2400" b="1" dirty="0">
              <a:solidFill>
                <a:schemeClr val="bg1"/>
              </a:solidFill>
            </a:endParaRPr>
          </a:p>
        </p:txBody>
      </p:sp>
      <p:sp>
        <p:nvSpPr>
          <p:cNvPr id="29" name="文本框 28"/>
          <p:cNvSpPr txBox="1"/>
          <p:nvPr/>
        </p:nvSpPr>
        <p:spPr>
          <a:xfrm>
            <a:off x="8549533" y="4559006"/>
            <a:ext cx="2292745" cy="590033"/>
          </a:xfrm>
          <a:prstGeom prst="rect">
            <a:avLst/>
          </a:prstGeom>
          <a:noFill/>
        </p:spPr>
        <p:txBody>
          <a:bodyPr wrap="square" rtlCol="0">
            <a:spAutoFit/>
          </a:bodyPr>
          <a:lstStyle/>
          <a:p>
            <a:pPr algn="ctr">
              <a:lnSpc>
                <a:spcPct val="150000"/>
              </a:lnSpc>
            </a:pPr>
            <a:r>
              <a:rPr lang="en-US" altLang="zh-CN" sz="2400" b="1" dirty="0" err="1">
                <a:solidFill>
                  <a:schemeClr val="bg1"/>
                </a:solidFill>
              </a:rPr>
              <a:t>Jwt</a:t>
            </a:r>
            <a:r>
              <a:rPr lang="zh-CN" altLang="en-US" sz="2400" b="1" dirty="0">
                <a:solidFill>
                  <a:schemeClr val="bg1"/>
                </a:solidFill>
              </a:rPr>
              <a:t>登录授权</a:t>
            </a:r>
          </a:p>
        </p:txBody>
      </p:sp>
      <p:sp>
        <p:nvSpPr>
          <p:cNvPr id="30" name="文本框 29"/>
          <p:cNvSpPr txBox="1"/>
          <p:nvPr/>
        </p:nvSpPr>
        <p:spPr>
          <a:xfrm>
            <a:off x="4282320" y="603767"/>
            <a:ext cx="3063659" cy="769441"/>
          </a:xfrm>
          <a:prstGeom prst="rect">
            <a:avLst/>
          </a:prstGeom>
          <a:noFill/>
        </p:spPr>
        <p:txBody>
          <a:bodyPr wrap="none" rtlCol="0">
            <a:spAutoFit/>
          </a:bodyPr>
          <a:lstStyle/>
          <a:p>
            <a:pPr algn="ctr"/>
            <a:r>
              <a:rPr lang="zh-CN" altLang="en-US" sz="4400" b="1" dirty="0">
                <a:solidFill>
                  <a:schemeClr val="bg1"/>
                </a:solidFill>
              </a:rPr>
              <a:t>    答辩流程</a:t>
            </a: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React</a:t>
            </a:r>
            <a:r>
              <a:rPr lang="zh-CN" altLang="en-US" sz="3600" b="1" dirty="0">
                <a:solidFill>
                  <a:schemeClr val="bg1"/>
                </a:solidFill>
              </a:rPr>
              <a:t> 前端</a:t>
            </a:r>
          </a:p>
        </p:txBody>
      </p:sp>
      <p:sp>
        <p:nvSpPr>
          <p:cNvPr id="4" name="文本框 3"/>
          <p:cNvSpPr txBox="1"/>
          <p:nvPr/>
        </p:nvSpPr>
        <p:spPr>
          <a:xfrm>
            <a:off x="4398186" y="3282154"/>
            <a:ext cx="5708293" cy="1296573"/>
          </a:xfrm>
          <a:prstGeom prst="rect">
            <a:avLst/>
          </a:prstGeom>
          <a:noFill/>
        </p:spPr>
        <p:txBody>
          <a:bodyPr wrap="square" rtlCol="0">
            <a:spAutoFit/>
          </a:bodyPr>
          <a:lstStyle/>
          <a:p>
            <a:pPr>
              <a:lnSpc>
                <a:spcPct val="150000"/>
              </a:lnSpc>
            </a:pPr>
            <a:r>
              <a:rPr lang="en-US" altLang="zh-CN" dirty="0">
                <a:solidFill>
                  <a:schemeClr val="bg1"/>
                </a:solidFill>
              </a:rPr>
              <a:t>React </a:t>
            </a:r>
            <a:r>
              <a:rPr lang="zh-CN" altLang="en-US" dirty="0">
                <a:solidFill>
                  <a:schemeClr val="bg1"/>
                </a:solidFill>
              </a:rPr>
              <a:t>是如今三大前端框架之一。通过它优秀的设计和出众的性能，使得创建拥有各自状态的组件，再由这些组件构成更加复杂的 </a:t>
            </a:r>
            <a:r>
              <a:rPr lang="en-US" altLang="zh-CN" dirty="0">
                <a:solidFill>
                  <a:schemeClr val="bg1"/>
                </a:solidFill>
              </a:rPr>
              <a:t>UI</a:t>
            </a:r>
            <a:r>
              <a:rPr lang="zh-CN" altLang="en-US" dirty="0">
                <a:solidFill>
                  <a:schemeClr val="bg1"/>
                </a:solidFill>
              </a:rPr>
              <a:t> 变得轻而易举。</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01</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02</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03</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04</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5" name="Content Placeholder 2"/>
          <p:cNvSpPr txBox="1"/>
          <p:nvPr/>
        </p:nvSpPr>
        <p:spPr>
          <a:xfrm>
            <a:off x="1268953" y="4200641"/>
            <a:ext cx="2020589" cy="9559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t>以声明式编写 </a:t>
            </a:r>
            <a:r>
              <a:rPr lang="en-US" altLang="zh-CN" sz="1200" dirty="0"/>
              <a:t>UI</a:t>
            </a:r>
            <a:r>
              <a:rPr lang="zh-CN" altLang="en-US" sz="1200" dirty="0"/>
              <a:t>，可以让代码更加可靠。真正做到了「你已经是个成熟的代码了应该学会自己操作 </a:t>
            </a:r>
            <a:r>
              <a:rPr lang="en-US" altLang="zh-CN" sz="1200" dirty="0"/>
              <a:t>DOM</a:t>
            </a:r>
            <a:r>
              <a:rPr lang="zh-CN" altLang="en-US" sz="1200" dirty="0"/>
              <a:t> 了」</a:t>
            </a:r>
            <a:endParaRPr lang="en-US" altLang="zh-CN" sz="1200" dirty="0">
              <a:solidFill>
                <a:sysClr val="window" lastClr="FFFFFF">
                  <a:lumMod val="65000"/>
                </a:sysClr>
              </a:solidFill>
              <a:cs typeface="+mn-ea"/>
              <a:sym typeface="+mn-lt"/>
            </a:endParaRPr>
          </a:p>
        </p:txBody>
      </p:sp>
      <p:sp>
        <p:nvSpPr>
          <p:cNvPr id="26" name="Title 13"/>
          <p:cNvSpPr txBox="1"/>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b="1" dirty="0">
                <a:solidFill>
                  <a:srgbClr val="5C5C5C">
                    <a:lumMod val="65000"/>
                    <a:lumOff val="35000"/>
                  </a:srgbClr>
                </a:solidFill>
                <a:latin typeface="+mn-lt"/>
                <a:ea typeface="+mn-ea"/>
                <a:cs typeface="+mn-ea"/>
                <a:sym typeface="+mn-lt"/>
              </a:rPr>
              <a:t>声明式</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3683249" y="4200640"/>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100" dirty="0">
                <a:solidFill>
                  <a:sysClr val="window" lastClr="FFFFFF">
                    <a:lumMod val="65000"/>
                  </a:sysClr>
                </a:solidFill>
                <a:cs typeface="+mn-ea"/>
                <a:sym typeface="+mn-lt"/>
              </a:rPr>
              <a:t>创建拥有各自状态的组件，再由这些组件构成更加复杂的 </a:t>
            </a:r>
            <a:r>
              <a:rPr lang="en-US" altLang="zh-CN" sz="1100" dirty="0">
                <a:solidFill>
                  <a:sysClr val="window" lastClr="FFFFFF">
                    <a:lumMod val="65000"/>
                  </a:sysClr>
                </a:solidFill>
                <a:cs typeface="+mn-ea"/>
                <a:sym typeface="+mn-lt"/>
              </a:rPr>
              <a:t>UI</a:t>
            </a:r>
            <a:r>
              <a:rPr lang="zh-CN" altLang="en-US" sz="1100" dirty="0">
                <a:solidFill>
                  <a:sysClr val="window" lastClr="FFFFFF">
                    <a:lumMod val="65000"/>
                  </a:sysClr>
                </a:solidFill>
                <a:cs typeface="+mn-ea"/>
                <a:sym typeface="+mn-lt"/>
              </a:rPr>
              <a:t>。也可以引用、复用自己编写的，或是外部的组件，提高代码复用，不重复造轮子。</a:t>
            </a:r>
            <a:endParaRPr lang="en-US" altLang="zh-CN" sz="1100" dirty="0">
              <a:solidFill>
                <a:sysClr val="window" lastClr="FFFFFF">
                  <a:lumMod val="65000"/>
                </a:sysClr>
              </a:solidFill>
              <a:cs typeface="+mn-ea"/>
              <a:sym typeface="+mn-lt"/>
            </a:endParaRPr>
          </a:p>
        </p:txBody>
      </p:sp>
      <p:sp>
        <p:nvSpPr>
          <p:cNvPr id="28" name="Title 13"/>
          <p:cNvSpPr txBox="1"/>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b="1" dirty="0">
                <a:solidFill>
                  <a:srgbClr val="5C5C5C">
                    <a:lumMod val="65000"/>
                    <a:lumOff val="35000"/>
                  </a:srgbClr>
                </a:solidFill>
                <a:latin typeface="+mn-lt"/>
                <a:ea typeface="+mn-ea"/>
                <a:cs typeface="+mn-ea"/>
                <a:sym typeface="+mn-lt"/>
              </a:rPr>
              <a:t>组件化</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6154160" y="418302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en-US" altLang="zh-CN" sz="1200" dirty="0"/>
              <a:t>React</a:t>
            </a:r>
            <a:r>
              <a:rPr lang="zh-CN" altLang="en-US" sz="1200" dirty="0"/>
              <a:t> 为应用的每一个状态都保留高效的 </a:t>
            </a:r>
            <a:r>
              <a:rPr lang="en-US" altLang="zh-CN" sz="1200" dirty="0"/>
              <a:t>Virtual</a:t>
            </a:r>
            <a:r>
              <a:rPr lang="zh-CN" altLang="en-US" sz="1200" dirty="0"/>
              <a:t> </a:t>
            </a:r>
            <a:r>
              <a:rPr lang="en-US" altLang="zh-CN" sz="1200" dirty="0"/>
              <a:t>DOM</a:t>
            </a:r>
            <a:r>
              <a:rPr lang="zh-CN" altLang="en-US" sz="1200" dirty="0"/>
              <a:t>，当数据改变时 </a:t>
            </a:r>
            <a:r>
              <a:rPr lang="en-US" sz="1200" dirty="0"/>
              <a:t>React </a:t>
            </a:r>
            <a:r>
              <a:rPr lang="zh-CN" altLang="en-US" sz="1200" dirty="0"/>
              <a:t>能高效地更新并正确地渲染组件，且无需程序员来操心。</a:t>
            </a:r>
            <a:endParaRPr lang="en-US" altLang="zh-CN" sz="1100" dirty="0">
              <a:solidFill>
                <a:sysClr val="window" lastClr="FFFFFF">
                  <a:lumMod val="65000"/>
                </a:sysClr>
              </a:solidFill>
              <a:cs typeface="+mn-ea"/>
              <a:sym typeface="+mn-lt"/>
            </a:endParaRPr>
          </a:p>
        </p:txBody>
      </p:sp>
      <p:sp>
        <p:nvSpPr>
          <p:cNvPr id="30" name="Title 13"/>
          <p:cNvSpPr txBox="1"/>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defRPr/>
            </a:pPr>
            <a:r>
              <a:rPr lang="zh-CN" altLang="en-US" sz="2400" b="1" dirty="0">
                <a:solidFill>
                  <a:srgbClr val="5C5C5C">
                    <a:lumMod val="65000"/>
                    <a:lumOff val="35000"/>
                  </a:srgbClr>
                </a:solidFill>
                <a:latin typeface="+mn-lt"/>
                <a:ea typeface="+mn-ea"/>
                <a:cs typeface="+mn-ea"/>
                <a:sym typeface="+mn-lt"/>
              </a:rPr>
              <a:t>响应式</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p:nvPr/>
        </p:nvSpPr>
        <p:spPr>
          <a:xfrm>
            <a:off x="8618224" y="4169318"/>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t>组件逻辑可使用原生 </a:t>
            </a:r>
            <a:r>
              <a:rPr lang="en-US" sz="1200" dirty="0"/>
              <a:t>JavaScript </a:t>
            </a:r>
            <a:r>
              <a:rPr lang="zh-CN" altLang="en-US" sz="1200" dirty="0"/>
              <a:t>编写而非令人抓狂的模版或特殊的新语法，因此不需要额外的学习成本就能轻松上手。</a:t>
            </a:r>
            <a:endParaRPr lang="en-US" altLang="zh-CN" sz="1100" dirty="0">
              <a:solidFill>
                <a:sysClr val="window" lastClr="FFFFFF">
                  <a:lumMod val="65000"/>
                </a:sysClr>
              </a:solidFill>
              <a:cs typeface="+mn-ea"/>
              <a:sym typeface="+mn-lt"/>
            </a:endParaRPr>
          </a:p>
        </p:txBody>
      </p:sp>
      <p:sp>
        <p:nvSpPr>
          <p:cNvPr id="32" name="Title 13"/>
          <p:cNvSpPr txBox="1"/>
          <p:nvPr/>
        </p:nvSpPr>
        <p:spPr>
          <a:xfrm>
            <a:off x="8618224" y="3658271"/>
            <a:ext cx="2132399" cy="532285"/>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b="1" dirty="0">
                <a:solidFill>
                  <a:srgbClr val="5C5C5C">
                    <a:lumMod val="65000"/>
                    <a:lumOff val="35000"/>
                  </a:srgbClr>
                </a:solidFill>
                <a:latin typeface="+mn-lt"/>
                <a:ea typeface="+mn-ea"/>
                <a:cs typeface="+mn-ea"/>
                <a:sym typeface="+mn-lt"/>
              </a:rPr>
              <a:t>JavaScript</a:t>
            </a:r>
            <a:r>
              <a:rPr lang="zh-CN" altLang="en-US" sz="2400" b="1" dirty="0">
                <a:solidFill>
                  <a:srgbClr val="5C5C5C">
                    <a:lumMod val="65000"/>
                    <a:lumOff val="35000"/>
                  </a:srgbClr>
                </a:solidFill>
                <a:latin typeface="+mn-lt"/>
                <a:ea typeface="+mn-ea"/>
                <a:cs typeface="+mn-ea"/>
                <a:sym typeface="+mn-lt"/>
              </a:rPr>
              <a:t> 轻松互通</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Why React</a:t>
            </a:r>
            <a:r>
              <a:rPr lang="zh-CN" altLang="en-US" sz="3600" b="1" dirty="0">
                <a:solidFill>
                  <a:schemeClr val="bg1"/>
                </a:solidFill>
              </a:rPr>
              <a:t>？</a:t>
            </a:r>
          </a:p>
        </p:txBody>
      </p:sp>
    </p:spTree>
    <p:extLst>
      <p:ext uri="{BB962C8B-B14F-4D97-AF65-F5344CB8AC3E}">
        <p14:creationId xmlns:p14="http://schemas.microsoft.com/office/powerpoint/2010/main" val="247582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React Component </a:t>
            </a:r>
            <a:r>
              <a:rPr lang="zh-CN" altLang="en-US" sz="3600" b="1" dirty="0">
                <a:solidFill>
                  <a:schemeClr val="bg1"/>
                </a:solidFill>
              </a:rPr>
              <a:t>长啥样？</a:t>
            </a:r>
          </a:p>
        </p:txBody>
      </p:sp>
      <p:pic>
        <p:nvPicPr>
          <p:cNvPr id="2" name="Picture 1">
            <a:extLst>
              <a:ext uri="{FF2B5EF4-FFF2-40B4-BE49-F238E27FC236}">
                <a16:creationId xmlns:a16="http://schemas.microsoft.com/office/drawing/2014/main" id="{821209F7-1C0F-6D41-AEAF-8D363CEDF657}"/>
              </a:ext>
            </a:extLst>
          </p:cNvPr>
          <p:cNvPicPr>
            <a:picLocks noChangeAspect="1"/>
          </p:cNvPicPr>
          <p:nvPr/>
        </p:nvPicPr>
        <p:blipFill>
          <a:blip r:embed="rId3"/>
          <a:stretch>
            <a:fillRect/>
          </a:stretch>
        </p:blipFill>
        <p:spPr>
          <a:xfrm>
            <a:off x="202799" y="1990079"/>
            <a:ext cx="5816849" cy="4727344"/>
          </a:xfrm>
          <a:prstGeom prst="rect">
            <a:avLst/>
          </a:prstGeom>
        </p:spPr>
      </p:pic>
      <p:pic>
        <p:nvPicPr>
          <p:cNvPr id="4" name="Picture 3">
            <a:extLst>
              <a:ext uri="{FF2B5EF4-FFF2-40B4-BE49-F238E27FC236}">
                <a16:creationId xmlns:a16="http://schemas.microsoft.com/office/drawing/2014/main" id="{10772D27-96C3-654C-92AD-670B7EFECF3C}"/>
              </a:ext>
            </a:extLst>
          </p:cNvPr>
          <p:cNvPicPr>
            <a:picLocks noChangeAspect="1"/>
          </p:cNvPicPr>
          <p:nvPr/>
        </p:nvPicPr>
        <p:blipFill>
          <a:blip r:embed="rId4"/>
          <a:stretch>
            <a:fillRect/>
          </a:stretch>
        </p:blipFill>
        <p:spPr>
          <a:xfrm>
            <a:off x="6172355" y="1740775"/>
            <a:ext cx="5669313" cy="4976648"/>
          </a:xfrm>
          <a:prstGeom prst="rect">
            <a:avLst/>
          </a:prstGeom>
        </p:spPr>
      </p:pic>
      <p:sp>
        <p:nvSpPr>
          <p:cNvPr id="3" name="TextBox 2">
            <a:extLst>
              <a:ext uri="{FF2B5EF4-FFF2-40B4-BE49-F238E27FC236}">
                <a16:creationId xmlns:a16="http://schemas.microsoft.com/office/drawing/2014/main" id="{AB9F4480-BC98-4D4F-96B5-E593FCE87954}"/>
              </a:ext>
            </a:extLst>
          </p:cNvPr>
          <p:cNvSpPr txBox="1"/>
          <p:nvPr/>
        </p:nvSpPr>
        <p:spPr>
          <a:xfrm>
            <a:off x="309822" y="1429407"/>
            <a:ext cx="4030950" cy="369332"/>
          </a:xfrm>
          <a:prstGeom prst="rect">
            <a:avLst/>
          </a:prstGeom>
          <a:noFill/>
        </p:spPr>
        <p:txBody>
          <a:bodyPr wrap="square" rtlCol="0">
            <a:spAutoFit/>
          </a:bodyPr>
          <a:lstStyle/>
          <a:p>
            <a:r>
              <a:rPr lang="en-CN" dirty="0"/>
              <a:t>子组件</a:t>
            </a:r>
          </a:p>
        </p:txBody>
      </p:sp>
      <p:sp>
        <p:nvSpPr>
          <p:cNvPr id="5" name="TextBox 4">
            <a:extLst>
              <a:ext uri="{FF2B5EF4-FFF2-40B4-BE49-F238E27FC236}">
                <a16:creationId xmlns:a16="http://schemas.microsoft.com/office/drawing/2014/main" id="{2F31C26C-D7FF-6F4E-A3CD-FAC9C2EC13D5}"/>
              </a:ext>
            </a:extLst>
          </p:cNvPr>
          <p:cNvSpPr txBox="1"/>
          <p:nvPr/>
        </p:nvSpPr>
        <p:spPr>
          <a:xfrm>
            <a:off x="6172355" y="1249852"/>
            <a:ext cx="3907066" cy="369332"/>
          </a:xfrm>
          <a:prstGeom prst="rect">
            <a:avLst/>
          </a:prstGeom>
          <a:noFill/>
        </p:spPr>
        <p:txBody>
          <a:bodyPr wrap="square" rtlCol="0">
            <a:spAutoFit/>
          </a:bodyPr>
          <a:lstStyle/>
          <a:p>
            <a:r>
              <a:rPr lang="en-CN" dirty="0"/>
              <a:t>父组件</a:t>
            </a:r>
          </a:p>
        </p:txBody>
      </p:sp>
      <p:sp>
        <p:nvSpPr>
          <p:cNvPr id="6" name="Rectangle 5">
            <a:extLst>
              <a:ext uri="{FF2B5EF4-FFF2-40B4-BE49-F238E27FC236}">
                <a16:creationId xmlns:a16="http://schemas.microsoft.com/office/drawing/2014/main" id="{CF031F88-EF6F-9D4F-92B5-1E877844C617}"/>
              </a:ext>
            </a:extLst>
          </p:cNvPr>
          <p:cNvSpPr/>
          <p:nvPr/>
        </p:nvSpPr>
        <p:spPr>
          <a:xfrm>
            <a:off x="7073462" y="4229099"/>
            <a:ext cx="3657600" cy="109964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12">
            <a:extLst>
              <a:ext uri="{FF2B5EF4-FFF2-40B4-BE49-F238E27FC236}">
                <a16:creationId xmlns:a16="http://schemas.microsoft.com/office/drawing/2014/main" id="{8B2C324B-E3C1-2045-9F98-5768DE2B5C70}"/>
              </a:ext>
            </a:extLst>
          </p:cNvPr>
          <p:cNvSpPr/>
          <p:nvPr/>
        </p:nvSpPr>
        <p:spPr>
          <a:xfrm>
            <a:off x="1136508" y="3679275"/>
            <a:ext cx="4539077" cy="13341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Rectangle 8">
            <a:extLst>
              <a:ext uri="{FF2B5EF4-FFF2-40B4-BE49-F238E27FC236}">
                <a16:creationId xmlns:a16="http://schemas.microsoft.com/office/drawing/2014/main" id="{F4610D92-6366-5143-9DD4-2F0B7F6A5166}"/>
              </a:ext>
            </a:extLst>
          </p:cNvPr>
          <p:cNvSpPr/>
          <p:nvPr/>
        </p:nvSpPr>
        <p:spPr>
          <a:xfrm>
            <a:off x="1774517" y="3591685"/>
            <a:ext cx="7802136" cy="923330"/>
          </a:xfrm>
          <a:prstGeom prst="rect">
            <a:avLst/>
          </a:prstGeom>
          <a:noFill/>
          <a:ln>
            <a:noFill/>
          </a:ln>
        </p:spPr>
        <p:txBody>
          <a:bodyPr wrap="none" lIns="91440" tIns="45720" rIns="91440" bIns="45720">
            <a:spAutoFit/>
          </a:bodyPr>
          <a:lstStyle/>
          <a:p>
            <a:pPr algn="ctr"/>
            <a:r>
              <a:rPr lang="en-US" sz="5400" b="1" cap="none" spc="0" dirty="0" err="1">
                <a:ln w="12700">
                  <a:solidFill>
                    <a:schemeClr val="accent1"/>
                  </a:solidFill>
                  <a:prstDash val="solid"/>
                </a:ln>
                <a:solidFill>
                  <a:srgbClr val="FF0000"/>
                </a:solidFill>
                <a:effectLst>
                  <a:outerShdw dist="38100" dir="2640000" algn="bl" rotWithShape="0">
                    <a:schemeClr val="accent1"/>
                  </a:outerShdw>
                </a:effectLst>
              </a:rPr>
              <a:t>数据从父组件流向子组件</a:t>
            </a:r>
            <a:endParaRPr lang="en-US" sz="54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cxnSp>
        <p:nvCxnSpPr>
          <p:cNvPr id="11" name="Straight Arrow Connector 10">
            <a:extLst>
              <a:ext uri="{FF2B5EF4-FFF2-40B4-BE49-F238E27FC236}">
                <a16:creationId xmlns:a16="http://schemas.microsoft.com/office/drawing/2014/main" id="{705A9878-0111-944D-BC6B-48EFDAE7B655}"/>
              </a:ext>
            </a:extLst>
          </p:cNvPr>
          <p:cNvCxnSpPr/>
          <p:nvPr/>
        </p:nvCxnSpPr>
        <p:spPr>
          <a:xfrm flipH="1" flipV="1">
            <a:off x="5788588" y="4241746"/>
            <a:ext cx="1019504" cy="5465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3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如何与后端交互？</a:t>
            </a:r>
          </a:p>
        </p:txBody>
      </p:sp>
      <p:pic>
        <p:nvPicPr>
          <p:cNvPr id="11" name="Picture 10">
            <a:extLst>
              <a:ext uri="{FF2B5EF4-FFF2-40B4-BE49-F238E27FC236}">
                <a16:creationId xmlns:a16="http://schemas.microsoft.com/office/drawing/2014/main" id="{0C7223B4-A23D-CD4C-B2F9-7C2AC186C4D7}"/>
              </a:ext>
            </a:extLst>
          </p:cNvPr>
          <p:cNvPicPr>
            <a:picLocks noChangeAspect="1"/>
          </p:cNvPicPr>
          <p:nvPr/>
        </p:nvPicPr>
        <p:blipFill>
          <a:blip r:embed="rId3"/>
          <a:stretch>
            <a:fillRect/>
          </a:stretch>
        </p:blipFill>
        <p:spPr>
          <a:xfrm>
            <a:off x="704985" y="1334733"/>
            <a:ext cx="8622393" cy="4389283"/>
          </a:xfrm>
          <a:prstGeom prst="rect">
            <a:avLst/>
          </a:prstGeom>
        </p:spPr>
      </p:pic>
      <p:sp>
        <p:nvSpPr>
          <p:cNvPr id="12" name="Rectangle 11">
            <a:extLst>
              <a:ext uri="{FF2B5EF4-FFF2-40B4-BE49-F238E27FC236}">
                <a16:creationId xmlns:a16="http://schemas.microsoft.com/office/drawing/2014/main" id="{C84E4FC6-EB38-4A4D-93F2-60EB2AED94DB}"/>
              </a:ext>
            </a:extLst>
          </p:cNvPr>
          <p:cNvSpPr/>
          <p:nvPr/>
        </p:nvSpPr>
        <p:spPr>
          <a:xfrm>
            <a:off x="1229710" y="3478927"/>
            <a:ext cx="6285187" cy="24173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N"/>
          </a:p>
        </p:txBody>
      </p:sp>
      <p:sp>
        <p:nvSpPr>
          <p:cNvPr id="18" name="Rectangle 17">
            <a:extLst>
              <a:ext uri="{FF2B5EF4-FFF2-40B4-BE49-F238E27FC236}">
                <a16:creationId xmlns:a16="http://schemas.microsoft.com/office/drawing/2014/main" id="{AE49BDAE-095E-2B48-B058-9B2286DF1B4C}"/>
              </a:ext>
            </a:extLst>
          </p:cNvPr>
          <p:cNvSpPr/>
          <p:nvPr/>
        </p:nvSpPr>
        <p:spPr>
          <a:xfrm>
            <a:off x="1828800" y="3873064"/>
            <a:ext cx="3373821" cy="24173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N"/>
          </a:p>
        </p:txBody>
      </p:sp>
      <p:sp>
        <p:nvSpPr>
          <p:cNvPr id="14" name="TextBox 13">
            <a:extLst>
              <a:ext uri="{FF2B5EF4-FFF2-40B4-BE49-F238E27FC236}">
                <a16:creationId xmlns:a16="http://schemas.microsoft.com/office/drawing/2014/main" id="{140A2F8D-E28E-8F49-A53A-98A63CBE1F59}"/>
              </a:ext>
            </a:extLst>
          </p:cNvPr>
          <p:cNvSpPr txBox="1"/>
          <p:nvPr/>
        </p:nvSpPr>
        <p:spPr>
          <a:xfrm>
            <a:off x="9327378" y="3386542"/>
            <a:ext cx="2744662" cy="369332"/>
          </a:xfrm>
          <a:prstGeom prst="rect">
            <a:avLst/>
          </a:prstGeom>
          <a:noFill/>
        </p:spPr>
        <p:txBody>
          <a:bodyPr wrap="none" rtlCol="0">
            <a:spAutoFit/>
          </a:bodyPr>
          <a:lstStyle/>
          <a:p>
            <a:r>
              <a:rPr lang="en-CN" dirty="0"/>
              <a:t>请求后端提供的</a:t>
            </a:r>
            <a:r>
              <a:rPr lang="zh-CN" altLang="en-US" dirty="0"/>
              <a:t> </a:t>
            </a:r>
            <a:r>
              <a:rPr lang="en-US" altLang="zh-CN" dirty="0"/>
              <a:t>REST</a:t>
            </a:r>
            <a:r>
              <a:rPr lang="zh-CN" altLang="en-US" dirty="0"/>
              <a:t> </a:t>
            </a:r>
            <a:r>
              <a:rPr lang="en-US" altLang="zh-CN" dirty="0"/>
              <a:t>API</a:t>
            </a:r>
            <a:endParaRPr lang="en-CN" dirty="0"/>
          </a:p>
        </p:txBody>
      </p:sp>
      <p:sp>
        <p:nvSpPr>
          <p:cNvPr id="20" name="TextBox 19">
            <a:extLst>
              <a:ext uri="{FF2B5EF4-FFF2-40B4-BE49-F238E27FC236}">
                <a16:creationId xmlns:a16="http://schemas.microsoft.com/office/drawing/2014/main" id="{FD238CA1-3DE9-8643-85B9-E24E001A578A}"/>
              </a:ext>
            </a:extLst>
          </p:cNvPr>
          <p:cNvSpPr txBox="1"/>
          <p:nvPr/>
        </p:nvSpPr>
        <p:spPr>
          <a:xfrm>
            <a:off x="9327377" y="3904597"/>
            <a:ext cx="2262158" cy="369332"/>
          </a:xfrm>
          <a:prstGeom prst="rect">
            <a:avLst/>
          </a:prstGeom>
          <a:noFill/>
        </p:spPr>
        <p:txBody>
          <a:bodyPr wrap="none" rtlCol="0">
            <a:spAutoFit/>
          </a:bodyPr>
          <a:lstStyle/>
          <a:p>
            <a:r>
              <a:rPr lang="en-CN" dirty="0"/>
              <a:t>设定</a:t>
            </a:r>
            <a:r>
              <a:rPr lang="zh-CN" altLang="en-US" dirty="0"/>
              <a:t>、更新组件状态</a:t>
            </a:r>
            <a:endParaRPr lang="en-CN" dirty="0"/>
          </a:p>
        </p:txBody>
      </p:sp>
    </p:spTree>
    <p:extLst>
      <p:ext uri="{BB962C8B-B14F-4D97-AF65-F5344CB8AC3E}">
        <p14:creationId xmlns:p14="http://schemas.microsoft.com/office/powerpoint/2010/main" val="127896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4"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909399"/>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44372" y="2086265"/>
            <a:ext cx="8782050" cy="3231654"/>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rPr>
              <a:t>Virtual DOM</a:t>
            </a:r>
            <a:r>
              <a:rPr lang="zh-CN" altLang="en-US" sz="2400" dirty="0">
                <a:solidFill>
                  <a:schemeClr val="tx1">
                    <a:lumMod val="75000"/>
                    <a:lumOff val="25000"/>
                  </a:schemeClr>
                </a:solidFill>
              </a:rPr>
              <a:t>，就是字面意思，虚拟 </a:t>
            </a:r>
            <a:r>
              <a:rPr lang="en-US" altLang="zh-CN" sz="2400" dirty="0">
                <a:solidFill>
                  <a:schemeClr val="tx1">
                    <a:lumMod val="75000"/>
                    <a:lumOff val="25000"/>
                  </a:schemeClr>
                </a:solidFill>
              </a:rPr>
              <a:t>DOM</a:t>
            </a:r>
            <a:r>
              <a:rPr lang="zh-CN" altLang="en-US" sz="2400" dirty="0">
                <a:solidFill>
                  <a:schemeClr val="tx1">
                    <a:lumMod val="75000"/>
                    <a:lumOff val="25000"/>
                  </a:schemeClr>
                </a:solidFill>
              </a:rPr>
              <a:t> 树。</a:t>
            </a:r>
            <a:endParaRPr lang="en-US" altLang="zh-CN" sz="2400" dirty="0">
              <a:solidFill>
                <a:schemeClr val="tx1">
                  <a:lumMod val="75000"/>
                  <a:lumOff val="25000"/>
                </a:schemeClr>
              </a:solidFill>
            </a:endParaRPr>
          </a:p>
          <a:p>
            <a:r>
              <a:rPr lang="en-US" sz="2400" dirty="0"/>
              <a:t>UI </a:t>
            </a:r>
            <a:r>
              <a:rPr lang="zh-CN" altLang="en-US" sz="2400" dirty="0"/>
              <a:t>以一种理想化的，或者说“虚拟的”表现形式被保存于内存中，并通过如 </a:t>
            </a:r>
            <a:r>
              <a:rPr lang="en-US" sz="2400" dirty="0" err="1"/>
              <a:t>ReactDOM</a:t>
            </a:r>
            <a:r>
              <a:rPr lang="en-US" sz="2400" dirty="0"/>
              <a:t> </a:t>
            </a:r>
            <a:r>
              <a:rPr lang="zh-CN" altLang="en-US" sz="2400" dirty="0"/>
              <a:t>等类库，通过 </a:t>
            </a:r>
            <a:r>
              <a:rPr lang="en-US" altLang="zh-CN" sz="2400" dirty="0"/>
              <a:t>diff</a:t>
            </a:r>
            <a:r>
              <a:rPr lang="zh-CN" altLang="en-US" sz="2400" dirty="0"/>
              <a:t> 等手段使之与“真实的” </a:t>
            </a:r>
            <a:r>
              <a:rPr lang="en-US" sz="2400" dirty="0"/>
              <a:t>DOM </a:t>
            </a:r>
            <a:r>
              <a:rPr lang="zh-CN" altLang="en-US" sz="2400" dirty="0"/>
              <a:t>同步的同时，不必改变整个 </a:t>
            </a:r>
            <a:r>
              <a:rPr lang="en-US" altLang="zh-CN" sz="2400" dirty="0"/>
              <a:t>DOM</a:t>
            </a:r>
            <a:r>
              <a:rPr lang="zh-CN" altLang="en-US" sz="2400" dirty="0"/>
              <a:t> 树。</a:t>
            </a:r>
            <a:endParaRPr lang="en-US" altLang="zh-CN" sz="2400" dirty="0"/>
          </a:p>
          <a:p>
            <a:r>
              <a:rPr lang="zh-CN" altLang="en-US" sz="2400" dirty="0"/>
              <a:t>这种方式赋予了 </a:t>
            </a:r>
            <a:r>
              <a:rPr lang="en-US" sz="2400" dirty="0"/>
              <a:t>React </a:t>
            </a:r>
            <a:r>
              <a:rPr lang="zh-CN" altLang="en-US" sz="2400" dirty="0"/>
              <a:t>声明式的 </a:t>
            </a:r>
            <a:r>
              <a:rPr lang="en-US" sz="2400" dirty="0"/>
              <a:t>API：</a:t>
            </a:r>
            <a:r>
              <a:rPr lang="zh-CN" altLang="en-US" sz="2400" dirty="0"/>
              <a:t>只需要告诉 </a:t>
            </a:r>
            <a:r>
              <a:rPr lang="en-US" sz="2400" dirty="0"/>
              <a:t>React </a:t>
            </a:r>
            <a:r>
              <a:rPr lang="zh-CN" altLang="en-US" sz="2400" dirty="0"/>
              <a:t>希望让 </a:t>
            </a:r>
            <a:r>
              <a:rPr lang="en-US" sz="2400" dirty="0"/>
              <a:t>UI </a:t>
            </a:r>
            <a:r>
              <a:rPr lang="zh-CN" altLang="en-US" sz="2400" dirty="0"/>
              <a:t>是什么状态，</a:t>
            </a:r>
            <a:r>
              <a:rPr lang="en-US" sz="2400" dirty="0"/>
              <a:t>React </a:t>
            </a:r>
            <a:r>
              <a:rPr lang="zh-CN" altLang="en-US" sz="2400" dirty="0"/>
              <a:t>就确保 </a:t>
            </a:r>
            <a:r>
              <a:rPr lang="en-US" sz="2400" dirty="0"/>
              <a:t>DOM </a:t>
            </a:r>
            <a:r>
              <a:rPr lang="zh-CN" altLang="en-US" sz="2400" dirty="0"/>
              <a:t>匹配该状态。程序员便可以从属性操作、事件处理和手动 </a:t>
            </a:r>
            <a:r>
              <a:rPr lang="en-US" sz="2400" dirty="0"/>
              <a:t>DOM </a:t>
            </a:r>
            <a:r>
              <a:rPr lang="zh-CN" altLang="en-US" sz="2400" dirty="0"/>
              <a:t>更新这些繁琐的低层的操作中解放出来而集中注意力于交互逻辑之上。</a:t>
            </a:r>
          </a:p>
        </p:txBody>
      </p:sp>
      <p:sp>
        <p:nvSpPr>
          <p:cNvPr id="14" name="文本框 13"/>
          <p:cNvSpPr txBox="1"/>
          <p:nvPr/>
        </p:nvSpPr>
        <p:spPr>
          <a:xfrm>
            <a:off x="2067015" y="1416838"/>
            <a:ext cx="7712368" cy="769441"/>
          </a:xfrm>
          <a:prstGeom prst="rect">
            <a:avLst/>
          </a:prstGeom>
          <a:noFill/>
        </p:spPr>
        <p:txBody>
          <a:bodyPr wrap="none" rtlCol="0">
            <a:spAutoFit/>
          </a:bodyPr>
          <a:lstStyle/>
          <a:p>
            <a:r>
              <a:rPr lang="zh-CN" altLang="en-US" sz="4400" b="1" dirty="0">
                <a:solidFill>
                  <a:schemeClr val="accent1"/>
                </a:solidFill>
              </a:rPr>
              <a:t>高效修改 </a:t>
            </a:r>
            <a:r>
              <a:rPr lang="en-US" altLang="zh-CN" sz="4400" b="1" dirty="0">
                <a:solidFill>
                  <a:schemeClr val="accent1"/>
                </a:solidFill>
              </a:rPr>
              <a:t>DOM</a:t>
            </a:r>
            <a:r>
              <a:rPr lang="zh-CN" altLang="en-US" sz="4400" b="1" dirty="0">
                <a:solidFill>
                  <a:schemeClr val="accent1"/>
                </a:solidFill>
              </a:rPr>
              <a:t>：</a:t>
            </a:r>
            <a:r>
              <a:rPr lang="en-US" altLang="zh-CN" sz="4400" b="1" dirty="0">
                <a:solidFill>
                  <a:schemeClr val="accent1"/>
                </a:solidFill>
              </a:rPr>
              <a:t>Virtual</a:t>
            </a:r>
            <a:r>
              <a:rPr lang="zh-CN" altLang="en-US" sz="4400" b="1" dirty="0">
                <a:solidFill>
                  <a:schemeClr val="accent1"/>
                </a:solidFill>
              </a:rPr>
              <a:t> </a:t>
            </a:r>
            <a:r>
              <a:rPr lang="en-US" altLang="zh-CN" sz="4400" b="1" dirty="0">
                <a:solidFill>
                  <a:schemeClr val="accent1"/>
                </a:solidFill>
              </a:rPr>
              <a:t>DOM</a:t>
            </a:r>
            <a:endParaRPr lang="zh-CN" altLang="en-US" sz="4400" b="1" dirty="0">
              <a:solidFill>
                <a:schemeClr val="accent1"/>
              </a:solidFill>
            </a:endParaRPr>
          </a:p>
        </p:txBody>
      </p:sp>
    </p:spTree>
    <p:extLst>
      <p:ext uri="{BB962C8B-B14F-4D97-AF65-F5344CB8AC3E}">
        <p14:creationId xmlns:p14="http://schemas.microsoft.com/office/powerpoint/2010/main" val="428664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Virtual</a:t>
            </a:r>
            <a:r>
              <a:rPr lang="zh-CN" altLang="en-US" sz="3600" b="1" dirty="0">
                <a:solidFill>
                  <a:schemeClr val="bg1"/>
                </a:solidFill>
              </a:rPr>
              <a:t> </a:t>
            </a:r>
            <a:r>
              <a:rPr lang="en-US" altLang="zh-CN" sz="3600" b="1" dirty="0">
                <a:solidFill>
                  <a:schemeClr val="bg1"/>
                </a:solidFill>
              </a:rPr>
              <a:t>DOM</a:t>
            </a:r>
            <a:r>
              <a:rPr lang="zh-CN" altLang="en-US" sz="3600" b="1" dirty="0">
                <a:solidFill>
                  <a:schemeClr val="bg1"/>
                </a:solidFill>
              </a:rPr>
              <a:t> 做了什么</a:t>
            </a:r>
          </a:p>
        </p:txBody>
      </p:sp>
      <p:sp>
        <p:nvSpPr>
          <p:cNvPr id="13" name="Snip Single Corner Rectangle 12">
            <a:extLst>
              <a:ext uri="{FF2B5EF4-FFF2-40B4-BE49-F238E27FC236}">
                <a16:creationId xmlns:a16="http://schemas.microsoft.com/office/drawing/2014/main" id="{EA79F382-AE5A-F54C-8CF6-CB046CD10957}"/>
              </a:ext>
            </a:extLst>
          </p:cNvPr>
          <p:cNvSpPr/>
          <p:nvPr/>
        </p:nvSpPr>
        <p:spPr>
          <a:xfrm>
            <a:off x="704986" y="1537787"/>
            <a:ext cx="3147570" cy="164459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&lt;html&gt;</a:t>
            </a:r>
          </a:p>
          <a:p>
            <a:r>
              <a:rPr lang="zh-CN" altLang="en-US" dirty="0"/>
              <a:t>    </a:t>
            </a:r>
            <a:r>
              <a:rPr lang="en-US" dirty="0"/>
              <a:t>…</a:t>
            </a:r>
          </a:p>
          <a:p>
            <a:r>
              <a:rPr lang="en-US" dirty="0"/>
              <a:t>    &lt;p&gt;A&lt;/p&gt;</a:t>
            </a:r>
          </a:p>
          <a:p>
            <a:r>
              <a:rPr lang="en-US" dirty="0"/>
              <a:t>    …</a:t>
            </a:r>
          </a:p>
          <a:p>
            <a:r>
              <a:rPr lang="en-US" dirty="0"/>
              <a:t>&lt;/html&gt;</a:t>
            </a:r>
            <a:endParaRPr lang="en-CN" dirty="0"/>
          </a:p>
        </p:txBody>
      </p:sp>
      <p:sp>
        <p:nvSpPr>
          <p:cNvPr id="15" name="Snip Single Corner Rectangle 14">
            <a:extLst>
              <a:ext uri="{FF2B5EF4-FFF2-40B4-BE49-F238E27FC236}">
                <a16:creationId xmlns:a16="http://schemas.microsoft.com/office/drawing/2014/main" id="{69F7B921-DA09-6B48-A941-98CFD186B800}"/>
              </a:ext>
            </a:extLst>
          </p:cNvPr>
          <p:cNvSpPr/>
          <p:nvPr/>
        </p:nvSpPr>
        <p:spPr>
          <a:xfrm>
            <a:off x="5526960" y="1219883"/>
            <a:ext cx="4823908" cy="2434133"/>
          </a:xfrm>
          <a:prstGeom prst="snip1Rect">
            <a:avLst>
              <a:gd name="adj" fmla="val 10921"/>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r>
              <a:rPr lang="en-US" dirty="0"/>
              <a:t>const </a:t>
            </a:r>
            <a:r>
              <a:rPr lang="en-US" dirty="0" err="1"/>
              <a:t>vdom</a:t>
            </a:r>
            <a:r>
              <a:rPr lang="en-US" dirty="0"/>
              <a:t> = {</a:t>
            </a:r>
          </a:p>
          <a:p>
            <a:r>
              <a:rPr lang="en-US" dirty="0"/>
              <a:t>    </a:t>
            </a:r>
            <a:r>
              <a:rPr lang="en-US" dirty="0" err="1"/>
              <a:t>tagName</a:t>
            </a:r>
            <a:r>
              <a:rPr lang="en-US" dirty="0"/>
              <a:t>: html,</a:t>
            </a:r>
          </a:p>
          <a:p>
            <a:r>
              <a:rPr lang="en-US" dirty="0"/>
              <a:t>    children: [</a:t>
            </a:r>
          </a:p>
          <a:p>
            <a:r>
              <a:rPr lang="en-US" dirty="0"/>
              <a:t>        …</a:t>
            </a:r>
          </a:p>
          <a:p>
            <a:r>
              <a:rPr lang="en-US" dirty="0"/>
              <a:t>        {</a:t>
            </a:r>
            <a:r>
              <a:rPr lang="en-US" dirty="0" err="1"/>
              <a:t>tagName</a:t>
            </a:r>
            <a:r>
              <a:rPr lang="en-US" dirty="0"/>
              <a:t>: p, context: </a:t>
            </a:r>
            <a:r>
              <a:rPr lang="en-CN" dirty="0"/>
              <a:t>"A"</a:t>
            </a:r>
            <a:r>
              <a:rPr lang="en-US" dirty="0"/>
              <a:t>}</a:t>
            </a:r>
          </a:p>
          <a:p>
            <a:r>
              <a:rPr lang="en-US" dirty="0"/>
              <a:t>        …</a:t>
            </a:r>
          </a:p>
          <a:p>
            <a:r>
              <a:rPr lang="en-US" dirty="0"/>
              <a:t>    ]</a:t>
            </a:r>
          </a:p>
          <a:p>
            <a:r>
              <a:rPr lang="en-US" dirty="0"/>
              <a:t>}</a:t>
            </a:r>
            <a:endParaRPr lang="en-CN" dirty="0"/>
          </a:p>
        </p:txBody>
      </p:sp>
      <p:cxnSp>
        <p:nvCxnSpPr>
          <p:cNvPr id="16" name="Straight Arrow Connector 15">
            <a:extLst>
              <a:ext uri="{FF2B5EF4-FFF2-40B4-BE49-F238E27FC236}">
                <a16:creationId xmlns:a16="http://schemas.microsoft.com/office/drawing/2014/main" id="{82542C02-19CD-CB41-8E10-DD6A11F752EA}"/>
              </a:ext>
            </a:extLst>
          </p:cNvPr>
          <p:cNvCxnSpPr/>
          <p:nvPr/>
        </p:nvCxnSpPr>
        <p:spPr>
          <a:xfrm>
            <a:off x="4051338" y="2436950"/>
            <a:ext cx="12768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Snip Single Corner Rectangle 16">
            <a:extLst>
              <a:ext uri="{FF2B5EF4-FFF2-40B4-BE49-F238E27FC236}">
                <a16:creationId xmlns:a16="http://schemas.microsoft.com/office/drawing/2014/main" id="{97977765-9B90-0C41-9B0B-F8B12A9192DF}"/>
              </a:ext>
            </a:extLst>
          </p:cNvPr>
          <p:cNvSpPr/>
          <p:nvPr/>
        </p:nvSpPr>
        <p:spPr>
          <a:xfrm>
            <a:off x="5526960" y="3972608"/>
            <a:ext cx="4823908" cy="2434133"/>
          </a:xfrm>
          <a:prstGeom prst="snip1Rect">
            <a:avLst>
              <a:gd name="adj" fmla="val 10921"/>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r>
              <a:rPr lang="en-US" dirty="0"/>
              <a:t>const </a:t>
            </a:r>
            <a:r>
              <a:rPr lang="en-US" dirty="0" err="1"/>
              <a:t>vdom</a:t>
            </a:r>
            <a:r>
              <a:rPr lang="en-US" dirty="0"/>
              <a:t> = {</a:t>
            </a:r>
          </a:p>
          <a:p>
            <a:r>
              <a:rPr lang="en-US" dirty="0"/>
              <a:t>    </a:t>
            </a:r>
            <a:r>
              <a:rPr lang="en-US" dirty="0" err="1"/>
              <a:t>tagName</a:t>
            </a:r>
            <a:r>
              <a:rPr lang="en-US" dirty="0"/>
              <a:t>: html,</a:t>
            </a:r>
          </a:p>
          <a:p>
            <a:r>
              <a:rPr lang="en-US" dirty="0"/>
              <a:t>    children: [</a:t>
            </a:r>
          </a:p>
          <a:p>
            <a:r>
              <a:rPr lang="en-US" dirty="0"/>
              <a:t>        …</a:t>
            </a:r>
          </a:p>
          <a:p>
            <a:r>
              <a:rPr lang="en-US" dirty="0"/>
              <a:t>        {</a:t>
            </a:r>
            <a:r>
              <a:rPr lang="en-US" dirty="0" err="1"/>
              <a:t>tagName</a:t>
            </a:r>
            <a:r>
              <a:rPr lang="en-US" dirty="0"/>
              <a:t>: p, context: </a:t>
            </a:r>
            <a:r>
              <a:rPr lang="en-CN" dirty="0">
                <a:solidFill>
                  <a:srgbClr val="FF0000"/>
                </a:solidFill>
              </a:rPr>
              <a:t>"B"</a:t>
            </a:r>
            <a:r>
              <a:rPr lang="en-US" dirty="0"/>
              <a:t>}</a:t>
            </a:r>
          </a:p>
          <a:p>
            <a:r>
              <a:rPr lang="en-US" dirty="0"/>
              <a:t>        …</a:t>
            </a:r>
          </a:p>
          <a:p>
            <a:r>
              <a:rPr lang="en-US" dirty="0"/>
              <a:t>    ]</a:t>
            </a:r>
          </a:p>
          <a:p>
            <a:r>
              <a:rPr lang="en-US" dirty="0"/>
              <a:t>}</a:t>
            </a:r>
            <a:endParaRPr lang="en-CN" dirty="0"/>
          </a:p>
        </p:txBody>
      </p:sp>
      <p:cxnSp>
        <p:nvCxnSpPr>
          <p:cNvPr id="19" name="Straight Arrow Connector 18">
            <a:extLst>
              <a:ext uri="{FF2B5EF4-FFF2-40B4-BE49-F238E27FC236}">
                <a16:creationId xmlns:a16="http://schemas.microsoft.com/office/drawing/2014/main" id="{17F5806A-3B04-3545-A174-668D5380F0FB}"/>
              </a:ext>
            </a:extLst>
          </p:cNvPr>
          <p:cNvCxnSpPr/>
          <p:nvPr/>
        </p:nvCxnSpPr>
        <p:spPr>
          <a:xfrm>
            <a:off x="4051338" y="5189674"/>
            <a:ext cx="1276840"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Snip Single Corner Rectangle 20">
            <a:extLst>
              <a:ext uri="{FF2B5EF4-FFF2-40B4-BE49-F238E27FC236}">
                <a16:creationId xmlns:a16="http://schemas.microsoft.com/office/drawing/2014/main" id="{31D0BDF2-CC36-224A-8893-2D23345D6FB2}"/>
              </a:ext>
            </a:extLst>
          </p:cNvPr>
          <p:cNvSpPr/>
          <p:nvPr/>
        </p:nvSpPr>
        <p:spPr>
          <a:xfrm>
            <a:off x="683419" y="4367375"/>
            <a:ext cx="3147570" cy="164459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&lt;html&gt;</a:t>
            </a:r>
          </a:p>
          <a:p>
            <a:r>
              <a:rPr lang="zh-CN" altLang="en-US" dirty="0"/>
              <a:t>    </a:t>
            </a:r>
            <a:r>
              <a:rPr lang="en-US" dirty="0"/>
              <a:t>…</a:t>
            </a:r>
          </a:p>
          <a:p>
            <a:r>
              <a:rPr lang="en-US" dirty="0"/>
              <a:t>    </a:t>
            </a:r>
            <a:r>
              <a:rPr lang="en-US" dirty="0">
                <a:solidFill>
                  <a:srgbClr val="FF0000"/>
                </a:solidFill>
              </a:rPr>
              <a:t>&lt;p&gt;B&lt;/p&gt;</a:t>
            </a:r>
          </a:p>
          <a:p>
            <a:r>
              <a:rPr lang="en-US" dirty="0"/>
              <a:t>    …</a:t>
            </a:r>
          </a:p>
          <a:p>
            <a:r>
              <a:rPr lang="en-US" dirty="0"/>
              <a:t>&lt;/html&gt;</a:t>
            </a:r>
            <a:endParaRPr lang="en-CN" dirty="0"/>
          </a:p>
        </p:txBody>
      </p:sp>
      <p:pic>
        <p:nvPicPr>
          <p:cNvPr id="1026" name="Picture 2">
            <a:extLst>
              <a:ext uri="{FF2B5EF4-FFF2-40B4-BE49-F238E27FC236}">
                <a16:creationId xmlns:a16="http://schemas.microsoft.com/office/drawing/2014/main" id="{D671C69E-9110-CB41-A043-9B4F67C17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22" y="1308983"/>
            <a:ext cx="10956834" cy="2225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43A1AB-700D-7C4D-8613-8ACEA07AD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02" y="3484131"/>
            <a:ext cx="10408247" cy="32137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A1D14B-127D-164F-82DA-592E65F249B7}"/>
              </a:ext>
            </a:extLst>
          </p:cNvPr>
          <p:cNvSpPr txBox="1"/>
          <p:nvPr/>
        </p:nvSpPr>
        <p:spPr>
          <a:xfrm>
            <a:off x="5526960" y="1463340"/>
            <a:ext cx="5960054" cy="369332"/>
          </a:xfrm>
          <a:prstGeom prst="rect">
            <a:avLst/>
          </a:prstGeom>
          <a:noFill/>
        </p:spPr>
        <p:txBody>
          <a:bodyPr wrap="square" rtlCol="0">
            <a:spAutoFit/>
          </a:bodyPr>
          <a:lstStyle/>
          <a:p>
            <a:r>
              <a:rPr lang="zh-CN" altLang="en-US" dirty="0"/>
              <a:t>通过 </a:t>
            </a:r>
            <a:r>
              <a:rPr lang="en-US" altLang="zh-CN" dirty="0"/>
              <a:t>DOM</a:t>
            </a:r>
            <a:r>
              <a:rPr lang="zh-CN" altLang="en-US" dirty="0"/>
              <a:t> </a:t>
            </a:r>
            <a:r>
              <a:rPr lang="en-US" altLang="zh-CN" dirty="0"/>
              <a:t>API</a:t>
            </a:r>
            <a:r>
              <a:rPr lang="zh-CN" altLang="en-US" dirty="0"/>
              <a:t> 以“组件”为单位直接更新整个 </a:t>
            </a:r>
            <a:r>
              <a:rPr lang="en-US" altLang="zh-CN" dirty="0"/>
              <a:t>DOM</a:t>
            </a:r>
            <a:r>
              <a:rPr lang="zh-CN" altLang="en-US" dirty="0"/>
              <a:t> 树</a:t>
            </a:r>
            <a:endParaRPr lang="en-CN" dirty="0"/>
          </a:p>
        </p:txBody>
      </p:sp>
      <p:sp>
        <p:nvSpPr>
          <p:cNvPr id="22" name="TextBox 21">
            <a:extLst>
              <a:ext uri="{FF2B5EF4-FFF2-40B4-BE49-F238E27FC236}">
                <a16:creationId xmlns:a16="http://schemas.microsoft.com/office/drawing/2014/main" id="{EF285B94-D194-714F-804F-C5CC9AFC582D}"/>
              </a:ext>
            </a:extLst>
          </p:cNvPr>
          <p:cNvSpPr txBox="1"/>
          <p:nvPr/>
        </p:nvSpPr>
        <p:spPr>
          <a:xfrm>
            <a:off x="6592338" y="3586839"/>
            <a:ext cx="4574303" cy="369332"/>
          </a:xfrm>
          <a:prstGeom prst="rect">
            <a:avLst/>
          </a:prstGeom>
          <a:noFill/>
        </p:spPr>
        <p:txBody>
          <a:bodyPr wrap="square" rtlCol="0">
            <a:spAutoFit/>
          </a:bodyPr>
          <a:lstStyle/>
          <a:p>
            <a:r>
              <a:rPr lang="zh-CN" altLang="en-CN" dirty="0"/>
              <a:t>通过</a:t>
            </a:r>
            <a:r>
              <a:rPr lang="zh-CN" altLang="en-US" dirty="0"/>
              <a:t> </a:t>
            </a:r>
            <a:r>
              <a:rPr lang="en-US" altLang="zh-CN" dirty="0"/>
              <a:t>React</a:t>
            </a:r>
            <a:r>
              <a:rPr lang="zh-CN" altLang="en-US" dirty="0"/>
              <a:t> </a:t>
            </a:r>
            <a:r>
              <a:rPr lang="en-US" altLang="zh-CN" dirty="0"/>
              <a:t>Virtual</a:t>
            </a:r>
            <a:r>
              <a:rPr lang="zh-CN" altLang="en-US" dirty="0"/>
              <a:t> </a:t>
            </a:r>
            <a:r>
              <a:rPr lang="en-US" altLang="zh-CN" dirty="0"/>
              <a:t>DOM</a:t>
            </a:r>
            <a:r>
              <a:rPr lang="zh-CN" altLang="en-US" dirty="0"/>
              <a:t> </a:t>
            </a:r>
            <a:r>
              <a:rPr lang="en-US" altLang="zh-CN" dirty="0"/>
              <a:t>diff</a:t>
            </a:r>
            <a:r>
              <a:rPr lang="zh-CN" altLang="en-US" dirty="0"/>
              <a:t> 的状态更新</a:t>
            </a:r>
            <a:endParaRPr lang="en-CN" dirty="0"/>
          </a:p>
        </p:txBody>
      </p:sp>
    </p:spTree>
    <p:extLst>
      <p:ext uri="{BB962C8B-B14F-4D97-AF65-F5344CB8AC3E}">
        <p14:creationId xmlns:p14="http://schemas.microsoft.com/office/powerpoint/2010/main" val="406291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什么是</a:t>
            </a:r>
            <a:r>
              <a:rPr lang="en-US" altLang="zh-CN" sz="3600" b="1" dirty="0">
                <a:solidFill>
                  <a:schemeClr val="bg1"/>
                </a:solidFill>
              </a:rPr>
              <a:t> JWT</a:t>
            </a:r>
            <a:r>
              <a:rPr lang="zh-CN" altLang="en-US" sz="3600" b="1" dirty="0">
                <a:solidFill>
                  <a:schemeClr val="bg1"/>
                </a:solidFill>
              </a:rPr>
              <a:t>？</a:t>
            </a:r>
          </a:p>
        </p:txBody>
      </p:sp>
      <p:pic>
        <p:nvPicPr>
          <p:cNvPr id="2" name="Picture 1">
            <a:extLst>
              <a:ext uri="{FF2B5EF4-FFF2-40B4-BE49-F238E27FC236}">
                <a16:creationId xmlns:a16="http://schemas.microsoft.com/office/drawing/2014/main" id="{1B6096A5-2546-F448-ACB2-5688039A4ABA}"/>
              </a:ext>
            </a:extLst>
          </p:cNvPr>
          <p:cNvPicPr>
            <a:picLocks noChangeAspect="1"/>
          </p:cNvPicPr>
          <p:nvPr/>
        </p:nvPicPr>
        <p:blipFill>
          <a:blip r:embed="rId3"/>
          <a:stretch>
            <a:fillRect/>
          </a:stretch>
        </p:blipFill>
        <p:spPr>
          <a:xfrm>
            <a:off x="309822" y="1370120"/>
            <a:ext cx="9705975" cy="5185920"/>
          </a:xfrm>
          <a:prstGeom prst="rect">
            <a:avLst/>
          </a:prstGeom>
        </p:spPr>
      </p:pic>
    </p:spTree>
    <p:extLst>
      <p:ext uri="{BB962C8B-B14F-4D97-AF65-F5344CB8AC3E}">
        <p14:creationId xmlns:p14="http://schemas.microsoft.com/office/powerpoint/2010/main" val="694750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01</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02</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03</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04</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5" name="Content Placeholder 2"/>
          <p:cNvSpPr txBox="1"/>
          <p:nvPr/>
        </p:nvSpPr>
        <p:spPr>
          <a:xfrm>
            <a:off x="1268953" y="4200641"/>
            <a:ext cx="2020589" cy="9559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endParaRPr lang="en-US" altLang="zh-CN" sz="1200" dirty="0">
              <a:solidFill>
                <a:sysClr val="window" lastClr="FFFFFF">
                  <a:lumMod val="65000"/>
                </a:sysClr>
              </a:solidFill>
              <a:cs typeface="+mn-ea"/>
              <a:sym typeface="+mn-lt"/>
            </a:endParaRPr>
          </a:p>
        </p:txBody>
      </p:sp>
      <p:sp>
        <p:nvSpPr>
          <p:cNvPr id="26" name="Title 13"/>
          <p:cNvSpPr txBox="1"/>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400" b="1" dirty="0" err="1">
                <a:solidFill>
                  <a:srgbClr val="5C5C5C">
                    <a:lumMod val="65000"/>
                    <a:lumOff val="35000"/>
                  </a:srgbClr>
                </a:solidFill>
                <a:latin typeface="+mn-lt"/>
                <a:ea typeface="+mn-ea"/>
                <a:cs typeface="+mn-ea"/>
                <a:sym typeface="+mn-lt"/>
              </a:rPr>
              <a:t>自包含</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3683249" y="4200640"/>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CN" sz="1100" dirty="0">
                <a:solidFill>
                  <a:sysClr val="window" lastClr="FFFFFF">
                    <a:lumMod val="65000"/>
                  </a:sysClr>
                </a:solidFill>
                <a:cs typeface="+mn-ea"/>
                <a:sym typeface="+mn-lt"/>
              </a:rPr>
              <a:t>无需</a:t>
            </a:r>
            <a:r>
              <a:rPr lang="zh-CN" altLang="en-US" sz="1100" dirty="0">
                <a:solidFill>
                  <a:sysClr val="window" lastClr="FFFFFF">
                    <a:lumMod val="65000"/>
                  </a:sysClr>
                </a:solidFill>
                <a:cs typeface="+mn-ea"/>
                <a:sym typeface="+mn-lt"/>
              </a:rPr>
              <a:t>再在后端保存用户登录 </a:t>
            </a:r>
            <a:r>
              <a:rPr lang="en-US" altLang="zh-CN" sz="1100" dirty="0">
                <a:solidFill>
                  <a:sysClr val="window" lastClr="FFFFFF">
                    <a:lumMod val="65000"/>
                  </a:sysClr>
                </a:solidFill>
                <a:cs typeface="+mn-ea"/>
                <a:sym typeface="+mn-lt"/>
              </a:rPr>
              <a:t>session</a:t>
            </a:r>
            <a:r>
              <a:rPr lang="zh-CN" altLang="en-US" sz="1100" dirty="0">
                <a:solidFill>
                  <a:sysClr val="window" lastClr="FFFFFF">
                    <a:lumMod val="65000"/>
                  </a:sysClr>
                </a:solidFill>
                <a:cs typeface="+mn-ea"/>
                <a:sym typeface="+mn-lt"/>
              </a:rPr>
              <a:t>。只要有 </a:t>
            </a:r>
            <a:r>
              <a:rPr lang="en-US" altLang="zh-CN" sz="1100" dirty="0">
                <a:solidFill>
                  <a:sysClr val="window" lastClr="FFFFFF">
                    <a:lumMod val="65000"/>
                  </a:sysClr>
                </a:solidFill>
                <a:cs typeface="+mn-ea"/>
                <a:sym typeface="+mn-lt"/>
              </a:rPr>
              <a:t>JWT</a:t>
            </a:r>
            <a:r>
              <a:rPr lang="zh-CN" altLang="en-US" sz="1100" dirty="0">
                <a:solidFill>
                  <a:sysClr val="window" lastClr="FFFFFF">
                    <a:lumMod val="65000"/>
                  </a:sysClr>
                </a:solidFill>
                <a:cs typeface="+mn-ea"/>
                <a:sym typeface="+mn-lt"/>
              </a:rPr>
              <a:t> 便可以允许用户请求，将用户认证和业务逻辑解耦。</a:t>
            </a:r>
            <a:endParaRPr lang="en-US" altLang="zh-CN" sz="1100" dirty="0">
              <a:solidFill>
                <a:sysClr val="window" lastClr="FFFFFF">
                  <a:lumMod val="65000"/>
                </a:sysClr>
              </a:solidFill>
              <a:cs typeface="+mn-ea"/>
              <a:sym typeface="+mn-lt"/>
            </a:endParaRPr>
          </a:p>
        </p:txBody>
      </p:sp>
      <p:sp>
        <p:nvSpPr>
          <p:cNvPr id="28" name="Title 13"/>
          <p:cNvSpPr txBox="1"/>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b="1" dirty="0">
                <a:solidFill>
                  <a:srgbClr val="5C5C5C">
                    <a:lumMod val="65000"/>
                    <a:lumOff val="35000"/>
                  </a:srgbClr>
                </a:solidFill>
                <a:latin typeface="+mn-lt"/>
                <a:ea typeface="+mn-ea"/>
                <a:cs typeface="+mn-ea"/>
                <a:sym typeface="+mn-lt"/>
              </a:rPr>
              <a:t>无状态</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6154160" y="418302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CN" sz="1200" dirty="0"/>
              <a:t>每个</a:t>
            </a:r>
            <a:r>
              <a:rPr lang="zh-CN" altLang="en-US" sz="1200" dirty="0"/>
              <a:t> </a:t>
            </a:r>
            <a:r>
              <a:rPr lang="en-US" altLang="zh-CN" sz="1200" dirty="0"/>
              <a:t>JWT</a:t>
            </a:r>
            <a:r>
              <a:rPr lang="zh-CN" altLang="en-US" sz="1200" dirty="0"/>
              <a:t> 必须由后端签发才有效。通过现代的密码学</a:t>
            </a:r>
            <a:r>
              <a:rPr lang="zh-CN" altLang="en-CN" sz="1200" dirty="0"/>
              <a:t>哈希</a:t>
            </a:r>
            <a:r>
              <a:rPr lang="zh-CN" altLang="en-US" sz="1200" dirty="0"/>
              <a:t>算法保障 </a:t>
            </a:r>
            <a:r>
              <a:rPr lang="en-US" altLang="zh-CN" sz="1200" dirty="0"/>
              <a:t>JWT</a:t>
            </a:r>
            <a:r>
              <a:rPr lang="zh-CN" altLang="en-US" sz="1200" dirty="0"/>
              <a:t> 的合法性，无法伪造。</a:t>
            </a:r>
            <a:endParaRPr lang="en-US" altLang="zh-CN" sz="1100" dirty="0">
              <a:solidFill>
                <a:sysClr val="window" lastClr="FFFFFF">
                  <a:lumMod val="65000"/>
                </a:sysClr>
              </a:solidFill>
              <a:cs typeface="+mn-ea"/>
              <a:sym typeface="+mn-lt"/>
            </a:endParaRPr>
          </a:p>
        </p:txBody>
      </p:sp>
      <p:sp>
        <p:nvSpPr>
          <p:cNvPr id="30" name="Title 13"/>
          <p:cNvSpPr txBox="1"/>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defRPr/>
            </a:pPr>
            <a:r>
              <a:rPr lang="zh-CN" altLang="en-US" sz="2400" b="1" dirty="0">
                <a:solidFill>
                  <a:srgbClr val="5C5C5C">
                    <a:lumMod val="65000"/>
                    <a:lumOff val="35000"/>
                  </a:srgbClr>
                </a:solidFill>
                <a:latin typeface="+mn-lt"/>
                <a:ea typeface="+mn-ea"/>
                <a:cs typeface="+mn-ea"/>
                <a:sym typeface="+mn-lt"/>
              </a:rPr>
              <a:t>数字签名</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p:nvPr/>
        </p:nvSpPr>
        <p:spPr>
          <a:xfrm>
            <a:off x="8618224" y="4169318"/>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en-CN" altLang="zh-CN" sz="1200" dirty="0"/>
              <a:t>JWT</a:t>
            </a:r>
            <a:r>
              <a:rPr lang="zh-CN" altLang="en-US" sz="1200" dirty="0"/>
              <a:t> 的表现形式只是一段字符串而已，可以轻松地在网络上传输</a:t>
            </a:r>
            <a:endParaRPr lang="en-US" altLang="zh-CN" sz="1100" dirty="0">
              <a:solidFill>
                <a:sysClr val="window" lastClr="FFFFFF">
                  <a:lumMod val="65000"/>
                </a:sysClr>
              </a:solidFill>
              <a:cs typeface="+mn-ea"/>
              <a:sym typeface="+mn-lt"/>
            </a:endParaRPr>
          </a:p>
        </p:txBody>
      </p:sp>
      <p:sp>
        <p:nvSpPr>
          <p:cNvPr id="32" name="Title 13"/>
          <p:cNvSpPr txBox="1"/>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err="1">
                <a:ln>
                  <a:noFill/>
                </a:ln>
                <a:solidFill>
                  <a:srgbClr val="5C5C5C">
                    <a:lumMod val="65000"/>
                    <a:lumOff val="35000"/>
                  </a:srgbClr>
                </a:solidFill>
                <a:effectLst/>
                <a:uLnTx/>
                <a:uFillTx/>
                <a:latin typeface="+mn-lt"/>
                <a:ea typeface="+mn-ea"/>
                <a:cs typeface="+mn-ea"/>
                <a:sym typeface="+mn-lt"/>
              </a:rPr>
              <a:t>轻松传输</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Why JWT</a:t>
            </a:r>
            <a:r>
              <a:rPr lang="zh-CN" altLang="en-US" sz="3600" b="1" dirty="0">
                <a:solidFill>
                  <a:schemeClr val="bg1"/>
                </a:solidFill>
              </a:rPr>
              <a:t>？</a:t>
            </a:r>
          </a:p>
        </p:txBody>
      </p:sp>
      <p:sp>
        <p:nvSpPr>
          <p:cNvPr id="37" name="Content Placeholder 2">
            <a:extLst>
              <a:ext uri="{FF2B5EF4-FFF2-40B4-BE49-F238E27FC236}">
                <a16:creationId xmlns:a16="http://schemas.microsoft.com/office/drawing/2014/main" id="{7C3293EA-BE52-4F42-B4C7-EA9F1FF5BE71}"/>
              </a:ext>
            </a:extLst>
          </p:cNvPr>
          <p:cNvSpPr txBox="1"/>
          <p:nvPr/>
        </p:nvSpPr>
        <p:spPr>
          <a:xfrm>
            <a:off x="1254706" y="4246289"/>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CN" sz="1100" dirty="0">
                <a:solidFill>
                  <a:sysClr val="window" lastClr="FFFFFF">
                    <a:lumMod val="65000"/>
                  </a:sysClr>
                </a:solidFill>
                <a:cs typeface="+mn-ea"/>
                <a:sym typeface="+mn-lt"/>
              </a:rPr>
              <a:t>在</a:t>
            </a:r>
            <a:r>
              <a:rPr lang="zh-CN" altLang="en-US" sz="1100" dirty="0">
                <a:solidFill>
                  <a:sysClr val="window" lastClr="FFFFFF">
                    <a:lumMod val="65000"/>
                  </a:sysClr>
                </a:solidFill>
                <a:cs typeface="+mn-ea"/>
                <a:sym typeface="+mn-lt"/>
              </a:rPr>
              <a:t> </a:t>
            </a:r>
            <a:r>
              <a:rPr lang="en-US" altLang="zh-CN" sz="1100" dirty="0">
                <a:solidFill>
                  <a:sysClr val="window" lastClr="FFFFFF">
                    <a:lumMod val="65000"/>
                  </a:sysClr>
                </a:solidFill>
                <a:cs typeface="+mn-ea"/>
                <a:sym typeface="+mn-lt"/>
              </a:rPr>
              <a:t>JWT</a:t>
            </a:r>
            <a:r>
              <a:rPr lang="zh-CN" altLang="en-US" sz="1100" dirty="0">
                <a:solidFill>
                  <a:sysClr val="window" lastClr="FFFFFF">
                    <a:lumMod val="65000"/>
                  </a:sysClr>
                </a:solidFill>
                <a:cs typeface="+mn-ea"/>
                <a:sym typeface="+mn-lt"/>
              </a:rPr>
              <a:t> 中可以直接包含一定的用户信息，无需反复请求后端 </a:t>
            </a:r>
            <a:r>
              <a:rPr lang="en-US" altLang="zh-CN" sz="1100" dirty="0">
                <a:solidFill>
                  <a:sysClr val="window" lastClr="FFFFFF">
                    <a:lumMod val="65000"/>
                  </a:sysClr>
                </a:solidFill>
                <a:cs typeface="+mn-ea"/>
                <a:sym typeface="+mn-lt"/>
              </a:rPr>
              <a:t>API</a:t>
            </a:r>
            <a:r>
              <a:rPr lang="zh-CN" altLang="en-US" sz="1100" dirty="0">
                <a:solidFill>
                  <a:sysClr val="window" lastClr="FFFFFF">
                    <a:lumMod val="65000"/>
                  </a:sysClr>
                </a:solidFill>
                <a:cs typeface="+mn-ea"/>
                <a:sym typeface="+mn-lt"/>
              </a:rPr>
              <a:t> 获得所需用户信息。</a:t>
            </a:r>
            <a:endParaRPr lang="en-US" altLang="zh-CN" sz="1100" dirty="0">
              <a:solidFill>
                <a:sysClr val="window" lastClr="FFFFFF">
                  <a:lumMod val="65000"/>
                </a:sysClr>
              </a:solidFill>
              <a:cs typeface="+mn-ea"/>
              <a:sym typeface="+mn-lt"/>
            </a:endParaRPr>
          </a:p>
        </p:txBody>
      </p:sp>
    </p:spTree>
    <p:extLst>
      <p:ext uri="{BB962C8B-B14F-4D97-AF65-F5344CB8AC3E}">
        <p14:creationId xmlns:p14="http://schemas.microsoft.com/office/powerpoint/2010/main" val="406252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zh-CN" altLang="en-CN" sz="3600" b="1" dirty="0">
                <a:solidFill>
                  <a:schemeClr val="bg1"/>
                </a:solidFill>
              </a:rPr>
              <a:t>实现</a:t>
            </a:r>
            <a:r>
              <a:rPr lang="zh-CN" altLang="en-US" sz="3600" b="1" dirty="0">
                <a:solidFill>
                  <a:schemeClr val="bg1"/>
                </a:solidFill>
              </a:rPr>
              <a:t> </a:t>
            </a:r>
            <a:r>
              <a:rPr lang="en-US" altLang="zh-CN" sz="3600" b="1" dirty="0">
                <a:solidFill>
                  <a:schemeClr val="bg1"/>
                </a:solidFill>
              </a:rPr>
              <a:t>JWT</a:t>
            </a:r>
            <a:r>
              <a:rPr lang="zh-CN" altLang="en-US" sz="3600" b="1" dirty="0">
                <a:solidFill>
                  <a:schemeClr val="bg1"/>
                </a:solidFill>
              </a:rPr>
              <a:t> 认证（前端）</a:t>
            </a:r>
          </a:p>
        </p:txBody>
      </p:sp>
      <p:pic>
        <p:nvPicPr>
          <p:cNvPr id="3" name="Picture 2">
            <a:extLst>
              <a:ext uri="{FF2B5EF4-FFF2-40B4-BE49-F238E27FC236}">
                <a16:creationId xmlns:a16="http://schemas.microsoft.com/office/drawing/2014/main" id="{AE303B61-9F1C-934B-BF90-A01C5900E5EB}"/>
              </a:ext>
            </a:extLst>
          </p:cNvPr>
          <p:cNvPicPr>
            <a:picLocks noChangeAspect="1"/>
          </p:cNvPicPr>
          <p:nvPr/>
        </p:nvPicPr>
        <p:blipFill rotWithShape="1">
          <a:blip r:embed="rId3"/>
          <a:srcRect r="21318"/>
          <a:stretch/>
        </p:blipFill>
        <p:spPr>
          <a:xfrm>
            <a:off x="23126" y="1853545"/>
            <a:ext cx="6030834" cy="4716783"/>
          </a:xfrm>
          <a:prstGeom prst="rect">
            <a:avLst/>
          </a:prstGeom>
        </p:spPr>
      </p:pic>
      <p:pic>
        <p:nvPicPr>
          <p:cNvPr id="4" name="Picture 3">
            <a:extLst>
              <a:ext uri="{FF2B5EF4-FFF2-40B4-BE49-F238E27FC236}">
                <a16:creationId xmlns:a16="http://schemas.microsoft.com/office/drawing/2014/main" id="{E454AAC5-7FB2-F04B-9E6A-A656E6545131}"/>
              </a:ext>
            </a:extLst>
          </p:cNvPr>
          <p:cNvPicPr>
            <a:picLocks noChangeAspect="1"/>
          </p:cNvPicPr>
          <p:nvPr/>
        </p:nvPicPr>
        <p:blipFill rotWithShape="1">
          <a:blip r:embed="rId4"/>
          <a:srcRect r="18197"/>
          <a:stretch/>
        </p:blipFill>
        <p:spPr>
          <a:xfrm>
            <a:off x="6085894" y="2202215"/>
            <a:ext cx="6137640" cy="4019441"/>
          </a:xfrm>
          <a:prstGeom prst="rect">
            <a:avLst/>
          </a:prstGeom>
        </p:spPr>
      </p:pic>
    </p:spTree>
    <p:extLst>
      <p:ext uri="{BB962C8B-B14F-4D97-AF65-F5344CB8AC3E}">
        <p14:creationId xmlns:p14="http://schemas.microsoft.com/office/powerpoint/2010/main" val="3393039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用获得的 </a:t>
            </a:r>
            <a:r>
              <a:rPr lang="en-US" altLang="zh-CN" sz="3600" b="1" dirty="0">
                <a:solidFill>
                  <a:schemeClr val="bg1"/>
                </a:solidFill>
              </a:rPr>
              <a:t>JWT</a:t>
            </a:r>
            <a:r>
              <a:rPr lang="zh-CN" altLang="en-US" sz="3600" b="1" dirty="0">
                <a:solidFill>
                  <a:schemeClr val="bg1"/>
                </a:solidFill>
              </a:rPr>
              <a:t> 证明身份</a:t>
            </a:r>
          </a:p>
        </p:txBody>
      </p:sp>
      <p:pic>
        <p:nvPicPr>
          <p:cNvPr id="2" name="Picture 1">
            <a:extLst>
              <a:ext uri="{FF2B5EF4-FFF2-40B4-BE49-F238E27FC236}">
                <a16:creationId xmlns:a16="http://schemas.microsoft.com/office/drawing/2014/main" id="{6F61C2A0-5399-F44C-B1CC-FDF0017387C3}"/>
              </a:ext>
            </a:extLst>
          </p:cNvPr>
          <p:cNvPicPr>
            <a:picLocks noChangeAspect="1"/>
          </p:cNvPicPr>
          <p:nvPr/>
        </p:nvPicPr>
        <p:blipFill>
          <a:blip r:embed="rId3"/>
          <a:stretch>
            <a:fillRect/>
          </a:stretch>
        </p:blipFill>
        <p:spPr>
          <a:xfrm>
            <a:off x="0" y="2266844"/>
            <a:ext cx="12192000" cy="3711677"/>
          </a:xfrm>
          <a:prstGeom prst="rect">
            <a:avLst/>
          </a:prstGeom>
        </p:spPr>
      </p:pic>
    </p:spTree>
    <p:extLst>
      <p:ext uri="{BB962C8B-B14F-4D97-AF65-F5344CB8AC3E}">
        <p14:creationId xmlns:p14="http://schemas.microsoft.com/office/powerpoint/2010/main" val="253375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2316724"/>
            <a:ext cx="8782050" cy="881139"/>
          </a:xfrm>
          <a:prstGeom prst="rect">
            <a:avLst/>
          </a:prstGeom>
          <a:noFill/>
        </p:spPr>
        <p:txBody>
          <a:bodyPr wrap="square" rtlCol="0">
            <a:spAutoFit/>
          </a:bodyPr>
          <a:lstStyle/>
          <a:p>
            <a:pPr>
              <a:lnSpc>
                <a:spcPct val="150000"/>
              </a:lnSpc>
            </a:pPr>
            <a:r>
              <a:rPr lang="en-US" altLang="zh-CN" dirty="0">
                <a:solidFill>
                  <a:schemeClr val="tx1">
                    <a:lumMod val="75000"/>
                    <a:lumOff val="25000"/>
                  </a:schemeClr>
                </a:solidFill>
              </a:rPr>
              <a:t>REST</a:t>
            </a:r>
            <a:r>
              <a:rPr lang="zh-CN" altLang="en-US" dirty="0">
                <a:solidFill>
                  <a:schemeClr val="tx1">
                    <a:lumMod val="75000"/>
                    <a:lumOff val="25000"/>
                  </a:schemeClr>
                </a:solidFill>
              </a:rPr>
              <a:t>，表示性状态转移（</a:t>
            </a:r>
            <a:r>
              <a:rPr lang="en-US" altLang="zh-CN" dirty="0">
                <a:solidFill>
                  <a:schemeClr val="tx1">
                    <a:lumMod val="75000"/>
                    <a:lumOff val="25000"/>
                  </a:schemeClr>
                </a:solidFill>
              </a:rPr>
              <a:t>representation state transfer</a:t>
            </a:r>
            <a:r>
              <a:rPr lang="zh-CN" altLang="en-US" dirty="0">
                <a:solidFill>
                  <a:schemeClr val="tx1">
                    <a:lumMod val="75000"/>
                    <a:lumOff val="25000"/>
                  </a:schemeClr>
                </a:solidFill>
              </a:rPr>
              <a:t>）。</a:t>
            </a:r>
          </a:p>
          <a:p>
            <a:pPr>
              <a:lnSpc>
                <a:spcPct val="150000"/>
              </a:lnSpc>
            </a:pPr>
            <a:r>
              <a:rPr lang="zh-CN" altLang="en-US" dirty="0">
                <a:solidFill>
                  <a:schemeClr val="tx1">
                    <a:lumMod val="75000"/>
                    <a:lumOff val="25000"/>
                  </a:schemeClr>
                </a:solidFill>
              </a:rPr>
              <a:t>简单来说，就是用</a:t>
            </a:r>
            <a:r>
              <a:rPr lang="en-US" altLang="zh-CN" dirty="0">
                <a:solidFill>
                  <a:schemeClr val="tx1">
                    <a:lumMod val="75000"/>
                    <a:lumOff val="25000"/>
                  </a:schemeClr>
                </a:solidFill>
              </a:rPr>
              <a:t>URI</a:t>
            </a:r>
            <a:r>
              <a:rPr lang="zh-CN" altLang="en-US" dirty="0">
                <a:solidFill>
                  <a:schemeClr val="tx1">
                    <a:lumMod val="75000"/>
                    <a:lumOff val="25000"/>
                  </a:schemeClr>
                </a:solidFill>
              </a:rPr>
              <a:t>表示资源，用</a:t>
            </a:r>
            <a:r>
              <a:rPr lang="en-US" altLang="zh-CN" dirty="0">
                <a:solidFill>
                  <a:schemeClr val="tx1">
                    <a:lumMod val="75000"/>
                    <a:lumOff val="25000"/>
                  </a:schemeClr>
                </a:solidFill>
              </a:rPr>
              <a:t>HTTP</a:t>
            </a:r>
            <a:r>
              <a:rPr lang="zh-CN" altLang="en-US" dirty="0">
                <a:solidFill>
                  <a:schemeClr val="tx1">
                    <a:lumMod val="75000"/>
                    <a:lumOff val="25000"/>
                  </a:schemeClr>
                </a:solidFill>
              </a:rPr>
              <a:t>方法表示对这些资源的操作。</a:t>
            </a:r>
          </a:p>
        </p:txBody>
      </p:sp>
      <p:sp>
        <p:nvSpPr>
          <p:cNvPr id="9" name="文本框 8"/>
          <p:cNvSpPr txBox="1"/>
          <p:nvPr/>
        </p:nvSpPr>
        <p:spPr>
          <a:xfrm>
            <a:off x="1998978" y="3577757"/>
            <a:ext cx="819455" cy="523220"/>
          </a:xfrm>
          <a:prstGeom prst="rect">
            <a:avLst/>
          </a:prstGeom>
          <a:noFill/>
        </p:spPr>
        <p:txBody>
          <a:bodyPr wrap="none" rtlCol="0">
            <a:spAutoFit/>
          </a:bodyPr>
          <a:lstStyle/>
          <a:p>
            <a:r>
              <a:rPr lang="en-US" altLang="zh-CN" sz="2800" b="1" dirty="0">
                <a:solidFill>
                  <a:schemeClr val="accent1"/>
                </a:solidFill>
              </a:rPr>
              <a:t>GET</a:t>
            </a:r>
            <a:endParaRPr lang="zh-CN" altLang="en-US" sz="2800" b="1" dirty="0">
              <a:solidFill>
                <a:schemeClr val="accent1"/>
              </a:solidFill>
            </a:endParaRPr>
          </a:p>
        </p:txBody>
      </p:sp>
      <p:sp>
        <p:nvSpPr>
          <p:cNvPr id="10" name="文本框 9"/>
          <p:cNvSpPr txBox="1"/>
          <p:nvPr/>
        </p:nvSpPr>
        <p:spPr>
          <a:xfrm>
            <a:off x="4169507" y="3577757"/>
            <a:ext cx="1059906" cy="523220"/>
          </a:xfrm>
          <a:prstGeom prst="rect">
            <a:avLst/>
          </a:prstGeom>
          <a:noFill/>
        </p:spPr>
        <p:txBody>
          <a:bodyPr wrap="none" rtlCol="0">
            <a:spAutoFit/>
          </a:bodyPr>
          <a:lstStyle/>
          <a:p>
            <a:r>
              <a:rPr lang="en-US" altLang="zh-CN" sz="2800" b="1" dirty="0">
                <a:solidFill>
                  <a:schemeClr val="accent1"/>
                </a:solidFill>
              </a:rPr>
              <a:t>POST</a:t>
            </a:r>
            <a:endParaRPr lang="zh-CN" altLang="en-US" sz="2800" b="1" dirty="0">
              <a:solidFill>
                <a:schemeClr val="accent1"/>
              </a:solidFill>
            </a:endParaRPr>
          </a:p>
        </p:txBody>
      </p:sp>
      <p:sp>
        <p:nvSpPr>
          <p:cNvPr id="11" name="文本框 10"/>
          <p:cNvSpPr txBox="1"/>
          <p:nvPr/>
        </p:nvSpPr>
        <p:spPr>
          <a:xfrm>
            <a:off x="6340036" y="3577757"/>
            <a:ext cx="846707" cy="523220"/>
          </a:xfrm>
          <a:prstGeom prst="rect">
            <a:avLst/>
          </a:prstGeom>
          <a:noFill/>
        </p:spPr>
        <p:txBody>
          <a:bodyPr wrap="none" rtlCol="0">
            <a:spAutoFit/>
          </a:bodyPr>
          <a:lstStyle/>
          <a:p>
            <a:r>
              <a:rPr lang="en-US" altLang="zh-CN" sz="2800" b="1" dirty="0">
                <a:solidFill>
                  <a:schemeClr val="accent1"/>
                </a:solidFill>
              </a:rPr>
              <a:t>PUT</a:t>
            </a:r>
            <a:endParaRPr lang="zh-CN" altLang="en-US" sz="2800" b="1" dirty="0">
              <a:solidFill>
                <a:schemeClr val="accent1"/>
              </a:solidFill>
            </a:endParaRPr>
          </a:p>
        </p:txBody>
      </p:sp>
      <p:sp>
        <p:nvSpPr>
          <p:cNvPr id="12" name="文本框 11"/>
          <p:cNvSpPr txBox="1"/>
          <p:nvPr/>
        </p:nvSpPr>
        <p:spPr>
          <a:xfrm>
            <a:off x="8580218" y="3577757"/>
            <a:ext cx="1374094" cy="523220"/>
          </a:xfrm>
          <a:prstGeom prst="rect">
            <a:avLst/>
          </a:prstGeom>
          <a:noFill/>
        </p:spPr>
        <p:txBody>
          <a:bodyPr wrap="none" rtlCol="0">
            <a:spAutoFit/>
          </a:bodyPr>
          <a:lstStyle/>
          <a:p>
            <a:r>
              <a:rPr lang="en-US" altLang="zh-CN" sz="2800" b="1" dirty="0">
                <a:solidFill>
                  <a:schemeClr val="accent1"/>
                </a:solidFill>
              </a:rPr>
              <a:t>DELETE</a:t>
            </a:r>
            <a:endParaRPr lang="zh-CN" altLang="en-US" sz="2800" b="1" dirty="0">
              <a:solidFill>
                <a:schemeClr val="accent1"/>
              </a:solidFill>
            </a:endParaRPr>
          </a:p>
        </p:txBody>
      </p:sp>
      <p:sp>
        <p:nvSpPr>
          <p:cNvPr id="13" name="文本框 12"/>
          <p:cNvSpPr txBox="1"/>
          <p:nvPr/>
        </p:nvSpPr>
        <p:spPr>
          <a:xfrm>
            <a:off x="1920845" y="4146426"/>
            <a:ext cx="8561269" cy="1477328"/>
          </a:xfrm>
          <a:prstGeom prst="rect">
            <a:avLst/>
          </a:prstGeom>
          <a:noFill/>
        </p:spPr>
        <p:txBody>
          <a:bodyPr wrap="square" rtlCol="0">
            <a:spAutoFit/>
          </a:bodyPr>
          <a:lstStyle/>
          <a:p>
            <a:pPr algn="just"/>
            <a:endParaRPr lang="en-US" altLang="zh-CN" dirty="0">
              <a:solidFill>
                <a:schemeClr val="tx1">
                  <a:lumMod val="50000"/>
                  <a:lumOff val="50000"/>
                </a:schemeClr>
              </a:solidFill>
            </a:endParaRPr>
          </a:p>
          <a:p>
            <a:pPr algn="just"/>
            <a:r>
              <a:rPr lang="en-US" altLang="zh-CN" dirty="0">
                <a:solidFill>
                  <a:schemeClr val="tx1">
                    <a:lumMod val="50000"/>
                    <a:lumOff val="50000"/>
                  </a:schemeClr>
                </a:solidFill>
              </a:rPr>
              <a:t>@PostMapping(value = “/</a:t>
            </a:r>
            <a:r>
              <a:rPr lang="en-US" altLang="zh-CN" dirty="0" err="1">
                <a:solidFill>
                  <a:schemeClr val="tx1">
                    <a:lumMod val="50000"/>
                    <a:lumOff val="50000"/>
                  </a:schemeClr>
                </a:solidFill>
              </a:rPr>
              <a:t>api</a:t>
            </a:r>
            <a:r>
              <a:rPr lang="en-US" altLang="zh-CN" dirty="0">
                <a:solidFill>
                  <a:schemeClr val="tx1">
                    <a:lumMod val="50000"/>
                    <a:lumOff val="50000"/>
                  </a:schemeClr>
                </a:solidFill>
              </a:rPr>
              <a:t>/book”)                //</a:t>
            </a:r>
            <a:r>
              <a:rPr lang="zh-CN" altLang="en-US" dirty="0">
                <a:solidFill>
                  <a:schemeClr val="tx1">
                    <a:lumMod val="50000"/>
                    <a:lumOff val="50000"/>
                  </a:schemeClr>
                </a:solidFill>
              </a:rPr>
              <a:t>增</a:t>
            </a:r>
            <a:endParaRPr lang="en-US" altLang="zh-CN" dirty="0">
              <a:solidFill>
                <a:schemeClr val="tx1">
                  <a:lumMod val="50000"/>
                  <a:lumOff val="50000"/>
                </a:schemeClr>
              </a:solidFill>
            </a:endParaRPr>
          </a:p>
          <a:p>
            <a:pPr algn="just"/>
            <a:r>
              <a:rPr lang="en-US" altLang="zh-CN" dirty="0">
                <a:solidFill>
                  <a:schemeClr val="tx1">
                    <a:lumMod val="50000"/>
                    <a:lumOff val="50000"/>
                  </a:schemeClr>
                </a:solidFill>
              </a:rPr>
              <a:t>@DeleteMapping(value = “/</a:t>
            </a:r>
            <a:r>
              <a:rPr lang="en-US" altLang="zh-CN" dirty="0" err="1">
                <a:solidFill>
                  <a:schemeClr val="tx1">
                    <a:lumMod val="50000"/>
                    <a:lumOff val="50000"/>
                  </a:schemeClr>
                </a:solidFill>
              </a:rPr>
              <a:t>api</a:t>
            </a:r>
            <a:r>
              <a:rPr lang="en-US" altLang="zh-CN" dirty="0">
                <a:solidFill>
                  <a:schemeClr val="tx1">
                    <a:lumMod val="50000"/>
                    <a:lumOff val="50000"/>
                  </a:schemeClr>
                </a:solidFill>
              </a:rPr>
              <a:t>/book/{id}”)      //</a:t>
            </a:r>
            <a:r>
              <a:rPr lang="zh-CN" altLang="en-US" dirty="0">
                <a:solidFill>
                  <a:schemeClr val="tx1">
                    <a:lumMod val="50000"/>
                    <a:lumOff val="50000"/>
                  </a:schemeClr>
                </a:solidFill>
              </a:rPr>
              <a:t>删</a:t>
            </a:r>
            <a:endParaRPr lang="en-US" altLang="zh-CN" dirty="0">
              <a:solidFill>
                <a:schemeClr val="tx1">
                  <a:lumMod val="50000"/>
                  <a:lumOff val="50000"/>
                </a:schemeClr>
              </a:solidFill>
            </a:endParaRPr>
          </a:p>
          <a:p>
            <a:pPr algn="just"/>
            <a:r>
              <a:rPr lang="en-US" altLang="zh-CN" dirty="0">
                <a:solidFill>
                  <a:schemeClr val="tx1">
                    <a:lumMod val="50000"/>
                    <a:lumOff val="50000"/>
                  </a:schemeClr>
                </a:solidFill>
              </a:rPr>
              <a:t>@PutMapping(value = “/</a:t>
            </a:r>
            <a:r>
              <a:rPr lang="en-US" altLang="zh-CN" dirty="0" err="1">
                <a:solidFill>
                  <a:schemeClr val="tx1">
                    <a:lumMod val="50000"/>
                    <a:lumOff val="50000"/>
                  </a:schemeClr>
                </a:solidFill>
              </a:rPr>
              <a:t>api</a:t>
            </a:r>
            <a:r>
              <a:rPr lang="en-US" altLang="zh-CN" dirty="0">
                <a:solidFill>
                  <a:schemeClr val="tx1">
                    <a:lumMod val="50000"/>
                    <a:lumOff val="50000"/>
                  </a:schemeClr>
                </a:solidFill>
              </a:rPr>
              <a:t>/book/{id}”)           //</a:t>
            </a:r>
            <a:r>
              <a:rPr lang="zh-CN" altLang="en-US" dirty="0">
                <a:solidFill>
                  <a:schemeClr val="tx1">
                    <a:lumMod val="50000"/>
                    <a:lumOff val="50000"/>
                  </a:schemeClr>
                </a:solidFill>
              </a:rPr>
              <a:t>改</a:t>
            </a:r>
            <a:endParaRPr lang="en-US" altLang="zh-CN" dirty="0">
              <a:solidFill>
                <a:schemeClr val="tx1">
                  <a:lumMod val="50000"/>
                  <a:lumOff val="50000"/>
                </a:schemeClr>
              </a:solidFill>
            </a:endParaRPr>
          </a:p>
          <a:p>
            <a:pPr algn="just"/>
            <a:r>
              <a:rPr lang="en-US" altLang="zh-CN" dirty="0">
                <a:solidFill>
                  <a:schemeClr val="tx1">
                    <a:lumMod val="50000"/>
                    <a:lumOff val="50000"/>
                  </a:schemeClr>
                </a:solidFill>
              </a:rPr>
              <a:t>@GetMapping(value = “/</a:t>
            </a:r>
            <a:r>
              <a:rPr lang="en-US" altLang="zh-CN" dirty="0" err="1">
                <a:solidFill>
                  <a:schemeClr val="tx1">
                    <a:lumMod val="50000"/>
                    <a:lumOff val="50000"/>
                  </a:schemeClr>
                </a:solidFill>
              </a:rPr>
              <a:t>api</a:t>
            </a:r>
            <a:r>
              <a:rPr lang="en-US" altLang="zh-CN" dirty="0">
                <a:solidFill>
                  <a:schemeClr val="tx1">
                    <a:lumMod val="50000"/>
                    <a:lumOff val="50000"/>
                  </a:schemeClr>
                </a:solidFill>
              </a:rPr>
              <a:t>/book/{id}”)           //</a:t>
            </a:r>
            <a:r>
              <a:rPr lang="zh-CN" altLang="en-US" dirty="0">
                <a:solidFill>
                  <a:schemeClr val="tx1">
                    <a:lumMod val="50000"/>
                    <a:lumOff val="50000"/>
                  </a:schemeClr>
                </a:solidFill>
              </a:rPr>
              <a:t>查</a:t>
            </a:r>
          </a:p>
        </p:txBody>
      </p:sp>
      <p:sp>
        <p:nvSpPr>
          <p:cNvPr id="14" name="文本框 13"/>
          <p:cNvSpPr txBox="1"/>
          <p:nvPr/>
        </p:nvSpPr>
        <p:spPr>
          <a:xfrm>
            <a:off x="2067015" y="1416838"/>
            <a:ext cx="4134465" cy="769441"/>
          </a:xfrm>
          <a:prstGeom prst="rect">
            <a:avLst/>
          </a:prstGeom>
          <a:noFill/>
        </p:spPr>
        <p:txBody>
          <a:bodyPr wrap="none" rtlCol="0">
            <a:spAutoFit/>
          </a:bodyPr>
          <a:lstStyle/>
          <a:p>
            <a:r>
              <a:rPr lang="zh-CN" altLang="en-US" sz="4400" b="1" dirty="0">
                <a:solidFill>
                  <a:schemeClr val="accent1"/>
                </a:solidFill>
              </a:rPr>
              <a:t>前后端彻底分离</a:t>
            </a:r>
          </a:p>
        </p:txBody>
      </p:sp>
      <p:sp>
        <p:nvSpPr>
          <p:cNvPr id="15" name="矩形 14"/>
          <p:cNvSpPr/>
          <p:nvPr/>
        </p:nvSpPr>
        <p:spPr>
          <a:xfrm>
            <a:off x="6096000" y="1634881"/>
            <a:ext cx="1939955" cy="523220"/>
          </a:xfrm>
          <a:prstGeom prst="rect">
            <a:avLst/>
          </a:prstGeom>
        </p:spPr>
        <p:txBody>
          <a:bodyPr wrap="none">
            <a:spAutoFit/>
          </a:bodyPr>
          <a:lstStyle/>
          <a:p>
            <a:r>
              <a:rPr lang="en-US" altLang="zh-CN" sz="2800" dirty="0">
                <a:solidFill>
                  <a:schemeClr val="accent1"/>
                </a:solidFill>
              </a:rPr>
              <a:t>RESTful API</a:t>
            </a:r>
            <a:endParaRPr lang="zh-CN" altLang="en-US" sz="2800"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itchFamily="34" charset="-122"/>
                <a:ea typeface="微软雅黑" pitchFamily="34" charset="-122"/>
              </a:rPr>
              <a:t>演示完毕，感谢各位老师</a:t>
            </a: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1338828" cy="369332"/>
          </a:xfrm>
          <a:prstGeom prst="rect">
            <a:avLst/>
          </a:prstGeom>
          <a:noFill/>
        </p:spPr>
        <p:txBody>
          <a:bodyPr wrap="none" rtlCol="0">
            <a:spAutoFit/>
          </a:bodyPr>
          <a:lstStyle/>
          <a:p>
            <a:r>
              <a:rPr lang="zh-CN" altLang="en-US" dirty="0">
                <a:solidFill>
                  <a:schemeClr val="bg1"/>
                </a:solidFill>
              </a:rPr>
              <a:t>答辩学生：</a:t>
            </a:r>
          </a:p>
        </p:txBody>
      </p:sp>
      <p:sp>
        <p:nvSpPr>
          <p:cNvPr id="7" name="椭圆 6"/>
          <p:cNvSpPr/>
          <p:nvPr/>
        </p:nvSpPr>
        <p:spPr>
          <a:xfrm>
            <a:off x="8680009"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8741425"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itchFamily="34" charset="0"/>
              <a:ea typeface="宋体" pitchFamily="2" charset="-122"/>
            </a:endParaRPr>
          </a:p>
        </p:txBody>
      </p:sp>
      <p:sp>
        <p:nvSpPr>
          <p:cNvPr id="9" name="文本框 8"/>
          <p:cNvSpPr txBox="1"/>
          <p:nvPr/>
        </p:nvSpPr>
        <p:spPr>
          <a:xfrm>
            <a:off x="8957098" y="3980096"/>
            <a:ext cx="1338828" cy="369332"/>
          </a:xfrm>
          <a:prstGeom prst="rect">
            <a:avLst/>
          </a:prstGeom>
          <a:noFill/>
        </p:spPr>
        <p:txBody>
          <a:bodyPr wrap="none" rtlCol="0">
            <a:spAutoFit/>
          </a:bodyPr>
          <a:lstStyle/>
          <a:p>
            <a:r>
              <a:rPr lang="zh-CN" altLang="en-US" dirty="0">
                <a:solidFill>
                  <a:schemeClr val="bg1"/>
                </a:solidFill>
              </a:rPr>
              <a:t>指导教师：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2954655" cy="646331"/>
          </a:xfrm>
          <a:prstGeom prst="rect">
            <a:avLst/>
          </a:prstGeom>
          <a:noFill/>
        </p:spPr>
        <p:txBody>
          <a:bodyPr wrap="none" rtlCol="0">
            <a:spAutoFit/>
          </a:bodyPr>
          <a:lstStyle/>
          <a:p>
            <a:r>
              <a:rPr lang="zh-CN" altLang="en-US" sz="3600" dirty="0">
                <a:solidFill>
                  <a:schemeClr val="accent1"/>
                </a:solidFill>
              </a:rPr>
              <a:t>项目运行结构</a:t>
            </a:r>
          </a:p>
        </p:txBody>
      </p:sp>
      <p:pic>
        <p:nvPicPr>
          <p:cNvPr id="9" name="图片 8" descr="图示&#10;&#10;描述已自动生成">
            <a:extLst>
              <a:ext uri="{FF2B5EF4-FFF2-40B4-BE49-F238E27FC236}">
                <a16:creationId xmlns:a16="http://schemas.microsoft.com/office/drawing/2014/main" id="{7E824501-2805-4766-88E5-85D313FB2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045" y="0"/>
            <a:ext cx="5627342" cy="6858000"/>
          </a:xfrm>
          <a:prstGeom prst="rect">
            <a:avLst/>
          </a:prstGeom>
        </p:spPr>
      </p:pic>
      <p:sp>
        <p:nvSpPr>
          <p:cNvPr id="10" name="文本框 9">
            <a:extLst>
              <a:ext uri="{FF2B5EF4-FFF2-40B4-BE49-F238E27FC236}">
                <a16:creationId xmlns:a16="http://schemas.microsoft.com/office/drawing/2014/main" id="{25B170E9-3063-4C57-9E6D-B45248F17850}"/>
              </a:ext>
            </a:extLst>
          </p:cNvPr>
          <p:cNvSpPr txBox="1"/>
          <p:nvPr/>
        </p:nvSpPr>
        <p:spPr>
          <a:xfrm>
            <a:off x="727881" y="2612169"/>
            <a:ext cx="5108896" cy="2031325"/>
          </a:xfrm>
          <a:prstGeom prst="rect">
            <a:avLst/>
          </a:prstGeom>
          <a:noFill/>
        </p:spPr>
        <p:txBody>
          <a:bodyPr wrap="square" rtlCol="0">
            <a:spAutoFit/>
          </a:bodyPr>
          <a:lstStyle/>
          <a:p>
            <a:endParaRPr lang="en-US" altLang="zh-CN" dirty="0">
              <a:solidFill>
                <a:schemeClr val="bg1">
                  <a:lumMod val="95000"/>
                </a:schemeClr>
              </a:solidFill>
            </a:endParaRPr>
          </a:p>
          <a:p>
            <a:endParaRPr lang="en-US" altLang="zh-CN" dirty="0">
              <a:solidFill>
                <a:schemeClr val="bg1">
                  <a:lumMod val="95000"/>
                </a:schemeClr>
              </a:solidFill>
            </a:endParaRPr>
          </a:p>
          <a:p>
            <a:r>
              <a:rPr lang="zh-CN" altLang="en-US" dirty="0">
                <a:solidFill>
                  <a:schemeClr val="bg1">
                    <a:lumMod val="95000"/>
                  </a:schemeClr>
                </a:solidFill>
              </a:rPr>
              <a:t>事先约定好 </a:t>
            </a:r>
            <a:r>
              <a:rPr lang="en-US" altLang="zh-CN" dirty="0">
                <a:solidFill>
                  <a:schemeClr val="bg1">
                    <a:lumMod val="95000"/>
                  </a:schemeClr>
                </a:solidFill>
              </a:rPr>
              <a:t>REST </a:t>
            </a:r>
            <a:r>
              <a:rPr lang="zh-CN" altLang="en-US" dirty="0">
                <a:solidFill>
                  <a:schemeClr val="bg1">
                    <a:lumMod val="95000"/>
                  </a:schemeClr>
                </a:solidFill>
              </a:rPr>
              <a:t>接口规范</a:t>
            </a:r>
            <a:endParaRPr lang="en-US" altLang="zh-CN" dirty="0">
              <a:solidFill>
                <a:schemeClr val="bg1">
                  <a:lumMod val="95000"/>
                </a:schemeClr>
              </a:solidFill>
            </a:endParaRPr>
          </a:p>
          <a:p>
            <a:r>
              <a:rPr lang="zh-CN" altLang="en-US" dirty="0">
                <a:solidFill>
                  <a:schemeClr val="bg1">
                    <a:lumMod val="95000"/>
                  </a:schemeClr>
                </a:solidFill>
              </a:rPr>
              <a:t>前后端只用</a:t>
            </a:r>
            <a:r>
              <a:rPr lang="en-US" altLang="zh-CN" dirty="0">
                <a:solidFill>
                  <a:schemeClr val="bg1">
                    <a:lumMod val="95000"/>
                  </a:schemeClr>
                </a:solidFill>
              </a:rPr>
              <a:t>json</a:t>
            </a:r>
            <a:r>
              <a:rPr lang="zh-CN" altLang="en-US" dirty="0">
                <a:solidFill>
                  <a:schemeClr val="bg1">
                    <a:lumMod val="95000"/>
                  </a:schemeClr>
                </a:solidFill>
              </a:rPr>
              <a:t>传输数据</a:t>
            </a:r>
            <a:endParaRPr lang="en-US" altLang="zh-CN" dirty="0">
              <a:solidFill>
                <a:schemeClr val="bg1">
                  <a:lumMod val="95000"/>
                </a:schemeClr>
              </a:solidFill>
            </a:endParaRPr>
          </a:p>
          <a:p>
            <a:endParaRPr lang="en-US" altLang="zh-CN" dirty="0">
              <a:solidFill>
                <a:schemeClr val="bg1">
                  <a:lumMod val="95000"/>
                </a:schemeClr>
              </a:solidFill>
            </a:endParaRPr>
          </a:p>
          <a:p>
            <a:r>
              <a:rPr lang="zh-CN" altLang="en-US" dirty="0">
                <a:solidFill>
                  <a:schemeClr val="bg1">
                    <a:lumMod val="95000"/>
                  </a:schemeClr>
                </a:solidFill>
              </a:rPr>
              <a:t>然后各写各的代码</a:t>
            </a:r>
            <a:endParaRPr lang="en-US" altLang="zh-CN" dirty="0">
              <a:solidFill>
                <a:schemeClr val="bg1">
                  <a:lumMod val="95000"/>
                </a:schemeClr>
              </a:solidFill>
            </a:endParaRPr>
          </a:p>
          <a:p>
            <a:r>
              <a:rPr lang="zh-CN" altLang="en-US" dirty="0">
                <a:solidFill>
                  <a:schemeClr val="bg1">
                    <a:lumMod val="95000"/>
                  </a:schemeClr>
                </a:solidFill>
              </a:rPr>
              <a:t>放在一起就能运行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gn="ctr">
              <a:lnSpc>
                <a:spcPct val="150000"/>
              </a:lnSpc>
            </a:pPr>
            <a:r>
              <a:rPr lang="en-US" altLang="zh-CN" sz="3600" b="1" dirty="0">
                <a:solidFill>
                  <a:schemeClr val="bg1"/>
                </a:solidFill>
              </a:rPr>
              <a:t>Spring Boot</a:t>
            </a:r>
            <a:r>
              <a:rPr lang="zh-CN" altLang="en-US" sz="3600" b="1" dirty="0">
                <a:solidFill>
                  <a:schemeClr val="bg1"/>
                </a:solidFill>
              </a:rPr>
              <a:t>后端</a:t>
            </a:r>
          </a:p>
        </p:txBody>
      </p:sp>
      <p:sp>
        <p:nvSpPr>
          <p:cNvPr id="4" name="文本框 3"/>
          <p:cNvSpPr txBox="1"/>
          <p:nvPr/>
        </p:nvSpPr>
        <p:spPr>
          <a:xfrm>
            <a:off x="4672321" y="3324488"/>
            <a:ext cx="5708293" cy="1296637"/>
          </a:xfrm>
          <a:prstGeom prst="rect">
            <a:avLst/>
          </a:prstGeom>
          <a:noFill/>
        </p:spPr>
        <p:txBody>
          <a:bodyPr wrap="square" rtlCol="0">
            <a:spAutoFit/>
          </a:bodyPr>
          <a:lstStyle/>
          <a:p>
            <a:pPr>
              <a:lnSpc>
                <a:spcPct val="150000"/>
              </a:lnSpc>
            </a:pPr>
            <a:r>
              <a:rPr lang="en-US" altLang="zh-CN" dirty="0">
                <a:solidFill>
                  <a:schemeClr val="bg1"/>
                </a:solidFill>
              </a:rPr>
              <a:t>Spring Boot </a:t>
            </a:r>
            <a:r>
              <a:rPr lang="zh-CN" altLang="en-US" dirty="0">
                <a:solidFill>
                  <a:schemeClr val="bg1"/>
                </a:solidFill>
              </a:rPr>
              <a:t>并不是用来替代 </a:t>
            </a:r>
            <a:r>
              <a:rPr lang="en-US" altLang="zh-CN" dirty="0">
                <a:solidFill>
                  <a:schemeClr val="bg1"/>
                </a:solidFill>
              </a:rPr>
              <a:t>Spring </a:t>
            </a:r>
            <a:r>
              <a:rPr lang="zh-CN" altLang="en-US" dirty="0">
                <a:solidFill>
                  <a:schemeClr val="bg1"/>
                </a:solidFill>
              </a:rPr>
              <a:t>的解决方案，而是和 </a:t>
            </a:r>
            <a:r>
              <a:rPr lang="en-US" altLang="zh-CN" dirty="0">
                <a:solidFill>
                  <a:schemeClr val="bg1"/>
                </a:solidFill>
              </a:rPr>
              <a:t>Spring </a:t>
            </a:r>
            <a:r>
              <a:rPr lang="zh-CN" altLang="en-US" dirty="0">
                <a:solidFill>
                  <a:schemeClr val="bg1"/>
                </a:solidFill>
              </a:rPr>
              <a:t>框架紧密结合用于提升 </a:t>
            </a:r>
            <a:r>
              <a:rPr lang="en-US" altLang="zh-CN" dirty="0">
                <a:solidFill>
                  <a:schemeClr val="bg1"/>
                </a:solidFill>
              </a:rPr>
              <a:t>Spring </a:t>
            </a:r>
            <a:r>
              <a:rPr lang="zh-CN" altLang="en-US" dirty="0">
                <a:solidFill>
                  <a:schemeClr val="bg1"/>
                </a:solidFill>
              </a:rPr>
              <a:t>开发者体验的工具。解决了</a:t>
            </a:r>
            <a:r>
              <a:rPr lang="en-US" altLang="zh-CN" dirty="0" err="1">
                <a:solidFill>
                  <a:schemeClr val="bg1"/>
                </a:solidFill>
              </a:rPr>
              <a:t>ssm</a:t>
            </a:r>
            <a:r>
              <a:rPr lang="zh-CN" altLang="en-US" dirty="0">
                <a:solidFill>
                  <a:schemeClr val="bg1"/>
                </a:solidFill>
              </a:rPr>
              <a:t>项目中</a:t>
            </a:r>
            <a:r>
              <a:rPr lang="en-US" altLang="zh-CN" dirty="0">
                <a:solidFill>
                  <a:schemeClr val="bg1"/>
                </a:solidFill>
              </a:rPr>
              <a:t>xml</a:t>
            </a:r>
            <a:r>
              <a:rPr lang="zh-CN" altLang="en-US" dirty="0">
                <a:solidFill>
                  <a:schemeClr val="bg1"/>
                </a:solidFill>
              </a:rPr>
              <a:t>堆成山的问题。</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p:spPr>
        <p:txBody>
          <a:bodyPr/>
          <a:lstStyle/>
          <a:p>
            <a:endParaRPr lang="zh-CN" altLang="en-US" sz="2135">
              <a:cs typeface="+mn-ea"/>
              <a:sym typeface="+mn-lt"/>
            </a:endParaRPr>
          </a:p>
        </p:txBody>
      </p:sp>
      <p:sp>
        <p:nvSpPr>
          <p:cNvPr id="10" name="Freeform 68"/>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5">
              <a:cs typeface="+mn-ea"/>
              <a:sym typeface="+mn-lt"/>
            </a:endParaRPr>
          </a:p>
        </p:txBody>
      </p:sp>
      <p:sp>
        <p:nvSpPr>
          <p:cNvPr id="11" name="Freeform 69"/>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5">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383153" y="1954715"/>
            <a:ext cx="2432076" cy="50244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2665" b="1" spc="400" dirty="0" err="1">
                <a:solidFill>
                  <a:schemeClr val="bg1"/>
                </a:solidFill>
                <a:latin typeface="+mn-lt"/>
                <a:ea typeface="+mn-ea"/>
                <a:cs typeface="+mn-ea"/>
                <a:sym typeface="+mn-lt"/>
              </a:rPr>
              <a:t>SpringMVC</a:t>
            </a:r>
            <a:endParaRPr lang="zh-CN" altLang="en-US" sz="2665" b="1" spc="400" dirty="0">
              <a:solidFill>
                <a:schemeClr val="bg1"/>
              </a:solidFill>
              <a:latin typeface="+mn-lt"/>
              <a:ea typeface="+mn-ea"/>
              <a:cs typeface="+mn-ea"/>
              <a:sym typeface="+mn-lt"/>
            </a:endParaRPr>
          </a:p>
        </p:txBody>
      </p:sp>
      <p:sp>
        <p:nvSpPr>
          <p:cNvPr id="19" name="TextBox 692"/>
          <p:cNvSpPr txBox="1"/>
          <p:nvPr/>
        </p:nvSpPr>
        <p:spPr bwMode="auto">
          <a:xfrm>
            <a:off x="4956815" y="1954715"/>
            <a:ext cx="2432076" cy="50244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2665" b="1" spc="400" dirty="0" err="1">
                <a:solidFill>
                  <a:schemeClr val="bg1"/>
                </a:solidFill>
                <a:latin typeface="+mn-lt"/>
                <a:ea typeface="+mn-ea"/>
                <a:cs typeface="+mn-ea"/>
                <a:sym typeface="+mn-lt"/>
              </a:rPr>
              <a:t>SpringCore</a:t>
            </a:r>
            <a:endParaRPr lang="zh-CN" altLang="en-US" sz="2665" b="1" spc="400" dirty="0">
              <a:solidFill>
                <a:schemeClr val="bg1"/>
              </a:solidFill>
              <a:latin typeface="+mn-lt"/>
              <a:ea typeface="+mn-ea"/>
              <a:cs typeface="+mn-ea"/>
              <a:sym typeface="+mn-lt"/>
            </a:endParaRPr>
          </a:p>
        </p:txBody>
      </p:sp>
      <p:sp>
        <p:nvSpPr>
          <p:cNvPr id="20" name="TextBox 692"/>
          <p:cNvSpPr txBox="1"/>
          <p:nvPr/>
        </p:nvSpPr>
        <p:spPr bwMode="auto">
          <a:xfrm>
            <a:off x="8693190" y="1954716"/>
            <a:ext cx="1778051" cy="50244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2665" b="1" spc="400" dirty="0" err="1">
                <a:solidFill>
                  <a:schemeClr val="bg1"/>
                </a:solidFill>
                <a:latin typeface="+mn-lt"/>
                <a:ea typeface="+mn-ea"/>
                <a:cs typeface="+mn-ea"/>
                <a:sym typeface="+mn-lt"/>
              </a:rPr>
              <a:t>MyBatis</a:t>
            </a:r>
            <a:endParaRPr lang="zh-CN" altLang="en-US" sz="2665" b="1" spc="400" dirty="0">
              <a:solidFill>
                <a:schemeClr val="bg1"/>
              </a:solidFill>
              <a:latin typeface="+mn-lt"/>
              <a:ea typeface="+mn-ea"/>
              <a:cs typeface="+mn-ea"/>
              <a:sym typeface="+mn-lt"/>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什么是</a:t>
            </a:r>
            <a:r>
              <a:rPr lang="en-US" altLang="zh-CN" sz="3600" b="1" dirty="0">
                <a:solidFill>
                  <a:schemeClr val="bg1"/>
                </a:solidFill>
              </a:rPr>
              <a:t>SSM</a:t>
            </a:r>
          </a:p>
        </p:txBody>
      </p:sp>
      <p:sp>
        <p:nvSpPr>
          <p:cNvPr id="4" name="文本框 3">
            <a:extLst>
              <a:ext uri="{FF2B5EF4-FFF2-40B4-BE49-F238E27FC236}">
                <a16:creationId xmlns:a16="http://schemas.microsoft.com/office/drawing/2014/main" id="{E760A31F-5952-423F-AE1F-8F9AA3E3AF5F}"/>
              </a:ext>
            </a:extLst>
          </p:cNvPr>
          <p:cNvSpPr txBox="1"/>
          <p:nvPr/>
        </p:nvSpPr>
        <p:spPr>
          <a:xfrm>
            <a:off x="5089321" y="2713129"/>
            <a:ext cx="2013358" cy="1107996"/>
          </a:xfrm>
          <a:prstGeom prst="rect">
            <a:avLst/>
          </a:prstGeom>
          <a:noFill/>
        </p:spPr>
        <p:txBody>
          <a:bodyPr wrap="square" rtlCol="0">
            <a:spAutoFit/>
          </a:bodyPr>
          <a:lstStyle/>
          <a:p>
            <a:pPr algn="l"/>
            <a:r>
              <a:rPr lang="en-US" altLang="zh-CN" sz="1100" b="0" i="0" dirty="0" err="1">
                <a:solidFill>
                  <a:schemeClr val="bg1"/>
                </a:solidFill>
                <a:effectLst/>
                <a:latin typeface="Tahoma" panose="020B0604030504040204" pitchFamily="34" charset="0"/>
              </a:rPr>
              <a:t>IoC</a:t>
            </a:r>
            <a:r>
              <a:rPr lang="en-US" altLang="zh-CN" sz="1100" b="0" i="0" dirty="0">
                <a:solidFill>
                  <a:schemeClr val="bg1"/>
                </a:solidFill>
                <a:effectLst/>
                <a:latin typeface="Tahoma" panose="020B0604030504040204" pitchFamily="34" charset="0"/>
              </a:rPr>
              <a:t>(inversion of control)</a:t>
            </a:r>
            <a:r>
              <a:rPr lang="zh-CN" altLang="en-US" sz="1100" b="0" i="0" dirty="0">
                <a:solidFill>
                  <a:schemeClr val="bg1"/>
                </a:solidFill>
                <a:effectLst/>
                <a:latin typeface="Tahoma" panose="020B0604030504040204" pitchFamily="34" charset="0"/>
              </a:rPr>
              <a:t>控制反转</a:t>
            </a:r>
            <a:endParaRPr lang="en-US" altLang="zh-CN" sz="1100" b="0" i="0" dirty="0">
              <a:solidFill>
                <a:schemeClr val="bg1"/>
              </a:solidFill>
              <a:effectLst/>
              <a:latin typeface="Tahoma" panose="020B0604030504040204" pitchFamily="34" charset="0"/>
            </a:endParaRPr>
          </a:p>
          <a:p>
            <a:pPr algn="l"/>
            <a:r>
              <a:rPr lang="en-US" altLang="zh-CN" sz="1100" b="0" i="0" dirty="0">
                <a:solidFill>
                  <a:schemeClr val="bg1"/>
                </a:solidFill>
                <a:effectLst/>
                <a:latin typeface="Tahoma" panose="020B0604030504040204" pitchFamily="34" charset="0"/>
              </a:rPr>
              <a:t>DI(dependency injection)</a:t>
            </a:r>
            <a:r>
              <a:rPr lang="zh-CN" altLang="en-US" sz="1100" b="0" i="0" dirty="0">
                <a:solidFill>
                  <a:schemeClr val="bg1"/>
                </a:solidFill>
                <a:effectLst/>
                <a:latin typeface="Tahoma" panose="020B0604030504040204" pitchFamily="34" charset="0"/>
              </a:rPr>
              <a:t>依赖注入</a:t>
            </a:r>
            <a:endParaRPr lang="en-US" altLang="zh-CN" sz="1100" b="0" i="0" dirty="0">
              <a:solidFill>
                <a:schemeClr val="bg1"/>
              </a:solidFill>
              <a:effectLst/>
              <a:latin typeface="Tahoma" panose="020B0604030504040204" pitchFamily="34" charset="0"/>
            </a:endParaRPr>
          </a:p>
          <a:p>
            <a:pPr algn="l"/>
            <a:r>
              <a:rPr lang="en-US" altLang="zh-CN" sz="1100" b="0" i="0" dirty="0">
                <a:solidFill>
                  <a:schemeClr val="bg1"/>
                </a:solidFill>
                <a:effectLst/>
                <a:latin typeface="Tahoma" panose="020B0604030504040204" pitchFamily="34" charset="0"/>
              </a:rPr>
              <a:t>AOP(aspect oriented programming)</a:t>
            </a:r>
            <a:r>
              <a:rPr lang="zh-CN" altLang="en-US" sz="1100" b="0" i="0" dirty="0">
                <a:solidFill>
                  <a:schemeClr val="bg1"/>
                </a:solidFill>
                <a:effectLst/>
                <a:latin typeface="Tahoma" panose="020B0604030504040204" pitchFamily="34" charset="0"/>
              </a:rPr>
              <a:t>面向切面编程</a:t>
            </a:r>
          </a:p>
        </p:txBody>
      </p:sp>
      <p:sp>
        <p:nvSpPr>
          <p:cNvPr id="12" name="文本框 11">
            <a:extLst>
              <a:ext uri="{FF2B5EF4-FFF2-40B4-BE49-F238E27FC236}">
                <a16:creationId xmlns:a16="http://schemas.microsoft.com/office/drawing/2014/main" id="{2BE6EC24-07F0-4465-A334-C080CD27D4E2}"/>
              </a:ext>
            </a:extLst>
          </p:cNvPr>
          <p:cNvSpPr txBox="1"/>
          <p:nvPr/>
        </p:nvSpPr>
        <p:spPr>
          <a:xfrm>
            <a:off x="1476462" y="2633597"/>
            <a:ext cx="2155971" cy="923330"/>
          </a:xfrm>
          <a:prstGeom prst="rect">
            <a:avLst/>
          </a:prstGeom>
          <a:noFill/>
        </p:spPr>
        <p:txBody>
          <a:bodyPr wrap="square" rtlCol="0">
            <a:spAutoFit/>
          </a:bodyPr>
          <a:lstStyle/>
          <a:p>
            <a:r>
              <a:rPr lang="zh-CN" altLang="en-US" b="0" i="0" dirty="0">
                <a:solidFill>
                  <a:schemeClr val="bg1"/>
                </a:solidFill>
                <a:effectLst/>
                <a:latin typeface="-apple-system"/>
              </a:rPr>
              <a:t>使用了</a:t>
            </a:r>
            <a:r>
              <a:rPr lang="en-US" altLang="zh-CN" b="0" i="0" dirty="0">
                <a:solidFill>
                  <a:schemeClr val="bg1"/>
                </a:solidFill>
                <a:effectLst/>
                <a:latin typeface="-apple-system"/>
              </a:rPr>
              <a:t>MVC</a:t>
            </a:r>
            <a:r>
              <a:rPr lang="zh-CN" altLang="en-US" b="0" i="0" dirty="0">
                <a:solidFill>
                  <a:schemeClr val="bg1"/>
                </a:solidFill>
                <a:effectLst/>
                <a:latin typeface="-apple-system"/>
              </a:rPr>
              <a:t>架构模式的思想，将</a:t>
            </a:r>
            <a:r>
              <a:rPr lang="en-US" altLang="zh-CN" b="0" i="0" dirty="0">
                <a:solidFill>
                  <a:schemeClr val="bg1"/>
                </a:solidFill>
                <a:effectLst/>
                <a:latin typeface="-apple-system"/>
              </a:rPr>
              <a:t>web</a:t>
            </a:r>
            <a:r>
              <a:rPr lang="zh-CN" altLang="en-US" b="0" i="0" dirty="0">
                <a:solidFill>
                  <a:schemeClr val="bg1"/>
                </a:solidFill>
                <a:effectLst/>
                <a:latin typeface="-apple-system"/>
              </a:rPr>
              <a:t>层进行职责解耦。</a:t>
            </a:r>
            <a:endParaRPr lang="zh-CN" altLang="en-US" dirty="0">
              <a:solidFill>
                <a:schemeClr val="bg1"/>
              </a:solidFill>
            </a:endParaRPr>
          </a:p>
        </p:txBody>
      </p:sp>
      <p:sp>
        <p:nvSpPr>
          <p:cNvPr id="13" name="文本框 12">
            <a:extLst>
              <a:ext uri="{FF2B5EF4-FFF2-40B4-BE49-F238E27FC236}">
                <a16:creationId xmlns:a16="http://schemas.microsoft.com/office/drawing/2014/main" id="{39C37BC8-01F8-405B-8196-50510FCCF814}"/>
              </a:ext>
            </a:extLst>
          </p:cNvPr>
          <p:cNvSpPr txBox="1"/>
          <p:nvPr/>
        </p:nvSpPr>
        <p:spPr>
          <a:xfrm>
            <a:off x="8693190" y="2630407"/>
            <a:ext cx="1851516" cy="1169551"/>
          </a:xfrm>
          <a:prstGeom prst="rect">
            <a:avLst/>
          </a:prstGeom>
          <a:noFill/>
        </p:spPr>
        <p:txBody>
          <a:bodyPr wrap="square" rtlCol="0">
            <a:spAutoFit/>
          </a:bodyPr>
          <a:lstStyle/>
          <a:p>
            <a:r>
              <a:rPr lang="en-US" altLang="zh-CN" sz="1400" b="0" i="0" dirty="0" err="1">
                <a:solidFill>
                  <a:schemeClr val="bg1"/>
                </a:solidFill>
                <a:effectLst/>
                <a:latin typeface="-apple-system"/>
              </a:rPr>
              <a:t>Mybatis</a:t>
            </a:r>
            <a:r>
              <a:rPr lang="zh-CN" altLang="en-US" sz="1400" b="0" i="0" dirty="0">
                <a:solidFill>
                  <a:schemeClr val="bg1"/>
                </a:solidFill>
                <a:effectLst/>
                <a:latin typeface="-apple-system"/>
              </a:rPr>
              <a:t>是一个优秀的持久层框架，它对</a:t>
            </a:r>
            <a:r>
              <a:rPr lang="en-US" altLang="zh-CN" sz="1400" b="0" i="0" dirty="0">
                <a:solidFill>
                  <a:schemeClr val="bg1"/>
                </a:solidFill>
                <a:effectLst/>
                <a:latin typeface="-apple-system"/>
              </a:rPr>
              <a:t>JDBC</a:t>
            </a:r>
            <a:r>
              <a:rPr lang="zh-CN" altLang="en-US" sz="1400" b="0" i="0" dirty="0">
                <a:solidFill>
                  <a:schemeClr val="bg1"/>
                </a:solidFill>
                <a:effectLst/>
                <a:latin typeface="-apple-system"/>
              </a:rPr>
              <a:t>操作数据库的过程进行封装，使开发者只需要关注</a:t>
            </a:r>
            <a:r>
              <a:rPr lang="en-US" altLang="zh-CN" sz="1400" b="0" i="0" dirty="0" err="1">
                <a:solidFill>
                  <a:schemeClr val="bg1"/>
                </a:solidFill>
                <a:effectLst/>
                <a:latin typeface="-apple-system"/>
              </a:rPr>
              <a:t>sql</a:t>
            </a:r>
            <a:r>
              <a:rPr lang="zh-CN" altLang="en-US" sz="1400" b="0" i="0" dirty="0">
                <a:solidFill>
                  <a:schemeClr val="bg1"/>
                </a:solidFill>
                <a:effectLst/>
                <a:latin typeface="-apple-system"/>
              </a:rPr>
              <a:t>本身。</a:t>
            </a:r>
            <a:endParaRPr lang="zh-CN" altLang="en-US" sz="1400" dirty="0">
              <a:solidFill>
                <a:schemeClr val="bg1"/>
              </a:solidFill>
            </a:endParaRPr>
          </a:p>
        </p:txBody>
      </p:sp>
      <p:sp>
        <p:nvSpPr>
          <p:cNvPr id="18" name="文本框 17">
            <a:extLst>
              <a:ext uri="{FF2B5EF4-FFF2-40B4-BE49-F238E27FC236}">
                <a16:creationId xmlns:a16="http://schemas.microsoft.com/office/drawing/2014/main" id="{0A72BEF8-1465-4ABC-88B7-B6DE19D1B3B2}"/>
              </a:ext>
            </a:extLst>
          </p:cNvPr>
          <p:cNvSpPr txBox="1"/>
          <p:nvPr/>
        </p:nvSpPr>
        <p:spPr>
          <a:xfrm>
            <a:off x="1291447" y="3986071"/>
            <a:ext cx="9654348" cy="2585323"/>
          </a:xfrm>
          <a:prstGeom prst="rect">
            <a:avLst/>
          </a:prstGeom>
          <a:noFill/>
        </p:spPr>
        <p:txBody>
          <a:bodyPr wrap="square" rtlCol="0">
            <a:spAutoFit/>
          </a:bodyPr>
          <a:lstStyle/>
          <a:p>
            <a:r>
              <a:rPr lang="en-US" altLang="zh-CN" sz="5400" dirty="0"/>
              <a:t>SSM</a:t>
            </a:r>
            <a:r>
              <a:rPr lang="zh-CN" altLang="en-US" sz="5400" dirty="0"/>
              <a:t>的缺点：</a:t>
            </a:r>
            <a:endParaRPr lang="en-US" altLang="zh-CN" sz="5400" dirty="0"/>
          </a:p>
          <a:p>
            <a:r>
              <a:rPr lang="en-US" altLang="zh-CN" sz="5400" dirty="0"/>
              <a:t>			</a:t>
            </a:r>
            <a:r>
              <a:rPr lang="zh-CN" altLang="en-US" sz="5400" dirty="0"/>
              <a:t>铺天盖地的</a:t>
            </a:r>
            <a:r>
              <a:rPr lang="en-US" altLang="zh-CN" sz="5400" dirty="0">
                <a:solidFill>
                  <a:srgbClr val="FF0000"/>
                </a:solidFill>
              </a:rPr>
              <a:t>XML</a:t>
            </a:r>
          </a:p>
          <a:p>
            <a:r>
              <a:rPr lang="en-US" altLang="zh-CN" sz="5400" dirty="0"/>
              <a:t>			</a:t>
            </a:r>
            <a:r>
              <a:rPr lang="zh-CN" altLang="en-US" sz="5400" dirty="0"/>
              <a:t>足以引起生理性不适</a:t>
            </a:r>
          </a:p>
        </p:txBody>
      </p:sp>
    </p:spTree>
    <p:extLst>
      <p:ext uri="{BB962C8B-B14F-4D97-AF65-F5344CB8AC3E}">
        <p14:creationId xmlns:p14="http://schemas.microsoft.com/office/powerpoint/2010/main" val="330614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01</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02</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03</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04</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5" name="Content Placeholder 2"/>
          <p:cNvSpPr txBox="1"/>
          <p:nvPr/>
        </p:nvSpPr>
        <p:spPr>
          <a:xfrm>
            <a:off x="1268953" y="4364096"/>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t>使用 </a:t>
            </a:r>
            <a:r>
              <a:rPr lang="en-US" altLang="zh-CN" sz="1200" dirty="0"/>
              <a:t>Spring </a:t>
            </a:r>
            <a:r>
              <a:rPr lang="zh-CN" altLang="en-US" sz="1200" dirty="0"/>
              <a:t>项目引导页面可以在几秒构建一个项目</a:t>
            </a:r>
            <a:endParaRPr lang="en-US" altLang="zh-CN" sz="1200" dirty="0"/>
          </a:p>
          <a:p>
            <a:pPr marL="0" lvl="0" indent="0">
              <a:lnSpc>
                <a:spcPct val="150000"/>
              </a:lnSpc>
              <a:buNone/>
              <a:defRPr/>
            </a:pPr>
            <a:r>
              <a:rPr lang="zh-CN" altLang="en-US" sz="1200" dirty="0">
                <a:solidFill>
                  <a:sysClr val="window" lastClr="FFFFFF">
                    <a:lumMod val="65000"/>
                  </a:sysClr>
                </a:solidFill>
                <a:cs typeface="+mn-ea"/>
                <a:sym typeface="+mn-lt"/>
              </a:rPr>
              <a:t>提供</a:t>
            </a:r>
            <a:r>
              <a:rPr lang="en-US" altLang="zh-CN" sz="1200" dirty="0">
                <a:solidFill>
                  <a:sysClr val="window" lastClr="FFFFFF">
                    <a:lumMod val="65000"/>
                  </a:sysClr>
                </a:solidFill>
                <a:cs typeface="+mn-ea"/>
                <a:sym typeface="+mn-lt"/>
              </a:rPr>
              <a:t>starter</a:t>
            </a:r>
            <a:r>
              <a:rPr lang="zh-CN" altLang="en-US" sz="1200" dirty="0">
                <a:solidFill>
                  <a:sysClr val="window" lastClr="FFFFFF">
                    <a:lumMod val="65000"/>
                  </a:sysClr>
                </a:solidFill>
                <a:cs typeface="+mn-ea"/>
                <a:sym typeface="+mn-lt"/>
              </a:rPr>
              <a:t>简化</a:t>
            </a:r>
            <a:r>
              <a:rPr lang="en-US" altLang="zh-CN" sz="1200" dirty="0">
                <a:solidFill>
                  <a:sysClr val="window" lastClr="FFFFFF">
                    <a:lumMod val="65000"/>
                  </a:sysClr>
                </a:solidFill>
                <a:cs typeface="+mn-ea"/>
                <a:sym typeface="+mn-lt"/>
              </a:rPr>
              <a:t>Maven</a:t>
            </a:r>
            <a:r>
              <a:rPr lang="zh-CN" altLang="en-US" sz="1200" dirty="0">
                <a:solidFill>
                  <a:sysClr val="window" lastClr="FFFFFF">
                    <a:lumMod val="65000"/>
                  </a:sysClr>
                </a:solidFill>
                <a:cs typeface="+mn-ea"/>
                <a:sym typeface="+mn-lt"/>
              </a:rPr>
              <a:t>依赖管理</a:t>
            </a:r>
            <a:endParaRPr lang="en-US" altLang="zh-CN" sz="1200" dirty="0">
              <a:solidFill>
                <a:sysClr val="window" lastClr="FFFFFF">
                  <a:lumMod val="65000"/>
                </a:sysClr>
              </a:solidFill>
              <a:cs typeface="+mn-ea"/>
              <a:sym typeface="+mn-lt"/>
            </a:endParaRPr>
          </a:p>
        </p:txBody>
      </p:sp>
      <p:sp>
        <p:nvSpPr>
          <p:cNvPr id="26" name="Title 13"/>
          <p:cNvSpPr txBox="1"/>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快速搭建</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3683249" y="4426233"/>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100" dirty="0">
                <a:solidFill>
                  <a:sysClr val="window" lastClr="FFFFFF">
                    <a:lumMod val="65000"/>
                  </a:sysClr>
                </a:solidFill>
                <a:cs typeface="+mn-ea"/>
                <a:sym typeface="+mn-lt"/>
              </a:rPr>
              <a:t>“约定大于配置”</a:t>
            </a:r>
            <a:endParaRPr lang="en-US" altLang="zh-CN" sz="1100" dirty="0">
              <a:solidFill>
                <a:sysClr val="window" lastClr="FFFFFF">
                  <a:lumMod val="65000"/>
                </a:sysClr>
              </a:solidFill>
              <a:cs typeface="+mn-ea"/>
              <a:sym typeface="+mn-lt"/>
            </a:endParaRPr>
          </a:p>
          <a:p>
            <a:pPr marL="0" lvl="0" indent="0">
              <a:lnSpc>
                <a:spcPct val="150000"/>
              </a:lnSpc>
              <a:buNone/>
              <a:defRPr/>
            </a:pPr>
            <a:r>
              <a:rPr lang="en-US" altLang="zh-CN" sz="1100" dirty="0"/>
              <a:t>Spring Boot</a:t>
            </a:r>
            <a:r>
              <a:rPr lang="zh-CN" altLang="en-US" sz="1100" dirty="0"/>
              <a:t>第三方库零配置的开箱即用（</a:t>
            </a:r>
            <a:r>
              <a:rPr lang="en-US" altLang="zh-CN" sz="1100" dirty="0"/>
              <a:t>out-of-the-box</a:t>
            </a:r>
            <a:r>
              <a:rPr lang="zh-CN" altLang="en-US" sz="1100" dirty="0"/>
              <a:t>）</a:t>
            </a:r>
            <a:endParaRPr lang="en-US" altLang="zh-CN" sz="1100" dirty="0">
              <a:solidFill>
                <a:sysClr val="window" lastClr="FFFFFF">
                  <a:lumMod val="65000"/>
                </a:sysClr>
              </a:solidFill>
              <a:cs typeface="+mn-ea"/>
              <a:sym typeface="+mn-lt"/>
            </a:endParaRPr>
          </a:p>
        </p:txBody>
      </p:sp>
      <p:sp>
        <p:nvSpPr>
          <p:cNvPr id="28" name="Title 13"/>
          <p:cNvSpPr txBox="1"/>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全自动配置</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6141891" y="4364096"/>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嵌入式</a:t>
            </a:r>
            <a:r>
              <a:rPr lang="en-US" altLang="zh-CN" sz="1200" dirty="0" err="1">
                <a:solidFill>
                  <a:sysClr val="window" lastClr="FFFFFF">
                    <a:lumMod val="65000"/>
                  </a:sysClr>
                </a:solidFill>
                <a:cs typeface="+mn-ea"/>
                <a:sym typeface="+mn-lt"/>
              </a:rPr>
              <a:t>TomCat</a:t>
            </a:r>
            <a:endParaRPr lang="en-US" altLang="zh-CN" sz="1200" dirty="0">
              <a:solidFill>
                <a:sysClr val="window" lastClr="FFFFFF">
                  <a:lumMod val="65000"/>
                </a:sysClr>
              </a:solidFill>
              <a:cs typeface="+mn-ea"/>
              <a:sym typeface="+mn-lt"/>
            </a:endParaRPr>
          </a:p>
          <a:p>
            <a:pPr marL="0" lvl="0" indent="0">
              <a:lnSpc>
                <a:spcPct val="150000"/>
              </a:lnSpc>
              <a:buNone/>
              <a:defRPr/>
            </a:pPr>
            <a:r>
              <a:rPr lang="zh-CN" altLang="en-US" sz="1200" dirty="0">
                <a:solidFill>
                  <a:sysClr val="window" lastClr="FFFFFF">
                    <a:lumMod val="65000"/>
                  </a:sysClr>
                </a:solidFill>
                <a:cs typeface="+mn-ea"/>
                <a:sym typeface="+mn-lt"/>
              </a:rPr>
              <a:t>自动打包配置</a:t>
            </a:r>
            <a:endParaRPr lang="en-US" altLang="zh-CN" sz="1200" dirty="0">
              <a:solidFill>
                <a:sysClr val="window" lastClr="FFFFFF">
                  <a:lumMod val="65000"/>
                </a:sysClr>
              </a:solidFill>
              <a:cs typeface="+mn-ea"/>
              <a:sym typeface="+mn-lt"/>
            </a:endParaRPr>
          </a:p>
          <a:p>
            <a:pPr marL="0" lvl="0" indent="0">
              <a:lnSpc>
                <a:spcPct val="150000"/>
              </a:lnSpc>
              <a:buNone/>
              <a:defRPr/>
            </a:pPr>
            <a:r>
              <a:rPr lang="en-US" altLang="zh-CN" sz="1200" dirty="0">
                <a:solidFill>
                  <a:sysClr val="window" lastClr="FFFFFF">
                    <a:lumMod val="65000"/>
                  </a:sysClr>
                </a:solidFill>
                <a:cs typeface="+mn-ea"/>
                <a:sym typeface="+mn-lt"/>
              </a:rPr>
              <a:t>Jar</a:t>
            </a:r>
            <a:r>
              <a:rPr lang="zh-CN" altLang="en-US" sz="1200" dirty="0">
                <a:solidFill>
                  <a:sysClr val="window" lastClr="FFFFFF">
                    <a:lumMod val="65000"/>
                  </a:sysClr>
                </a:solidFill>
                <a:cs typeface="+mn-ea"/>
                <a:sym typeface="+mn-lt"/>
              </a:rPr>
              <a:t>包一键部署运行</a:t>
            </a:r>
            <a:endParaRPr lang="en-US" altLang="zh-CN" sz="1200" dirty="0">
              <a:solidFill>
                <a:sysClr val="window" lastClr="FFFFFF">
                  <a:lumMod val="65000"/>
                </a:sysClr>
              </a:solidFill>
              <a:cs typeface="+mn-ea"/>
              <a:sym typeface="+mn-lt"/>
            </a:endParaRPr>
          </a:p>
        </p:txBody>
      </p:sp>
      <p:sp>
        <p:nvSpPr>
          <p:cNvPr id="30" name="Title 13"/>
          <p:cNvSpPr txBox="1"/>
          <p:nvPr/>
        </p:nvSpPr>
        <p:spPr>
          <a:xfrm>
            <a:off x="6154160" y="3658271"/>
            <a:ext cx="2132399" cy="532285"/>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内嵌</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servlet</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容器</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p:nvPr/>
        </p:nvSpPr>
        <p:spPr>
          <a:xfrm>
            <a:off x="8631117" y="4324049"/>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en-US" altLang="zh-CN" sz="1200" dirty="0">
                <a:solidFill>
                  <a:sysClr val="window" lastClr="FFFFFF">
                    <a:lumMod val="65000"/>
                  </a:sysClr>
                </a:solidFill>
                <a:cs typeface="+mn-ea"/>
                <a:sym typeface="+mn-lt"/>
              </a:rPr>
              <a:t>Spring Security</a:t>
            </a:r>
          </a:p>
          <a:p>
            <a:pPr marL="0" lvl="0" indent="0">
              <a:lnSpc>
                <a:spcPct val="150000"/>
              </a:lnSpc>
              <a:buNone/>
              <a:defRPr/>
            </a:pPr>
            <a:r>
              <a:rPr lang="en-US" altLang="zh-CN" sz="1200" dirty="0">
                <a:solidFill>
                  <a:sysClr val="window" lastClr="FFFFFF">
                    <a:lumMod val="65000"/>
                  </a:sysClr>
                </a:solidFill>
                <a:cs typeface="+mn-ea"/>
                <a:sym typeface="+mn-lt"/>
              </a:rPr>
              <a:t>Spring Data JPA</a:t>
            </a:r>
          </a:p>
          <a:p>
            <a:pPr marL="0" lvl="0" indent="0">
              <a:lnSpc>
                <a:spcPct val="150000"/>
              </a:lnSpc>
              <a:buNone/>
              <a:defRPr/>
            </a:pPr>
            <a:r>
              <a:rPr lang="en-US" altLang="zh-CN" sz="1200" dirty="0">
                <a:solidFill>
                  <a:sysClr val="window" lastClr="FFFFFF">
                    <a:lumMod val="65000"/>
                  </a:sysClr>
                </a:solidFill>
                <a:cs typeface="+mn-ea"/>
                <a:sym typeface="+mn-lt"/>
              </a:rPr>
              <a:t>Spring Cloud</a:t>
            </a:r>
          </a:p>
          <a:p>
            <a:pPr marL="0" lvl="0" indent="0">
              <a:lnSpc>
                <a:spcPct val="150000"/>
              </a:lnSpc>
              <a:buNone/>
              <a:defRPr/>
            </a:pPr>
            <a:r>
              <a:rPr lang="en-US" altLang="zh-CN" sz="1200" dirty="0">
                <a:solidFill>
                  <a:sysClr val="window" lastClr="FFFFFF">
                    <a:lumMod val="65000"/>
                  </a:sysClr>
                </a:solidFill>
                <a:cs typeface="+mn-ea"/>
                <a:sym typeface="+mn-lt"/>
              </a:rPr>
              <a:t>…</a:t>
            </a:r>
          </a:p>
        </p:txBody>
      </p:sp>
      <p:sp>
        <p:nvSpPr>
          <p:cNvPr id="32" name="Title 13"/>
          <p:cNvSpPr txBox="1"/>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400" b="1" dirty="0">
                <a:solidFill>
                  <a:srgbClr val="5C5C5C">
                    <a:lumMod val="65000"/>
                    <a:lumOff val="35000"/>
                  </a:srgbClr>
                </a:solidFill>
                <a:latin typeface="+mn-lt"/>
                <a:ea typeface="+mn-ea"/>
                <a:cs typeface="+mn-ea"/>
                <a:sym typeface="+mn-lt"/>
              </a:rPr>
              <a:t>万能</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全家桶</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Why Spring Boot</a:t>
            </a:r>
            <a:r>
              <a:rPr lang="zh-CN" altLang="en-US" sz="3600" b="1"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17335" y="273797"/>
            <a:ext cx="4846198" cy="646331"/>
          </a:xfrm>
          <a:prstGeom prst="rect">
            <a:avLst/>
          </a:prstGeom>
          <a:noFill/>
        </p:spPr>
        <p:txBody>
          <a:bodyPr wrap="none" rtlCol="0">
            <a:spAutoFit/>
          </a:bodyPr>
          <a:lstStyle/>
          <a:p>
            <a:r>
              <a:rPr lang="zh-CN" altLang="en-US" sz="3600" dirty="0">
                <a:solidFill>
                  <a:schemeClr val="accent1"/>
                </a:solidFill>
              </a:rPr>
              <a:t>后端项目结构（</a:t>
            </a:r>
            <a:r>
              <a:rPr lang="en-US" altLang="zh-CN" sz="3600" dirty="0">
                <a:solidFill>
                  <a:schemeClr val="accent1"/>
                </a:solidFill>
              </a:rPr>
              <a:t>MVC</a:t>
            </a:r>
            <a:r>
              <a:rPr lang="zh-CN" altLang="en-US" sz="3600" dirty="0">
                <a:solidFill>
                  <a:schemeClr val="accent1"/>
                </a:solidFill>
              </a:rPr>
              <a:t>）</a:t>
            </a:r>
          </a:p>
        </p:txBody>
      </p:sp>
      <p:pic>
        <p:nvPicPr>
          <p:cNvPr id="4" name="图片 3" descr="文本&#10;&#10;描述已自动生成">
            <a:extLst>
              <a:ext uri="{FF2B5EF4-FFF2-40B4-BE49-F238E27FC236}">
                <a16:creationId xmlns:a16="http://schemas.microsoft.com/office/drawing/2014/main" id="{D783B441-F5B1-4592-8B9E-87C9E9DAD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981" y="231454"/>
            <a:ext cx="5470653" cy="6395092"/>
          </a:xfrm>
          <a:prstGeom prst="rect">
            <a:avLst/>
          </a:prstGeom>
        </p:spPr>
      </p:pic>
      <p:pic>
        <p:nvPicPr>
          <p:cNvPr id="8" name="图片 7" descr="图示&#10;&#10;描述已自动生成">
            <a:extLst>
              <a:ext uri="{FF2B5EF4-FFF2-40B4-BE49-F238E27FC236}">
                <a16:creationId xmlns:a16="http://schemas.microsoft.com/office/drawing/2014/main" id="{6C1A4F81-2A76-4B67-8663-833B96532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35" y="1271641"/>
            <a:ext cx="4847124" cy="5176800"/>
          </a:xfrm>
          <a:prstGeom prst="rect">
            <a:avLst/>
          </a:prstGeom>
          <a:solidFill>
            <a:srgbClr val="CBE5FE"/>
          </a:solidFill>
        </p:spPr>
      </p:pic>
      <p:sp>
        <p:nvSpPr>
          <p:cNvPr id="11" name="矩形 10">
            <a:extLst>
              <a:ext uri="{FF2B5EF4-FFF2-40B4-BE49-F238E27FC236}">
                <a16:creationId xmlns:a16="http://schemas.microsoft.com/office/drawing/2014/main" id="{9EE7F3B8-277B-498A-A17E-91217DA91845}"/>
              </a:ext>
            </a:extLst>
          </p:cNvPr>
          <p:cNvSpPr/>
          <p:nvPr/>
        </p:nvSpPr>
        <p:spPr>
          <a:xfrm>
            <a:off x="1240971" y="1735493"/>
            <a:ext cx="2062066" cy="382555"/>
          </a:xfrm>
          <a:prstGeom prst="rect">
            <a:avLst/>
          </a:prstGeom>
          <a:solidFill>
            <a:srgbClr val="CCE6FF"/>
          </a:solidFill>
          <a:ln>
            <a:solidFill>
              <a:srgbClr val="CCE6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FEDF930-F328-42AE-BB68-AE360ABC3D56}"/>
              </a:ext>
            </a:extLst>
          </p:cNvPr>
          <p:cNvSpPr txBox="1"/>
          <p:nvPr/>
        </p:nvSpPr>
        <p:spPr>
          <a:xfrm>
            <a:off x="1808588" y="1665160"/>
            <a:ext cx="206369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前端</a:t>
            </a:r>
          </a:p>
        </p:txBody>
      </p:sp>
    </p:spTree>
    <p:extLst>
      <p:ext uri="{BB962C8B-B14F-4D97-AF65-F5344CB8AC3E}">
        <p14:creationId xmlns:p14="http://schemas.microsoft.com/office/powerpoint/2010/main" val="355016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1961461" y="1687758"/>
            <a:ext cx="3956050" cy="388143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0" name="Oval 5"/>
          <p:cNvSpPr>
            <a:spLocks noChangeArrowheads="1"/>
          </p:cNvSpPr>
          <p:nvPr/>
        </p:nvSpPr>
        <p:spPr bwMode="gray">
          <a:xfrm>
            <a:off x="2178948" y="1894133"/>
            <a:ext cx="3490913" cy="3490912"/>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1" name="Oval 6"/>
          <p:cNvSpPr>
            <a:spLocks noChangeArrowheads="1"/>
          </p:cNvSpPr>
          <p:nvPr/>
        </p:nvSpPr>
        <p:spPr bwMode="gray">
          <a:xfrm>
            <a:off x="2394848" y="2221158"/>
            <a:ext cx="2973388" cy="297338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2" name="AutoShape 7"/>
          <p:cNvSpPr>
            <a:spLocks noChangeArrowheads="1"/>
          </p:cNvSpPr>
          <p:nvPr/>
        </p:nvSpPr>
        <p:spPr bwMode="gray">
          <a:xfrm rot="9044363">
            <a:off x="1637611" y="3519733"/>
            <a:ext cx="1871662" cy="1855787"/>
          </a:xfrm>
          <a:prstGeom prst="chevron">
            <a:avLst>
              <a:gd name="adj" fmla="val 28655"/>
            </a:avLst>
          </a:prstGeom>
          <a:solidFill>
            <a:schemeClr val="accent3"/>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AutoShape 8"/>
          <p:cNvSpPr>
            <a:spLocks noChangeArrowheads="1"/>
          </p:cNvSpPr>
          <p:nvPr/>
        </p:nvSpPr>
        <p:spPr bwMode="gray">
          <a:xfrm rot="16200000">
            <a:off x="2915548" y="1325808"/>
            <a:ext cx="1871663" cy="1855787"/>
          </a:xfrm>
          <a:prstGeom prst="chevron">
            <a:avLst>
              <a:gd name="adj" fmla="val 28655"/>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4" name="AutoShape 9"/>
          <p:cNvSpPr>
            <a:spLocks noChangeArrowheads="1"/>
          </p:cNvSpPr>
          <p:nvPr/>
        </p:nvSpPr>
        <p:spPr bwMode="gray">
          <a:xfrm rot="1788254">
            <a:off x="4183961" y="3532433"/>
            <a:ext cx="1871662" cy="1855787"/>
          </a:xfrm>
          <a:prstGeom prst="chevron">
            <a:avLst>
              <a:gd name="adj" fmla="val 28655"/>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5" name="Text Box 10"/>
          <p:cNvSpPr txBox="1">
            <a:spLocks noChangeArrowheads="1"/>
          </p:cNvSpPr>
          <p:nvPr/>
        </p:nvSpPr>
        <p:spPr bwMode="gray">
          <a:xfrm>
            <a:off x="2916787" y="3622126"/>
            <a:ext cx="1855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rPr>
              <a:t>Library</a:t>
            </a: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rPr>
              <a:t>库</a:t>
            </a:r>
            <a:endPar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endParaRPr>
          </a:p>
        </p:txBody>
      </p:sp>
      <p:sp>
        <p:nvSpPr>
          <p:cNvPr id="16" name="Rectangle 11"/>
          <p:cNvSpPr>
            <a:spLocks noChangeArrowheads="1"/>
          </p:cNvSpPr>
          <p:nvPr/>
        </p:nvSpPr>
        <p:spPr bwMode="gray">
          <a:xfrm>
            <a:off x="2826648" y="2068758"/>
            <a:ext cx="2043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books</a:t>
            </a:r>
          </a:p>
        </p:txBody>
      </p:sp>
      <p:sp>
        <p:nvSpPr>
          <p:cNvPr id="17" name="Rectangle 12"/>
          <p:cNvSpPr>
            <a:spLocks noChangeArrowheads="1"/>
          </p:cNvSpPr>
          <p:nvPr/>
        </p:nvSpPr>
        <p:spPr bwMode="gray">
          <a:xfrm>
            <a:off x="1836667" y="4393006"/>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orders</a:t>
            </a:r>
          </a:p>
        </p:txBody>
      </p:sp>
      <p:sp>
        <p:nvSpPr>
          <p:cNvPr id="18" name="Rectangle 13"/>
          <p:cNvSpPr>
            <a:spLocks noChangeArrowheads="1"/>
          </p:cNvSpPr>
          <p:nvPr/>
        </p:nvSpPr>
        <p:spPr bwMode="gray">
          <a:xfrm>
            <a:off x="4733879" y="435909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  </a:t>
            </a:r>
            <a:r>
              <a:rPr kumimoji="0" lang="en-US" altLang="zh-CN" sz="1400" b="1" i="0" u="none" strike="noStrike" kern="1200" cap="none" spc="0" normalizeH="0" baseline="0" noProof="0" dirty="0" err="1">
                <a:ln>
                  <a:noFill/>
                </a:ln>
                <a:solidFill>
                  <a:srgbClr val="FFFFFF"/>
                </a:solidFill>
                <a:effectLst/>
                <a:uLnTx/>
                <a:uFillTx/>
                <a:latin typeface="微软雅黑" pitchFamily="34" charset="-122"/>
                <a:ea typeface="微软雅黑" pitchFamily="34" charset="-122"/>
                <a:cs typeface="+mn-cs"/>
              </a:rPr>
              <a:t>libusers</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9" name="Content Placeholder 2"/>
          <p:cNvSpPr txBox="1"/>
          <p:nvPr/>
        </p:nvSpPr>
        <p:spPr>
          <a:xfrm>
            <a:off x="4971462" y="5835173"/>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储存用户信息</a:t>
            </a:r>
            <a:endParaRPr lang="en-US" altLang="zh-CN" sz="1200" dirty="0">
              <a:solidFill>
                <a:sysClr val="window" lastClr="FFFFFF">
                  <a:lumMod val="65000"/>
                </a:sysClr>
              </a:solidFill>
              <a:cs typeface="+mn-ea"/>
              <a:sym typeface="+mn-lt"/>
            </a:endParaRPr>
          </a:p>
        </p:txBody>
      </p:sp>
      <p:sp>
        <p:nvSpPr>
          <p:cNvPr id="20" name="Title 13"/>
          <p:cNvSpPr txBox="1"/>
          <p:nvPr/>
        </p:nvSpPr>
        <p:spPr>
          <a:xfrm>
            <a:off x="4950825" y="545128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b="1" dirty="0">
                <a:solidFill>
                  <a:srgbClr val="5C5C5C">
                    <a:lumMod val="65000"/>
                    <a:lumOff val="35000"/>
                  </a:srgbClr>
                </a:solidFill>
                <a:latin typeface="+mn-lt"/>
                <a:ea typeface="+mn-ea"/>
                <a:cs typeface="+mn-ea"/>
                <a:sym typeface="+mn-lt"/>
              </a:rPr>
              <a:t>l</a:t>
            </a:r>
            <a:r>
              <a:rPr kumimoji="0" lang="en-US" altLang="zh-CN" sz="2400" b="1" i="0" u="none" strike="noStrike" kern="1200" cap="none" spc="0" normalizeH="0" baseline="0" noProof="0" dirty="0" err="1">
                <a:ln>
                  <a:noFill/>
                </a:ln>
                <a:solidFill>
                  <a:srgbClr val="5C5C5C">
                    <a:lumMod val="65000"/>
                    <a:lumOff val="35000"/>
                  </a:srgbClr>
                </a:solidFill>
                <a:effectLst/>
                <a:uLnTx/>
                <a:uFillTx/>
                <a:latin typeface="+mn-lt"/>
                <a:ea typeface="+mn-ea"/>
                <a:cs typeface="+mn-ea"/>
                <a:sym typeface="+mn-lt"/>
              </a:rPr>
              <a:t>ibusers</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表</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1" name="Content Placeholder 2"/>
          <p:cNvSpPr txBox="1"/>
          <p:nvPr/>
        </p:nvSpPr>
        <p:spPr>
          <a:xfrm>
            <a:off x="1242385" y="5805244"/>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储存借阅记录信息</a:t>
            </a:r>
            <a:endParaRPr lang="en-US" altLang="zh-CN" sz="1200" dirty="0">
              <a:solidFill>
                <a:sysClr val="window" lastClr="FFFFFF">
                  <a:lumMod val="65000"/>
                </a:sysClr>
              </a:solidFill>
              <a:cs typeface="+mn-ea"/>
              <a:sym typeface="+mn-lt"/>
            </a:endParaRPr>
          </a:p>
        </p:txBody>
      </p:sp>
      <p:sp>
        <p:nvSpPr>
          <p:cNvPr id="22" name="Title 13"/>
          <p:cNvSpPr txBox="1"/>
          <p:nvPr/>
        </p:nvSpPr>
        <p:spPr>
          <a:xfrm>
            <a:off x="1242385" y="545128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b="1" noProof="0" dirty="0">
                <a:solidFill>
                  <a:srgbClr val="5C5C5C">
                    <a:lumMod val="65000"/>
                    <a:lumOff val="35000"/>
                  </a:srgbClr>
                </a:solidFill>
                <a:latin typeface="+mn-lt"/>
                <a:ea typeface="+mn-ea"/>
                <a:cs typeface="+mn-ea"/>
                <a:sym typeface="+mn-lt"/>
              </a:rPr>
              <a:t>o</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rders</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表</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p:nvPr/>
        </p:nvSpPr>
        <p:spPr>
          <a:xfrm>
            <a:off x="712781" y="2365478"/>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储存图书信息</a:t>
            </a:r>
            <a:endParaRPr lang="en-US" altLang="zh-CN" sz="1200" dirty="0">
              <a:solidFill>
                <a:sysClr val="window" lastClr="FFFFFF">
                  <a:lumMod val="65000"/>
                </a:sysClr>
              </a:solidFill>
              <a:cs typeface="+mn-ea"/>
              <a:sym typeface="+mn-lt"/>
            </a:endParaRPr>
          </a:p>
        </p:txBody>
      </p:sp>
      <p:sp>
        <p:nvSpPr>
          <p:cNvPr id="24" name="Title 13"/>
          <p:cNvSpPr txBox="1"/>
          <p:nvPr/>
        </p:nvSpPr>
        <p:spPr>
          <a:xfrm>
            <a:off x="704985" y="201413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400" b="1" dirty="0">
                <a:solidFill>
                  <a:srgbClr val="5C5C5C">
                    <a:lumMod val="65000"/>
                    <a:lumOff val="35000"/>
                  </a:srgbClr>
                </a:solidFill>
                <a:latin typeface="+mn-lt"/>
                <a:ea typeface="+mn-ea"/>
                <a:cs typeface="+mn-ea"/>
                <a:sym typeface="+mn-lt"/>
              </a:rPr>
              <a:t>b</a:t>
            </a:r>
            <a:r>
              <a:rPr kumimoji="0" lang="en-US" altLang="zh-CN" sz="2400" b="1" i="0" u="none" strike="noStrike" kern="1200" cap="none" spc="0" normalizeH="0" baseline="0" noProof="0" dirty="0" err="1">
                <a:ln>
                  <a:noFill/>
                </a:ln>
                <a:solidFill>
                  <a:srgbClr val="5C5C5C">
                    <a:lumMod val="65000"/>
                    <a:lumOff val="35000"/>
                  </a:srgbClr>
                </a:solidFill>
                <a:effectLst/>
                <a:uLnTx/>
                <a:uFillTx/>
                <a:latin typeface="+mn-lt"/>
                <a:ea typeface="+mn-ea"/>
                <a:cs typeface="+mn-ea"/>
                <a:sym typeface="+mn-lt"/>
              </a:rPr>
              <a:t>ooks</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表</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5" name="组合 24"/>
          <p:cNvGrpSpPr>
            <a:grpSpLocks noChangeAspect="1"/>
          </p:cNvGrpSpPr>
          <p:nvPr/>
        </p:nvGrpSpPr>
        <p:grpSpPr>
          <a:xfrm>
            <a:off x="202799" y="287672"/>
            <a:ext cx="609210" cy="609210"/>
            <a:chOff x="456294" y="1959430"/>
            <a:chExt cx="2148114" cy="2148114"/>
          </a:xfrm>
        </p:grpSpPr>
        <p:sp>
          <p:nvSpPr>
            <p:cNvPr id="26" name="椭圆 2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itchFamily="34" charset="0"/>
                <a:ea typeface="微软雅黑" pitchFamily="34" charset="-122"/>
                <a:sym typeface="Arial" pitchFamily="34" charset="0"/>
              </a:endParaRPr>
            </a:p>
          </p:txBody>
        </p:sp>
        <p:pic>
          <p:nvPicPr>
            <p:cNvPr id="27" name="图片 2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8" name="文本框 27"/>
          <p:cNvSpPr txBox="1"/>
          <p:nvPr/>
        </p:nvSpPr>
        <p:spPr>
          <a:xfrm>
            <a:off x="919032" y="57998"/>
            <a:ext cx="5708293" cy="838884"/>
          </a:xfrm>
          <a:prstGeom prst="rect">
            <a:avLst/>
          </a:prstGeom>
          <a:noFill/>
        </p:spPr>
        <p:txBody>
          <a:bodyPr wrap="square" rtlCol="0">
            <a:spAutoFit/>
          </a:bodyPr>
          <a:lstStyle/>
          <a:p>
            <a:pPr>
              <a:lnSpc>
                <a:spcPct val="150000"/>
              </a:lnSpc>
            </a:pPr>
            <a:r>
              <a:rPr lang="en-US" altLang="zh-CN" sz="3600" b="1" dirty="0">
                <a:solidFill>
                  <a:schemeClr val="bg1"/>
                </a:solidFill>
              </a:rPr>
              <a:t>MySQL</a:t>
            </a:r>
            <a:r>
              <a:rPr lang="zh-CN" altLang="en-US" sz="3600" b="1" dirty="0">
                <a:solidFill>
                  <a:schemeClr val="bg1"/>
                </a:solidFill>
              </a:rPr>
              <a:t>数据库与表结构</a:t>
            </a:r>
          </a:p>
        </p:txBody>
      </p:sp>
      <p:pic>
        <p:nvPicPr>
          <p:cNvPr id="3" name="图片 2" descr="图示&#10;&#10;描述已自动生成">
            <a:extLst>
              <a:ext uri="{FF2B5EF4-FFF2-40B4-BE49-F238E27FC236}">
                <a16:creationId xmlns:a16="http://schemas.microsoft.com/office/drawing/2014/main" id="{E157E661-5B48-4407-9364-14BB7C016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521" y="1164086"/>
            <a:ext cx="4585614" cy="3658283"/>
          </a:xfrm>
          <a:prstGeom prst="rect">
            <a:avLst/>
          </a:prstGeom>
        </p:spPr>
      </p:pic>
      <p:sp>
        <p:nvSpPr>
          <p:cNvPr id="4" name="文本框 3">
            <a:extLst>
              <a:ext uri="{FF2B5EF4-FFF2-40B4-BE49-F238E27FC236}">
                <a16:creationId xmlns:a16="http://schemas.microsoft.com/office/drawing/2014/main" id="{D9A606E5-8AE7-4D32-8BF6-6D17B295608A}"/>
              </a:ext>
            </a:extLst>
          </p:cNvPr>
          <p:cNvSpPr txBox="1"/>
          <p:nvPr/>
        </p:nvSpPr>
        <p:spPr>
          <a:xfrm>
            <a:off x="6993047" y="5114380"/>
            <a:ext cx="4398087" cy="1200329"/>
          </a:xfrm>
          <a:prstGeom prst="rect">
            <a:avLst/>
          </a:prstGeom>
          <a:noFill/>
        </p:spPr>
        <p:txBody>
          <a:bodyPr wrap="square" rtlCol="0">
            <a:spAutoFit/>
          </a:bodyPr>
          <a:lstStyle/>
          <a:p>
            <a:r>
              <a:rPr lang="zh-CN" altLang="en-US" b="1" dirty="0">
                <a:solidFill>
                  <a:srgbClr val="FF0000"/>
                </a:solidFill>
                <a:latin typeface="Aharoni" panose="020B0604020202020204" pitchFamily="2" charset="-79"/>
                <a:cs typeface="Aharoni" panose="020B0604020202020204" pitchFamily="2" charset="-79"/>
              </a:rPr>
              <a:t>外键约束：</a:t>
            </a:r>
            <a:endParaRPr lang="en-US" altLang="zh-CN" b="1" dirty="0">
              <a:solidFill>
                <a:srgbClr val="FF0000"/>
              </a:solidFill>
              <a:latin typeface="Aharoni" panose="020B0604020202020204" pitchFamily="2" charset="-79"/>
              <a:cs typeface="Aharoni" panose="020B0604020202020204" pitchFamily="2" charset="-79"/>
            </a:endParaRPr>
          </a:p>
          <a:p>
            <a:r>
              <a:rPr lang="en-US" altLang="zh-CN" b="1" dirty="0">
                <a:solidFill>
                  <a:srgbClr val="FF0000"/>
                </a:solidFill>
                <a:latin typeface="Aharoni" panose="020B0604020202020204" pitchFamily="2" charset="-79"/>
                <a:cs typeface="Aharoni" panose="020B0604020202020204" pitchFamily="2" charset="-79"/>
              </a:rPr>
              <a:t>·    </a:t>
            </a:r>
            <a:r>
              <a:rPr lang="zh-CN" altLang="en-US" b="1" dirty="0">
                <a:solidFill>
                  <a:srgbClr val="FF0000"/>
                </a:solidFill>
                <a:latin typeface="Aharoni" panose="020B0604020202020204" pitchFamily="2" charset="-79"/>
                <a:cs typeface="Aharoni" panose="020B0604020202020204" pitchFamily="2" charset="-79"/>
              </a:rPr>
              <a:t>多表联查</a:t>
            </a:r>
            <a:endParaRPr lang="en-US" altLang="zh-CN" b="1" dirty="0">
              <a:solidFill>
                <a:srgbClr val="FF0000"/>
              </a:solidFill>
              <a:latin typeface="Aharoni" panose="020B0604020202020204" pitchFamily="2" charset="-79"/>
              <a:cs typeface="Aharoni" panose="020B0604020202020204" pitchFamily="2" charset="-79"/>
            </a:endParaRPr>
          </a:p>
          <a:p>
            <a:r>
              <a:rPr lang="en-US" altLang="zh-CN" b="1" dirty="0">
                <a:solidFill>
                  <a:srgbClr val="FF0000"/>
                </a:solidFill>
                <a:latin typeface="Aharoni" panose="020B0604020202020204" pitchFamily="2" charset="-79"/>
                <a:cs typeface="Aharoni" panose="020B0604020202020204" pitchFamily="2" charset="-79"/>
              </a:rPr>
              <a:t>·    </a:t>
            </a:r>
            <a:r>
              <a:rPr lang="zh-CN" altLang="en-US" b="1" dirty="0">
                <a:solidFill>
                  <a:srgbClr val="FF0000"/>
                </a:solidFill>
                <a:latin typeface="Aharoni" panose="020B0604020202020204" pitchFamily="2" charset="-79"/>
                <a:cs typeface="Aharoni" panose="020B0604020202020204" pitchFamily="2" charset="-79"/>
              </a:rPr>
              <a:t>多表嵌套</a:t>
            </a:r>
            <a:endParaRPr lang="en-US" altLang="zh-CN" b="1" dirty="0">
              <a:solidFill>
                <a:srgbClr val="FF0000"/>
              </a:solidFill>
              <a:latin typeface="Aharoni" panose="020B0604020202020204" pitchFamily="2" charset="-79"/>
              <a:cs typeface="Aharoni" panose="020B0604020202020204" pitchFamily="2" charset="-79"/>
            </a:endParaRPr>
          </a:p>
          <a:p>
            <a:r>
              <a:rPr lang="en-US" altLang="zh-CN" b="1" dirty="0">
                <a:solidFill>
                  <a:srgbClr val="FF0000"/>
                </a:solidFill>
                <a:latin typeface="Aharoni" panose="020B0604020202020204" pitchFamily="2" charset="-79"/>
                <a:cs typeface="Aharoni" panose="020B0604020202020204" pitchFamily="2" charset="-79"/>
              </a:rPr>
              <a:t>·    </a:t>
            </a:r>
            <a:r>
              <a:rPr lang="zh-CN" altLang="en-US" b="1" dirty="0">
                <a:solidFill>
                  <a:srgbClr val="FF0000"/>
                </a:solidFill>
                <a:latin typeface="Aharoni" panose="020B0604020202020204" pitchFamily="2" charset="-79"/>
                <a:cs typeface="Aharoni" panose="020B0604020202020204" pitchFamily="2" charset="-79"/>
              </a:rPr>
              <a:t>节省空间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1525</Words>
  <Application>Microsoft Office PowerPoint</Application>
  <PresentationFormat>宽屏</PresentationFormat>
  <Paragraphs>234</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-apple-system</vt:lpstr>
      <vt:lpstr>等线</vt:lpstr>
      <vt:lpstr>等线 Light</vt:lpstr>
      <vt:lpstr>宋体</vt:lpstr>
      <vt:lpstr>微软雅黑</vt:lpstr>
      <vt:lpstr>Aharoni</vt:lpstr>
      <vt:lpstr>Arial</vt:lpstr>
      <vt:lpstr>Calibri</vt:lpstr>
      <vt:lpstr>Impact</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彭 文博</cp:lastModifiedBy>
  <cp:revision>68</cp:revision>
  <dcterms:created xsi:type="dcterms:W3CDTF">2016-04-01T02:51:00Z</dcterms:created>
  <dcterms:modified xsi:type="dcterms:W3CDTF">2022-12-31T07:01:50Z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