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48" r:id="rId1"/>
  </p:sldMasterIdLst>
  <p:notesMasterIdLst>
    <p:notesMasterId r:id="rId20"/>
  </p:notesMasterIdLst>
  <p:handoutMasterIdLst>
    <p:handoutMasterId r:id="rId21"/>
  </p:handoutMasterIdLst>
  <p:sldIdLst>
    <p:sldId id="8953" r:id="rId2"/>
    <p:sldId id="8996" r:id="rId3"/>
    <p:sldId id="8954" r:id="rId4"/>
    <p:sldId id="8987" r:id="rId5"/>
    <p:sldId id="9000" r:id="rId6"/>
    <p:sldId id="9001" r:id="rId7"/>
    <p:sldId id="8972" r:id="rId8"/>
    <p:sldId id="8998" r:id="rId9"/>
    <p:sldId id="9002" r:id="rId10"/>
    <p:sldId id="8962" r:id="rId11"/>
    <p:sldId id="8988" r:id="rId12"/>
    <p:sldId id="8984" r:id="rId13"/>
    <p:sldId id="8994" r:id="rId14"/>
    <p:sldId id="9003" r:id="rId15"/>
    <p:sldId id="9004" r:id="rId16"/>
    <p:sldId id="8997" r:id="rId17"/>
    <p:sldId id="8991" r:id="rId18"/>
    <p:sldId id="8992" r:id="rId19"/>
  </p:sldIdLst>
  <p:sldSz cx="12192000" cy="6858000"/>
  <p:notesSz cx="6858000" cy="9144000"/>
  <p:defaultText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首页" id="{91ECCABD-7900-416F-AF74-A575B3D49EF0}">
          <p14:sldIdLst>
            <p14:sldId id="8953"/>
            <p14:sldId id="8996"/>
            <p14:sldId id="8954"/>
            <p14:sldId id="8987"/>
            <p14:sldId id="9000"/>
            <p14:sldId id="9001"/>
            <p14:sldId id="8972"/>
            <p14:sldId id="8998"/>
            <p14:sldId id="9002"/>
            <p14:sldId id="8962"/>
            <p14:sldId id="8988"/>
            <p14:sldId id="8984"/>
            <p14:sldId id="8994"/>
            <p14:sldId id="9003"/>
            <p14:sldId id="9004"/>
            <p14:sldId id="8997"/>
            <p14:sldId id="8991"/>
            <p14:sldId id="8992"/>
          </p14:sldIdLst>
        </p14:section>
      </p14:sectionLst>
    </p:ext>
    <p:ext uri="{EFAFB233-063F-42B5-8137-9DF3F51BA10A}">
      <p15:sldGuideLst xmlns:p15="http://schemas.microsoft.com/office/powerpoint/2012/main">
        <p15:guide id="1" orient="horz" pos="1502"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fen xu" initials="fx" lastIdx="5" clrIdx="0">
    <p:extLst/>
  </p:cmAuthor>
  <p:cmAuthor id="2" name="wenbo li" initials="wl" lastIdx="1" clrIdx="1">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0C0"/>
    <a:srgbClr val="213D7D"/>
    <a:srgbClr val="337814"/>
    <a:srgbClr val="719CC4"/>
    <a:srgbClr val="2354B7"/>
    <a:srgbClr val="7D9B6D"/>
    <a:srgbClr val="EC7270"/>
    <a:srgbClr val="FCE7E2"/>
    <a:srgbClr val="D34817"/>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浅色样式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875" autoAdjust="0"/>
    <p:restoredTop sz="93857" autoAdjust="0"/>
  </p:normalViewPr>
  <p:slideViewPr>
    <p:cSldViewPr snapToGrid="0" showGuides="1">
      <p:cViewPr varScale="1">
        <p:scale>
          <a:sx n="82" d="100"/>
          <a:sy n="82" d="100"/>
        </p:scale>
        <p:origin x="955" y="67"/>
      </p:cViewPr>
      <p:guideLst>
        <p:guide orient="horz" pos="1502"/>
        <p:guide pos="3840"/>
      </p:guideLst>
    </p:cSldViewPr>
  </p:slideViewPr>
  <p:outlineViewPr>
    <p:cViewPr>
      <p:scale>
        <a:sx n="33" d="100"/>
        <a:sy n="33" d="100"/>
      </p:scale>
      <p:origin x="0" y="0"/>
    </p:cViewPr>
  </p:outlineViewPr>
  <p:notesTextViewPr>
    <p:cViewPr>
      <p:scale>
        <a:sx n="3" d="2"/>
        <a:sy n="3" d="2"/>
      </p:scale>
      <p:origin x="0" y="0"/>
    </p:cViewPr>
  </p:notesTextViewPr>
  <p:sorterViewPr>
    <p:cViewPr>
      <p:scale>
        <a:sx n="200" d="100"/>
        <a:sy n="200" d="100"/>
      </p:scale>
      <p:origin x="0" y="-43248"/>
    </p:cViewPr>
  </p:sorterViewPr>
  <p:notesViewPr>
    <p:cSldViewPr snapToGrid="0">
      <p:cViewPr varScale="1">
        <p:scale>
          <a:sx n="100" d="100"/>
          <a:sy n="100" d="100"/>
        </p:scale>
        <p:origin x="3552"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467F8EBA-D99F-467A-A044-D49F6A6CE83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a:extLst>
              <a:ext uri="{FF2B5EF4-FFF2-40B4-BE49-F238E27FC236}">
                <a16:creationId xmlns:a16="http://schemas.microsoft.com/office/drawing/2014/main" id="{2722F466-CBB5-430E-93F9-E99BF436482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6F077E-BBFF-47D6-857E-0EC6B510B7A0}" type="datetimeFigureOut">
              <a:rPr lang="zh-CN" altLang="en-US" smtClean="0"/>
              <a:t>2025/2/26</a:t>
            </a:fld>
            <a:endParaRPr lang="zh-CN" altLang="en-US"/>
          </a:p>
        </p:txBody>
      </p:sp>
      <p:sp>
        <p:nvSpPr>
          <p:cNvPr id="4" name="页脚占位符 3">
            <a:extLst>
              <a:ext uri="{FF2B5EF4-FFF2-40B4-BE49-F238E27FC236}">
                <a16:creationId xmlns:a16="http://schemas.microsoft.com/office/drawing/2014/main" id="{54F473BF-0D09-47E1-BBEF-039C9E20A19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a:extLst>
              <a:ext uri="{FF2B5EF4-FFF2-40B4-BE49-F238E27FC236}">
                <a16:creationId xmlns:a16="http://schemas.microsoft.com/office/drawing/2014/main" id="{65338469-68C0-432B-BA7D-4DD2F2C9681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C237659-8B5D-4721-9B15-4D571D4CEC63}" type="slidenum">
              <a:rPr lang="zh-CN" altLang="en-US" smtClean="0"/>
              <a:t>‹#›</a:t>
            </a:fld>
            <a:endParaRPr lang="zh-CN" altLang="en-US"/>
          </a:p>
        </p:txBody>
      </p:sp>
    </p:spTree>
    <p:extLst>
      <p:ext uri="{BB962C8B-B14F-4D97-AF65-F5344CB8AC3E}">
        <p14:creationId xmlns:p14="http://schemas.microsoft.com/office/powerpoint/2010/main" val="82870913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DB3D594-7631-4756-891A-4E71D904269F}" type="datetimeFigureOut">
              <a:rPr lang="zh-CN" altLang="en-US" smtClean="0"/>
              <a:t>2025/2/26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E636FA-8342-4AC5-9A79-640C6CF1C278}" type="slidenum">
              <a:rPr lang="zh-CN" altLang="en-US" smtClean="0"/>
              <a:t>‹#›</a:t>
            </a:fld>
            <a:endParaRPr lang="zh-CN" altLang="en-US"/>
          </a:p>
        </p:txBody>
      </p:sp>
    </p:spTree>
    <p:extLst>
      <p:ext uri="{BB962C8B-B14F-4D97-AF65-F5344CB8AC3E}">
        <p14:creationId xmlns:p14="http://schemas.microsoft.com/office/powerpoint/2010/main" val="41709795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9E636FA-8342-4AC5-9A79-640C6CF1C278}" type="slidenum">
              <a:rPr lang="zh-CN" altLang="en-US" smtClean="0"/>
              <a:t>2</a:t>
            </a:fld>
            <a:endParaRPr lang="zh-CN" altLang="en-US"/>
          </a:p>
        </p:txBody>
      </p:sp>
    </p:spTree>
    <p:extLst>
      <p:ext uri="{BB962C8B-B14F-4D97-AF65-F5344CB8AC3E}">
        <p14:creationId xmlns:p14="http://schemas.microsoft.com/office/powerpoint/2010/main" val="10157396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9E636FA-8342-4AC5-9A79-640C6CF1C278}" type="slidenum">
              <a:rPr lang="zh-CN" altLang="en-US" smtClean="0"/>
              <a:t>11</a:t>
            </a:fld>
            <a:endParaRPr lang="zh-CN" altLang="en-US"/>
          </a:p>
        </p:txBody>
      </p:sp>
    </p:spTree>
    <p:extLst>
      <p:ext uri="{BB962C8B-B14F-4D97-AF65-F5344CB8AC3E}">
        <p14:creationId xmlns:p14="http://schemas.microsoft.com/office/powerpoint/2010/main" val="39798893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9E636FA-8342-4AC5-9A79-640C6CF1C278}" type="slidenum">
              <a:rPr lang="zh-CN" altLang="en-US" smtClean="0"/>
              <a:t>14</a:t>
            </a:fld>
            <a:endParaRPr lang="zh-CN" altLang="en-US"/>
          </a:p>
        </p:txBody>
      </p:sp>
    </p:spTree>
    <p:extLst>
      <p:ext uri="{BB962C8B-B14F-4D97-AF65-F5344CB8AC3E}">
        <p14:creationId xmlns:p14="http://schemas.microsoft.com/office/powerpoint/2010/main" val="38802244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000" kern="1200" dirty="0" smtClean="0">
              <a:solidFill>
                <a:schemeClr val="tx1">
                  <a:lumMod val="50000"/>
                  <a:lumOff val="50000"/>
                </a:schemeClr>
              </a:solidFill>
              <a:latin typeface="+mj-ea"/>
              <a:ea typeface="+mn-ea"/>
              <a:cs typeface="+mn-cs"/>
            </a:endParaRPr>
          </a:p>
        </p:txBody>
      </p:sp>
      <p:sp>
        <p:nvSpPr>
          <p:cNvPr id="4" name="灯片编号占位符 3"/>
          <p:cNvSpPr>
            <a:spLocks noGrp="1"/>
          </p:cNvSpPr>
          <p:nvPr>
            <p:ph type="sldNum" sz="quarter" idx="10"/>
          </p:nvPr>
        </p:nvSpPr>
        <p:spPr/>
        <p:txBody>
          <a:bodyPr/>
          <a:lstStyle/>
          <a:p>
            <a:fld id="{59E636FA-8342-4AC5-9A79-640C6CF1C278}" type="slidenum">
              <a:rPr lang="zh-CN" altLang="en-US" smtClean="0"/>
              <a:t>16</a:t>
            </a:fld>
            <a:endParaRPr lang="zh-CN" altLang="en-US"/>
          </a:p>
        </p:txBody>
      </p:sp>
    </p:spTree>
    <p:extLst>
      <p:ext uri="{BB962C8B-B14F-4D97-AF65-F5344CB8AC3E}">
        <p14:creationId xmlns:p14="http://schemas.microsoft.com/office/powerpoint/2010/main" val="6718100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9E636FA-8342-4AC5-9A79-640C6CF1C278}" type="slidenum">
              <a:rPr lang="zh-CN" altLang="en-US" smtClean="0"/>
              <a:t>17</a:t>
            </a:fld>
            <a:endParaRPr lang="zh-CN" altLang="en-US"/>
          </a:p>
        </p:txBody>
      </p:sp>
    </p:spTree>
    <p:extLst>
      <p:ext uri="{BB962C8B-B14F-4D97-AF65-F5344CB8AC3E}">
        <p14:creationId xmlns:p14="http://schemas.microsoft.com/office/powerpoint/2010/main" val="27534144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9E636FA-8342-4AC5-9A79-640C6CF1C278}" type="slidenum">
              <a:rPr lang="zh-CN" altLang="en-US" smtClean="0"/>
              <a:t>3</a:t>
            </a:fld>
            <a:endParaRPr lang="zh-CN" altLang="en-US"/>
          </a:p>
        </p:txBody>
      </p:sp>
    </p:spTree>
    <p:extLst>
      <p:ext uri="{BB962C8B-B14F-4D97-AF65-F5344CB8AC3E}">
        <p14:creationId xmlns:p14="http://schemas.microsoft.com/office/powerpoint/2010/main" val="25947089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9E636FA-8342-4AC5-9A79-640C6CF1C278}" type="slidenum">
              <a:rPr lang="zh-CN" altLang="en-US" smtClean="0"/>
              <a:t>4</a:t>
            </a:fld>
            <a:endParaRPr lang="zh-CN" altLang="en-US"/>
          </a:p>
        </p:txBody>
      </p:sp>
    </p:spTree>
    <p:extLst>
      <p:ext uri="{BB962C8B-B14F-4D97-AF65-F5344CB8AC3E}">
        <p14:creationId xmlns:p14="http://schemas.microsoft.com/office/powerpoint/2010/main" val="33517944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9E636FA-8342-4AC5-9A79-640C6CF1C278}" type="slidenum">
              <a:rPr lang="zh-CN" altLang="en-US" smtClean="0"/>
              <a:t>5</a:t>
            </a:fld>
            <a:endParaRPr lang="zh-CN" altLang="en-US"/>
          </a:p>
        </p:txBody>
      </p:sp>
    </p:spTree>
    <p:extLst>
      <p:ext uri="{BB962C8B-B14F-4D97-AF65-F5344CB8AC3E}">
        <p14:creationId xmlns:p14="http://schemas.microsoft.com/office/powerpoint/2010/main" val="18509605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9E636FA-8342-4AC5-9A79-640C6CF1C278}" type="slidenum">
              <a:rPr lang="zh-CN" altLang="en-US" smtClean="0"/>
              <a:t>6</a:t>
            </a:fld>
            <a:endParaRPr lang="zh-CN" altLang="en-US"/>
          </a:p>
        </p:txBody>
      </p:sp>
    </p:spTree>
    <p:extLst>
      <p:ext uri="{BB962C8B-B14F-4D97-AF65-F5344CB8AC3E}">
        <p14:creationId xmlns:p14="http://schemas.microsoft.com/office/powerpoint/2010/main" val="14840839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9E636FA-8342-4AC5-9A79-640C6CF1C278}" type="slidenum">
              <a:rPr lang="zh-CN" altLang="en-US" smtClean="0"/>
              <a:t>7</a:t>
            </a:fld>
            <a:endParaRPr lang="zh-CN" altLang="en-US"/>
          </a:p>
        </p:txBody>
      </p:sp>
    </p:spTree>
    <p:extLst>
      <p:ext uri="{BB962C8B-B14F-4D97-AF65-F5344CB8AC3E}">
        <p14:creationId xmlns:p14="http://schemas.microsoft.com/office/powerpoint/2010/main" val="33902167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9E636FA-8342-4AC5-9A79-640C6CF1C278}" type="slidenum">
              <a:rPr lang="zh-CN" altLang="en-US" smtClean="0"/>
              <a:t>8</a:t>
            </a:fld>
            <a:endParaRPr lang="zh-CN" altLang="en-US"/>
          </a:p>
        </p:txBody>
      </p:sp>
    </p:spTree>
    <p:extLst>
      <p:ext uri="{BB962C8B-B14F-4D97-AF65-F5344CB8AC3E}">
        <p14:creationId xmlns:p14="http://schemas.microsoft.com/office/powerpoint/2010/main" val="19305357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9E636FA-8342-4AC5-9A79-640C6CF1C278}" type="slidenum">
              <a:rPr lang="zh-CN" altLang="en-US" smtClean="0"/>
              <a:t>9</a:t>
            </a:fld>
            <a:endParaRPr lang="zh-CN" altLang="en-US"/>
          </a:p>
        </p:txBody>
      </p:sp>
    </p:spTree>
    <p:extLst>
      <p:ext uri="{BB962C8B-B14F-4D97-AF65-F5344CB8AC3E}">
        <p14:creationId xmlns:p14="http://schemas.microsoft.com/office/powerpoint/2010/main" val="8287187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9E636FA-8342-4AC5-9A79-640C6CF1C278}" type="slidenum">
              <a:rPr lang="zh-CN" altLang="en-US" smtClean="0"/>
              <a:t>10</a:t>
            </a:fld>
            <a:endParaRPr lang="zh-CN" altLang="en-US"/>
          </a:p>
        </p:txBody>
      </p:sp>
    </p:spTree>
    <p:extLst>
      <p:ext uri="{BB962C8B-B14F-4D97-AF65-F5344CB8AC3E}">
        <p14:creationId xmlns:p14="http://schemas.microsoft.com/office/powerpoint/2010/main" val="23773359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内容页">
    <p:spTree>
      <p:nvGrpSpPr>
        <p:cNvPr id="1" name=""/>
        <p:cNvGrpSpPr/>
        <p:nvPr/>
      </p:nvGrpSpPr>
      <p:grpSpPr>
        <a:xfrm>
          <a:off x="0" y="0"/>
          <a:ext cx="0" cy="0"/>
          <a:chOff x="0" y="0"/>
          <a:chExt cx="0" cy="0"/>
        </a:xfrm>
      </p:grpSpPr>
      <p:sp>
        <p:nvSpPr>
          <p:cNvPr id="5" name="灯片编号占位符 4"/>
          <p:cNvSpPr>
            <a:spLocks noGrp="1"/>
          </p:cNvSpPr>
          <p:nvPr>
            <p:ph type="sldNum" sz="quarter" idx="13"/>
          </p:nvPr>
        </p:nvSpPr>
        <p:spPr>
          <a:xfrm>
            <a:off x="11752027" y="6536227"/>
            <a:ext cx="437434" cy="286214"/>
          </a:xfrm>
          <a:prstGeom prst="rect">
            <a:avLst/>
          </a:prstGeom>
        </p:spPr>
        <p:txBody>
          <a:bodyPr/>
          <a:lstStyle>
            <a:lvl1pPr>
              <a:defRPr sz="1400" b="1">
                <a:latin typeface="+mj-ea"/>
                <a:ea typeface="+mj-ea"/>
              </a:defRPr>
            </a:lvl1pPr>
          </a:lstStyle>
          <a:p>
            <a:fld id="{D0399D1A-D296-42B7-916E-50FBDB540DBE}" type="slidenum">
              <a:rPr lang="zh-CN" altLang="en-US" smtClean="0"/>
              <a:pPr/>
              <a:t>‹#›</a:t>
            </a:fld>
            <a:endParaRPr lang="zh-CN" altLang="en-US" dirty="0"/>
          </a:p>
        </p:txBody>
      </p:sp>
      <p:sp>
        <p:nvSpPr>
          <p:cNvPr id="7" name="文本占位符 6"/>
          <p:cNvSpPr>
            <a:spLocks noGrp="1"/>
          </p:cNvSpPr>
          <p:nvPr>
            <p:ph type="body" sz="quarter" idx="14" hasCustomPrompt="1"/>
          </p:nvPr>
        </p:nvSpPr>
        <p:spPr>
          <a:xfrm>
            <a:off x="342897" y="254315"/>
            <a:ext cx="8231188" cy="688975"/>
          </a:xfrm>
          <a:prstGeom prst="rect">
            <a:avLst/>
          </a:prstGeom>
        </p:spPr>
        <p:txBody>
          <a:bodyPr/>
          <a:lstStyle>
            <a:lvl1pPr marL="0" indent="0">
              <a:buNone/>
              <a:defRPr sz="3000" b="1" i="0" u="sng" baseline="0">
                <a:solidFill>
                  <a:srgbClr val="7030A0"/>
                </a:solidFill>
                <a:latin typeface="+mj-ea"/>
                <a:ea typeface="+mj-ea"/>
              </a:defRPr>
            </a:lvl1pPr>
          </a:lstStyle>
          <a:p>
            <a:pPr lvl="0"/>
            <a:r>
              <a:rPr lang="zh-CN" altLang="en-US" dirty="0"/>
              <a:t>标题</a:t>
            </a:r>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2" r:id="rId1"/>
  </p:sldLayoutIdLst>
  <p:timing>
    <p:tnLst>
      <p:par>
        <p:cTn id="1" dur="indefinite" restart="never" nodeType="tmRoot"/>
      </p:par>
    </p:tnLst>
  </p:timing>
  <p:hf hdr="0" ftr="0" dt="0"/>
  <p:txStyles>
    <p:titleStyle>
      <a:lvl1pPr algn="l" defTabSz="913765" rtl="0" eaLnBrk="1" latinLnBrk="0" hangingPunct="1">
        <a:lnSpc>
          <a:spcPct val="90000"/>
        </a:lnSpc>
        <a:spcBef>
          <a:spcPct val="0"/>
        </a:spcBef>
        <a:buNone/>
        <a:defRPr sz="4400" kern="1200">
          <a:solidFill>
            <a:schemeClr val="tx1"/>
          </a:solidFill>
          <a:latin typeface="Arial" panose="020B0604020202020204" pitchFamily="34" charset="0"/>
          <a:ea typeface="+mj-ea"/>
          <a:cs typeface="+mj-cs"/>
        </a:defRPr>
      </a:lvl1pPr>
    </p:titleStyle>
    <p:bodyStyle>
      <a:lvl1pPr marL="228600" indent="-228600" algn="l" defTabSz="913765" rtl="0" eaLnBrk="1" latinLnBrk="0" hangingPunct="1">
        <a:lnSpc>
          <a:spcPct val="90000"/>
        </a:lnSpc>
        <a:spcBef>
          <a:spcPts val="1000"/>
        </a:spcBef>
        <a:buFont typeface="Arial" panose="020B0604020202020204" pitchFamily="34" charset="0"/>
        <a:buChar char="•"/>
        <a:defRPr sz="2800" kern="1200">
          <a:solidFill>
            <a:schemeClr val="tx1"/>
          </a:solidFill>
          <a:latin typeface="Arial Black" panose="020B0A04020102020204" pitchFamily="34" charset="0"/>
          <a:ea typeface="+mn-ea"/>
          <a:cs typeface="+mn-cs"/>
        </a:defRPr>
      </a:lvl1pPr>
      <a:lvl2pPr marL="685800" indent="-228600" algn="l" defTabSz="913765" rtl="0" eaLnBrk="1" latinLnBrk="0" hangingPunct="1">
        <a:lnSpc>
          <a:spcPct val="90000"/>
        </a:lnSpc>
        <a:spcBef>
          <a:spcPts val="500"/>
        </a:spcBef>
        <a:buFont typeface="Arial" panose="020B0604020202020204" pitchFamily="34" charset="0"/>
        <a:buChar char="•"/>
        <a:defRPr sz="2400" kern="1200">
          <a:solidFill>
            <a:schemeClr val="tx1"/>
          </a:solidFill>
          <a:latin typeface="Arial Black" panose="020B0A04020102020204" pitchFamily="34" charset="0"/>
          <a:ea typeface="+mn-ea"/>
          <a:cs typeface="+mn-cs"/>
        </a:defRPr>
      </a:lvl2pPr>
      <a:lvl3pPr marL="1143000" indent="-228600" algn="l" defTabSz="913765" rtl="0" eaLnBrk="1" latinLnBrk="0" hangingPunct="1">
        <a:lnSpc>
          <a:spcPct val="90000"/>
        </a:lnSpc>
        <a:spcBef>
          <a:spcPts val="500"/>
        </a:spcBef>
        <a:buFont typeface="Arial" panose="020B0604020202020204" pitchFamily="34" charset="0"/>
        <a:buChar char="•"/>
        <a:defRPr sz="2000" kern="1200">
          <a:solidFill>
            <a:schemeClr val="tx1"/>
          </a:solidFill>
          <a:latin typeface="Arial Black" panose="020B0A04020102020204" pitchFamily="34" charset="0"/>
          <a:ea typeface="+mn-ea"/>
          <a:cs typeface="+mn-cs"/>
        </a:defRPr>
      </a:lvl3pPr>
      <a:lvl4pPr marL="16002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Arial Black" panose="020B0A04020102020204" pitchFamily="34" charset="0"/>
          <a:ea typeface="+mn-ea"/>
          <a:cs typeface="+mn-cs"/>
        </a:defRPr>
      </a:lvl4pPr>
      <a:lvl5pPr marL="20574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Arial Black" panose="020B0A04020102020204" pitchFamily="34" charset="0"/>
          <a:ea typeface="+mn-ea"/>
          <a:cs typeface="+mn-cs"/>
        </a:defRPr>
      </a:lvl5pPr>
      <a:lvl6pPr marL="25146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hyperlink" Target="https://arxiv.org/pdf/1707.06347" TargetMode="External"/><Relationship Id="rId7"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hyperlink" Target="https://zhuanlan.zhihu.com/p/13467768873"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1110.png"/><Relationship Id="rId2" Type="http://schemas.openxmlformats.org/officeDocument/2006/relationships/image" Target="../media/image113.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2" Type="http://schemas.openxmlformats.org/officeDocument/2006/relationships/image" Target="../media/image1131.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hyperlink" Target="https://arxiv.org/pdf/2402.03300" TargetMode="External"/><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22.png"/></Relationships>
</file>

<file path=ppt/slides/_rels/slide18.xml.rels><?xml version="1.0" encoding="UTF-8" standalone="yes"?>
<Relationships xmlns="http://schemas.openxmlformats.org/package/2006/relationships"><Relationship Id="rId3" Type="http://schemas.openxmlformats.org/officeDocument/2006/relationships/image" Target="../media/image1130.png"/><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1140.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xml"/><Relationship Id="rId1" Type="http://schemas.openxmlformats.org/officeDocument/2006/relationships/tags" Target="../tags/tag1.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98.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4"/>
          </p:nvPr>
        </p:nvSpPr>
        <p:spPr/>
        <p:txBody>
          <a:bodyPr/>
          <a:lstStyle/>
          <a:p>
            <a:r>
              <a:rPr lang="zh-CN" altLang="en-US" dirty="0" smtClean="0"/>
              <a:t>大模型训练方式发展趋势</a:t>
            </a:r>
            <a:endParaRPr lang="zh-CN" altLang="en-US" dirty="0"/>
          </a:p>
        </p:txBody>
      </p:sp>
      <p:pic>
        <p:nvPicPr>
          <p:cNvPr id="6" name="图片 5"/>
          <p:cNvPicPr/>
          <p:nvPr/>
        </p:nvPicPr>
        <p:blipFill rotWithShape="1">
          <a:blip r:embed="rId2"/>
          <a:srcRect t="1586" b="1735"/>
          <a:stretch/>
        </p:blipFill>
        <p:spPr>
          <a:xfrm>
            <a:off x="2125026" y="2662494"/>
            <a:ext cx="8164831" cy="3942081"/>
          </a:xfrm>
          <a:prstGeom prst="rect">
            <a:avLst/>
          </a:prstGeom>
        </p:spPr>
      </p:pic>
      <p:sp>
        <p:nvSpPr>
          <p:cNvPr id="7" name="文本框 6"/>
          <p:cNvSpPr txBox="1"/>
          <p:nvPr/>
        </p:nvSpPr>
        <p:spPr>
          <a:xfrm>
            <a:off x="620871" y="957845"/>
            <a:ext cx="10927398" cy="1569660"/>
          </a:xfrm>
          <a:prstGeom prst="rect">
            <a:avLst/>
          </a:prstGeom>
          <a:noFill/>
        </p:spPr>
        <p:txBody>
          <a:bodyPr wrap="square" rtlCol="0">
            <a:spAutoFit/>
          </a:bodyPr>
          <a:lstStyle/>
          <a:p>
            <a:pPr marL="342900" indent="-342900">
              <a:lnSpc>
                <a:spcPct val="120000"/>
              </a:lnSpc>
              <a:buFont typeface="Arial" panose="020B0604020202020204" pitchFamily="34" charset="0"/>
              <a:buChar char="•"/>
            </a:pPr>
            <a:r>
              <a:rPr lang="en-US" altLang="zh-CN" sz="2000" b="1" dirty="0" smtClean="0">
                <a:latin typeface="微软雅黑" panose="020B0503020204020204" pitchFamily="34" charset="-122"/>
                <a:ea typeface="微软雅黑" panose="020B0503020204020204" pitchFamily="34" charset="-122"/>
              </a:rPr>
              <a:t>LLM</a:t>
            </a:r>
            <a:r>
              <a:rPr lang="zh-CN" altLang="en-US" sz="2000" b="1" dirty="0" smtClean="0">
                <a:latin typeface="微软雅黑" panose="020B0503020204020204" pitchFamily="34" charset="-122"/>
                <a:ea typeface="微软雅黑" panose="020B0503020204020204" pitchFamily="34" charset="-122"/>
              </a:rPr>
              <a:t>诞生之初，常见的训练方法从</a:t>
            </a:r>
            <a:r>
              <a:rPr lang="en-US" altLang="zh-CN" sz="2000" b="1" dirty="0" smtClean="0">
                <a:latin typeface="微软雅黑" panose="020B0503020204020204" pitchFamily="34" charset="-122"/>
                <a:ea typeface="微软雅黑" panose="020B0503020204020204" pitchFamily="34" charset="-122"/>
              </a:rPr>
              <a:t>Self-supervised </a:t>
            </a:r>
            <a:r>
              <a:rPr lang="en-US" altLang="zh-CN" sz="2000" b="1" dirty="0" smtClean="0">
                <a:solidFill>
                  <a:srgbClr val="C00000"/>
                </a:solidFill>
                <a:latin typeface="微软雅黑" panose="020B0503020204020204" pitchFamily="34" charset="-122"/>
                <a:ea typeface="微软雅黑" panose="020B0503020204020204" pitchFamily="34" charset="-122"/>
              </a:rPr>
              <a:t>Pre-training</a:t>
            </a:r>
            <a:r>
              <a:rPr lang="zh-CN" altLang="en-US" sz="2000" b="1" dirty="0" smtClean="0">
                <a:latin typeface="微软雅黑" panose="020B0503020204020204" pitchFamily="34" charset="-122"/>
                <a:ea typeface="微软雅黑" panose="020B0503020204020204" pitchFamily="34" charset="-122"/>
              </a:rPr>
              <a:t>发展到</a:t>
            </a:r>
            <a:r>
              <a:rPr lang="en-US" altLang="zh-CN" sz="2000" b="1" dirty="0" smtClean="0">
                <a:latin typeface="微软雅黑" panose="020B0503020204020204" pitchFamily="34" charset="-122"/>
                <a:ea typeface="微软雅黑" panose="020B0503020204020204" pitchFamily="34" charset="-122"/>
              </a:rPr>
              <a:t>Supervised </a:t>
            </a:r>
            <a:r>
              <a:rPr lang="en-US" altLang="zh-CN" sz="2000" b="1" dirty="0" smtClean="0">
                <a:solidFill>
                  <a:srgbClr val="C00000"/>
                </a:solidFill>
                <a:latin typeface="微软雅黑" panose="020B0503020204020204" pitchFamily="34" charset="-122"/>
                <a:ea typeface="微软雅黑" panose="020B0503020204020204" pitchFamily="34" charset="-122"/>
              </a:rPr>
              <a:t>Fine-tuning</a:t>
            </a:r>
          </a:p>
          <a:p>
            <a:pPr marL="342900" indent="-342900">
              <a:lnSpc>
                <a:spcPct val="120000"/>
              </a:lnSpc>
              <a:buFont typeface="Arial" panose="020B0604020202020204" pitchFamily="34" charset="0"/>
              <a:buChar char="•"/>
            </a:pPr>
            <a:r>
              <a:rPr lang="zh-CN" altLang="en-US" sz="2000" b="1" dirty="0" smtClean="0">
                <a:latin typeface="微软雅黑" panose="020B0503020204020204" pitchFamily="34" charset="-122"/>
                <a:ea typeface="微软雅黑" panose="020B0503020204020204" pitchFamily="34" charset="-122"/>
              </a:rPr>
              <a:t>近几年，面向特定问题（</a:t>
            </a:r>
            <a:r>
              <a:rPr lang="en-US" altLang="zh-CN" sz="2000" b="1" dirty="0" smtClean="0">
                <a:latin typeface="微软雅黑" panose="020B0503020204020204" pitchFamily="34" charset="-122"/>
                <a:ea typeface="微软雅黑" panose="020B0503020204020204" pitchFamily="34" charset="-122"/>
              </a:rPr>
              <a:t>STEM</a:t>
            </a:r>
            <a:r>
              <a:rPr lang="zh-CN" altLang="en-US" sz="2000" b="1" dirty="0" smtClean="0">
                <a:latin typeface="微软雅黑" panose="020B0503020204020204" pitchFamily="34" charset="-122"/>
                <a:ea typeface="微软雅黑" panose="020B0503020204020204" pitchFamily="34" charset="-122"/>
              </a:rPr>
              <a:t>等）的先进优化算法逐渐诞生，如</a:t>
            </a:r>
            <a:r>
              <a:rPr lang="en-US" altLang="zh-CN" sz="2000" b="1" dirty="0" smtClean="0">
                <a:latin typeface="微软雅黑" panose="020B0503020204020204" pitchFamily="34" charset="-122"/>
                <a:ea typeface="微软雅黑" panose="020B0503020204020204" pitchFamily="34" charset="-122"/>
              </a:rPr>
              <a:t>RLHF</a:t>
            </a:r>
            <a:r>
              <a:rPr lang="zh-CN" altLang="en-US" sz="2000" b="1" dirty="0" smtClean="0">
                <a:latin typeface="微软雅黑" panose="020B0503020204020204" pitchFamily="34" charset="-122"/>
                <a:ea typeface="微软雅黑" panose="020B0503020204020204" pitchFamily="34" charset="-122"/>
              </a:rPr>
              <a:t>、</a:t>
            </a:r>
            <a:r>
              <a:rPr lang="en-US" altLang="zh-CN" sz="2000" b="1" dirty="0" smtClean="0">
                <a:latin typeface="微软雅黑" panose="020B0503020204020204" pitchFamily="34" charset="-122"/>
                <a:ea typeface="微软雅黑" panose="020B0503020204020204" pitchFamily="34" charset="-122"/>
              </a:rPr>
              <a:t>RAG</a:t>
            </a:r>
            <a:r>
              <a:rPr lang="zh-CN" altLang="en-US" sz="2000" b="1" dirty="0" smtClean="0">
                <a:latin typeface="微软雅黑" panose="020B0503020204020204" pitchFamily="34" charset="-122"/>
                <a:ea typeface="微软雅黑" panose="020B0503020204020204" pitchFamily="34" charset="-122"/>
              </a:rPr>
              <a:t>、</a:t>
            </a:r>
            <a:r>
              <a:rPr lang="en-US" altLang="zh-CN" sz="2000" b="1" dirty="0" smtClean="0">
                <a:latin typeface="微软雅黑" panose="020B0503020204020204" pitchFamily="34" charset="-122"/>
                <a:ea typeface="微软雅黑" panose="020B0503020204020204" pitchFamily="34" charset="-122"/>
              </a:rPr>
              <a:t>Test-time Computing</a:t>
            </a:r>
            <a:r>
              <a:rPr lang="zh-CN" altLang="en-US" sz="2000" b="1" dirty="0" smtClean="0">
                <a:latin typeface="微软雅黑" panose="020B0503020204020204" pitchFamily="34" charset="-122"/>
                <a:ea typeface="微软雅黑" panose="020B0503020204020204" pitchFamily="34" charset="-122"/>
              </a:rPr>
              <a:t>、</a:t>
            </a:r>
            <a:r>
              <a:rPr lang="en-US" altLang="zh-CN" sz="2000" b="1" dirty="0" smtClean="0">
                <a:solidFill>
                  <a:srgbClr val="C00000"/>
                </a:solidFill>
                <a:latin typeface="微软雅黑" panose="020B0503020204020204" pitchFamily="34" charset="-122"/>
                <a:ea typeface="微软雅黑" panose="020B0503020204020204" pitchFamily="34" charset="-122"/>
              </a:rPr>
              <a:t>RL-based Reasoning Model</a:t>
            </a:r>
            <a:r>
              <a:rPr lang="zh-CN" altLang="en-US" sz="2000" b="1" dirty="0" smtClean="0">
                <a:latin typeface="微软雅黑" panose="020B0503020204020204" pitchFamily="34" charset="-122"/>
                <a:ea typeface="微软雅黑" panose="020B0503020204020204" pitchFamily="34" charset="-122"/>
              </a:rPr>
              <a:t>等</a:t>
            </a:r>
            <a:endParaRPr lang="zh-CN" altLang="en-US" sz="2000" b="1" dirty="0">
              <a:latin typeface="微软雅黑" panose="020B0503020204020204" pitchFamily="34" charset="-122"/>
              <a:ea typeface="微软雅黑" panose="020B0503020204020204" pitchFamily="34" charset="-122"/>
            </a:endParaRPr>
          </a:p>
        </p:txBody>
      </p:sp>
      <p:cxnSp>
        <p:nvCxnSpPr>
          <p:cNvPr id="8" name="直接连接符 7"/>
          <p:cNvCxnSpPr/>
          <p:nvPr/>
        </p:nvCxnSpPr>
        <p:spPr>
          <a:xfrm>
            <a:off x="-10160" y="2592822"/>
            <a:ext cx="12189461" cy="0"/>
          </a:xfrm>
          <a:prstGeom prst="line">
            <a:avLst/>
          </a:prstGeom>
          <a:ln>
            <a:prstDash val="dash"/>
          </a:ln>
        </p:spPr>
        <p:style>
          <a:lnRef idx="1">
            <a:schemeClr val="dk1"/>
          </a:lnRef>
          <a:fillRef idx="0">
            <a:schemeClr val="dk1"/>
          </a:fillRef>
          <a:effectRef idx="0">
            <a:schemeClr val="dk1"/>
          </a:effectRef>
          <a:fontRef idx="minor">
            <a:schemeClr val="tx1"/>
          </a:fontRef>
        </p:style>
      </p:cxnSp>
      <p:sp>
        <p:nvSpPr>
          <p:cNvPr id="4" name="文本框 3"/>
          <p:cNvSpPr txBox="1"/>
          <p:nvPr/>
        </p:nvSpPr>
        <p:spPr>
          <a:xfrm>
            <a:off x="10011747" y="115815"/>
            <a:ext cx="2069587" cy="307777"/>
          </a:xfrm>
          <a:prstGeom prst="rect">
            <a:avLst/>
          </a:prstGeom>
          <a:noFill/>
        </p:spPr>
        <p:txBody>
          <a:bodyPr wrap="square" rtlCol="0">
            <a:spAutoFit/>
          </a:bodyPr>
          <a:lstStyle/>
          <a:p>
            <a:r>
              <a:rPr lang="en-US" altLang="zh-CN" sz="1400" b="1" i="1" u="sng" dirty="0" smtClean="0">
                <a:solidFill>
                  <a:srgbClr val="C00000"/>
                </a:solidFill>
                <a:effectLst>
                  <a:outerShdw blurRad="38100" dist="38100" dir="2700000" algn="tl">
                    <a:srgbClr val="000000">
                      <a:alpha val="43137"/>
                    </a:srgbClr>
                  </a:outerShdw>
                </a:effectLst>
                <a:latin typeface="+mj-ea"/>
                <a:ea typeface="+mj-ea"/>
              </a:rPr>
              <a:t>Updated: 2025.02.26</a:t>
            </a:r>
            <a:endParaRPr lang="zh-CN" altLang="en-US" sz="1400" b="1" i="1" u="sng" dirty="0">
              <a:solidFill>
                <a:srgbClr val="C00000"/>
              </a:solidFill>
              <a:effectLst>
                <a:outerShdw blurRad="38100" dist="38100" dir="2700000" algn="tl">
                  <a:srgbClr val="000000">
                    <a:alpha val="43137"/>
                  </a:srgbClr>
                </a:outerShdw>
              </a:effectLst>
              <a:latin typeface="+mj-ea"/>
              <a:ea typeface="+mj-ea"/>
            </a:endParaRPr>
          </a:p>
        </p:txBody>
      </p:sp>
      <p:sp>
        <p:nvSpPr>
          <p:cNvPr id="5" name="灯片编号占位符 4"/>
          <p:cNvSpPr>
            <a:spLocks noGrp="1"/>
          </p:cNvSpPr>
          <p:nvPr>
            <p:ph type="sldNum" sz="quarter" idx="13"/>
          </p:nvPr>
        </p:nvSpPr>
        <p:spPr/>
        <p:txBody>
          <a:bodyPr/>
          <a:lstStyle/>
          <a:p>
            <a:fld id="{D0399D1A-D296-42B7-916E-50FBDB540DBE}" type="slidenum">
              <a:rPr lang="zh-CN" altLang="en-US" smtClean="0"/>
              <a:pPr/>
              <a:t>0</a:t>
            </a:fld>
            <a:endParaRPr lang="zh-CN" altLang="en-US" dirty="0"/>
          </a:p>
        </p:txBody>
      </p:sp>
    </p:spTree>
    <p:extLst>
      <p:ext uri="{BB962C8B-B14F-4D97-AF65-F5344CB8AC3E}">
        <p14:creationId xmlns:p14="http://schemas.microsoft.com/office/powerpoint/2010/main" val="79666122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4"/>
          </p:nvPr>
        </p:nvSpPr>
        <p:spPr/>
        <p:txBody>
          <a:bodyPr/>
          <a:lstStyle/>
          <a:p>
            <a:r>
              <a:rPr lang="en-US" altLang="zh-CN" dirty="0" err="1" smtClean="0"/>
              <a:t>DeepSeek</a:t>
            </a:r>
            <a:r>
              <a:rPr lang="zh-CN" altLang="en-US" dirty="0" smtClean="0"/>
              <a:t>系列模型构建过程总览</a:t>
            </a:r>
            <a:endParaRPr lang="en-US" altLang="zh-CN" dirty="0"/>
          </a:p>
        </p:txBody>
      </p:sp>
      <p:sp>
        <p:nvSpPr>
          <p:cNvPr id="5" name="文本框 4"/>
          <p:cNvSpPr txBox="1"/>
          <p:nvPr/>
        </p:nvSpPr>
        <p:spPr>
          <a:xfrm>
            <a:off x="464649" y="898110"/>
            <a:ext cx="6111348" cy="3508653"/>
          </a:xfrm>
          <a:prstGeom prst="rect">
            <a:avLst/>
          </a:prstGeom>
          <a:noFill/>
        </p:spPr>
        <p:txBody>
          <a:bodyPr wrap="square" rtlCol="0">
            <a:spAutoFit/>
          </a:bodyPr>
          <a:lstStyle/>
          <a:p>
            <a:pPr marL="342900" indent="-342900">
              <a:lnSpc>
                <a:spcPct val="150000"/>
              </a:lnSpc>
              <a:buFont typeface="Wingdings" panose="05000000000000000000" charset="0"/>
              <a:buChar char="Ø"/>
            </a:pPr>
            <a:r>
              <a:rPr lang="zh-CN" altLang="en-US" sz="2000" b="1" dirty="0" smtClean="0">
                <a:latin typeface="+mj-ea"/>
                <a:ea typeface="+mj-ea"/>
              </a:rPr>
              <a:t>模型列表：</a:t>
            </a:r>
            <a:endParaRPr lang="en-US" altLang="zh-CN" sz="2000" b="1" dirty="0" smtClean="0">
              <a:latin typeface="+mj-ea"/>
              <a:ea typeface="+mj-ea"/>
            </a:endParaRPr>
          </a:p>
          <a:p>
            <a:pPr marL="800100" lvl="1" indent="-342900">
              <a:lnSpc>
                <a:spcPct val="150000"/>
              </a:lnSpc>
              <a:buFont typeface="Wingdings" panose="05000000000000000000" charset="0"/>
              <a:buChar char="Ø"/>
            </a:pPr>
            <a:r>
              <a:rPr lang="en-US" altLang="zh-CN" b="1" dirty="0" smtClean="0">
                <a:latin typeface="+mj-ea"/>
                <a:ea typeface="+mj-ea"/>
              </a:rPr>
              <a:t>Stage 1</a:t>
            </a:r>
            <a:r>
              <a:rPr lang="en-US" altLang="zh-CN" dirty="0" smtClean="0">
                <a:latin typeface="+mj-ea"/>
                <a:ea typeface="+mj-ea"/>
              </a:rPr>
              <a:t>: DeepSeek-V3</a:t>
            </a:r>
            <a:endParaRPr lang="en-US" altLang="zh-CN" dirty="0">
              <a:latin typeface="+mj-ea"/>
              <a:ea typeface="+mj-ea"/>
              <a:sym typeface="Wingdings" panose="05000000000000000000" pitchFamily="2" charset="2"/>
            </a:endParaRPr>
          </a:p>
          <a:p>
            <a:pPr marL="800100" lvl="1" indent="-342900">
              <a:lnSpc>
                <a:spcPct val="150000"/>
              </a:lnSpc>
              <a:buFont typeface="Wingdings" panose="05000000000000000000" charset="0"/>
              <a:buChar char="Ø"/>
            </a:pPr>
            <a:r>
              <a:rPr lang="en-US" altLang="zh-CN" b="1" dirty="0" smtClean="0">
                <a:latin typeface="+mj-ea"/>
                <a:ea typeface="+mj-ea"/>
              </a:rPr>
              <a:t>Stage 2</a:t>
            </a:r>
            <a:r>
              <a:rPr lang="en-US" altLang="zh-CN" dirty="0" smtClean="0">
                <a:latin typeface="+mj-ea"/>
                <a:ea typeface="+mj-ea"/>
              </a:rPr>
              <a:t>: DeepSeek-R1-Zero</a:t>
            </a:r>
          </a:p>
          <a:p>
            <a:pPr marL="800100" lvl="1" indent="-342900">
              <a:lnSpc>
                <a:spcPct val="150000"/>
              </a:lnSpc>
              <a:buFont typeface="Wingdings" panose="05000000000000000000" charset="0"/>
              <a:buChar char="Ø"/>
            </a:pPr>
            <a:r>
              <a:rPr lang="en-US" altLang="zh-CN" b="1" dirty="0" smtClean="0">
                <a:latin typeface="+mj-ea"/>
                <a:ea typeface="+mj-ea"/>
              </a:rPr>
              <a:t>Stage 3</a:t>
            </a:r>
            <a:r>
              <a:rPr lang="en-US" altLang="zh-CN" dirty="0" smtClean="0">
                <a:latin typeface="+mj-ea"/>
                <a:ea typeface="+mj-ea"/>
              </a:rPr>
              <a:t>: DeepSeek-R1</a:t>
            </a:r>
            <a:r>
              <a:rPr lang="zh-CN" altLang="en-US" dirty="0" smtClean="0">
                <a:latin typeface="+mj-ea"/>
                <a:ea typeface="+mj-ea"/>
              </a:rPr>
              <a:t>、</a:t>
            </a:r>
            <a:r>
              <a:rPr lang="en-US" altLang="zh-CN" dirty="0" smtClean="0">
                <a:latin typeface="+mj-ea"/>
                <a:ea typeface="+mj-ea"/>
              </a:rPr>
              <a:t>DeepSeek-R1 Distill</a:t>
            </a:r>
          </a:p>
          <a:p>
            <a:pPr marL="342900" indent="-342900">
              <a:lnSpc>
                <a:spcPct val="150000"/>
              </a:lnSpc>
              <a:buFont typeface="Wingdings" panose="05000000000000000000" charset="0"/>
              <a:buChar char="Ø"/>
            </a:pPr>
            <a:r>
              <a:rPr lang="zh-CN" altLang="en-US" sz="2000" b="1" dirty="0" smtClean="0">
                <a:latin typeface="+mj-ea"/>
                <a:ea typeface="+mj-ea"/>
              </a:rPr>
              <a:t>拒绝采样方法生成数据：</a:t>
            </a:r>
            <a:endParaRPr lang="en-US" altLang="zh-CN" sz="2000" b="1" dirty="0" smtClean="0">
              <a:latin typeface="+mj-ea"/>
              <a:ea typeface="+mj-ea"/>
            </a:endParaRPr>
          </a:p>
          <a:p>
            <a:pPr marL="800100" lvl="1" indent="-342900">
              <a:lnSpc>
                <a:spcPct val="150000"/>
              </a:lnSpc>
              <a:buFont typeface="Wingdings" panose="05000000000000000000" charset="0"/>
              <a:buChar char="Ø"/>
            </a:pPr>
            <a:r>
              <a:rPr lang="zh-CN" altLang="en-US" dirty="0" smtClean="0">
                <a:latin typeface="+mj-ea"/>
                <a:ea typeface="+mj-ea"/>
              </a:rPr>
              <a:t>推理数据：</a:t>
            </a:r>
            <a:r>
              <a:rPr lang="en-US" altLang="zh-CN" b="1" dirty="0" smtClean="0">
                <a:solidFill>
                  <a:srgbClr val="C00000"/>
                </a:solidFill>
                <a:latin typeface="+mj-ea"/>
                <a:ea typeface="+mj-ea"/>
              </a:rPr>
              <a:t>60w</a:t>
            </a:r>
            <a:r>
              <a:rPr lang="zh-CN" altLang="en-US" b="1" dirty="0" smtClean="0">
                <a:solidFill>
                  <a:srgbClr val="C00000"/>
                </a:solidFill>
                <a:latin typeface="+mj-ea"/>
                <a:ea typeface="+mj-ea"/>
              </a:rPr>
              <a:t>条</a:t>
            </a:r>
            <a:endParaRPr lang="en-US" altLang="zh-CN" b="1" dirty="0" smtClean="0">
              <a:solidFill>
                <a:srgbClr val="C00000"/>
              </a:solidFill>
              <a:latin typeface="+mj-ea"/>
              <a:ea typeface="+mj-ea"/>
            </a:endParaRPr>
          </a:p>
          <a:p>
            <a:pPr marL="800100" lvl="1" indent="-342900">
              <a:lnSpc>
                <a:spcPct val="150000"/>
              </a:lnSpc>
              <a:buFont typeface="Wingdings" panose="05000000000000000000" charset="0"/>
              <a:buChar char="Ø"/>
            </a:pPr>
            <a:r>
              <a:rPr lang="zh-CN" altLang="en-US" dirty="0" smtClean="0">
                <a:latin typeface="+mj-ea"/>
                <a:ea typeface="+mj-ea"/>
              </a:rPr>
              <a:t>非推理数据：</a:t>
            </a:r>
            <a:r>
              <a:rPr lang="en-US" altLang="zh-CN" b="1" dirty="0" smtClean="0">
                <a:solidFill>
                  <a:srgbClr val="C00000"/>
                </a:solidFill>
                <a:latin typeface="+mj-ea"/>
                <a:ea typeface="+mj-ea"/>
              </a:rPr>
              <a:t>20w</a:t>
            </a:r>
            <a:r>
              <a:rPr lang="zh-CN" altLang="en-US" b="1" dirty="0" smtClean="0">
                <a:solidFill>
                  <a:srgbClr val="C00000"/>
                </a:solidFill>
                <a:latin typeface="+mj-ea"/>
                <a:ea typeface="+mj-ea"/>
              </a:rPr>
              <a:t>条</a:t>
            </a:r>
            <a:endParaRPr lang="en-US" altLang="zh-CN" b="1" dirty="0" smtClean="0">
              <a:solidFill>
                <a:srgbClr val="C00000"/>
              </a:solidFill>
              <a:latin typeface="+mj-ea"/>
              <a:ea typeface="+mj-ea"/>
            </a:endParaRPr>
          </a:p>
          <a:p>
            <a:pPr marL="800100" lvl="1" indent="-342900">
              <a:lnSpc>
                <a:spcPct val="150000"/>
              </a:lnSpc>
              <a:buFont typeface="Wingdings" panose="05000000000000000000" charset="0"/>
              <a:buChar char="Ø"/>
            </a:pPr>
            <a:r>
              <a:rPr lang="zh-CN" altLang="en-US" dirty="0" smtClean="0">
                <a:latin typeface="+mj-ea"/>
                <a:ea typeface="+mj-ea"/>
              </a:rPr>
              <a:t>冷启动数据：</a:t>
            </a:r>
            <a:r>
              <a:rPr lang="zh-CN" altLang="en-US" b="1" dirty="0" smtClean="0">
                <a:solidFill>
                  <a:srgbClr val="C00000"/>
                </a:solidFill>
                <a:latin typeface="+mj-ea"/>
                <a:ea typeface="+mj-ea"/>
              </a:rPr>
              <a:t>几千条</a:t>
            </a:r>
            <a:endParaRPr lang="en-US" altLang="zh-CN" b="1" dirty="0">
              <a:solidFill>
                <a:srgbClr val="C00000"/>
              </a:solidFill>
              <a:latin typeface="+mj-ea"/>
              <a:ea typeface="+mj-ea"/>
            </a:endParaRPr>
          </a:p>
        </p:txBody>
      </p:sp>
      <p:grpSp>
        <p:nvGrpSpPr>
          <p:cNvPr id="10" name="组合 9"/>
          <p:cNvGrpSpPr/>
          <p:nvPr/>
        </p:nvGrpSpPr>
        <p:grpSpPr>
          <a:xfrm>
            <a:off x="6576293" y="1019032"/>
            <a:ext cx="5074136" cy="5614121"/>
            <a:chOff x="6167253" y="720725"/>
            <a:chExt cx="5080982" cy="5751136"/>
          </a:xfrm>
        </p:grpSpPr>
        <p:pic>
          <p:nvPicPr>
            <p:cNvPr id="7" name="图片 6"/>
            <p:cNvPicPr>
              <a:picLocks noChangeAspect="1"/>
            </p:cNvPicPr>
            <p:nvPr/>
          </p:nvPicPr>
          <p:blipFill>
            <a:blip r:embed="rId3"/>
            <a:stretch>
              <a:fillRect/>
            </a:stretch>
          </p:blipFill>
          <p:spPr>
            <a:xfrm>
              <a:off x="6167253" y="720725"/>
              <a:ext cx="5080982" cy="5751136"/>
            </a:xfrm>
            <a:prstGeom prst="rect">
              <a:avLst/>
            </a:prstGeom>
          </p:spPr>
        </p:pic>
        <p:pic>
          <p:nvPicPr>
            <p:cNvPr id="6" name="图片 5"/>
            <p:cNvPicPr>
              <a:picLocks noChangeAspect="1"/>
            </p:cNvPicPr>
            <p:nvPr/>
          </p:nvPicPr>
          <p:blipFill>
            <a:blip r:embed="rId4"/>
            <a:stretch>
              <a:fillRect/>
            </a:stretch>
          </p:blipFill>
          <p:spPr>
            <a:xfrm>
              <a:off x="10028401" y="6012646"/>
              <a:ext cx="1182890" cy="459215"/>
            </a:xfrm>
            <a:prstGeom prst="rect">
              <a:avLst/>
            </a:prstGeom>
          </p:spPr>
        </p:pic>
        <p:sp>
          <p:nvSpPr>
            <p:cNvPr id="9" name="圆角矩形 8"/>
            <p:cNvSpPr/>
            <p:nvPr/>
          </p:nvSpPr>
          <p:spPr>
            <a:xfrm>
              <a:off x="10289309" y="6009960"/>
              <a:ext cx="905162" cy="381604"/>
            </a:xfrm>
            <a:prstGeom prst="roundRect">
              <a:avLst/>
            </a:prstGeom>
            <a:solidFill>
              <a:srgbClr val="EC727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b="1" dirty="0" smtClean="0"/>
                <a:t>DeepSeek-R1</a:t>
              </a:r>
              <a:endParaRPr lang="zh-CN" altLang="en-US" sz="900" b="1" dirty="0"/>
            </a:p>
          </p:txBody>
        </p:sp>
      </p:grpSp>
      <p:graphicFrame>
        <p:nvGraphicFramePr>
          <p:cNvPr id="16" name="表格 15"/>
          <p:cNvGraphicFramePr>
            <a:graphicFrameLocks noGrp="1"/>
          </p:cNvGraphicFramePr>
          <p:nvPr>
            <p:extLst>
              <p:ext uri="{D42A27DB-BD31-4B8C-83A1-F6EECF244321}">
                <p14:modId xmlns:p14="http://schemas.microsoft.com/office/powerpoint/2010/main" val="216688373"/>
              </p:ext>
            </p:extLst>
          </p:nvPr>
        </p:nvGraphicFramePr>
        <p:xfrm>
          <a:off x="646431" y="4536815"/>
          <a:ext cx="5828145" cy="1854200"/>
        </p:xfrm>
        <a:graphic>
          <a:graphicData uri="http://schemas.openxmlformats.org/drawingml/2006/table">
            <a:tbl>
              <a:tblPr firstRow="1" bandRow="1">
                <a:tableStyleId>{5C22544A-7EE6-4342-B048-85BDC9FD1C3A}</a:tableStyleId>
              </a:tblPr>
              <a:tblGrid>
                <a:gridCol w="2598094">
                  <a:extLst>
                    <a:ext uri="{9D8B030D-6E8A-4147-A177-3AD203B41FA5}">
                      <a16:colId xmlns:a16="http://schemas.microsoft.com/office/drawing/2014/main" val="3687013260"/>
                    </a:ext>
                  </a:extLst>
                </a:gridCol>
                <a:gridCol w="3230051">
                  <a:extLst>
                    <a:ext uri="{9D8B030D-6E8A-4147-A177-3AD203B41FA5}">
                      <a16:colId xmlns:a16="http://schemas.microsoft.com/office/drawing/2014/main" val="36151331"/>
                    </a:ext>
                  </a:extLst>
                </a:gridCol>
              </a:tblGrid>
              <a:tr h="370840">
                <a:tc>
                  <a:txBody>
                    <a:bodyPr/>
                    <a:lstStyle/>
                    <a:p>
                      <a:pPr algn="ctr"/>
                      <a:r>
                        <a:rPr lang="zh-CN" altLang="en-US" dirty="0" smtClean="0">
                          <a:latin typeface="+mj-ea"/>
                          <a:ea typeface="+mj-ea"/>
                        </a:rPr>
                        <a:t>模型</a:t>
                      </a:r>
                      <a:endParaRPr lang="zh-CN" altLang="en-US" dirty="0">
                        <a:latin typeface="+mj-ea"/>
                        <a:ea typeface="+mj-ea"/>
                      </a:endParaRPr>
                    </a:p>
                  </a:txBody>
                  <a:tcPr/>
                </a:tc>
                <a:tc>
                  <a:txBody>
                    <a:bodyPr/>
                    <a:lstStyle/>
                    <a:p>
                      <a:pPr algn="ctr"/>
                      <a:r>
                        <a:rPr lang="zh-CN" altLang="en-US" dirty="0" smtClean="0">
                          <a:latin typeface="+mj-ea"/>
                          <a:ea typeface="+mj-ea"/>
                        </a:rPr>
                        <a:t>训练方法</a:t>
                      </a:r>
                      <a:endParaRPr lang="zh-CN" altLang="en-US" dirty="0">
                        <a:latin typeface="+mj-ea"/>
                        <a:ea typeface="+mj-ea"/>
                      </a:endParaRPr>
                    </a:p>
                  </a:txBody>
                  <a:tcPr/>
                </a:tc>
                <a:extLst>
                  <a:ext uri="{0D108BD9-81ED-4DB2-BD59-A6C34878D82A}">
                    <a16:rowId xmlns:a16="http://schemas.microsoft.com/office/drawing/2014/main" val="2194463292"/>
                  </a:ext>
                </a:extLst>
              </a:tr>
              <a:tr h="370840">
                <a:tc>
                  <a:txBody>
                    <a:bodyPr/>
                    <a:lstStyle/>
                    <a:p>
                      <a:pPr algn="ctr"/>
                      <a:r>
                        <a:rPr lang="en-US" altLang="zh-CN" sz="1600" dirty="0" smtClean="0">
                          <a:latin typeface="+mj-ea"/>
                          <a:ea typeface="+mj-ea"/>
                        </a:rPr>
                        <a:t>DeepSeek-V3</a:t>
                      </a:r>
                      <a:r>
                        <a:rPr lang="en-US" altLang="zh-CN" sz="1600" baseline="0" dirty="0" smtClean="0">
                          <a:latin typeface="+mj-ea"/>
                          <a:ea typeface="+mj-ea"/>
                        </a:rPr>
                        <a:t> Base</a:t>
                      </a:r>
                      <a:endParaRPr lang="zh-CN" altLang="en-US" sz="1600" dirty="0">
                        <a:latin typeface="+mj-ea"/>
                        <a:ea typeface="+mj-ea"/>
                      </a:endParaRPr>
                    </a:p>
                  </a:txBody>
                  <a:tcPr/>
                </a:tc>
                <a:tc>
                  <a:txBody>
                    <a:bodyPr/>
                    <a:lstStyle/>
                    <a:p>
                      <a:pPr algn="ctr"/>
                      <a:r>
                        <a:rPr lang="en-US" altLang="zh-CN" sz="1600" dirty="0" smtClean="0">
                          <a:latin typeface="+mj-ea"/>
                          <a:ea typeface="+mj-ea"/>
                        </a:rPr>
                        <a:t>Pre-train + Fine-tune + RLHF</a:t>
                      </a:r>
                      <a:endParaRPr lang="zh-CN" altLang="en-US" sz="1600" dirty="0">
                        <a:latin typeface="+mj-ea"/>
                        <a:ea typeface="+mj-ea"/>
                      </a:endParaRPr>
                    </a:p>
                  </a:txBody>
                  <a:tcPr/>
                </a:tc>
                <a:extLst>
                  <a:ext uri="{0D108BD9-81ED-4DB2-BD59-A6C34878D82A}">
                    <a16:rowId xmlns:a16="http://schemas.microsoft.com/office/drawing/2014/main" val="2724545774"/>
                  </a:ext>
                </a:extLst>
              </a:tr>
              <a:tr h="370840">
                <a:tc>
                  <a:txBody>
                    <a:bodyPr/>
                    <a:lstStyle/>
                    <a:p>
                      <a:pPr algn="ctr"/>
                      <a:r>
                        <a:rPr lang="en-US" altLang="zh-CN" sz="1600" dirty="0" smtClean="0">
                          <a:latin typeface="+mj-ea"/>
                          <a:ea typeface="+mj-ea"/>
                        </a:rPr>
                        <a:t>DeepSeek-R1-Zero</a:t>
                      </a:r>
                      <a:endParaRPr lang="zh-CN" altLang="en-US" sz="1600" dirty="0">
                        <a:latin typeface="+mj-ea"/>
                        <a:ea typeface="+mj-ea"/>
                      </a:endParaRPr>
                    </a:p>
                  </a:txBody>
                  <a:tcPr/>
                </a:tc>
                <a:tc>
                  <a:txBody>
                    <a:bodyPr/>
                    <a:lstStyle/>
                    <a:p>
                      <a:pPr algn="ctr"/>
                      <a:r>
                        <a:rPr lang="zh-CN" altLang="en-US" sz="1600" dirty="0" smtClean="0">
                          <a:latin typeface="+mj-ea"/>
                          <a:ea typeface="+mj-ea"/>
                        </a:rPr>
                        <a:t>纯</a:t>
                      </a:r>
                      <a:r>
                        <a:rPr lang="en-US" altLang="zh-CN" sz="1600" dirty="0" smtClean="0">
                          <a:latin typeface="+mj-ea"/>
                          <a:ea typeface="+mj-ea"/>
                        </a:rPr>
                        <a:t>RL</a:t>
                      </a:r>
                      <a:r>
                        <a:rPr lang="zh-CN" altLang="en-US" sz="1600" dirty="0" smtClean="0">
                          <a:latin typeface="+mj-ea"/>
                          <a:ea typeface="+mj-ea"/>
                        </a:rPr>
                        <a:t>（</a:t>
                      </a:r>
                      <a:r>
                        <a:rPr lang="en-US" altLang="zh-CN" sz="1600" dirty="0" smtClean="0">
                          <a:latin typeface="+mj-ea"/>
                          <a:ea typeface="+mj-ea"/>
                        </a:rPr>
                        <a:t>GRPO</a:t>
                      </a:r>
                      <a:r>
                        <a:rPr lang="zh-CN" altLang="en-US" sz="1600" dirty="0" smtClean="0">
                          <a:latin typeface="+mj-ea"/>
                          <a:ea typeface="+mj-ea"/>
                        </a:rPr>
                        <a:t>）</a:t>
                      </a:r>
                      <a:endParaRPr lang="zh-CN" altLang="en-US" sz="1600" dirty="0">
                        <a:latin typeface="+mj-ea"/>
                        <a:ea typeface="+mj-ea"/>
                      </a:endParaRPr>
                    </a:p>
                  </a:txBody>
                  <a:tcPr/>
                </a:tc>
                <a:extLst>
                  <a:ext uri="{0D108BD9-81ED-4DB2-BD59-A6C34878D82A}">
                    <a16:rowId xmlns:a16="http://schemas.microsoft.com/office/drawing/2014/main" val="693740232"/>
                  </a:ext>
                </a:extLst>
              </a:tr>
              <a:tr h="370840">
                <a:tc>
                  <a:txBody>
                    <a:bodyPr/>
                    <a:lstStyle/>
                    <a:p>
                      <a:pPr algn="ctr"/>
                      <a:r>
                        <a:rPr lang="en-US" altLang="zh-CN" sz="1600" dirty="0" smtClean="0">
                          <a:latin typeface="+mj-ea"/>
                          <a:ea typeface="+mj-ea"/>
                        </a:rPr>
                        <a:t>DeepSeek-R1 Distill</a:t>
                      </a:r>
                      <a:endParaRPr lang="zh-CN" altLang="en-US" sz="1600" dirty="0">
                        <a:latin typeface="+mj-ea"/>
                        <a:ea typeface="+mj-ea"/>
                      </a:endParaRPr>
                    </a:p>
                  </a:txBody>
                  <a:tcPr/>
                </a:tc>
                <a:tc>
                  <a:txBody>
                    <a:bodyPr/>
                    <a:lstStyle/>
                    <a:p>
                      <a:pPr algn="ctr"/>
                      <a:r>
                        <a:rPr lang="en-US" altLang="zh-CN" sz="1600" dirty="0" smtClean="0">
                          <a:latin typeface="+mj-ea"/>
                          <a:ea typeface="+mj-ea"/>
                        </a:rPr>
                        <a:t>SFT</a:t>
                      </a:r>
                      <a:endParaRPr lang="zh-CN" altLang="en-US" sz="1600" dirty="0">
                        <a:latin typeface="+mj-ea"/>
                        <a:ea typeface="+mj-ea"/>
                      </a:endParaRPr>
                    </a:p>
                  </a:txBody>
                  <a:tcPr/>
                </a:tc>
                <a:extLst>
                  <a:ext uri="{0D108BD9-81ED-4DB2-BD59-A6C34878D82A}">
                    <a16:rowId xmlns:a16="http://schemas.microsoft.com/office/drawing/2014/main" val="3875845004"/>
                  </a:ext>
                </a:extLst>
              </a:tr>
              <a:tr h="370840">
                <a:tc>
                  <a:txBody>
                    <a:bodyPr/>
                    <a:lstStyle/>
                    <a:p>
                      <a:pPr algn="ctr"/>
                      <a:r>
                        <a:rPr lang="en-US" altLang="zh-CN" sz="1600" dirty="0" smtClean="0">
                          <a:latin typeface="+mj-ea"/>
                          <a:ea typeface="+mj-ea"/>
                        </a:rPr>
                        <a:t>DeepSeek-R1</a:t>
                      </a:r>
                      <a:endParaRPr lang="zh-CN" altLang="en-US" sz="1600" dirty="0">
                        <a:latin typeface="+mj-ea"/>
                        <a:ea typeface="+mj-ea"/>
                      </a:endParaRPr>
                    </a:p>
                  </a:txBody>
                  <a:tcPr/>
                </a:tc>
                <a:tc>
                  <a:txBody>
                    <a:bodyPr/>
                    <a:lstStyle/>
                    <a:p>
                      <a:pPr algn="ctr"/>
                      <a:r>
                        <a:rPr lang="en-US" altLang="zh-CN" sz="1600" dirty="0" smtClean="0">
                          <a:latin typeface="+mj-ea"/>
                          <a:ea typeface="+mj-ea"/>
                        </a:rPr>
                        <a:t>SFT + </a:t>
                      </a:r>
                      <a:r>
                        <a:rPr lang="zh-CN" altLang="en-US" sz="1600" dirty="0" smtClean="0">
                          <a:latin typeface="+mj-ea"/>
                          <a:ea typeface="+mj-ea"/>
                        </a:rPr>
                        <a:t>纯</a:t>
                      </a:r>
                      <a:r>
                        <a:rPr lang="en-US" altLang="zh-CN" sz="1600" dirty="0" smtClean="0">
                          <a:latin typeface="+mj-ea"/>
                          <a:ea typeface="+mj-ea"/>
                        </a:rPr>
                        <a:t>RL + RLHF</a:t>
                      </a:r>
                      <a:endParaRPr lang="zh-CN" altLang="en-US" sz="1600" dirty="0">
                        <a:latin typeface="+mj-ea"/>
                        <a:ea typeface="+mj-ea"/>
                      </a:endParaRPr>
                    </a:p>
                  </a:txBody>
                  <a:tcPr/>
                </a:tc>
                <a:extLst>
                  <a:ext uri="{0D108BD9-81ED-4DB2-BD59-A6C34878D82A}">
                    <a16:rowId xmlns:a16="http://schemas.microsoft.com/office/drawing/2014/main" val="2660654752"/>
                  </a:ext>
                </a:extLst>
              </a:tr>
            </a:tbl>
          </a:graphicData>
        </a:graphic>
      </p:graphicFrame>
      <p:sp>
        <p:nvSpPr>
          <p:cNvPr id="17" name="矩形 16"/>
          <p:cNvSpPr/>
          <p:nvPr/>
        </p:nvSpPr>
        <p:spPr>
          <a:xfrm>
            <a:off x="61985" y="6536227"/>
            <a:ext cx="6096000" cy="261610"/>
          </a:xfrm>
          <a:prstGeom prst="rect">
            <a:avLst/>
          </a:prstGeom>
        </p:spPr>
        <p:txBody>
          <a:bodyPr>
            <a:spAutoFit/>
          </a:bodyPr>
          <a:lstStyle/>
          <a:p>
            <a:r>
              <a:rPr lang="en-US" altLang="zh-CN" sz="1100" dirty="0" smtClean="0">
                <a:solidFill>
                  <a:schemeClr val="tx1">
                    <a:lumMod val="50000"/>
                    <a:lumOff val="50000"/>
                  </a:schemeClr>
                </a:solidFill>
                <a:latin typeface="+mj-ea"/>
                <a:ea typeface="+mj-ea"/>
              </a:rPr>
              <a:t>[1]. </a:t>
            </a:r>
            <a:r>
              <a:rPr lang="zh-CN" altLang="en-US" sz="1100" dirty="0" smtClean="0">
                <a:solidFill>
                  <a:schemeClr val="tx1">
                    <a:lumMod val="50000"/>
                    <a:lumOff val="50000"/>
                  </a:schemeClr>
                </a:solidFill>
                <a:latin typeface="+mj-ea"/>
                <a:ea typeface="+mj-ea"/>
              </a:rPr>
              <a:t>https</a:t>
            </a:r>
            <a:r>
              <a:rPr lang="zh-CN" altLang="en-US" sz="1100" dirty="0">
                <a:solidFill>
                  <a:schemeClr val="tx1">
                    <a:lumMod val="50000"/>
                    <a:lumOff val="50000"/>
                  </a:schemeClr>
                </a:solidFill>
                <a:latin typeface="+mj-ea"/>
                <a:ea typeface="+mj-ea"/>
              </a:rPr>
              <a:t>://www.zhihu.com/tardis/bd/art/19868935152?source_id=1001</a:t>
            </a:r>
          </a:p>
        </p:txBody>
      </p:sp>
      <p:sp>
        <p:nvSpPr>
          <p:cNvPr id="4" name="灯片编号占位符 3"/>
          <p:cNvSpPr>
            <a:spLocks noGrp="1"/>
          </p:cNvSpPr>
          <p:nvPr>
            <p:ph type="sldNum" sz="quarter" idx="13"/>
          </p:nvPr>
        </p:nvSpPr>
        <p:spPr/>
        <p:txBody>
          <a:bodyPr/>
          <a:lstStyle/>
          <a:p>
            <a:fld id="{D0399D1A-D296-42B7-916E-50FBDB540DBE}" type="slidenum">
              <a:rPr lang="zh-CN" altLang="en-US" smtClean="0"/>
              <a:pPr/>
              <a:t>9</a:t>
            </a:fld>
            <a:endParaRPr lang="zh-CN" altLang="en-US" dirty="0"/>
          </a:p>
        </p:txBody>
      </p:sp>
    </p:spTree>
    <p:extLst>
      <p:ext uri="{BB962C8B-B14F-4D97-AF65-F5344CB8AC3E}">
        <p14:creationId xmlns:p14="http://schemas.microsoft.com/office/powerpoint/2010/main" val="341053894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4"/>
          </p:nvPr>
        </p:nvSpPr>
        <p:spPr/>
        <p:txBody>
          <a:bodyPr/>
          <a:lstStyle/>
          <a:p>
            <a:r>
              <a:rPr lang="en-US" altLang="zh-CN" dirty="0" err="1" smtClean="0"/>
              <a:t>DeepSeek</a:t>
            </a:r>
            <a:r>
              <a:rPr lang="zh-CN" altLang="en-US" dirty="0" smtClean="0"/>
              <a:t>系列模型训练：关键技术</a:t>
            </a:r>
            <a:endParaRPr lang="zh-CN" altLang="en-US" dirty="0"/>
          </a:p>
        </p:txBody>
      </p:sp>
      <p:grpSp>
        <p:nvGrpSpPr>
          <p:cNvPr id="17" name="组合 16"/>
          <p:cNvGrpSpPr/>
          <p:nvPr/>
        </p:nvGrpSpPr>
        <p:grpSpPr>
          <a:xfrm>
            <a:off x="6562944" y="1065213"/>
            <a:ext cx="5074136" cy="5614121"/>
            <a:chOff x="6167253" y="720725"/>
            <a:chExt cx="5080982" cy="5751136"/>
          </a:xfrm>
        </p:grpSpPr>
        <p:pic>
          <p:nvPicPr>
            <p:cNvPr id="19" name="图片 18"/>
            <p:cNvPicPr>
              <a:picLocks noChangeAspect="1"/>
            </p:cNvPicPr>
            <p:nvPr/>
          </p:nvPicPr>
          <p:blipFill>
            <a:blip r:embed="rId3"/>
            <a:stretch>
              <a:fillRect/>
            </a:stretch>
          </p:blipFill>
          <p:spPr>
            <a:xfrm>
              <a:off x="6167253" y="720725"/>
              <a:ext cx="5080982" cy="5751136"/>
            </a:xfrm>
            <a:prstGeom prst="rect">
              <a:avLst/>
            </a:prstGeom>
          </p:spPr>
        </p:pic>
        <p:pic>
          <p:nvPicPr>
            <p:cNvPr id="20" name="图片 19"/>
            <p:cNvPicPr>
              <a:picLocks noChangeAspect="1"/>
            </p:cNvPicPr>
            <p:nvPr/>
          </p:nvPicPr>
          <p:blipFill>
            <a:blip r:embed="rId4"/>
            <a:stretch>
              <a:fillRect/>
            </a:stretch>
          </p:blipFill>
          <p:spPr>
            <a:xfrm>
              <a:off x="10028401" y="6012646"/>
              <a:ext cx="1182890" cy="459215"/>
            </a:xfrm>
            <a:prstGeom prst="rect">
              <a:avLst/>
            </a:prstGeom>
          </p:spPr>
        </p:pic>
        <p:sp>
          <p:nvSpPr>
            <p:cNvPr id="21" name="圆角矩形 20"/>
            <p:cNvSpPr/>
            <p:nvPr/>
          </p:nvSpPr>
          <p:spPr>
            <a:xfrm>
              <a:off x="10289309" y="6009960"/>
              <a:ext cx="905162" cy="381604"/>
            </a:xfrm>
            <a:prstGeom prst="roundRect">
              <a:avLst/>
            </a:prstGeom>
            <a:solidFill>
              <a:srgbClr val="EC727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b="1" dirty="0" smtClean="0"/>
                <a:t>DeepSeek-R1</a:t>
              </a:r>
              <a:endParaRPr lang="zh-CN" altLang="en-US" sz="900" b="1" dirty="0"/>
            </a:p>
          </p:txBody>
        </p:sp>
      </p:grpSp>
      <p:sp>
        <p:nvSpPr>
          <p:cNvPr id="8" name="矩形 7"/>
          <p:cNvSpPr/>
          <p:nvPr/>
        </p:nvSpPr>
        <p:spPr>
          <a:xfrm>
            <a:off x="353208" y="2390163"/>
            <a:ext cx="6078012" cy="1015663"/>
          </a:xfrm>
          <a:prstGeom prst="rect">
            <a:avLst/>
          </a:prstGeom>
          <a:ln w="12700">
            <a:solidFill>
              <a:srgbClr val="0070C0"/>
            </a:solidFill>
          </a:ln>
        </p:spPr>
        <p:txBody>
          <a:bodyPr wrap="square">
            <a:spAutoFit/>
          </a:bodyPr>
          <a:lstStyle/>
          <a:p>
            <a:pPr marL="285750" indent="-285750">
              <a:lnSpc>
                <a:spcPct val="15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cs typeface="+mn-ea"/>
              </a:rPr>
              <a:t>基于</a:t>
            </a:r>
            <a:r>
              <a:rPr lang="zh-CN" altLang="en-US" sz="2000" b="1" dirty="0">
                <a:solidFill>
                  <a:srgbClr val="C00000"/>
                </a:solidFill>
                <a:latin typeface="微软雅黑" panose="020B0503020204020204" pitchFamily="34" charset="-122"/>
                <a:ea typeface="微软雅黑" panose="020B0503020204020204" pitchFamily="34" charset="-122"/>
                <a:cs typeface="+mn-ea"/>
              </a:rPr>
              <a:t>少量</a:t>
            </a:r>
            <a:r>
              <a:rPr lang="zh-CN" altLang="en-US" sz="2000" b="1" dirty="0">
                <a:latin typeface="微软雅黑" panose="020B0503020204020204" pitchFamily="34" charset="-122"/>
                <a:ea typeface="微软雅黑" panose="020B0503020204020204" pitchFamily="34" charset="-122"/>
                <a:cs typeface="+mn-ea"/>
              </a:rPr>
              <a:t>推理</a:t>
            </a:r>
            <a:r>
              <a:rPr lang="en-US" altLang="zh-CN" sz="2000" dirty="0" err="1">
                <a:latin typeface="微软雅黑" panose="020B0503020204020204" pitchFamily="34" charset="-122"/>
                <a:ea typeface="微软雅黑" panose="020B0503020204020204" pitchFamily="34" charset="-122"/>
                <a:cs typeface="+mn-ea"/>
              </a:rPr>
              <a:t>CoT</a:t>
            </a:r>
            <a:r>
              <a:rPr lang="zh-CN" altLang="en-US" sz="2000" dirty="0">
                <a:latin typeface="微软雅黑" panose="020B0503020204020204" pitchFamily="34" charset="-122"/>
                <a:ea typeface="微软雅黑" panose="020B0503020204020204" pitchFamily="34" charset="-122"/>
                <a:cs typeface="+mn-ea"/>
              </a:rPr>
              <a:t>数据，微调</a:t>
            </a:r>
            <a:r>
              <a:rPr lang="zh-CN" altLang="en-US" sz="2000" b="1" dirty="0">
                <a:latin typeface="微软雅黑" panose="020B0503020204020204" pitchFamily="34" charset="-122"/>
                <a:ea typeface="微软雅黑" panose="020B0503020204020204" pitchFamily="34" charset="-122"/>
                <a:cs typeface="+mn-ea"/>
              </a:rPr>
              <a:t>推理</a:t>
            </a:r>
            <a:r>
              <a:rPr lang="zh-CN" altLang="en-US" sz="2000" dirty="0">
                <a:latin typeface="微软雅黑" panose="020B0503020204020204" pitchFamily="34" charset="-122"/>
                <a:ea typeface="微软雅黑" panose="020B0503020204020204" pitchFamily="34" charset="-122"/>
                <a:cs typeface="+mn-ea"/>
              </a:rPr>
              <a:t>模型，让模型更快进入</a:t>
            </a:r>
            <a:r>
              <a:rPr lang="zh-CN" altLang="en-US" sz="2000" b="1" dirty="0">
                <a:latin typeface="微软雅黑" panose="020B0503020204020204" pitchFamily="34" charset="-122"/>
                <a:ea typeface="微软雅黑" panose="020B0503020204020204" pitchFamily="34" charset="-122"/>
                <a:cs typeface="+mn-ea"/>
              </a:rPr>
              <a:t>稳定训练</a:t>
            </a:r>
            <a:r>
              <a:rPr lang="zh-CN" altLang="en-US" sz="2000" dirty="0">
                <a:latin typeface="微软雅黑" panose="020B0503020204020204" pitchFamily="34" charset="-122"/>
                <a:ea typeface="微软雅黑" panose="020B0503020204020204" pitchFamily="34" charset="-122"/>
                <a:cs typeface="+mn-ea"/>
              </a:rPr>
              <a:t>阶段</a:t>
            </a:r>
            <a:endParaRPr lang="en-US" altLang="zh-CN" sz="2000" dirty="0">
              <a:latin typeface="微软雅黑" panose="020B0503020204020204" pitchFamily="34" charset="-122"/>
              <a:ea typeface="微软雅黑" panose="020B0503020204020204" pitchFamily="34" charset="-122"/>
              <a:cs typeface="+mn-ea"/>
            </a:endParaRPr>
          </a:p>
        </p:txBody>
      </p:sp>
      <p:sp>
        <p:nvSpPr>
          <p:cNvPr id="9" name="矩形 8"/>
          <p:cNvSpPr/>
          <p:nvPr/>
        </p:nvSpPr>
        <p:spPr>
          <a:xfrm>
            <a:off x="353208" y="1524117"/>
            <a:ext cx="6078012" cy="553998"/>
          </a:xfrm>
          <a:prstGeom prst="rect">
            <a:avLst/>
          </a:prstGeom>
          <a:ln w="12700">
            <a:solidFill>
              <a:srgbClr val="0070C0"/>
            </a:solidFill>
          </a:ln>
        </p:spPr>
        <p:txBody>
          <a:bodyPr wrap="square">
            <a:spAutoFit/>
          </a:bodyPr>
          <a:lstStyle/>
          <a:p>
            <a:pPr marL="285750" indent="-285750">
              <a:lnSpc>
                <a:spcPct val="15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cs typeface="+mn-ea"/>
              </a:rPr>
              <a:t>基于</a:t>
            </a:r>
            <a:r>
              <a:rPr lang="zh-CN" altLang="en-US" sz="2000" b="1" dirty="0">
                <a:solidFill>
                  <a:srgbClr val="C00000"/>
                </a:solidFill>
                <a:latin typeface="微软雅黑" panose="020B0503020204020204" pitchFamily="34" charset="-122"/>
                <a:ea typeface="微软雅黑" panose="020B0503020204020204" pitchFamily="34" charset="-122"/>
                <a:cs typeface="+mn-ea"/>
              </a:rPr>
              <a:t>大量</a:t>
            </a:r>
            <a:r>
              <a:rPr lang="zh-CN" altLang="en-US" sz="2000" b="1" dirty="0">
                <a:latin typeface="微软雅黑" panose="020B0503020204020204" pitchFamily="34" charset="-122"/>
                <a:ea typeface="微软雅黑" panose="020B0503020204020204" pitchFamily="34" charset="-122"/>
                <a:cs typeface="+mn-ea"/>
              </a:rPr>
              <a:t>推理</a:t>
            </a:r>
            <a:r>
              <a:rPr lang="en-US" altLang="zh-CN" sz="2000" b="1" dirty="0">
                <a:latin typeface="微软雅黑" panose="020B0503020204020204" pitchFamily="34" charset="-122"/>
                <a:ea typeface="微软雅黑" panose="020B0503020204020204" pitchFamily="34" charset="-122"/>
                <a:cs typeface="+mn-ea"/>
              </a:rPr>
              <a:t>+</a:t>
            </a:r>
            <a:r>
              <a:rPr lang="zh-CN" altLang="en-US" sz="2000" b="1" dirty="0">
                <a:latin typeface="微软雅黑" panose="020B0503020204020204" pitchFamily="34" charset="-122"/>
                <a:ea typeface="微软雅黑" panose="020B0503020204020204" pitchFamily="34" charset="-122"/>
                <a:cs typeface="+mn-ea"/>
              </a:rPr>
              <a:t>非推理</a:t>
            </a:r>
            <a:r>
              <a:rPr lang="en-US" altLang="zh-CN" sz="2000" dirty="0" err="1">
                <a:latin typeface="微软雅黑" panose="020B0503020204020204" pitchFamily="34" charset="-122"/>
                <a:ea typeface="微软雅黑" panose="020B0503020204020204" pitchFamily="34" charset="-122"/>
                <a:cs typeface="+mn-ea"/>
              </a:rPr>
              <a:t>CoT</a:t>
            </a:r>
            <a:r>
              <a:rPr lang="zh-CN" altLang="en-US" sz="2000" dirty="0">
                <a:latin typeface="微软雅黑" panose="020B0503020204020204" pitchFamily="34" charset="-122"/>
                <a:ea typeface="微软雅黑" panose="020B0503020204020204" pitchFamily="34" charset="-122"/>
                <a:cs typeface="+mn-ea"/>
              </a:rPr>
              <a:t>数据，微调</a:t>
            </a:r>
            <a:r>
              <a:rPr lang="zh-CN" altLang="en-US" sz="2000" b="1" dirty="0">
                <a:latin typeface="微软雅黑" panose="020B0503020204020204" pitchFamily="34" charset="-122"/>
                <a:ea typeface="微软雅黑" panose="020B0503020204020204" pitchFamily="34" charset="-122"/>
                <a:cs typeface="+mn-ea"/>
              </a:rPr>
              <a:t>基础</a:t>
            </a:r>
            <a:r>
              <a:rPr lang="zh-CN" altLang="en-US" sz="2000" dirty="0" smtClean="0">
                <a:latin typeface="微软雅黑" panose="020B0503020204020204" pitchFamily="34" charset="-122"/>
                <a:ea typeface="微软雅黑" panose="020B0503020204020204" pitchFamily="34" charset="-122"/>
                <a:cs typeface="+mn-ea"/>
              </a:rPr>
              <a:t>模型</a:t>
            </a:r>
            <a:endParaRPr lang="en-US" altLang="zh-CN" sz="2000" dirty="0">
              <a:latin typeface="微软雅黑" panose="020B0503020204020204" pitchFamily="34" charset="-122"/>
              <a:ea typeface="微软雅黑" panose="020B0503020204020204" pitchFamily="34" charset="-122"/>
              <a:cs typeface="+mn-ea"/>
            </a:endParaRPr>
          </a:p>
        </p:txBody>
      </p:sp>
      <p:sp>
        <p:nvSpPr>
          <p:cNvPr id="11" name="矩形 10"/>
          <p:cNvSpPr/>
          <p:nvPr/>
        </p:nvSpPr>
        <p:spPr>
          <a:xfrm>
            <a:off x="353208" y="3648182"/>
            <a:ext cx="6078012" cy="1015663"/>
          </a:xfrm>
          <a:prstGeom prst="rect">
            <a:avLst/>
          </a:prstGeom>
          <a:ln w="12700">
            <a:solidFill>
              <a:srgbClr val="0070C0"/>
            </a:solidFill>
          </a:ln>
        </p:spPr>
        <p:txBody>
          <a:bodyPr wrap="square">
            <a:spAutoFit/>
          </a:bodyPr>
          <a:lstStyle/>
          <a:p>
            <a:pPr marL="285750" indent="-285750">
              <a:lnSpc>
                <a:spcPct val="150000"/>
              </a:lnSpc>
              <a:buFont typeface="Arial" panose="020B0604020202020204" pitchFamily="34" charset="0"/>
              <a:buChar char="•"/>
            </a:pPr>
            <a:r>
              <a:rPr lang="en-US" altLang="zh-CN" sz="2000" dirty="0" smtClean="0">
                <a:latin typeface="微软雅黑" panose="020B0503020204020204" pitchFamily="34" charset="-122"/>
                <a:ea typeface="微软雅黑" panose="020B0503020204020204" pitchFamily="34" charset="-122"/>
                <a:cs typeface="+mn-ea"/>
              </a:rPr>
              <a:t>RL+RLHF</a:t>
            </a:r>
            <a:r>
              <a:rPr lang="zh-CN" altLang="en-US" sz="2000" dirty="0">
                <a:latin typeface="微软雅黑" panose="020B0503020204020204" pitchFamily="34" charset="-122"/>
                <a:ea typeface="微软雅黑" panose="020B0503020204020204" pitchFamily="34" charset="-122"/>
                <a:cs typeface="+mn-ea"/>
              </a:rPr>
              <a:t>，基于</a:t>
            </a:r>
            <a:r>
              <a:rPr lang="zh-CN" altLang="en-US" sz="2000" b="1" dirty="0">
                <a:solidFill>
                  <a:srgbClr val="C00000"/>
                </a:solidFill>
                <a:latin typeface="微软雅黑" panose="020B0503020204020204" pitchFamily="34" charset="-122"/>
                <a:ea typeface="微软雅黑" panose="020B0503020204020204" pitchFamily="34" charset="-122"/>
                <a:cs typeface="+mn-ea"/>
              </a:rPr>
              <a:t>大量</a:t>
            </a:r>
            <a:r>
              <a:rPr lang="zh-CN" altLang="en-US" sz="2000" b="1" dirty="0">
                <a:latin typeface="微软雅黑" panose="020B0503020204020204" pitchFamily="34" charset="-122"/>
                <a:ea typeface="微软雅黑" panose="020B0503020204020204" pitchFamily="34" charset="-122"/>
                <a:cs typeface="+mn-ea"/>
              </a:rPr>
              <a:t>推理</a:t>
            </a:r>
            <a:r>
              <a:rPr lang="en-US" altLang="zh-CN" sz="2000" b="1" dirty="0">
                <a:latin typeface="微软雅黑" panose="020B0503020204020204" pitchFamily="34" charset="-122"/>
                <a:ea typeface="微软雅黑" panose="020B0503020204020204" pitchFamily="34" charset="-122"/>
                <a:cs typeface="+mn-ea"/>
              </a:rPr>
              <a:t>+</a:t>
            </a:r>
            <a:r>
              <a:rPr lang="zh-CN" altLang="en-US" sz="2000" b="1" dirty="0">
                <a:latin typeface="微软雅黑" panose="020B0503020204020204" pitchFamily="34" charset="-122"/>
                <a:ea typeface="微软雅黑" panose="020B0503020204020204" pitchFamily="34" charset="-122"/>
                <a:cs typeface="+mn-ea"/>
              </a:rPr>
              <a:t>非推理</a:t>
            </a:r>
            <a:r>
              <a:rPr lang="en-US" altLang="zh-CN" sz="2000" dirty="0" err="1">
                <a:latin typeface="微软雅黑" panose="020B0503020204020204" pitchFamily="34" charset="-122"/>
                <a:ea typeface="微软雅黑" panose="020B0503020204020204" pitchFamily="34" charset="-122"/>
                <a:cs typeface="+mn-ea"/>
              </a:rPr>
              <a:t>CoT</a:t>
            </a:r>
            <a:r>
              <a:rPr lang="zh-CN" altLang="en-US" sz="2000" dirty="0">
                <a:latin typeface="微软雅黑" panose="020B0503020204020204" pitchFamily="34" charset="-122"/>
                <a:ea typeface="微软雅黑" panose="020B0503020204020204" pitchFamily="34" charset="-122"/>
                <a:cs typeface="+mn-ea"/>
              </a:rPr>
              <a:t>数据</a:t>
            </a:r>
            <a:r>
              <a:rPr lang="en-US" altLang="zh-CN" sz="2000" dirty="0">
                <a:latin typeface="微软雅黑" panose="020B0503020204020204" pitchFamily="34" charset="-122"/>
                <a:ea typeface="微软雅黑" panose="020B0503020204020204" pitchFamily="34" charset="-122"/>
                <a:cs typeface="+mn-ea"/>
              </a:rPr>
              <a:t>+</a:t>
            </a:r>
            <a:r>
              <a:rPr lang="zh-CN" altLang="en-US" sz="2000" b="1" dirty="0">
                <a:latin typeface="微软雅黑" panose="020B0503020204020204" pitchFamily="34" charset="-122"/>
                <a:ea typeface="微软雅黑" panose="020B0503020204020204" pitchFamily="34" charset="-122"/>
                <a:cs typeface="+mn-ea"/>
              </a:rPr>
              <a:t>有标签</a:t>
            </a:r>
            <a:r>
              <a:rPr lang="zh-CN" altLang="en-US" sz="2000" dirty="0">
                <a:latin typeface="微软雅黑" panose="020B0503020204020204" pitchFamily="34" charset="-122"/>
                <a:ea typeface="微软雅黑" panose="020B0503020204020204" pitchFamily="34" charset="-122"/>
                <a:cs typeface="+mn-ea"/>
              </a:rPr>
              <a:t>数据，通过优化</a:t>
            </a:r>
            <a:r>
              <a:rPr lang="en-US" altLang="zh-CN" sz="2000" dirty="0">
                <a:latin typeface="微软雅黑" panose="020B0503020204020204" pitchFamily="34" charset="-122"/>
                <a:ea typeface="微软雅黑" panose="020B0503020204020204" pitchFamily="34" charset="-122"/>
                <a:cs typeface="+mn-ea"/>
              </a:rPr>
              <a:t>Reward Model</a:t>
            </a:r>
            <a:r>
              <a:rPr lang="zh-CN" altLang="en-US" sz="2000" dirty="0">
                <a:latin typeface="微软雅黑" panose="020B0503020204020204" pitchFamily="34" charset="-122"/>
                <a:ea typeface="微软雅黑" panose="020B0503020204020204" pitchFamily="34" charset="-122"/>
                <a:cs typeface="+mn-ea"/>
              </a:rPr>
              <a:t>，微调</a:t>
            </a:r>
            <a:r>
              <a:rPr lang="zh-CN" altLang="en-US" sz="2000" b="1" dirty="0">
                <a:latin typeface="微软雅黑" panose="020B0503020204020204" pitchFamily="34" charset="-122"/>
                <a:ea typeface="微软雅黑" panose="020B0503020204020204" pitchFamily="34" charset="-122"/>
                <a:cs typeface="+mn-ea"/>
              </a:rPr>
              <a:t>推理</a:t>
            </a:r>
            <a:r>
              <a:rPr lang="zh-CN" altLang="en-US" sz="2000" dirty="0">
                <a:latin typeface="微软雅黑" panose="020B0503020204020204" pitchFamily="34" charset="-122"/>
                <a:ea typeface="微软雅黑" panose="020B0503020204020204" pitchFamily="34" charset="-122"/>
                <a:cs typeface="+mn-ea"/>
              </a:rPr>
              <a:t>模型</a:t>
            </a:r>
            <a:endParaRPr lang="en-US" altLang="zh-CN" sz="2000" dirty="0">
              <a:latin typeface="微软雅黑" panose="020B0503020204020204" pitchFamily="34" charset="-122"/>
              <a:ea typeface="微软雅黑" panose="020B0503020204020204" pitchFamily="34" charset="-122"/>
              <a:cs typeface="+mn-ea"/>
            </a:endParaRPr>
          </a:p>
        </p:txBody>
      </p:sp>
      <p:sp>
        <p:nvSpPr>
          <p:cNvPr id="22" name="矩形 21"/>
          <p:cNvSpPr/>
          <p:nvPr/>
        </p:nvSpPr>
        <p:spPr>
          <a:xfrm>
            <a:off x="353208" y="4906594"/>
            <a:ext cx="6078012" cy="1015663"/>
          </a:xfrm>
          <a:prstGeom prst="rect">
            <a:avLst/>
          </a:prstGeom>
          <a:ln w="12700">
            <a:solidFill>
              <a:srgbClr val="0070C0"/>
            </a:solidFill>
          </a:ln>
        </p:spPr>
        <p:txBody>
          <a:bodyPr wrap="square">
            <a:spAutoFit/>
          </a:bodyPr>
          <a:lstStyle/>
          <a:p>
            <a:pPr marL="285750" indent="-285750">
              <a:lnSpc>
                <a:spcPct val="15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cs typeface="+mn-ea"/>
              </a:rPr>
              <a:t>基于</a:t>
            </a:r>
            <a:r>
              <a:rPr lang="zh-CN" altLang="en-US" sz="2000" b="1" dirty="0">
                <a:solidFill>
                  <a:srgbClr val="C00000"/>
                </a:solidFill>
                <a:latin typeface="微软雅黑" panose="020B0503020204020204" pitchFamily="34" charset="-122"/>
                <a:ea typeface="微软雅黑" panose="020B0503020204020204" pitchFamily="34" charset="-122"/>
                <a:cs typeface="+mn-ea"/>
              </a:rPr>
              <a:t>大量</a:t>
            </a:r>
            <a:r>
              <a:rPr lang="zh-CN" altLang="en-US" sz="2000" b="1" dirty="0">
                <a:latin typeface="微软雅黑" panose="020B0503020204020204" pitchFamily="34" charset="-122"/>
                <a:ea typeface="微软雅黑" panose="020B0503020204020204" pitchFamily="34" charset="-122"/>
                <a:cs typeface="+mn-ea"/>
              </a:rPr>
              <a:t>推理</a:t>
            </a:r>
            <a:r>
              <a:rPr lang="en-US" altLang="zh-CN" sz="2000" b="1" dirty="0">
                <a:latin typeface="微软雅黑" panose="020B0503020204020204" pitchFamily="34" charset="-122"/>
                <a:ea typeface="微软雅黑" panose="020B0503020204020204" pitchFamily="34" charset="-122"/>
                <a:cs typeface="+mn-ea"/>
              </a:rPr>
              <a:t>+</a:t>
            </a:r>
            <a:r>
              <a:rPr lang="zh-CN" altLang="en-US" sz="2000" b="1" dirty="0">
                <a:latin typeface="微软雅黑" panose="020B0503020204020204" pitchFamily="34" charset="-122"/>
                <a:ea typeface="微软雅黑" panose="020B0503020204020204" pitchFamily="34" charset="-122"/>
                <a:cs typeface="+mn-ea"/>
              </a:rPr>
              <a:t>非推理</a:t>
            </a:r>
            <a:r>
              <a:rPr lang="en-US" altLang="zh-CN" sz="2000" dirty="0" err="1">
                <a:latin typeface="微软雅黑" panose="020B0503020204020204" pitchFamily="34" charset="-122"/>
                <a:ea typeface="微软雅黑" panose="020B0503020204020204" pitchFamily="34" charset="-122"/>
                <a:cs typeface="+mn-ea"/>
              </a:rPr>
              <a:t>CoT</a:t>
            </a:r>
            <a:r>
              <a:rPr lang="zh-CN" altLang="en-US" sz="2000" dirty="0">
                <a:latin typeface="微软雅黑" panose="020B0503020204020204" pitchFamily="34" charset="-122"/>
                <a:ea typeface="微软雅黑" panose="020B0503020204020204" pitchFamily="34" charset="-122"/>
                <a:cs typeface="+mn-ea"/>
              </a:rPr>
              <a:t>数据，通过</a:t>
            </a:r>
            <a:r>
              <a:rPr lang="en-US" altLang="zh-CN" sz="2000" dirty="0">
                <a:latin typeface="微软雅黑" panose="020B0503020204020204" pitchFamily="34" charset="-122"/>
                <a:ea typeface="微软雅黑" panose="020B0503020204020204" pitchFamily="34" charset="-122"/>
                <a:cs typeface="+mn-ea"/>
              </a:rPr>
              <a:t>SFT</a:t>
            </a:r>
            <a:r>
              <a:rPr lang="zh-CN" altLang="en-US" sz="2000" dirty="0">
                <a:latin typeface="微软雅黑" panose="020B0503020204020204" pitchFamily="34" charset="-122"/>
                <a:ea typeface="微软雅黑" panose="020B0503020204020204" pitchFamily="34" charset="-122"/>
                <a:cs typeface="+mn-ea"/>
              </a:rPr>
              <a:t>微调</a:t>
            </a:r>
            <a:r>
              <a:rPr lang="zh-CN" altLang="en-US" sz="2000" b="1" dirty="0">
                <a:latin typeface="微软雅黑" panose="020B0503020204020204" pitchFamily="34" charset="-122"/>
                <a:ea typeface="微软雅黑" panose="020B0503020204020204" pitchFamily="34" charset="-122"/>
                <a:cs typeface="+mn-ea"/>
              </a:rPr>
              <a:t>现有</a:t>
            </a:r>
            <a:r>
              <a:rPr lang="zh-CN" altLang="en-US" sz="2000" dirty="0">
                <a:latin typeface="微软雅黑" panose="020B0503020204020204" pitchFamily="34" charset="-122"/>
                <a:ea typeface="微软雅黑" panose="020B0503020204020204" pitchFamily="34" charset="-122"/>
                <a:cs typeface="+mn-ea"/>
              </a:rPr>
              <a:t>模型（</a:t>
            </a:r>
            <a:r>
              <a:rPr lang="en-US" altLang="zh-CN" sz="2000" dirty="0">
                <a:latin typeface="微软雅黑" panose="020B0503020204020204" pitchFamily="34" charset="-122"/>
                <a:ea typeface="微软雅黑" panose="020B0503020204020204" pitchFamily="34" charset="-122"/>
                <a:cs typeface="+mn-ea"/>
              </a:rPr>
              <a:t>Llama</a:t>
            </a:r>
            <a:r>
              <a:rPr lang="zh-CN" altLang="en-US" sz="2000" dirty="0">
                <a:latin typeface="微软雅黑" panose="020B0503020204020204" pitchFamily="34" charset="-122"/>
                <a:ea typeface="微软雅黑" panose="020B0503020204020204" pitchFamily="34" charset="-122"/>
                <a:cs typeface="+mn-ea"/>
              </a:rPr>
              <a:t>、</a:t>
            </a:r>
            <a:r>
              <a:rPr lang="en-US" altLang="zh-CN" sz="2000" dirty="0" err="1">
                <a:latin typeface="微软雅黑" panose="020B0503020204020204" pitchFamily="34" charset="-122"/>
                <a:ea typeface="微软雅黑" panose="020B0503020204020204" pitchFamily="34" charset="-122"/>
                <a:cs typeface="+mn-ea"/>
              </a:rPr>
              <a:t>Qwen</a:t>
            </a:r>
            <a:r>
              <a:rPr lang="zh-CN" altLang="en-US" sz="2000" dirty="0">
                <a:latin typeface="微软雅黑" panose="020B0503020204020204" pitchFamily="34" charset="-122"/>
                <a:ea typeface="微软雅黑" panose="020B0503020204020204" pitchFamily="34" charset="-122"/>
                <a:cs typeface="+mn-ea"/>
              </a:rPr>
              <a:t>）</a:t>
            </a:r>
            <a:endParaRPr lang="en-US" altLang="zh-CN" sz="2000" dirty="0">
              <a:latin typeface="微软雅黑" panose="020B0503020204020204" pitchFamily="34" charset="-122"/>
              <a:ea typeface="微软雅黑" panose="020B0503020204020204" pitchFamily="34" charset="-122"/>
              <a:cs typeface="+mn-ea"/>
            </a:endParaRPr>
          </a:p>
        </p:txBody>
      </p:sp>
      <p:cxnSp>
        <p:nvCxnSpPr>
          <p:cNvPr id="24" name="直接箭头连接符 23"/>
          <p:cNvCxnSpPr>
            <a:stCxn id="9" idx="3"/>
          </p:cNvCxnSpPr>
          <p:nvPr/>
        </p:nvCxnSpPr>
        <p:spPr>
          <a:xfrm>
            <a:off x="6431220" y="1801116"/>
            <a:ext cx="1524060" cy="0"/>
          </a:xfrm>
          <a:prstGeom prst="straightConnector1">
            <a:avLst/>
          </a:prstGeom>
          <a:ln w="127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a:stCxn id="8" idx="3"/>
          </p:cNvCxnSpPr>
          <p:nvPr/>
        </p:nvCxnSpPr>
        <p:spPr>
          <a:xfrm flipV="1">
            <a:off x="6431220" y="2078115"/>
            <a:ext cx="3057268" cy="819880"/>
          </a:xfrm>
          <a:prstGeom prst="straightConnector1">
            <a:avLst/>
          </a:prstGeom>
          <a:ln w="127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a:stCxn id="22" idx="3"/>
          </p:cNvCxnSpPr>
          <p:nvPr/>
        </p:nvCxnSpPr>
        <p:spPr>
          <a:xfrm flipV="1">
            <a:off x="6431220" y="5181600"/>
            <a:ext cx="1348467" cy="232826"/>
          </a:xfrm>
          <a:prstGeom prst="straightConnector1">
            <a:avLst/>
          </a:prstGeom>
          <a:ln w="127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直接箭头连接符 30"/>
          <p:cNvCxnSpPr>
            <a:stCxn id="11" idx="3"/>
          </p:cNvCxnSpPr>
          <p:nvPr/>
        </p:nvCxnSpPr>
        <p:spPr>
          <a:xfrm flipV="1">
            <a:off x="6431220" y="2897994"/>
            <a:ext cx="1137980" cy="1258020"/>
          </a:xfrm>
          <a:prstGeom prst="straightConnector1">
            <a:avLst/>
          </a:prstGeom>
          <a:ln w="127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4" name="灯片编号占位符 3"/>
          <p:cNvSpPr>
            <a:spLocks noGrp="1"/>
          </p:cNvSpPr>
          <p:nvPr>
            <p:ph type="sldNum" sz="quarter" idx="13"/>
          </p:nvPr>
        </p:nvSpPr>
        <p:spPr/>
        <p:txBody>
          <a:bodyPr/>
          <a:lstStyle/>
          <a:p>
            <a:fld id="{D0399D1A-D296-42B7-916E-50FBDB540DBE}" type="slidenum">
              <a:rPr lang="zh-CN" altLang="en-US" smtClean="0"/>
              <a:pPr/>
              <a:t>10</a:t>
            </a:fld>
            <a:endParaRPr lang="zh-CN" altLang="en-US" dirty="0"/>
          </a:p>
        </p:txBody>
      </p:sp>
    </p:spTree>
    <p:extLst>
      <p:ext uri="{BB962C8B-B14F-4D97-AF65-F5344CB8AC3E}">
        <p14:creationId xmlns:p14="http://schemas.microsoft.com/office/powerpoint/2010/main" val="242427023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4"/>
          </p:nvPr>
        </p:nvSpPr>
        <p:spPr/>
        <p:txBody>
          <a:bodyPr/>
          <a:lstStyle/>
          <a:p>
            <a:r>
              <a:rPr lang="zh-CN" altLang="en-US" dirty="0"/>
              <a:t>策略优化算法：</a:t>
            </a:r>
            <a:r>
              <a:rPr lang="en-US" altLang="zh-CN" dirty="0"/>
              <a:t>PPO</a:t>
            </a:r>
            <a:endParaRPr lang="zh-CN" altLang="en-US" dirty="0"/>
          </a:p>
        </p:txBody>
      </p:sp>
      <p:sp>
        <p:nvSpPr>
          <p:cNvPr id="5" name="textbox 10"/>
          <p:cNvSpPr/>
          <p:nvPr/>
        </p:nvSpPr>
        <p:spPr>
          <a:xfrm>
            <a:off x="436880" y="830475"/>
            <a:ext cx="11399520" cy="3831818"/>
          </a:xfrm>
          <a:prstGeom prst="rect">
            <a:avLst/>
          </a:prstGeom>
          <a:ln w="19050">
            <a:noFill/>
          </a:ln>
        </p:spPr>
        <p:txBody>
          <a:bodyPr wrap="square">
            <a:spAutoFit/>
          </a:bodyPr>
          <a:lstStyle/>
          <a:p>
            <a:pPr marL="342900" indent="-342900">
              <a:lnSpc>
                <a:spcPct val="150000"/>
              </a:lnSpc>
              <a:buFont typeface="Arial" panose="020B0604020202020204" pitchFamily="34" charset="0"/>
              <a:buChar char="•"/>
            </a:pPr>
            <a:r>
              <a:rPr lang="en-US" altLang="zh-CN" b="1" dirty="0" smtClean="0">
                <a:latin typeface="微软雅黑" panose="020B0503020204020204" pitchFamily="34" charset="-122"/>
                <a:ea typeface="微软雅黑" panose="020B0503020204020204" pitchFamily="34" charset="-122"/>
                <a:cs typeface="+mn-ea"/>
              </a:rPr>
              <a:t>PPO</a:t>
            </a:r>
            <a:r>
              <a:rPr lang="zh-CN" altLang="en-US" b="1" dirty="0" smtClean="0">
                <a:latin typeface="微软雅黑" panose="020B0503020204020204" pitchFamily="34" charset="-122"/>
                <a:ea typeface="微软雅黑" panose="020B0503020204020204" pitchFamily="34" charset="-122"/>
                <a:cs typeface="+mn-ea"/>
              </a:rPr>
              <a:t>算法：</a:t>
            </a:r>
            <a:r>
              <a:rPr lang="en-US" altLang="zh-CN" b="1" dirty="0" smtClean="0">
                <a:latin typeface="微软雅黑" panose="020B0503020204020204" pitchFamily="34" charset="-122"/>
                <a:ea typeface="微软雅黑" panose="020B0503020204020204" pitchFamily="34" charset="-122"/>
                <a:cs typeface="+mn-ea"/>
              </a:rPr>
              <a:t>RLHF</a:t>
            </a:r>
            <a:r>
              <a:rPr lang="zh-CN" altLang="en-US" b="1" dirty="0" smtClean="0">
                <a:latin typeface="微软雅黑" panose="020B0503020204020204" pitchFamily="34" charset="-122"/>
                <a:ea typeface="微软雅黑" panose="020B0503020204020204" pitchFamily="34" charset="-122"/>
                <a:cs typeface="+mn-ea"/>
              </a:rPr>
              <a:t>训练常采用的优化算法，关键步骤</a:t>
            </a:r>
            <a:r>
              <a:rPr lang="zh-CN" altLang="en-US" b="1" dirty="0">
                <a:latin typeface="微软雅黑" panose="020B0503020204020204" pitchFamily="34" charset="-122"/>
                <a:ea typeface="微软雅黑" panose="020B0503020204020204" pitchFamily="34" charset="-122"/>
                <a:cs typeface="+mn-ea"/>
              </a:rPr>
              <a:t>包含</a:t>
            </a:r>
            <a:endParaRPr lang="en-US" altLang="zh-CN" b="1" dirty="0" smtClean="0">
              <a:latin typeface="微软雅黑" panose="020B0503020204020204" pitchFamily="34" charset="-122"/>
              <a:ea typeface="微软雅黑" panose="020B0503020204020204" pitchFamily="34" charset="-122"/>
              <a:cs typeface="+mn-ea"/>
            </a:endParaRPr>
          </a:p>
          <a:p>
            <a:pPr marL="800100" lvl="1" indent="-342900">
              <a:lnSpc>
                <a:spcPct val="150000"/>
              </a:lnSpc>
              <a:buFont typeface="+mj-ea"/>
              <a:buAutoNum type="circleNumDbPlain"/>
            </a:pPr>
            <a:r>
              <a:rPr lang="zh-CN" altLang="en-US" sz="1600" b="1" dirty="0" smtClean="0">
                <a:solidFill>
                  <a:srgbClr val="C00000"/>
                </a:solidFill>
                <a:latin typeface="微软雅黑" panose="020B0503020204020204" pitchFamily="34" charset="-122"/>
                <a:ea typeface="微软雅黑" panose="020B0503020204020204" pitchFamily="34" charset="-122"/>
                <a:cs typeface="+mn-ea"/>
              </a:rPr>
              <a:t>收集</a:t>
            </a:r>
            <a:r>
              <a:rPr lang="zh-CN" altLang="en-US" sz="1600" b="1" dirty="0">
                <a:solidFill>
                  <a:srgbClr val="C00000"/>
                </a:solidFill>
                <a:latin typeface="微软雅黑" panose="020B0503020204020204" pitchFamily="34" charset="-122"/>
                <a:ea typeface="微软雅黑" panose="020B0503020204020204" pitchFamily="34" charset="-122"/>
                <a:cs typeface="+mn-ea"/>
              </a:rPr>
              <a:t>数据</a:t>
            </a:r>
            <a:r>
              <a:rPr lang="zh-CN" altLang="en-US" sz="1600" dirty="0" smtClean="0">
                <a:latin typeface="微软雅黑" panose="020B0503020204020204" pitchFamily="34" charset="-122"/>
                <a:ea typeface="微软雅黑" panose="020B0503020204020204" pitchFamily="34" charset="-122"/>
                <a:cs typeface="+mn-ea"/>
              </a:rPr>
              <a:t>：基于当前模型（</a:t>
            </a:r>
            <a:r>
              <a:rPr lang="en-US" altLang="zh-CN" sz="1600" dirty="0" smtClean="0">
                <a:latin typeface="微软雅黑" panose="020B0503020204020204" pitchFamily="34" charset="-122"/>
                <a:ea typeface="微软雅黑" panose="020B0503020204020204" pitchFamily="34" charset="-122"/>
                <a:cs typeface="+mn-ea"/>
              </a:rPr>
              <a:t>policy</a:t>
            </a:r>
            <a:r>
              <a:rPr lang="zh-CN" altLang="en-US" sz="1600" dirty="0" smtClean="0">
                <a:latin typeface="微软雅黑" panose="020B0503020204020204" pitchFamily="34" charset="-122"/>
                <a:ea typeface="微软雅黑" panose="020B0503020204020204" pitchFamily="34" charset="-122"/>
                <a:cs typeface="+mn-ea"/>
              </a:rPr>
              <a:t>）生成一组</a:t>
            </a:r>
            <a:r>
              <a:rPr lang="zh-CN" altLang="en-US" sz="1600" b="1" dirty="0" smtClean="0">
                <a:latin typeface="微软雅黑" panose="020B0503020204020204" pitchFamily="34" charset="-122"/>
                <a:ea typeface="微软雅黑" panose="020B0503020204020204" pitchFamily="34" charset="-122"/>
                <a:cs typeface="+mn-ea"/>
              </a:rPr>
              <a:t>样本</a:t>
            </a:r>
            <a:r>
              <a:rPr lang="zh-CN" altLang="en-US" sz="1600" dirty="0" smtClean="0">
                <a:latin typeface="微软雅黑" panose="020B0503020204020204" pitchFamily="34" charset="-122"/>
                <a:ea typeface="微软雅黑" panose="020B0503020204020204" pitchFamily="34" charset="-122"/>
                <a:cs typeface="+mn-ea"/>
              </a:rPr>
              <a:t>，包括</a:t>
            </a:r>
            <a:r>
              <a:rPr lang="en-US" altLang="zh-CN" sz="1600" dirty="0" smtClean="0">
                <a:latin typeface="微软雅黑" panose="020B0503020204020204" pitchFamily="34" charset="-122"/>
                <a:ea typeface="微软雅黑" panose="020B0503020204020204" pitchFamily="34" charset="-122"/>
                <a:cs typeface="+mn-ea"/>
              </a:rPr>
              <a:t>query</a:t>
            </a:r>
            <a:r>
              <a:rPr lang="zh-CN" altLang="en-US" sz="1600" dirty="0" smtClean="0">
                <a:latin typeface="微软雅黑" panose="020B0503020204020204" pitchFamily="34" charset="-122"/>
                <a:ea typeface="微软雅黑" panose="020B0503020204020204" pitchFamily="34" charset="-122"/>
                <a:cs typeface="+mn-ea"/>
              </a:rPr>
              <a:t>、当前状态</a:t>
            </a:r>
            <a:r>
              <a:rPr lang="en-US" altLang="zh-CN" sz="1600" dirty="0" smtClean="0">
                <a:latin typeface="微软雅黑" panose="020B0503020204020204" pitchFamily="34" charset="-122"/>
                <a:ea typeface="微软雅黑" panose="020B0503020204020204" pitchFamily="34" charset="-122"/>
                <a:cs typeface="+mn-ea"/>
              </a:rPr>
              <a:t>/output</a:t>
            </a:r>
            <a:r>
              <a:rPr lang="zh-CN" altLang="en-US" sz="1600" dirty="0" smtClean="0">
                <a:latin typeface="微软雅黑" panose="020B0503020204020204" pitchFamily="34" charset="-122"/>
                <a:ea typeface="微软雅黑" panose="020B0503020204020204" pitchFamily="34" charset="-122"/>
                <a:cs typeface="+mn-ea"/>
              </a:rPr>
              <a:t>、</a:t>
            </a:r>
            <a:r>
              <a:rPr lang="en-US" altLang="zh-CN" sz="1600" dirty="0" smtClean="0">
                <a:latin typeface="微软雅黑" panose="020B0503020204020204" pitchFamily="34" charset="-122"/>
                <a:ea typeface="微软雅黑" panose="020B0503020204020204" pitchFamily="34" charset="-122"/>
                <a:cs typeface="+mn-ea"/>
              </a:rPr>
              <a:t>reward</a:t>
            </a:r>
            <a:r>
              <a:rPr lang="zh-CN" altLang="en-US" sz="1600" dirty="0" smtClean="0">
                <a:latin typeface="微软雅黑" panose="020B0503020204020204" pitchFamily="34" charset="-122"/>
                <a:ea typeface="微软雅黑" panose="020B0503020204020204" pitchFamily="34" charset="-122"/>
                <a:cs typeface="+mn-ea"/>
              </a:rPr>
              <a:t>、</a:t>
            </a:r>
            <a:r>
              <a:rPr lang="en-US" altLang="zh-CN" sz="1600" dirty="0" smtClean="0">
                <a:latin typeface="微软雅黑" panose="020B0503020204020204" pitchFamily="34" charset="-122"/>
                <a:ea typeface="微软雅黑" panose="020B0503020204020204" pitchFamily="34" charset="-122"/>
                <a:cs typeface="+mn-ea"/>
              </a:rPr>
              <a:t>value</a:t>
            </a:r>
          </a:p>
          <a:p>
            <a:pPr marL="800100" lvl="1" indent="-342900">
              <a:lnSpc>
                <a:spcPct val="150000"/>
              </a:lnSpc>
              <a:buFont typeface="+mj-ea"/>
              <a:buAutoNum type="circleNumDbPlain"/>
            </a:pPr>
            <a:r>
              <a:rPr lang="zh-CN" altLang="en-US" sz="1600" b="1" dirty="0" smtClean="0">
                <a:solidFill>
                  <a:srgbClr val="C00000"/>
                </a:solidFill>
                <a:latin typeface="微软雅黑" panose="020B0503020204020204" pitchFamily="34" charset="-122"/>
                <a:ea typeface="微软雅黑" panose="020B0503020204020204" pitchFamily="34" charset="-122"/>
                <a:cs typeface="+mn-ea"/>
              </a:rPr>
              <a:t>计算</a:t>
            </a:r>
            <a:r>
              <a:rPr lang="zh-CN" altLang="en-US" sz="1600" b="1" dirty="0">
                <a:solidFill>
                  <a:srgbClr val="C00000"/>
                </a:solidFill>
                <a:latin typeface="微软雅黑" panose="020B0503020204020204" pitchFamily="34" charset="-122"/>
                <a:ea typeface="微软雅黑" panose="020B0503020204020204" pitchFamily="34" charset="-122"/>
                <a:cs typeface="+mn-ea"/>
              </a:rPr>
              <a:t>优势估计</a:t>
            </a:r>
            <a:r>
              <a:rPr lang="zh-CN" altLang="en-US" sz="1600" dirty="0" smtClean="0">
                <a:latin typeface="微软雅黑" panose="020B0503020204020204" pitchFamily="34" charset="-122"/>
                <a:ea typeface="微软雅黑" panose="020B0503020204020204" pitchFamily="34" charset="-122"/>
                <a:cs typeface="+mn-ea"/>
              </a:rPr>
              <a:t>：</a:t>
            </a:r>
            <a:r>
              <a:rPr lang="zh-CN" altLang="en-US" sz="1600" dirty="0">
                <a:latin typeface="微软雅黑" panose="020B0503020204020204" pitchFamily="34" charset="-122"/>
                <a:ea typeface="微软雅黑" panose="020B0503020204020204" pitchFamily="34" charset="-122"/>
                <a:cs typeface="+mn-ea"/>
              </a:rPr>
              <a:t>计算优势函数（</a:t>
            </a:r>
            <a:r>
              <a:rPr lang="en-US" altLang="zh-CN" sz="1600" dirty="0">
                <a:latin typeface="微软雅黑" panose="020B0503020204020204" pitchFamily="34" charset="-122"/>
                <a:ea typeface="微软雅黑" panose="020B0503020204020204" pitchFamily="34" charset="-122"/>
                <a:cs typeface="+mn-ea"/>
              </a:rPr>
              <a:t>advantage function</a:t>
            </a:r>
            <a:r>
              <a:rPr lang="zh-CN" altLang="en-US" sz="1600" dirty="0" smtClean="0">
                <a:latin typeface="微软雅黑" panose="020B0503020204020204" pitchFamily="34" charset="-122"/>
                <a:ea typeface="微软雅黑" panose="020B0503020204020204" pitchFamily="34" charset="-122"/>
                <a:cs typeface="+mn-ea"/>
              </a:rPr>
              <a:t>），根据</a:t>
            </a:r>
            <a:r>
              <a:rPr lang="en-US" altLang="zh-CN" sz="1600" dirty="0" smtClean="0">
                <a:latin typeface="微软雅黑" panose="020B0503020204020204" pitchFamily="34" charset="-122"/>
                <a:ea typeface="微软雅黑" panose="020B0503020204020204" pitchFamily="34" charset="-122"/>
                <a:cs typeface="+mn-ea"/>
              </a:rPr>
              <a:t>reward</a:t>
            </a:r>
            <a:r>
              <a:rPr lang="zh-CN" altLang="en-US" sz="1600" dirty="0" smtClean="0">
                <a:latin typeface="微软雅黑" panose="020B0503020204020204" pitchFamily="34" charset="-122"/>
                <a:ea typeface="微软雅黑" panose="020B0503020204020204" pitchFamily="34" charset="-122"/>
                <a:cs typeface="+mn-ea"/>
              </a:rPr>
              <a:t>和</a:t>
            </a:r>
            <a:r>
              <a:rPr lang="en-US" altLang="zh-CN" sz="1600" dirty="0" smtClean="0">
                <a:latin typeface="微软雅黑" panose="020B0503020204020204" pitchFamily="34" charset="-122"/>
                <a:ea typeface="微软雅黑" panose="020B0503020204020204" pitchFamily="34" charset="-122"/>
                <a:cs typeface="+mn-ea"/>
              </a:rPr>
              <a:t>value</a:t>
            </a:r>
            <a:r>
              <a:rPr lang="zh-CN" altLang="en-US" sz="1600" dirty="0" smtClean="0">
                <a:latin typeface="微软雅黑" panose="020B0503020204020204" pitchFamily="34" charset="-122"/>
                <a:ea typeface="微软雅黑" panose="020B0503020204020204" pitchFamily="34" charset="-122"/>
                <a:cs typeface="+mn-ea"/>
              </a:rPr>
              <a:t>值评价当前状态相对</a:t>
            </a:r>
            <a:r>
              <a:rPr lang="zh-CN" altLang="en-US" sz="1600" dirty="0">
                <a:latin typeface="微软雅黑" panose="020B0503020204020204" pitchFamily="34" charset="-122"/>
                <a:ea typeface="微软雅黑" panose="020B0503020204020204" pitchFamily="34" charset="-122"/>
                <a:cs typeface="+mn-ea"/>
              </a:rPr>
              <a:t>于平均水平的</a:t>
            </a:r>
            <a:r>
              <a:rPr lang="zh-CN" altLang="en-US" sz="1600" dirty="0" smtClean="0">
                <a:latin typeface="微软雅黑" panose="020B0503020204020204" pitchFamily="34" charset="-122"/>
                <a:ea typeface="微软雅黑" panose="020B0503020204020204" pitchFamily="34" charset="-122"/>
                <a:cs typeface="+mn-ea"/>
              </a:rPr>
              <a:t>好坏，常用的优势函数包括时间差</a:t>
            </a:r>
            <a:r>
              <a:rPr lang="zh-CN" altLang="en-US" sz="1600" dirty="0">
                <a:latin typeface="微软雅黑" panose="020B0503020204020204" pitchFamily="34" charset="-122"/>
                <a:ea typeface="微软雅黑" panose="020B0503020204020204" pitchFamily="34" charset="-122"/>
                <a:cs typeface="+mn-ea"/>
              </a:rPr>
              <a:t>分（</a:t>
            </a:r>
            <a:r>
              <a:rPr lang="en-US" altLang="zh-CN" sz="1600" dirty="0">
                <a:latin typeface="微软雅黑" panose="020B0503020204020204" pitchFamily="34" charset="-122"/>
                <a:ea typeface="微软雅黑" panose="020B0503020204020204" pitchFamily="34" charset="-122"/>
                <a:cs typeface="+mn-ea"/>
              </a:rPr>
              <a:t>TD</a:t>
            </a:r>
            <a:r>
              <a:rPr lang="zh-CN" altLang="en-US" sz="1600" dirty="0">
                <a:latin typeface="微软雅黑" panose="020B0503020204020204" pitchFamily="34" charset="-122"/>
                <a:ea typeface="微软雅黑" panose="020B0503020204020204" pitchFamily="34" charset="-122"/>
                <a:cs typeface="+mn-ea"/>
              </a:rPr>
              <a:t>）</a:t>
            </a:r>
            <a:r>
              <a:rPr lang="zh-CN" altLang="en-US" sz="1600" dirty="0" smtClean="0">
                <a:latin typeface="微软雅黑" panose="020B0503020204020204" pitchFamily="34" charset="-122"/>
                <a:ea typeface="微软雅黑" panose="020B0503020204020204" pitchFamily="34" charset="-122"/>
                <a:cs typeface="+mn-ea"/>
              </a:rPr>
              <a:t>估计</a:t>
            </a:r>
            <a:r>
              <a:rPr lang="zh-CN" altLang="en-US" sz="1600" dirty="0">
                <a:latin typeface="微软雅黑" panose="020B0503020204020204" pitchFamily="34" charset="-122"/>
                <a:ea typeface="微软雅黑" panose="020B0503020204020204" pitchFamily="34" charset="-122"/>
                <a:cs typeface="+mn-ea"/>
              </a:rPr>
              <a:t>、</a:t>
            </a:r>
            <a:r>
              <a:rPr lang="zh-CN" altLang="en-US" sz="1600" b="1" dirty="0" smtClean="0">
                <a:latin typeface="微软雅黑" panose="020B0503020204020204" pitchFamily="34" charset="-122"/>
                <a:ea typeface="微软雅黑" panose="020B0503020204020204" pitchFamily="34" charset="-122"/>
                <a:cs typeface="+mn-ea"/>
              </a:rPr>
              <a:t>广义</a:t>
            </a:r>
            <a:r>
              <a:rPr lang="zh-CN" altLang="en-US" sz="1600" b="1" dirty="0">
                <a:latin typeface="微软雅黑" panose="020B0503020204020204" pitchFamily="34" charset="-122"/>
                <a:ea typeface="微软雅黑" panose="020B0503020204020204" pitchFamily="34" charset="-122"/>
                <a:cs typeface="+mn-ea"/>
              </a:rPr>
              <a:t>优势估计</a:t>
            </a:r>
            <a:r>
              <a:rPr lang="zh-CN" altLang="en-US" sz="1600" dirty="0">
                <a:latin typeface="微软雅黑" panose="020B0503020204020204" pitchFamily="34" charset="-122"/>
                <a:ea typeface="微软雅黑" panose="020B0503020204020204" pitchFamily="34" charset="-122"/>
                <a:cs typeface="+mn-ea"/>
              </a:rPr>
              <a:t>（</a:t>
            </a:r>
            <a:r>
              <a:rPr lang="en-US" altLang="zh-CN" sz="1600" dirty="0">
                <a:latin typeface="微软雅黑" panose="020B0503020204020204" pitchFamily="34" charset="-122"/>
                <a:ea typeface="微软雅黑" panose="020B0503020204020204" pitchFamily="34" charset="-122"/>
                <a:cs typeface="+mn-ea"/>
              </a:rPr>
              <a:t>GAE</a:t>
            </a:r>
            <a:r>
              <a:rPr lang="zh-CN" altLang="en-US" sz="1600" dirty="0" smtClean="0">
                <a:latin typeface="微软雅黑" panose="020B0503020204020204" pitchFamily="34" charset="-122"/>
                <a:ea typeface="微软雅黑" panose="020B0503020204020204" pitchFamily="34" charset="-122"/>
                <a:cs typeface="+mn-ea"/>
              </a:rPr>
              <a:t>）等</a:t>
            </a:r>
            <a:endParaRPr lang="en-US" altLang="zh-CN" sz="1600" dirty="0">
              <a:latin typeface="微软雅黑" panose="020B0503020204020204" pitchFamily="34" charset="-122"/>
              <a:ea typeface="微软雅黑" panose="020B0503020204020204" pitchFamily="34" charset="-122"/>
              <a:cs typeface="+mn-ea"/>
            </a:endParaRPr>
          </a:p>
          <a:p>
            <a:pPr marL="800100" lvl="1" indent="-342900">
              <a:lnSpc>
                <a:spcPct val="150000"/>
              </a:lnSpc>
              <a:buFont typeface="+mj-ea"/>
              <a:buAutoNum type="circleNumDbPlain"/>
            </a:pPr>
            <a:r>
              <a:rPr lang="zh-CN" altLang="en-US" sz="1600" b="1" dirty="0" smtClean="0">
                <a:solidFill>
                  <a:srgbClr val="C00000"/>
                </a:solidFill>
                <a:latin typeface="微软雅黑" panose="020B0503020204020204" pitchFamily="34" charset="-122"/>
                <a:ea typeface="微软雅黑" panose="020B0503020204020204" pitchFamily="34" charset="-122"/>
                <a:cs typeface="+mn-ea"/>
              </a:rPr>
              <a:t>下一个状态估计</a:t>
            </a:r>
            <a:r>
              <a:rPr lang="zh-CN" altLang="en-US" sz="1600" dirty="0" smtClean="0">
                <a:latin typeface="微软雅黑" panose="020B0503020204020204" pitchFamily="34" charset="-122"/>
                <a:ea typeface="微软雅黑" panose="020B0503020204020204" pitchFamily="34" charset="-122"/>
                <a:cs typeface="+mn-ea"/>
              </a:rPr>
              <a:t>：根据优势估计结果，获得可能的</a:t>
            </a:r>
            <a:r>
              <a:rPr lang="zh-CN" altLang="en-US" sz="1600" b="1" dirty="0" smtClean="0">
                <a:latin typeface="微软雅黑" panose="020B0503020204020204" pitchFamily="34" charset="-122"/>
                <a:ea typeface="微软雅黑" panose="020B0503020204020204" pitchFamily="34" charset="-122"/>
                <a:cs typeface="+mn-ea"/>
              </a:rPr>
              <a:t>下一个状态</a:t>
            </a:r>
            <a:r>
              <a:rPr lang="en-US" altLang="zh-CN" sz="1600" dirty="0" smtClean="0">
                <a:latin typeface="微软雅黑" panose="020B0503020204020204" pitchFamily="34" charset="-122"/>
                <a:ea typeface="微软雅黑" panose="020B0503020204020204" pitchFamily="34" charset="-122"/>
                <a:cs typeface="+mn-ea"/>
              </a:rPr>
              <a:t>/</a:t>
            </a:r>
            <a:r>
              <a:rPr lang="zh-CN" altLang="en-US" sz="1600" dirty="0" smtClean="0">
                <a:latin typeface="微软雅黑" panose="020B0503020204020204" pitchFamily="34" charset="-122"/>
                <a:ea typeface="微软雅黑" panose="020B0503020204020204" pitchFamily="34" charset="-122"/>
                <a:cs typeface="+mn-ea"/>
              </a:rPr>
              <a:t>输出</a:t>
            </a:r>
            <a:endParaRPr lang="en-US" altLang="zh-CN" sz="1600" dirty="0" smtClean="0">
              <a:latin typeface="微软雅黑" panose="020B0503020204020204" pitchFamily="34" charset="-122"/>
              <a:ea typeface="微软雅黑" panose="020B0503020204020204" pitchFamily="34" charset="-122"/>
              <a:cs typeface="+mn-ea"/>
            </a:endParaRPr>
          </a:p>
          <a:p>
            <a:pPr marL="800100" lvl="1" indent="-342900">
              <a:lnSpc>
                <a:spcPct val="150000"/>
              </a:lnSpc>
              <a:buFont typeface="+mj-ea"/>
              <a:buAutoNum type="circleNumDbPlain"/>
            </a:pPr>
            <a:r>
              <a:rPr lang="zh-CN" altLang="en-US" sz="1600" b="1" dirty="0" smtClean="0">
                <a:solidFill>
                  <a:srgbClr val="C00000"/>
                </a:solidFill>
                <a:latin typeface="微软雅黑" panose="020B0503020204020204" pitchFamily="34" charset="-122"/>
                <a:ea typeface="微软雅黑" panose="020B0503020204020204" pitchFamily="34" charset="-122"/>
                <a:cs typeface="+mn-ea"/>
              </a:rPr>
              <a:t>优化</a:t>
            </a:r>
            <a:r>
              <a:rPr lang="en-US" altLang="zh-CN" sz="1600" b="1" dirty="0" smtClean="0">
                <a:solidFill>
                  <a:srgbClr val="C00000"/>
                </a:solidFill>
                <a:latin typeface="微软雅黑" panose="020B0503020204020204" pitchFamily="34" charset="-122"/>
                <a:ea typeface="微软雅黑" panose="020B0503020204020204" pitchFamily="34" charset="-122"/>
                <a:cs typeface="+mn-ea"/>
              </a:rPr>
              <a:t>Critic/Value Model</a:t>
            </a:r>
            <a:r>
              <a:rPr lang="zh-CN" altLang="en-US" sz="1600" dirty="0" smtClean="0">
                <a:latin typeface="微软雅黑" panose="020B0503020204020204" pitchFamily="34" charset="-122"/>
                <a:ea typeface="微软雅黑" panose="020B0503020204020204" pitchFamily="34" charset="-122"/>
                <a:cs typeface="+mn-ea"/>
              </a:rPr>
              <a:t>：用第二步所得优势估计值取代真实</a:t>
            </a:r>
            <a:r>
              <a:rPr lang="en-US" altLang="zh-CN" sz="1600" dirty="0" smtClean="0">
                <a:latin typeface="微软雅黑" panose="020B0503020204020204" pitchFamily="34" charset="-122"/>
                <a:ea typeface="微软雅黑" panose="020B0503020204020204" pitchFamily="34" charset="-122"/>
                <a:cs typeface="+mn-ea"/>
              </a:rPr>
              <a:t>reward</a:t>
            </a:r>
            <a:r>
              <a:rPr lang="zh-CN" altLang="en-US" sz="1600" dirty="0" smtClean="0">
                <a:latin typeface="微软雅黑" panose="020B0503020204020204" pitchFamily="34" charset="-122"/>
                <a:ea typeface="微软雅黑" panose="020B0503020204020204" pitchFamily="34" charset="-122"/>
                <a:cs typeface="+mn-ea"/>
              </a:rPr>
              <a:t>，并用更新前的</a:t>
            </a:r>
            <a:r>
              <a:rPr lang="en-US" altLang="zh-CN" sz="1600" dirty="0" smtClean="0">
                <a:latin typeface="微软雅黑" panose="020B0503020204020204" pitchFamily="34" charset="-122"/>
                <a:ea typeface="微软雅黑" panose="020B0503020204020204" pitchFamily="34" charset="-122"/>
                <a:cs typeface="+mn-ea"/>
              </a:rPr>
              <a:t>value model</a:t>
            </a:r>
            <a:r>
              <a:rPr lang="zh-CN" altLang="en-US" sz="1600" dirty="0" smtClean="0">
                <a:latin typeface="微软雅黑" panose="020B0503020204020204" pitchFamily="34" charset="-122"/>
                <a:ea typeface="微软雅黑" panose="020B0503020204020204" pitchFamily="34" charset="-122"/>
                <a:cs typeface="+mn-ea"/>
              </a:rPr>
              <a:t>限制更新后的奖励模型的范围，从而保证</a:t>
            </a:r>
            <a:r>
              <a:rPr lang="en-US" altLang="zh-CN" sz="1600" dirty="0" smtClean="0">
                <a:latin typeface="微软雅黑" panose="020B0503020204020204" pitchFamily="34" charset="-122"/>
                <a:ea typeface="微软雅黑" panose="020B0503020204020204" pitchFamily="34" charset="-122"/>
                <a:cs typeface="+mn-ea"/>
              </a:rPr>
              <a:t>value-model</a:t>
            </a:r>
            <a:r>
              <a:rPr lang="zh-CN" altLang="en-US" sz="1600" b="1" dirty="0" smtClean="0">
                <a:latin typeface="微软雅黑" panose="020B0503020204020204" pitchFamily="34" charset="-122"/>
                <a:ea typeface="微软雅黑" panose="020B0503020204020204" pitchFamily="34" charset="-122"/>
                <a:cs typeface="+mn-ea"/>
              </a:rPr>
              <a:t>向</a:t>
            </a:r>
            <a:r>
              <a:rPr lang="zh-CN" altLang="en-US" sz="1600" b="1" dirty="0">
                <a:latin typeface="微软雅黑" panose="020B0503020204020204" pitchFamily="34" charset="-122"/>
                <a:ea typeface="微软雅黑" panose="020B0503020204020204" pitchFamily="34" charset="-122"/>
                <a:cs typeface="+mn-ea"/>
              </a:rPr>
              <a:t>正确的方向完成小步</a:t>
            </a:r>
            <a:r>
              <a:rPr lang="zh-CN" altLang="en-US" sz="1600" b="1" dirty="0" smtClean="0">
                <a:latin typeface="微软雅黑" panose="020B0503020204020204" pitchFamily="34" charset="-122"/>
                <a:ea typeface="微软雅黑" panose="020B0503020204020204" pitchFamily="34" charset="-122"/>
                <a:cs typeface="+mn-ea"/>
              </a:rPr>
              <a:t>更新</a:t>
            </a:r>
            <a:endParaRPr lang="en-US" altLang="zh-CN" sz="1600" b="1" dirty="0" smtClean="0">
              <a:latin typeface="微软雅黑" panose="020B0503020204020204" pitchFamily="34" charset="-122"/>
              <a:ea typeface="微软雅黑" panose="020B0503020204020204" pitchFamily="34" charset="-122"/>
              <a:cs typeface="+mn-ea"/>
            </a:endParaRPr>
          </a:p>
          <a:p>
            <a:pPr marL="800100" lvl="1" indent="-342900">
              <a:lnSpc>
                <a:spcPct val="150000"/>
              </a:lnSpc>
              <a:buFont typeface="+mj-ea"/>
              <a:buAutoNum type="circleNumDbPlain"/>
            </a:pPr>
            <a:r>
              <a:rPr lang="zh-CN" altLang="en-US" sz="1600" b="1" dirty="0" smtClean="0">
                <a:solidFill>
                  <a:srgbClr val="C00000"/>
                </a:solidFill>
                <a:latin typeface="微软雅黑" panose="020B0503020204020204" pitchFamily="34" charset="-122"/>
                <a:ea typeface="微软雅黑" panose="020B0503020204020204" pitchFamily="34" charset="-122"/>
                <a:cs typeface="+mn-ea"/>
              </a:rPr>
              <a:t>更新</a:t>
            </a:r>
            <a:r>
              <a:rPr lang="en-US" altLang="zh-CN" sz="1600" b="1" dirty="0" smtClean="0">
                <a:solidFill>
                  <a:srgbClr val="C00000"/>
                </a:solidFill>
                <a:latin typeface="微软雅黑" panose="020B0503020204020204" pitchFamily="34" charset="-122"/>
                <a:ea typeface="微软雅黑" panose="020B0503020204020204" pitchFamily="34" charset="-122"/>
                <a:cs typeface="+mn-ea"/>
              </a:rPr>
              <a:t>Actor/Policy Model</a:t>
            </a:r>
            <a:r>
              <a:rPr lang="zh-CN" altLang="en-US" sz="1600" dirty="0" smtClean="0">
                <a:latin typeface="微软雅黑" panose="020B0503020204020204" pitchFamily="34" charset="-122"/>
                <a:ea typeface="微软雅黑" panose="020B0503020204020204" pitchFamily="34" charset="-122"/>
                <a:cs typeface="+mn-ea"/>
              </a:rPr>
              <a:t>：提出</a:t>
            </a:r>
            <a:r>
              <a:rPr lang="en-US" altLang="zh-CN" sz="1600" dirty="0" smtClean="0">
                <a:latin typeface="微软雅黑" panose="020B0503020204020204" pitchFamily="34" charset="-122"/>
                <a:ea typeface="微软雅黑" panose="020B0503020204020204" pitchFamily="34" charset="-122"/>
                <a:cs typeface="+mn-ea"/>
              </a:rPr>
              <a:t>PPO Penalty</a:t>
            </a:r>
            <a:r>
              <a:rPr lang="zh-CN" altLang="en-US" sz="1600" dirty="0">
                <a:latin typeface="微软雅黑" panose="020B0503020204020204" pitchFamily="34" charset="-122"/>
                <a:ea typeface="微软雅黑" panose="020B0503020204020204" pitchFamily="34" charset="-122"/>
                <a:cs typeface="+mn-ea"/>
              </a:rPr>
              <a:t>、</a:t>
            </a:r>
            <a:r>
              <a:rPr lang="en-US" altLang="zh-CN" sz="1600" b="1" dirty="0" smtClean="0">
                <a:latin typeface="微软雅黑" panose="020B0503020204020204" pitchFamily="34" charset="-122"/>
                <a:ea typeface="微软雅黑" panose="020B0503020204020204" pitchFamily="34" charset="-122"/>
                <a:cs typeface="+mn-ea"/>
              </a:rPr>
              <a:t>PPO Clip</a:t>
            </a:r>
            <a:r>
              <a:rPr lang="zh-CN" altLang="en-US" sz="1600" dirty="0" smtClean="0">
                <a:latin typeface="微软雅黑" panose="020B0503020204020204" pitchFamily="34" charset="-122"/>
                <a:ea typeface="微软雅黑" panose="020B0503020204020204" pitchFamily="34" charset="-122"/>
                <a:cs typeface="+mn-ea"/>
              </a:rPr>
              <a:t>等优化，解决传统</a:t>
            </a:r>
            <a:r>
              <a:rPr lang="en-US" altLang="zh-CN" sz="1600" dirty="0" smtClean="0">
                <a:latin typeface="微软雅黑" panose="020B0503020204020204" pitchFamily="34" charset="-122"/>
                <a:ea typeface="微软雅黑" panose="020B0503020204020204" pitchFamily="34" charset="-122"/>
                <a:cs typeface="+mn-ea"/>
              </a:rPr>
              <a:t>PO</a:t>
            </a:r>
            <a:r>
              <a:rPr lang="zh-CN" altLang="en-US" sz="1600" dirty="0" smtClean="0">
                <a:latin typeface="微软雅黑" panose="020B0503020204020204" pitchFamily="34" charset="-122"/>
                <a:ea typeface="微软雅黑" panose="020B0503020204020204" pitchFamily="34" charset="-122"/>
                <a:cs typeface="+mn-ea"/>
              </a:rPr>
              <a:t>算法存在的过冲（错过奖励峰值点）、二阶优化慢、无法处理大参数矩阵等瓶颈</a:t>
            </a:r>
            <a:endParaRPr lang="en-US" altLang="zh-CN" sz="1600" dirty="0" smtClean="0">
              <a:latin typeface="微软雅黑" panose="020B0503020204020204" pitchFamily="34" charset="-122"/>
              <a:ea typeface="微软雅黑" panose="020B0503020204020204" pitchFamily="34" charset="-122"/>
              <a:cs typeface="+mn-ea"/>
            </a:endParaRPr>
          </a:p>
          <a:p>
            <a:pPr marL="800100" lvl="1" indent="-342900">
              <a:lnSpc>
                <a:spcPct val="150000"/>
              </a:lnSpc>
              <a:buFont typeface="+mj-ea"/>
              <a:buAutoNum type="circleNumDbPlain"/>
            </a:pPr>
            <a:r>
              <a:rPr lang="zh-CN" altLang="en-US" sz="1600" b="1" dirty="0" smtClean="0">
                <a:solidFill>
                  <a:srgbClr val="C00000"/>
                </a:solidFill>
                <a:latin typeface="微软雅黑" panose="020B0503020204020204" pitchFamily="34" charset="-122"/>
                <a:ea typeface="微软雅黑" panose="020B0503020204020204" pitchFamily="34" charset="-122"/>
                <a:cs typeface="+mn-ea"/>
              </a:rPr>
              <a:t>迭代</a:t>
            </a:r>
            <a:r>
              <a:rPr lang="zh-CN" altLang="en-US" sz="1600" b="1" dirty="0">
                <a:solidFill>
                  <a:srgbClr val="C00000"/>
                </a:solidFill>
                <a:latin typeface="微软雅黑" panose="020B0503020204020204" pitchFamily="34" charset="-122"/>
                <a:ea typeface="微软雅黑" panose="020B0503020204020204" pitchFamily="34" charset="-122"/>
                <a:cs typeface="+mn-ea"/>
              </a:rPr>
              <a:t>优化</a:t>
            </a:r>
            <a:r>
              <a:rPr lang="zh-CN" altLang="en-US" sz="1600" dirty="0" smtClean="0">
                <a:latin typeface="微软雅黑" panose="020B0503020204020204" pitchFamily="34" charset="-122"/>
                <a:ea typeface="微软雅黑" panose="020B0503020204020204" pitchFamily="34" charset="-122"/>
                <a:cs typeface="+mn-ea"/>
              </a:rPr>
              <a:t>：</a:t>
            </a:r>
            <a:r>
              <a:rPr lang="zh-CN" altLang="en-US" sz="1600" dirty="0">
                <a:latin typeface="微软雅黑" panose="020B0503020204020204" pitchFamily="34" charset="-122"/>
                <a:ea typeface="微软雅黑" panose="020B0503020204020204" pitchFamily="34" charset="-122"/>
                <a:cs typeface="+mn-ea"/>
              </a:rPr>
              <a:t>使用新的策略参数</a:t>
            </a:r>
            <a:r>
              <a:rPr lang="zh-CN" altLang="en-US" sz="1600" b="1" dirty="0">
                <a:latin typeface="微软雅黑" panose="020B0503020204020204" pitchFamily="34" charset="-122"/>
                <a:ea typeface="微软雅黑" panose="020B0503020204020204" pitchFamily="34" charset="-122"/>
                <a:cs typeface="+mn-ea"/>
              </a:rPr>
              <a:t>重复</a:t>
            </a:r>
            <a:r>
              <a:rPr lang="zh-CN" altLang="en-US" sz="1600" dirty="0">
                <a:latin typeface="微软雅黑" panose="020B0503020204020204" pitchFamily="34" charset="-122"/>
                <a:ea typeface="微软雅黑" panose="020B0503020204020204" pitchFamily="34" charset="-122"/>
                <a:cs typeface="+mn-ea"/>
              </a:rPr>
              <a:t>以上步骤，直到满足某些停止准则</a:t>
            </a:r>
            <a:r>
              <a:rPr lang="zh-CN" altLang="en-US" sz="1600" dirty="0" smtClean="0">
                <a:latin typeface="微软雅黑" panose="020B0503020204020204" pitchFamily="34" charset="-122"/>
                <a:ea typeface="微软雅黑" panose="020B0503020204020204" pitchFamily="34" charset="-122"/>
                <a:cs typeface="+mn-ea"/>
              </a:rPr>
              <a:t>，如</a:t>
            </a:r>
            <a:r>
              <a:rPr lang="zh-CN" altLang="en-US" sz="1600" dirty="0">
                <a:latin typeface="微软雅黑" panose="020B0503020204020204" pitchFamily="34" charset="-122"/>
                <a:ea typeface="微软雅黑" panose="020B0503020204020204" pitchFamily="34" charset="-122"/>
                <a:cs typeface="+mn-ea"/>
              </a:rPr>
              <a:t>策略性能不再</a:t>
            </a:r>
            <a:r>
              <a:rPr lang="zh-CN" altLang="en-US" sz="1600" dirty="0" smtClean="0">
                <a:latin typeface="微软雅黑" panose="020B0503020204020204" pitchFamily="34" charset="-122"/>
                <a:ea typeface="微软雅黑" panose="020B0503020204020204" pitchFamily="34" charset="-122"/>
                <a:cs typeface="+mn-ea"/>
              </a:rPr>
              <a:t>提升、达到设定的</a:t>
            </a:r>
            <a:r>
              <a:rPr lang="zh-CN" altLang="en-US" sz="1600" dirty="0">
                <a:latin typeface="微软雅黑" panose="020B0503020204020204" pitchFamily="34" charset="-122"/>
                <a:ea typeface="微软雅黑" panose="020B0503020204020204" pitchFamily="34" charset="-122"/>
                <a:cs typeface="+mn-ea"/>
              </a:rPr>
              <a:t>迭代</a:t>
            </a:r>
            <a:r>
              <a:rPr lang="zh-CN" altLang="en-US" sz="1600" dirty="0" smtClean="0">
                <a:latin typeface="微软雅黑" panose="020B0503020204020204" pitchFamily="34" charset="-122"/>
                <a:ea typeface="微软雅黑" panose="020B0503020204020204" pitchFamily="34" charset="-122"/>
                <a:cs typeface="+mn-ea"/>
              </a:rPr>
              <a:t>次数等</a:t>
            </a:r>
            <a:endParaRPr lang="en-US" altLang="zh-CN" sz="1600" dirty="0" smtClean="0">
              <a:latin typeface="微软雅黑" panose="020B0503020204020204" pitchFamily="34" charset="-122"/>
              <a:ea typeface="微软雅黑" panose="020B0503020204020204" pitchFamily="34" charset="-122"/>
              <a:cs typeface="+mn-ea"/>
            </a:endParaRPr>
          </a:p>
        </p:txBody>
      </p:sp>
      <p:sp>
        <p:nvSpPr>
          <p:cNvPr id="6" name="矩形 5"/>
          <p:cNvSpPr/>
          <p:nvPr/>
        </p:nvSpPr>
        <p:spPr>
          <a:xfrm>
            <a:off x="2169" y="6444143"/>
            <a:ext cx="5873724" cy="400110"/>
          </a:xfrm>
          <a:prstGeom prst="rect">
            <a:avLst/>
          </a:prstGeom>
        </p:spPr>
        <p:txBody>
          <a:bodyPr wrap="none">
            <a:spAutoFit/>
          </a:bodyPr>
          <a:lstStyle/>
          <a:p>
            <a:r>
              <a:rPr lang="en-US" altLang="zh-CN" sz="1000" dirty="0" smtClean="0">
                <a:solidFill>
                  <a:schemeClr val="tx1">
                    <a:lumMod val="50000"/>
                    <a:lumOff val="50000"/>
                  </a:schemeClr>
                </a:solidFill>
                <a:latin typeface="+mj-ea"/>
                <a:ea typeface="+mj-ea"/>
              </a:rPr>
              <a:t>[</a:t>
            </a:r>
            <a:r>
              <a:rPr lang="en-US" altLang="zh-CN" sz="1000" dirty="0">
                <a:solidFill>
                  <a:schemeClr val="tx1">
                    <a:lumMod val="50000"/>
                    <a:lumOff val="50000"/>
                  </a:schemeClr>
                </a:solidFill>
                <a:latin typeface="+mj-ea"/>
                <a:ea typeface="+mj-ea"/>
              </a:rPr>
              <a:t>1</a:t>
            </a:r>
            <a:r>
              <a:rPr lang="en-US" altLang="zh-CN" sz="1000" dirty="0" smtClean="0">
                <a:solidFill>
                  <a:schemeClr val="tx1">
                    <a:lumMod val="50000"/>
                    <a:lumOff val="50000"/>
                  </a:schemeClr>
                </a:solidFill>
                <a:latin typeface="+mj-ea"/>
                <a:ea typeface="+mj-ea"/>
              </a:rPr>
              <a:t>]. </a:t>
            </a:r>
            <a:r>
              <a:rPr lang="en-US" altLang="zh-CN" sz="1000" dirty="0">
                <a:solidFill>
                  <a:schemeClr val="tx1">
                    <a:lumMod val="50000"/>
                    <a:lumOff val="50000"/>
                  </a:schemeClr>
                </a:solidFill>
                <a:latin typeface="+mj-ea"/>
                <a:ea typeface="+mj-ea"/>
              </a:rPr>
              <a:t>Proximal </a:t>
            </a:r>
            <a:r>
              <a:rPr lang="en-US" altLang="zh-CN" sz="1000" dirty="0" smtClean="0">
                <a:solidFill>
                  <a:schemeClr val="tx1">
                    <a:lumMod val="50000"/>
                    <a:lumOff val="50000"/>
                  </a:schemeClr>
                </a:solidFill>
                <a:latin typeface="+mj-ea"/>
                <a:ea typeface="+mj-ea"/>
              </a:rPr>
              <a:t>policy optimization algorithms. </a:t>
            </a:r>
            <a:r>
              <a:rPr lang="en-US" altLang="zh-CN" sz="1000" dirty="0">
                <a:solidFill>
                  <a:schemeClr val="tx1">
                    <a:lumMod val="50000"/>
                    <a:lumOff val="50000"/>
                  </a:schemeClr>
                </a:solidFill>
                <a:latin typeface="+mj-ea"/>
                <a:ea typeface="+mj-ea"/>
                <a:hlinkClick r:id="rId3"/>
              </a:rPr>
              <a:t>https://</a:t>
            </a:r>
            <a:r>
              <a:rPr lang="en-US" altLang="zh-CN" sz="1000" dirty="0" smtClean="0">
                <a:solidFill>
                  <a:schemeClr val="tx1">
                    <a:lumMod val="50000"/>
                    <a:lumOff val="50000"/>
                  </a:schemeClr>
                </a:solidFill>
                <a:latin typeface="+mj-ea"/>
                <a:ea typeface="+mj-ea"/>
                <a:hlinkClick r:id="rId3"/>
              </a:rPr>
              <a:t>arxiv.org/pdf/1707.06347</a:t>
            </a:r>
            <a:r>
              <a:rPr lang="en-US" altLang="zh-CN" sz="1000" dirty="0" smtClean="0">
                <a:solidFill>
                  <a:schemeClr val="tx1">
                    <a:lumMod val="50000"/>
                    <a:lumOff val="50000"/>
                  </a:schemeClr>
                </a:solidFill>
                <a:latin typeface="+mj-ea"/>
                <a:ea typeface="+mj-ea"/>
              </a:rPr>
              <a:t>, 2017. </a:t>
            </a:r>
            <a:r>
              <a:rPr lang="en-US" altLang="zh-CN" sz="1000" dirty="0" err="1" smtClean="0">
                <a:solidFill>
                  <a:schemeClr val="tx1">
                    <a:lumMod val="50000"/>
                    <a:lumOff val="50000"/>
                  </a:schemeClr>
                </a:solidFill>
                <a:latin typeface="+mj-ea"/>
                <a:ea typeface="+mj-ea"/>
              </a:rPr>
              <a:t>OpenAI</a:t>
            </a:r>
            <a:r>
              <a:rPr lang="en-US" altLang="zh-CN" sz="1000" dirty="0" smtClean="0">
                <a:solidFill>
                  <a:schemeClr val="tx1">
                    <a:lumMod val="50000"/>
                    <a:lumOff val="50000"/>
                  </a:schemeClr>
                </a:solidFill>
                <a:latin typeface="+mj-ea"/>
                <a:ea typeface="+mj-ea"/>
              </a:rPr>
              <a:t>.</a:t>
            </a:r>
          </a:p>
          <a:p>
            <a:r>
              <a:rPr lang="en-US" altLang="zh-CN" sz="1000" dirty="0">
                <a:solidFill>
                  <a:schemeClr val="tx1">
                    <a:lumMod val="50000"/>
                    <a:lumOff val="50000"/>
                  </a:schemeClr>
                </a:solidFill>
                <a:latin typeface="+mj-ea"/>
                <a:ea typeface="+mj-ea"/>
              </a:rPr>
              <a:t>[2]. </a:t>
            </a:r>
            <a:r>
              <a:rPr lang="en-US" altLang="zh-CN" sz="1000" dirty="0">
                <a:solidFill>
                  <a:schemeClr val="tx1">
                    <a:lumMod val="50000"/>
                    <a:lumOff val="50000"/>
                  </a:schemeClr>
                </a:solidFill>
                <a:latin typeface="+mj-ea"/>
                <a:ea typeface="+mj-ea"/>
                <a:hlinkClick r:id="rId4"/>
              </a:rPr>
              <a:t>https://</a:t>
            </a:r>
            <a:r>
              <a:rPr lang="en-US" altLang="zh-CN" sz="1000" dirty="0" smtClean="0">
                <a:solidFill>
                  <a:schemeClr val="tx1">
                    <a:lumMod val="50000"/>
                    <a:lumOff val="50000"/>
                  </a:schemeClr>
                </a:solidFill>
                <a:latin typeface="+mj-ea"/>
                <a:ea typeface="+mj-ea"/>
                <a:hlinkClick r:id="rId4"/>
              </a:rPr>
              <a:t>zhuanlan.zhihu.com/p/13467768873</a:t>
            </a:r>
            <a:endParaRPr lang="zh-CN" altLang="en-US" sz="1000" dirty="0">
              <a:solidFill>
                <a:schemeClr val="tx1">
                  <a:lumMod val="50000"/>
                  <a:lumOff val="50000"/>
                </a:schemeClr>
              </a:solidFill>
              <a:latin typeface="+mj-ea"/>
              <a:ea typeface="+mj-ea"/>
            </a:endParaRPr>
          </a:p>
        </p:txBody>
      </p:sp>
      <p:grpSp>
        <p:nvGrpSpPr>
          <p:cNvPr id="27" name="组合 26"/>
          <p:cNvGrpSpPr/>
          <p:nvPr/>
        </p:nvGrpSpPr>
        <p:grpSpPr>
          <a:xfrm>
            <a:off x="264160" y="4696870"/>
            <a:ext cx="5140960" cy="1706633"/>
            <a:chOff x="264160" y="4696870"/>
            <a:chExt cx="5140960" cy="1706633"/>
          </a:xfrm>
        </p:grpSpPr>
        <p:pic>
          <p:nvPicPr>
            <p:cNvPr id="26" name="图片 25"/>
            <p:cNvPicPr>
              <a:picLocks noChangeAspect="1"/>
            </p:cNvPicPr>
            <p:nvPr/>
          </p:nvPicPr>
          <p:blipFill>
            <a:blip r:embed="rId5"/>
            <a:stretch>
              <a:fillRect/>
            </a:stretch>
          </p:blipFill>
          <p:spPr>
            <a:xfrm>
              <a:off x="976841" y="6021667"/>
              <a:ext cx="4082352" cy="371858"/>
            </a:xfrm>
            <a:prstGeom prst="rect">
              <a:avLst/>
            </a:prstGeom>
          </p:spPr>
        </p:pic>
        <p:grpSp>
          <p:nvGrpSpPr>
            <p:cNvPr id="18" name="组合 17"/>
            <p:cNvGrpSpPr/>
            <p:nvPr/>
          </p:nvGrpSpPr>
          <p:grpSpPr>
            <a:xfrm>
              <a:off x="264160" y="4696870"/>
              <a:ext cx="5140960" cy="1706633"/>
              <a:chOff x="223520" y="4737510"/>
              <a:chExt cx="5140960" cy="1706633"/>
            </a:xfrm>
          </p:grpSpPr>
          <p:pic>
            <p:nvPicPr>
              <p:cNvPr id="11" name="图片 10"/>
              <p:cNvPicPr>
                <a:picLocks noChangeAspect="1"/>
              </p:cNvPicPr>
              <p:nvPr/>
            </p:nvPicPr>
            <p:blipFill>
              <a:blip r:embed="rId6"/>
              <a:stretch>
                <a:fillRect/>
              </a:stretch>
            </p:blipFill>
            <p:spPr>
              <a:xfrm>
                <a:off x="1439853" y="4996355"/>
                <a:ext cx="3203268" cy="974516"/>
              </a:xfrm>
              <a:prstGeom prst="rect">
                <a:avLst/>
              </a:prstGeom>
            </p:spPr>
          </p:pic>
          <p:sp>
            <p:nvSpPr>
              <p:cNvPr id="12" name="矩形 11"/>
              <p:cNvSpPr/>
              <p:nvPr/>
            </p:nvSpPr>
            <p:spPr>
              <a:xfrm>
                <a:off x="311680" y="4813844"/>
                <a:ext cx="1797263" cy="276999"/>
              </a:xfrm>
              <a:prstGeom prst="rect">
                <a:avLst/>
              </a:prstGeom>
            </p:spPr>
            <p:txBody>
              <a:bodyPr wrap="square">
                <a:spAutoFit/>
              </a:bodyPr>
              <a:lstStyle/>
              <a:p>
                <a:r>
                  <a:rPr lang="en-US" altLang="zh-CN" sz="1200" b="1" dirty="0" smtClean="0">
                    <a:solidFill>
                      <a:srgbClr val="0070C0"/>
                    </a:solidFill>
                    <a:latin typeface="+mj-ea"/>
                    <a:ea typeface="+mj-ea"/>
                  </a:rPr>
                  <a:t>Critic</a:t>
                </a:r>
                <a:r>
                  <a:rPr lang="zh-CN" altLang="en-US" sz="1200" b="1" dirty="0" smtClean="0">
                    <a:solidFill>
                      <a:srgbClr val="0070C0"/>
                    </a:solidFill>
                    <a:latin typeface="+mj-ea"/>
                    <a:ea typeface="+mj-ea"/>
                  </a:rPr>
                  <a:t>优化目标</a:t>
                </a:r>
                <a:r>
                  <a:rPr lang="en-US" altLang="zh-CN" sz="1200" b="1" dirty="0" smtClean="0">
                    <a:solidFill>
                      <a:srgbClr val="0070C0"/>
                    </a:solidFill>
                    <a:latin typeface="+mj-ea"/>
                    <a:ea typeface="+mj-ea"/>
                  </a:rPr>
                  <a:t>:</a:t>
                </a:r>
                <a:endParaRPr lang="zh-CN" altLang="en-US" sz="1200" b="1" dirty="0">
                  <a:solidFill>
                    <a:srgbClr val="0070C0"/>
                  </a:solidFill>
                  <a:latin typeface="+mj-ea"/>
                  <a:ea typeface="+mj-ea"/>
                </a:endParaRPr>
              </a:p>
            </p:txBody>
          </p:sp>
          <p:sp>
            <p:nvSpPr>
              <p:cNvPr id="13" name="矩形 12"/>
              <p:cNvSpPr/>
              <p:nvPr/>
            </p:nvSpPr>
            <p:spPr>
              <a:xfrm>
                <a:off x="271041" y="5888150"/>
                <a:ext cx="1797263" cy="276999"/>
              </a:xfrm>
              <a:prstGeom prst="rect">
                <a:avLst/>
              </a:prstGeom>
            </p:spPr>
            <p:txBody>
              <a:bodyPr wrap="square">
                <a:spAutoFit/>
              </a:bodyPr>
              <a:lstStyle/>
              <a:p>
                <a:r>
                  <a:rPr lang="en-US" altLang="zh-CN" sz="1200" b="1" dirty="0" smtClean="0">
                    <a:solidFill>
                      <a:srgbClr val="0070C0"/>
                    </a:solidFill>
                    <a:latin typeface="+mj-ea"/>
                    <a:ea typeface="+mj-ea"/>
                  </a:rPr>
                  <a:t>Actor</a:t>
                </a:r>
                <a:r>
                  <a:rPr lang="zh-CN" altLang="en-US" sz="1200" b="1" dirty="0" smtClean="0">
                    <a:solidFill>
                      <a:srgbClr val="0070C0"/>
                    </a:solidFill>
                    <a:latin typeface="+mj-ea"/>
                    <a:ea typeface="+mj-ea"/>
                  </a:rPr>
                  <a:t>优化目标</a:t>
                </a:r>
                <a:r>
                  <a:rPr lang="en-US" altLang="zh-CN" sz="1200" b="1" dirty="0" smtClean="0">
                    <a:solidFill>
                      <a:srgbClr val="0070C0"/>
                    </a:solidFill>
                    <a:latin typeface="+mj-ea"/>
                    <a:ea typeface="+mj-ea"/>
                  </a:rPr>
                  <a:t>:</a:t>
                </a:r>
                <a:endParaRPr lang="zh-CN" altLang="en-US" sz="1200" b="1" dirty="0">
                  <a:solidFill>
                    <a:srgbClr val="0070C0"/>
                  </a:solidFill>
                  <a:latin typeface="+mj-ea"/>
                  <a:ea typeface="+mj-ea"/>
                </a:endParaRPr>
              </a:p>
            </p:txBody>
          </p:sp>
          <p:sp>
            <p:nvSpPr>
              <p:cNvPr id="17" name="矩形 16"/>
              <p:cNvSpPr/>
              <p:nvPr/>
            </p:nvSpPr>
            <p:spPr>
              <a:xfrm>
                <a:off x="223520" y="4737510"/>
                <a:ext cx="5140960" cy="1706633"/>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25" name="组合 24"/>
          <p:cNvGrpSpPr/>
          <p:nvPr/>
        </p:nvGrpSpPr>
        <p:grpSpPr>
          <a:xfrm>
            <a:off x="5565312" y="4696870"/>
            <a:ext cx="6405432" cy="1721194"/>
            <a:chOff x="5565312" y="4696870"/>
            <a:chExt cx="6405432" cy="1721194"/>
          </a:xfrm>
        </p:grpSpPr>
        <p:pic>
          <p:nvPicPr>
            <p:cNvPr id="7" name="图片 6"/>
            <p:cNvPicPr>
              <a:picLocks noChangeAspect="1"/>
            </p:cNvPicPr>
            <p:nvPr/>
          </p:nvPicPr>
          <p:blipFill rotWithShape="1">
            <a:blip r:embed="rId7"/>
            <a:srcRect t="4509"/>
            <a:stretch/>
          </p:blipFill>
          <p:spPr>
            <a:xfrm>
              <a:off x="5583320" y="4879276"/>
              <a:ext cx="5439291" cy="1393157"/>
            </a:xfrm>
            <a:prstGeom prst="rect">
              <a:avLst/>
            </a:prstGeom>
          </p:spPr>
        </p:pic>
        <p:pic>
          <p:nvPicPr>
            <p:cNvPr id="8" name="图片 7"/>
            <p:cNvPicPr>
              <a:picLocks noChangeAspect="1"/>
            </p:cNvPicPr>
            <p:nvPr/>
          </p:nvPicPr>
          <p:blipFill>
            <a:blip r:embed="rId8"/>
            <a:stretch>
              <a:fillRect/>
            </a:stretch>
          </p:blipFill>
          <p:spPr>
            <a:xfrm>
              <a:off x="11022611" y="4858680"/>
              <a:ext cx="948133" cy="1381714"/>
            </a:xfrm>
            <a:prstGeom prst="rect">
              <a:avLst/>
            </a:prstGeom>
          </p:spPr>
        </p:pic>
        <p:sp>
          <p:nvSpPr>
            <p:cNvPr id="19" name="矩形 18"/>
            <p:cNvSpPr/>
            <p:nvPr/>
          </p:nvSpPr>
          <p:spPr>
            <a:xfrm>
              <a:off x="7018675" y="5309771"/>
              <a:ext cx="413896" cy="400110"/>
            </a:xfrm>
            <a:prstGeom prst="rect">
              <a:avLst/>
            </a:prstGeom>
          </p:spPr>
          <p:txBody>
            <a:bodyPr wrap="none">
              <a:spAutoFit/>
            </a:bodyPr>
            <a:lstStyle/>
            <a:p>
              <a:r>
                <a:rPr lang="zh-CN" altLang="en-US" sz="2000" b="1" dirty="0">
                  <a:solidFill>
                    <a:srgbClr val="C00000"/>
                  </a:solidFill>
                  <a:latin typeface="微软雅黑" panose="020B0503020204020204" pitchFamily="34" charset="-122"/>
                  <a:ea typeface="微软雅黑" panose="020B0503020204020204" pitchFamily="34" charset="-122"/>
                  <a:cs typeface="+mn-ea"/>
                  <a:sym typeface="Wingdings 2" panose="05020102010507070707" pitchFamily="18" charset="2"/>
                </a:rPr>
                <a:t></a:t>
              </a:r>
              <a:endParaRPr lang="zh-CN" altLang="en-US" sz="2000" b="1" dirty="0">
                <a:solidFill>
                  <a:srgbClr val="C00000"/>
                </a:solidFill>
              </a:endParaRPr>
            </a:p>
          </p:txBody>
        </p:sp>
        <p:sp>
          <p:nvSpPr>
            <p:cNvPr id="20" name="矩形 19"/>
            <p:cNvSpPr/>
            <p:nvPr/>
          </p:nvSpPr>
          <p:spPr>
            <a:xfrm>
              <a:off x="9396115" y="5478178"/>
              <a:ext cx="413896" cy="400110"/>
            </a:xfrm>
            <a:prstGeom prst="rect">
              <a:avLst/>
            </a:prstGeom>
          </p:spPr>
          <p:txBody>
            <a:bodyPr wrap="none">
              <a:spAutoFit/>
            </a:bodyPr>
            <a:lstStyle/>
            <a:p>
              <a:r>
                <a:rPr lang="zh-CN" altLang="en-US" sz="2000" b="1" dirty="0">
                  <a:solidFill>
                    <a:srgbClr val="C00000"/>
                  </a:solidFill>
                  <a:latin typeface="微软雅黑" panose="020B0503020204020204" pitchFamily="34" charset="-122"/>
                  <a:ea typeface="微软雅黑" panose="020B0503020204020204" pitchFamily="34" charset="-122"/>
                  <a:cs typeface="+mn-ea"/>
                  <a:sym typeface="Wingdings 2" panose="05020102010507070707" pitchFamily="18" charset="2"/>
                </a:rPr>
                <a:t></a:t>
              </a:r>
              <a:endParaRPr lang="zh-CN" altLang="en-US" sz="2000" b="1" dirty="0">
                <a:solidFill>
                  <a:srgbClr val="C00000"/>
                </a:solidFill>
              </a:endParaRPr>
            </a:p>
          </p:txBody>
        </p:sp>
        <p:sp>
          <p:nvSpPr>
            <p:cNvPr id="21" name="矩形 20"/>
            <p:cNvSpPr/>
            <p:nvPr/>
          </p:nvSpPr>
          <p:spPr>
            <a:xfrm>
              <a:off x="10167993" y="5309771"/>
              <a:ext cx="413896" cy="400110"/>
            </a:xfrm>
            <a:prstGeom prst="rect">
              <a:avLst/>
            </a:prstGeom>
          </p:spPr>
          <p:txBody>
            <a:bodyPr wrap="none">
              <a:spAutoFit/>
            </a:bodyPr>
            <a:lstStyle/>
            <a:p>
              <a:r>
                <a:rPr lang="zh-CN" altLang="en-US" sz="2000" b="1" dirty="0">
                  <a:solidFill>
                    <a:srgbClr val="C00000"/>
                  </a:solidFill>
                  <a:latin typeface="微软雅黑" panose="020B0503020204020204" pitchFamily="34" charset="-122"/>
                  <a:ea typeface="微软雅黑" panose="020B0503020204020204" pitchFamily="34" charset="-122"/>
                  <a:cs typeface="+mn-ea"/>
                  <a:sym typeface="Wingdings 2" panose="05020102010507070707" pitchFamily="18" charset="2"/>
                </a:rPr>
                <a:t></a:t>
              </a:r>
              <a:endParaRPr lang="zh-CN" altLang="en-US" sz="2000" b="1" dirty="0">
                <a:solidFill>
                  <a:srgbClr val="C00000"/>
                </a:solidFill>
                <a:latin typeface="微软雅黑" panose="020B0503020204020204" pitchFamily="34" charset="-122"/>
                <a:ea typeface="微软雅黑" panose="020B0503020204020204" pitchFamily="34" charset="-122"/>
                <a:cs typeface="+mn-ea"/>
              </a:endParaRPr>
            </a:p>
          </p:txBody>
        </p:sp>
        <p:sp>
          <p:nvSpPr>
            <p:cNvPr id="22" name="矩形 21"/>
            <p:cNvSpPr/>
            <p:nvPr/>
          </p:nvSpPr>
          <p:spPr>
            <a:xfrm>
              <a:off x="9576143" y="6017954"/>
              <a:ext cx="413896" cy="400110"/>
            </a:xfrm>
            <a:prstGeom prst="rect">
              <a:avLst/>
            </a:prstGeom>
          </p:spPr>
          <p:txBody>
            <a:bodyPr wrap="none">
              <a:spAutoFit/>
            </a:bodyPr>
            <a:lstStyle/>
            <a:p>
              <a:r>
                <a:rPr lang="zh-CN" altLang="en-US" sz="2000" b="1" dirty="0">
                  <a:solidFill>
                    <a:srgbClr val="C00000"/>
                  </a:solidFill>
                  <a:latin typeface="微软雅黑" panose="020B0503020204020204" pitchFamily="34" charset="-122"/>
                  <a:ea typeface="微软雅黑" panose="020B0503020204020204" pitchFamily="34" charset="-122"/>
                  <a:cs typeface="+mn-ea"/>
                  <a:sym typeface="Wingdings 2" panose="05020102010507070707" pitchFamily="18" charset="2"/>
                </a:rPr>
                <a:t></a:t>
              </a:r>
              <a:endParaRPr lang="zh-CN" altLang="en-US" sz="2000" b="1" dirty="0">
                <a:solidFill>
                  <a:srgbClr val="C00000"/>
                </a:solidFill>
                <a:latin typeface="微软雅黑" panose="020B0503020204020204" pitchFamily="34" charset="-122"/>
                <a:ea typeface="微软雅黑" panose="020B0503020204020204" pitchFamily="34" charset="-122"/>
                <a:cs typeface="+mn-ea"/>
              </a:endParaRPr>
            </a:p>
          </p:txBody>
        </p:sp>
        <p:sp>
          <p:nvSpPr>
            <p:cNvPr id="23" name="矩形 22"/>
            <p:cNvSpPr/>
            <p:nvPr/>
          </p:nvSpPr>
          <p:spPr>
            <a:xfrm>
              <a:off x="9861518" y="4786599"/>
              <a:ext cx="413896" cy="400110"/>
            </a:xfrm>
            <a:prstGeom prst="rect">
              <a:avLst/>
            </a:prstGeom>
          </p:spPr>
          <p:txBody>
            <a:bodyPr wrap="none">
              <a:spAutoFit/>
            </a:bodyPr>
            <a:lstStyle/>
            <a:p>
              <a:r>
                <a:rPr lang="zh-CN" altLang="en-US" sz="2000" b="1" dirty="0">
                  <a:solidFill>
                    <a:srgbClr val="C00000"/>
                  </a:solidFill>
                  <a:latin typeface="微软雅黑" panose="020B0503020204020204" pitchFamily="34" charset="-122"/>
                  <a:ea typeface="微软雅黑" panose="020B0503020204020204" pitchFamily="34" charset="-122"/>
                  <a:cs typeface="+mn-ea"/>
                  <a:sym typeface="Wingdings 2" panose="05020102010507070707" pitchFamily="18" charset="2"/>
                </a:rPr>
                <a:t></a:t>
              </a:r>
              <a:endParaRPr lang="zh-CN" altLang="en-US" sz="2000" b="1" dirty="0">
                <a:solidFill>
                  <a:srgbClr val="C00000"/>
                </a:solidFill>
                <a:latin typeface="微软雅黑" panose="020B0503020204020204" pitchFamily="34" charset="-122"/>
                <a:ea typeface="微软雅黑" panose="020B0503020204020204" pitchFamily="34" charset="-122"/>
                <a:cs typeface="+mn-ea"/>
              </a:endParaRPr>
            </a:p>
          </p:txBody>
        </p:sp>
        <p:sp>
          <p:nvSpPr>
            <p:cNvPr id="24" name="矩形 23"/>
            <p:cNvSpPr/>
            <p:nvPr/>
          </p:nvSpPr>
          <p:spPr>
            <a:xfrm>
              <a:off x="5565312" y="4696870"/>
              <a:ext cx="6405432" cy="1706633"/>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灯片编号占位符 3"/>
          <p:cNvSpPr>
            <a:spLocks noGrp="1"/>
          </p:cNvSpPr>
          <p:nvPr>
            <p:ph type="sldNum" sz="quarter" idx="13"/>
          </p:nvPr>
        </p:nvSpPr>
        <p:spPr/>
        <p:txBody>
          <a:bodyPr/>
          <a:lstStyle/>
          <a:p>
            <a:fld id="{D0399D1A-D296-42B7-916E-50FBDB540DBE}" type="slidenum">
              <a:rPr lang="zh-CN" altLang="en-US" smtClean="0"/>
              <a:pPr/>
              <a:t>11</a:t>
            </a:fld>
            <a:endParaRPr lang="zh-CN" altLang="en-US" dirty="0"/>
          </a:p>
        </p:txBody>
      </p:sp>
    </p:spTree>
    <p:extLst>
      <p:ext uri="{BB962C8B-B14F-4D97-AF65-F5344CB8AC3E}">
        <p14:creationId xmlns:p14="http://schemas.microsoft.com/office/powerpoint/2010/main" val="175372322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4"/>
          </p:nvPr>
        </p:nvSpPr>
        <p:spPr/>
        <p:txBody>
          <a:bodyPr/>
          <a:lstStyle/>
          <a:p>
            <a:r>
              <a:rPr lang="zh-CN" altLang="en-US" dirty="0"/>
              <a:t>策略优化算法：</a:t>
            </a:r>
            <a:r>
              <a:rPr lang="en-US" altLang="zh-CN" dirty="0" smtClean="0"/>
              <a:t>PPO</a:t>
            </a:r>
            <a:endParaRPr lang="en-US" altLang="zh-CN" dirty="0"/>
          </a:p>
        </p:txBody>
      </p:sp>
      <mc:AlternateContent xmlns:mc="http://schemas.openxmlformats.org/markup-compatibility/2006" xmlns:a14="http://schemas.microsoft.com/office/drawing/2010/main">
        <mc:Choice Requires="a14">
          <p:sp>
            <p:nvSpPr>
              <p:cNvPr id="5" name="textbox 10"/>
              <p:cNvSpPr/>
              <p:nvPr/>
            </p:nvSpPr>
            <p:spPr>
              <a:xfrm>
                <a:off x="182880" y="883705"/>
                <a:ext cx="11877040" cy="5482398"/>
              </a:xfrm>
              <a:prstGeom prst="rect">
                <a:avLst/>
              </a:prstGeom>
              <a:ln w="19050">
                <a:noFill/>
              </a:ln>
            </p:spPr>
            <p:txBody>
              <a:bodyPr wrap="square">
                <a:spAutoFit/>
              </a:bodyPr>
              <a:lstStyle/>
              <a:p>
                <a:pPr marL="342900" indent="-342900">
                  <a:lnSpc>
                    <a:spcPct val="140000"/>
                  </a:lnSpc>
                  <a:buFont typeface="Arial" panose="020B0604020202020204" pitchFamily="34" charset="0"/>
                  <a:buChar char="•"/>
                </a:pPr>
                <a:r>
                  <a:rPr lang="en-US" altLang="zh-CN" sz="2000" b="1" dirty="0" smtClean="0">
                    <a:latin typeface="微软雅黑" panose="020B0503020204020204" pitchFamily="34" charset="-122"/>
                    <a:ea typeface="微软雅黑" panose="020B0503020204020204" pitchFamily="34" charset="-122"/>
                    <a:cs typeface="+mn-ea"/>
                  </a:rPr>
                  <a:t>PPO</a:t>
                </a:r>
                <a:r>
                  <a:rPr lang="zh-CN" altLang="en-US" sz="2000" b="1" dirty="0" smtClean="0">
                    <a:latin typeface="微软雅黑" panose="020B0503020204020204" pitchFamily="34" charset="-122"/>
                    <a:ea typeface="微软雅黑" panose="020B0503020204020204" pitchFamily="34" charset="-122"/>
                    <a:cs typeface="+mn-ea"/>
                  </a:rPr>
                  <a:t>算法中</a:t>
                </a:r>
                <a:r>
                  <a:rPr lang="en-US" altLang="zh-CN" sz="2000" b="1" dirty="0" smtClean="0">
                    <a:latin typeface="微软雅黑" panose="020B0503020204020204" pitchFamily="34" charset="-122"/>
                    <a:ea typeface="微软雅黑" panose="020B0503020204020204" pitchFamily="34" charset="-122"/>
                    <a:cs typeface="+mn-ea"/>
                  </a:rPr>
                  <a:t>Policy/Actor</a:t>
                </a:r>
                <a:r>
                  <a:rPr lang="zh-CN" altLang="en-US" sz="2000" b="1" dirty="0" smtClean="0">
                    <a:latin typeface="微软雅黑" panose="020B0503020204020204" pitchFamily="34" charset="-122"/>
                    <a:ea typeface="微软雅黑" panose="020B0503020204020204" pitchFamily="34" charset="-122"/>
                    <a:cs typeface="+mn-ea"/>
                  </a:rPr>
                  <a:t>优化：</a:t>
                </a:r>
                <a:endParaRPr lang="en-US" altLang="zh-CN" sz="1600" dirty="0" smtClean="0">
                  <a:latin typeface="微软雅黑" panose="020B0503020204020204" pitchFamily="34" charset="-122"/>
                  <a:ea typeface="微软雅黑" panose="020B0503020204020204" pitchFamily="34" charset="-122"/>
                  <a:cs typeface="+mn-ea"/>
                </a:endParaRPr>
              </a:p>
              <a:p>
                <a:pPr marL="800100" lvl="1" indent="-342900">
                  <a:lnSpc>
                    <a:spcPct val="140000"/>
                  </a:lnSpc>
                  <a:buFont typeface="+mj-ea"/>
                  <a:buAutoNum type="circleNumDbPlain"/>
                </a:pPr>
                <a:r>
                  <a:rPr lang="zh-CN" altLang="en-US" sz="1400" b="1" dirty="0" smtClean="0">
                    <a:latin typeface="微软雅黑" panose="020B0503020204020204" pitchFamily="34" charset="-122"/>
                    <a:ea typeface="微软雅黑" panose="020B0503020204020204" pitchFamily="34" charset="-122"/>
                    <a:cs typeface="+mn-ea"/>
                  </a:rPr>
                  <a:t>定义</a:t>
                </a:r>
                <a:r>
                  <a:rPr lang="en-US" altLang="zh-CN" sz="1400" b="1" dirty="0" smtClean="0">
                    <a:latin typeface="微软雅黑" panose="020B0503020204020204" pitchFamily="34" charset="-122"/>
                    <a:ea typeface="微软雅黑" panose="020B0503020204020204" pitchFamily="34" charset="-122"/>
                    <a:cs typeface="+mn-ea"/>
                  </a:rPr>
                  <a:t>policy</a:t>
                </a:r>
                <a:r>
                  <a:rPr lang="zh-CN" altLang="en-US" sz="1400" dirty="0" smtClean="0">
                    <a:latin typeface="微软雅黑" panose="020B0503020204020204" pitchFamily="34" charset="-122"/>
                    <a:ea typeface="微软雅黑" panose="020B0503020204020204" pitchFamily="34" charset="-122"/>
                    <a:cs typeface="+mn-ea"/>
                  </a:rPr>
                  <a:t>：通常是一个神经网络</a:t>
                </a:r>
                <a14:m>
                  <m:oMath xmlns:m="http://schemas.openxmlformats.org/officeDocument/2006/math">
                    <m:sSub>
                      <m:sSubPr>
                        <m:ctrlPr>
                          <a:rPr lang="en-US" altLang="zh-CN" sz="1400" i="1" smtClean="0">
                            <a:latin typeface="Cambria Math" panose="02040503050406030204" pitchFamily="18" charset="0"/>
                            <a:ea typeface="微软雅黑" panose="020B0503020204020204" pitchFamily="34" charset="-122"/>
                            <a:cs typeface="+mn-ea"/>
                          </a:rPr>
                        </m:ctrlPr>
                      </m:sSubPr>
                      <m:e>
                        <m:r>
                          <a:rPr lang="zh-CN" altLang="en-US" sz="1400" i="1" smtClean="0">
                            <a:latin typeface="Cambria Math" panose="02040503050406030204" pitchFamily="18" charset="0"/>
                            <a:ea typeface="微软雅黑" panose="020B0503020204020204" pitchFamily="34" charset="-122"/>
                            <a:cs typeface="+mn-ea"/>
                          </a:rPr>
                          <m:t>𝜋</m:t>
                        </m:r>
                      </m:e>
                      <m:sub>
                        <m:r>
                          <a:rPr lang="zh-CN" altLang="en-US" sz="1400" i="1" smtClean="0">
                            <a:latin typeface="Cambria Math" panose="02040503050406030204" pitchFamily="18" charset="0"/>
                            <a:ea typeface="微软雅黑" panose="020B0503020204020204" pitchFamily="34" charset="-122"/>
                            <a:cs typeface="+mn-ea"/>
                          </a:rPr>
                          <m:t>𝜃</m:t>
                        </m:r>
                      </m:sub>
                    </m:sSub>
                  </m:oMath>
                </a14:m>
                <a:r>
                  <a:rPr lang="zh-CN" altLang="en-US" sz="1400" dirty="0" smtClean="0">
                    <a:latin typeface="微软雅黑" panose="020B0503020204020204" pitchFamily="34" charset="-122"/>
                    <a:ea typeface="微软雅黑" panose="020B0503020204020204" pitchFamily="34" charset="-122"/>
                    <a:cs typeface="+mn-ea"/>
                  </a:rPr>
                  <a:t>，输入为某一个时刻的状态</a:t>
                </a:r>
                <a:r>
                  <a:rPr lang="en-US" altLang="zh-CN" sz="1400" dirty="0" smtClean="0">
                    <a:latin typeface="微软雅黑" panose="020B0503020204020204" pitchFamily="34" charset="-122"/>
                    <a:ea typeface="微软雅黑" panose="020B0503020204020204" pitchFamily="34" charset="-122"/>
                    <a:cs typeface="+mn-ea"/>
                  </a:rPr>
                  <a:t>/</a:t>
                </a:r>
                <a:r>
                  <a:rPr lang="zh-CN" altLang="en-US" sz="1400" dirty="0" smtClean="0">
                    <a:latin typeface="微软雅黑" panose="020B0503020204020204" pitchFamily="34" charset="-122"/>
                    <a:ea typeface="微软雅黑" panose="020B0503020204020204" pitchFamily="34" charset="-122"/>
                    <a:cs typeface="+mn-ea"/>
                  </a:rPr>
                  <a:t>输入</a:t>
                </a:r>
                <a14:m>
                  <m:oMath xmlns:m="http://schemas.openxmlformats.org/officeDocument/2006/math">
                    <m:r>
                      <a:rPr lang="en-US" altLang="zh-CN" sz="1400" b="0" i="0" smtClean="0">
                        <a:latin typeface="Cambria Math" panose="02040503050406030204" pitchFamily="18" charset="0"/>
                        <a:ea typeface="Cambria Math" panose="02040503050406030204" pitchFamily="18" charset="0"/>
                        <a:cs typeface="+mn-ea"/>
                      </a:rPr>
                      <m:t> </m:t>
                    </m:r>
                    <m:sSub>
                      <m:sSubPr>
                        <m:ctrlPr>
                          <a:rPr lang="en-US" altLang="zh-CN" sz="1400" b="0" i="1" smtClean="0">
                            <a:latin typeface="Cambria Math" panose="02040503050406030204" pitchFamily="18" charset="0"/>
                            <a:ea typeface="Cambria Math" panose="02040503050406030204" pitchFamily="18" charset="0"/>
                            <a:cs typeface="+mn-ea"/>
                          </a:rPr>
                        </m:ctrlPr>
                      </m:sSubPr>
                      <m:e>
                        <m:r>
                          <a:rPr lang="en-US" altLang="zh-CN" sz="1400" b="0" i="1" smtClean="0">
                            <a:latin typeface="Cambria Math" panose="02040503050406030204" pitchFamily="18" charset="0"/>
                            <a:ea typeface="Cambria Math" panose="02040503050406030204" pitchFamily="18" charset="0"/>
                            <a:cs typeface="+mn-ea"/>
                          </a:rPr>
                          <m:t>𝑠</m:t>
                        </m:r>
                      </m:e>
                      <m:sub>
                        <m:r>
                          <a:rPr lang="en-US" altLang="zh-CN" sz="1400" b="0" i="1" smtClean="0">
                            <a:latin typeface="Cambria Math" panose="02040503050406030204" pitchFamily="18" charset="0"/>
                            <a:ea typeface="Cambria Math" panose="02040503050406030204" pitchFamily="18" charset="0"/>
                            <a:cs typeface="+mn-ea"/>
                          </a:rPr>
                          <m:t>𝑡</m:t>
                        </m:r>
                      </m:sub>
                    </m:sSub>
                  </m:oMath>
                </a14:m>
                <a:r>
                  <a:rPr lang="zh-CN" altLang="en-US" sz="1400" dirty="0" smtClean="0">
                    <a:latin typeface="微软雅黑" panose="020B0503020204020204" pitchFamily="34" charset="-122"/>
                    <a:ea typeface="微软雅黑" panose="020B0503020204020204" pitchFamily="34" charset="-122"/>
                    <a:cs typeface="+mn-ea"/>
                  </a:rPr>
                  <a:t>，输出为当前可能执行的动作</a:t>
                </a:r>
                <a14:m>
                  <m:oMath xmlns:m="http://schemas.openxmlformats.org/officeDocument/2006/math">
                    <m:sSub>
                      <m:sSubPr>
                        <m:ctrlPr>
                          <a:rPr lang="en-US" altLang="zh-CN" sz="1400" i="1" smtClean="0">
                            <a:latin typeface="Cambria Math" panose="02040503050406030204" pitchFamily="18" charset="0"/>
                            <a:ea typeface="微软雅黑" panose="020B0503020204020204" pitchFamily="34" charset="-122"/>
                            <a:cs typeface="+mn-ea"/>
                          </a:rPr>
                        </m:ctrlPr>
                      </m:sSubPr>
                      <m:e>
                        <m:r>
                          <a:rPr lang="en-US" altLang="zh-CN" sz="1400" b="0" i="1" smtClean="0">
                            <a:latin typeface="Cambria Math" panose="02040503050406030204" pitchFamily="18" charset="0"/>
                            <a:ea typeface="微软雅黑" panose="020B0503020204020204" pitchFamily="34" charset="-122"/>
                            <a:cs typeface="+mn-ea"/>
                          </a:rPr>
                          <m:t>𝑎</m:t>
                        </m:r>
                      </m:e>
                      <m:sub>
                        <m:r>
                          <a:rPr lang="en-US" altLang="zh-CN" sz="1400" b="0" i="1" smtClean="0">
                            <a:latin typeface="Cambria Math" panose="02040503050406030204" pitchFamily="18" charset="0"/>
                            <a:ea typeface="微软雅黑" panose="020B0503020204020204" pitchFamily="34" charset="-122"/>
                            <a:cs typeface="+mn-ea"/>
                          </a:rPr>
                          <m:t>𝑡</m:t>
                        </m:r>
                      </m:sub>
                    </m:sSub>
                    <m:r>
                      <a:rPr lang="en-US" altLang="zh-CN" sz="1400" i="1" smtClean="0">
                        <a:latin typeface="Cambria Math" panose="02040503050406030204" pitchFamily="18" charset="0"/>
                        <a:ea typeface="Cambria Math" panose="02040503050406030204" pitchFamily="18" charset="0"/>
                        <a:cs typeface="+mn-ea"/>
                      </a:rPr>
                      <m:t>~</m:t>
                    </m:r>
                    <m:sSub>
                      <m:sSubPr>
                        <m:ctrlPr>
                          <a:rPr lang="en-US" altLang="zh-CN" sz="1400" i="1" smtClean="0">
                            <a:latin typeface="Cambria Math" panose="02040503050406030204" pitchFamily="18" charset="0"/>
                            <a:ea typeface="Cambria Math" panose="02040503050406030204" pitchFamily="18" charset="0"/>
                            <a:cs typeface="+mn-ea"/>
                          </a:rPr>
                        </m:ctrlPr>
                      </m:sSubPr>
                      <m:e>
                        <m:r>
                          <a:rPr lang="zh-CN" altLang="en-US" sz="1400" i="1" smtClean="0">
                            <a:latin typeface="Cambria Math" panose="02040503050406030204" pitchFamily="18" charset="0"/>
                            <a:ea typeface="Cambria Math" panose="02040503050406030204" pitchFamily="18" charset="0"/>
                            <a:cs typeface="+mn-ea"/>
                          </a:rPr>
                          <m:t>𝜋</m:t>
                        </m:r>
                      </m:e>
                      <m:sub>
                        <m:r>
                          <a:rPr lang="zh-CN" altLang="en-US" sz="1400" i="1" smtClean="0">
                            <a:latin typeface="Cambria Math" panose="02040503050406030204" pitchFamily="18" charset="0"/>
                            <a:ea typeface="Cambria Math" panose="02040503050406030204" pitchFamily="18" charset="0"/>
                            <a:cs typeface="+mn-ea"/>
                          </a:rPr>
                          <m:t>𝜃</m:t>
                        </m:r>
                      </m:sub>
                    </m:sSub>
                    <m:d>
                      <m:dPr>
                        <m:ctrlPr>
                          <a:rPr lang="en-US" altLang="zh-CN" sz="1400" b="0" i="1" smtClean="0">
                            <a:latin typeface="Cambria Math" panose="02040503050406030204" pitchFamily="18" charset="0"/>
                            <a:ea typeface="Cambria Math" panose="02040503050406030204" pitchFamily="18" charset="0"/>
                            <a:cs typeface="+mn-ea"/>
                          </a:rPr>
                        </m:ctrlPr>
                      </m:dPr>
                      <m:e>
                        <m:r>
                          <a:rPr lang="en-US" altLang="zh-CN" sz="1400" b="0" i="1" smtClean="0">
                            <a:latin typeface="Cambria Math" panose="02040503050406030204" pitchFamily="18" charset="0"/>
                            <a:ea typeface="Cambria Math" panose="02040503050406030204" pitchFamily="18" charset="0"/>
                            <a:cs typeface="+mn-ea"/>
                          </a:rPr>
                          <m:t>∙</m:t>
                        </m:r>
                      </m:e>
                      <m:e>
                        <m:sSub>
                          <m:sSubPr>
                            <m:ctrlPr>
                              <a:rPr lang="en-US" altLang="zh-CN" sz="1400" b="0" i="1" smtClean="0">
                                <a:latin typeface="Cambria Math" panose="02040503050406030204" pitchFamily="18" charset="0"/>
                                <a:ea typeface="Cambria Math" panose="02040503050406030204" pitchFamily="18" charset="0"/>
                                <a:cs typeface="+mn-ea"/>
                              </a:rPr>
                            </m:ctrlPr>
                          </m:sSubPr>
                          <m:e>
                            <m:r>
                              <a:rPr lang="en-US" altLang="zh-CN" sz="1400" b="0" i="1" smtClean="0">
                                <a:latin typeface="Cambria Math" panose="02040503050406030204" pitchFamily="18" charset="0"/>
                                <a:ea typeface="Cambria Math" panose="02040503050406030204" pitchFamily="18" charset="0"/>
                                <a:cs typeface="+mn-ea"/>
                              </a:rPr>
                              <m:t>𝑠</m:t>
                            </m:r>
                          </m:e>
                          <m:sub>
                            <m:r>
                              <a:rPr lang="en-US" altLang="zh-CN" sz="1400" b="0" i="1" smtClean="0">
                                <a:latin typeface="Cambria Math" panose="02040503050406030204" pitchFamily="18" charset="0"/>
                                <a:ea typeface="Cambria Math" panose="02040503050406030204" pitchFamily="18" charset="0"/>
                                <a:cs typeface="+mn-ea"/>
                              </a:rPr>
                              <m:t>𝑡</m:t>
                            </m:r>
                          </m:sub>
                        </m:sSub>
                      </m:e>
                    </m:d>
                  </m:oMath>
                </a14:m>
                <a:endParaRPr lang="en-US" altLang="zh-CN" sz="1400" b="0" dirty="0" smtClean="0">
                  <a:latin typeface="微软雅黑" panose="020B0503020204020204" pitchFamily="34" charset="-122"/>
                  <a:ea typeface="Cambria Math" panose="02040503050406030204" pitchFamily="18" charset="0"/>
                  <a:cs typeface="+mn-ea"/>
                </a:endParaRPr>
              </a:p>
              <a:p>
                <a:pPr marL="800100" lvl="1" indent="-342900">
                  <a:lnSpc>
                    <a:spcPct val="140000"/>
                  </a:lnSpc>
                  <a:buFont typeface="+mj-ea"/>
                  <a:buAutoNum type="circleNumDbPlain"/>
                </a:pPr>
                <a:r>
                  <a:rPr lang="zh-CN" altLang="en-US" sz="1400" b="1" dirty="0" smtClean="0">
                    <a:latin typeface="微软雅黑" panose="020B0503020204020204" pitchFamily="34" charset="-122"/>
                    <a:ea typeface="微软雅黑" panose="020B0503020204020204" pitchFamily="34" charset="-122"/>
                    <a:cs typeface="+mn-ea"/>
                  </a:rPr>
                  <a:t>定义状态转移</a:t>
                </a:r>
                <a:r>
                  <a:rPr lang="zh-CN" altLang="en-US" sz="1400" dirty="0" smtClean="0">
                    <a:latin typeface="微软雅黑" panose="020B0503020204020204" pitchFamily="34" charset="-122"/>
                    <a:ea typeface="微软雅黑" panose="020B0503020204020204" pitchFamily="34" charset="-122"/>
                    <a:cs typeface="+mn-ea"/>
                  </a:rPr>
                  <a:t>：服从随机状态转移，即</a:t>
                </a:r>
                <a14:m>
                  <m:oMath xmlns:m="http://schemas.openxmlformats.org/officeDocument/2006/math">
                    <m:sSub>
                      <m:sSubPr>
                        <m:ctrlPr>
                          <a:rPr lang="en-US" altLang="zh-CN" sz="1400" i="1">
                            <a:latin typeface="Cambria Math" panose="02040503050406030204" pitchFamily="18" charset="0"/>
                            <a:ea typeface="Cambria Math" panose="02040503050406030204" pitchFamily="18" charset="0"/>
                            <a:cs typeface="+mn-ea"/>
                          </a:rPr>
                        </m:ctrlPr>
                      </m:sSubPr>
                      <m:e>
                        <m:r>
                          <a:rPr lang="en-US" altLang="zh-CN" sz="1400" b="0" i="1" smtClean="0">
                            <a:latin typeface="Cambria Math" panose="02040503050406030204" pitchFamily="18" charset="0"/>
                            <a:ea typeface="Cambria Math" panose="02040503050406030204" pitchFamily="18" charset="0"/>
                            <a:cs typeface="+mn-ea"/>
                          </a:rPr>
                          <m:t>𝑠</m:t>
                        </m:r>
                      </m:e>
                      <m:sub>
                        <m:r>
                          <a:rPr lang="en-US" altLang="zh-CN" sz="1400" i="1">
                            <a:latin typeface="Cambria Math" panose="02040503050406030204" pitchFamily="18" charset="0"/>
                            <a:ea typeface="Cambria Math" panose="02040503050406030204" pitchFamily="18" charset="0"/>
                            <a:cs typeface="+mn-ea"/>
                          </a:rPr>
                          <m:t>𝑡</m:t>
                        </m:r>
                        <m:r>
                          <a:rPr lang="en-US" altLang="zh-CN" sz="1400" b="0" i="1" smtClean="0">
                            <a:latin typeface="Cambria Math" panose="02040503050406030204" pitchFamily="18" charset="0"/>
                            <a:ea typeface="Cambria Math" panose="02040503050406030204" pitchFamily="18" charset="0"/>
                            <a:cs typeface="+mn-ea"/>
                          </a:rPr>
                          <m:t>+1</m:t>
                        </m:r>
                      </m:sub>
                    </m:sSub>
                    <m:r>
                      <a:rPr lang="en-US" altLang="zh-CN" sz="1400" i="1" smtClean="0">
                        <a:latin typeface="Cambria Math" panose="02040503050406030204" pitchFamily="18" charset="0"/>
                        <a:ea typeface="Cambria Math" panose="02040503050406030204" pitchFamily="18" charset="0"/>
                        <a:cs typeface="+mn-ea"/>
                      </a:rPr>
                      <m:t>~</m:t>
                    </m:r>
                    <m:r>
                      <a:rPr lang="en-US" altLang="zh-CN" sz="1400" b="0" i="1" smtClean="0">
                        <a:latin typeface="Cambria Math" panose="02040503050406030204" pitchFamily="18" charset="0"/>
                        <a:ea typeface="Cambria Math" panose="02040503050406030204" pitchFamily="18" charset="0"/>
                        <a:cs typeface="+mn-ea"/>
                      </a:rPr>
                      <m:t>𝑃</m:t>
                    </m:r>
                    <m:r>
                      <a:rPr lang="en-US" altLang="zh-CN" sz="1400" b="0" i="1" smtClean="0">
                        <a:latin typeface="Cambria Math" panose="02040503050406030204" pitchFamily="18" charset="0"/>
                        <a:ea typeface="Cambria Math" panose="02040503050406030204" pitchFamily="18" charset="0"/>
                        <a:cs typeface="+mn-ea"/>
                      </a:rPr>
                      <m:t>(∙|</m:t>
                    </m:r>
                    <m:sSub>
                      <m:sSubPr>
                        <m:ctrlPr>
                          <a:rPr lang="en-US" altLang="zh-CN" sz="1400" i="1">
                            <a:latin typeface="Cambria Math" panose="02040503050406030204" pitchFamily="18" charset="0"/>
                            <a:ea typeface="Cambria Math" panose="02040503050406030204" pitchFamily="18" charset="0"/>
                            <a:cs typeface="+mn-ea"/>
                          </a:rPr>
                        </m:ctrlPr>
                      </m:sSubPr>
                      <m:e>
                        <m:r>
                          <a:rPr lang="en-US" altLang="zh-CN" sz="1400" b="0" i="1" smtClean="0">
                            <a:latin typeface="Cambria Math" panose="02040503050406030204" pitchFamily="18" charset="0"/>
                            <a:ea typeface="Cambria Math" panose="02040503050406030204" pitchFamily="18" charset="0"/>
                            <a:cs typeface="+mn-ea"/>
                          </a:rPr>
                          <m:t>𝑠</m:t>
                        </m:r>
                      </m:e>
                      <m:sub>
                        <m:r>
                          <a:rPr lang="en-US" altLang="zh-CN" sz="1400" i="1">
                            <a:latin typeface="Cambria Math" panose="02040503050406030204" pitchFamily="18" charset="0"/>
                            <a:ea typeface="Cambria Math" panose="02040503050406030204" pitchFamily="18" charset="0"/>
                            <a:cs typeface="+mn-ea"/>
                          </a:rPr>
                          <m:t>𝑡</m:t>
                        </m:r>
                      </m:sub>
                    </m:sSub>
                    <m:r>
                      <a:rPr lang="en-US" altLang="zh-CN" sz="1400" b="0" i="1" smtClean="0">
                        <a:latin typeface="Cambria Math" panose="02040503050406030204" pitchFamily="18" charset="0"/>
                        <a:ea typeface="Cambria Math" panose="02040503050406030204" pitchFamily="18" charset="0"/>
                        <a:cs typeface="+mn-ea"/>
                      </a:rPr>
                      <m:t>,</m:t>
                    </m:r>
                    <m:sSub>
                      <m:sSubPr>
                        <m:ctrlPr>
                          <a:rPr lang="en-US" altLang="zh-CN" sz="1400" i="1">
                            <a:latin typeface="Cambria Math" panose="02040503050406030204" pitchFamily="18" charset="0"/>
                            <a:ea typeface="Cambria Math" panose="02040503050406030204" pitchFamily="18" charset="0"/>
                            <a:cs typeface="+mn-ea"/>
                          </a:rPr>
                        </m:ctrlPr>
                      </m:sSubPr>
                      <m:e>
                        <m:r>
                          <a:rPr lang="en-US" altLang="zh-CN" sz="1400" b="0" i="1" smtClean="0">
                            <a:latin typeface="Cambria Math" panose="02040503050406030204" pitchFamily="18" charset="0"/>
                            <a:ea typeface="Cambria Math" panose="02040503050406030204" pitchFamily="18" charset="0"/>
                            <a:cs typeface="+mn-ea"/>
                          </a:rPr>
                          <m:t>𝑎</m:t>
                        </m:r>
                      </m:e>
                      <m:sub>
                        <m:r>
                          <a:rPr lang="en-US" altLang="zh-CN" sz="1400" i="1">
                            <a:latin typeface="Cambria Math" panose="02040503050406030204" pitchFamily="18" charset="0"/>
                            <a:ea typeface="Cambria Math" panose="02040503050406030204" pitchFamily="18" charset="0"/>
                            <a:cs typeface="+mn-ea"/>
                          </a:rPr>
                          <m:t>𝑡</m:t>
                        </m:r>
                      </m:sub>
                    </m:sSub>
                    <m:r>
                      <a:rPr lang="en-US" altLang="zh-CN" sz="1400" b="0" i="1" smtClean="0">
                        <a:latin typeface="Cambria Math" panose="02040503050406030204" pitchFamily="18" charset="0"/>
                        <a:ea typeface="Cambria Math" panose="02040503050406030204" pitchFamily="18" charset="0"/>
                        <a:cs typeface="+mn-ea"/>
                      </a:rPr>
                      <m:t>)</m:t>
                    </m:r>
                  </m:oMath>
                </a14:m>
                <a:endParaRPr lang="en-US" altLang="zh-CN" sz="1400" dirty="0" smtClean="0">
                  <a:latin typeface="微软雅黑" panose="020B0503020204020204" pitchFamily="34" charset="-122"/>
                  <a:ea typeface="微软雅黑" panose="020B0503020204020204" pitchFamily="34" charset="-122"/>
                  <a:cs typeface="+mn-ea"/>
                </a:endParaRPr>
              </a:p>
              <a:p>
                <a:pPr marL="800100" lvl="1" indent="-342900">
                  <a:lnSpc>
                    <a:spcPct val="140000"/>
                  </a:lnSpc>
                  <a:buFont typeface="+mj-ea"/>
                  <a:buAutoNum type="circleNumDbPlain"/>
                </a:pPr>
                <a:r>
                  <a:rPr lang="zh-CN" altLang="en-US" sz="1400" b="1" dirty="0" smtClean="0">
                    <a:latin typeface="微软雅黑" panose="020B0503020204020204" pitchFamily="34" charset="-122"/>
                    <a:ea typeface="微软雅黑" panose="020B0503020204020204" pitchFamily="34" charset="-122"/>
                    <a:cs typeface="+mn-ea"/>
                  </a:rPr>
                  <a:t>获得运动</a:t>
                </a:r>
                <a:r>
                  <a:rPr lang="en-US" altLang="zh-CN" sz="1400" b="1" dirty="0" smtClean="0">
                    <a:latin typeface="微软雅黑" panose="020B0503020204020204" pitchFamily="34" charset="-122"/>
                    <a:ea typeface="微软雅黑" panose="020B0503020204020204" pitchFamily="34" charset="-122"/>
                    <a:cs typeface="+mn-ea"/>
                  </a:rPr>
                  <a:t>/</a:t>
                </a:r>
                <a:r>
                  <a:rPr lang="zh-CN" altLang="en-US" sz="1400" b="1" dirty="0" smtClean="0">
                    <a:latin typeface="微软雅黑" panose="020B0503020204020204" pitchFamily="34" charset="-122"/>
                    <a:ea typeface="微软雅黑" panose="020B0503020204020204" pitchFamily="34" charset="-122"/>
                    <a:cs typeface="+mn-ea"/>
                  </a:rPr>
                  <a:t>生成轨迹</a:t>
                </a:r>
                <a:r>
                  <a:rPr lang="zh-CN" altLang="en-US" sz="1400" dirty="0" smtClean="0">
                    <a:latin typeface="微软雅黑" panose="020B0503020204020204" pitchFamily="34" charset="-122"/>
                    <a:ea typeface="微软雅黑" panose="020B0503020204020204" pitchFamily="34" charset="-122"/>
                    <a:cs typeface="+mn-ea"/>
                  </a:rPr>
                  <a:t>：</a:t>
                </a:r>
                <a14:m>
                  <m:oMath xmlns:m="http://schemas.openxmlformats.org/officeDocument/2006/math">
                    <m:r>
                      <m:rPr>
                        <m:sty m:val="p"/>
                      </m:rPr>
                      <a:rPr lang="el-GR" altLang="zh-CN" sz="1400" i="1" smtClean="0">
                        <a:latin typeface="Cambria Math" panose="02040503050406030204" pitchFamily="18" charset="0"/>
                        <a:ea typeface="Cambria Math" panose="02040503050406030204" pitchFamily="18" charset="0"/>
                        <a:cs typeface="+mn-ea"/>
                      </a:rPr>
                      <m:t>τ</m:t>
                    </m:r>
                    <m:r>
                      <a:rPr lang="en-US" altLang="zh-CN" sz="1400" i="1" smtClean="0">
                        <a:latin typeface="Cambria Math" panose="02040503050406030204" pitchFamily="18" charset="0"/>
                        <a:ea typeface="微软雅黑" panose="020B0503020204020204" pitchFamily="34" charset="-122"/>
                        <a:cs typeface="+mn-ea"/>
                      </a:rPr>
                      <m:t>=</m:t>
                    </m:r>
                    <m:r>
                      <a:rPr lang="en-US" altLang="zh-CN" sz="1400" b="0" i="1" smtClean="0">
                        <a:latin typeface="Cambria Math" panose="02040503050406030204" pitchFamily="18" charset="0"/>
                        <a:ea typeface="微软雅黑" panose="020B0503020204020204" pitchFamily="34" charset="-122"/>
                        <a:cs typeface="+mn-ea"/>
                      </a:rPr>
                      <m:t>(</m:t>
                    </m:r>
                    <m:sSub>
                      <m:sSubPr>
                        <m:ctrlPr>
                          <a:rPr lang="en-US" altLang="zh-CN" sz="1400" i="1">
                            <a:latin typeface="Cambria Math" panose="02040503050406030204" pitchFamily="18" charset="0"/>
                            <a:ea typeface="Cambria Math" panose="02040503050406030204" pitchFamily="18" charset="0"/>
                            <a:cs typeface="+mn-ea"/>
                          </a:rPr>
                        </m:ctrlPr>
                      </m:sSubPr>
                      <m:e>
                        <m:r>
                          <a:rPr lang="en-US" altLang="zh-CN" sz="1400" b="0" i="1" smtClean="0">
                            <a:latin typeface="Cambria Math" panose="02040503050406030204" pitchFamily="18" charset="0"/>
                            <a:ea typeface="Cambria Math" panose="02040503050406030204" pitchFamily="18" charset="0"/>
                            <a:cs typeface="+mn-ea"/>
                          </a:rPr>
                          <m:t>𝑠</m:t>
                        </m:r>
                      </m:e>
                      <m:sub>
                        <m:r>
                          <a:rPr lang="en-US" altLang="zh-CN" sz="1400" b="0" i="1" smtClean="0">
                            <a:latin typeface="Cambria Math" panose="02040503050406030204" pitchFamily="18" charset="0"/>
                            <a:ea typeface="Cambria Math" panose="02040503050406030204" pitchFamily="18" charset="0"/>
                            <a:cs typeface="+mn-ea"/>
                          </a:rPr>
                          <m:t>1</m:t>
                        </m:r>
                      </m:sub>
                    </m:sSub>
                    <m:r>
                      <a:rPr lang="en-US" altLang="zh-CN" sz="1400" b="0" i="1" smtClean="0">
                        <a:latin typeface="Cambria Math" panose="02040503050406030204" pitchFamily="18" charset="0"/>
                        <a:ea typeface="Cambria Math" panose="02040503050406030204" pitchFamily="18" charset="0"/>
                        <a:cs typeface="+mn-ea"/>
                      </a:rPr>
                      <m:t>,</m:t>
                    </m:r>
                    <m:sSub>
                      <m:sSubPr>
                        <m:ctrlPr>
                          <a:rPr lang="en-US" altLang="zh-CN" sz="1400" i="1">
                            <a:latin typeface="Cambria Math" panose="02040503050406030204" pitchFamily="18" charset="0"/>
                            <a:ea typeface="Cambria Math" panose="02040503050406030204" pitchFamily="18" charset="0"/>
                            <a:cs typeface="+mn-ea"/>
                          </a:rPr>
                        </m:ctrlPr>
                      </m:sSubPr>
                      <m:e>
                        <m:r>
                          <a:rPr lang="en-US" altLang="zh-CN" sz="1400" b="0" i="1" smtClean="0">
                            <a:latin typeface="Cambria Math" panose="02040503050406030204" pitchFamily="18" charset="0"/>
                            <a:ea typeface="Cambria Math" panose="02040503050406030204" pitchFamily="18" charset="0"/>
                            <a:cs typeface="+mn-ea"/>
                          </a:rPr>
                          <m:t>𝑎</m:t>
                        </m:r>
                      </m:e>
                      <m:sub>
                        <m:r>
                          <a:rPr lang="en-US" altLang="zh-CN" sz="1400" b="0" i="1" smtClean="0">
                            <a:latin typeface="Cambria Math" panose="02040503050406030204" pitchFamily="18" charset="0"/>
                            <a:ea typeface="Cambria Math" panose="02040503050406030204" pitchFamily="18" charset="0"/>
                            <a:cs typeface="+mn-ea"/>
                          </a:rPr>
                          <m:t>1</m:t>
                        </m:r>
                      </m:sub>
                    </m:sSub>
                    <m:r>
                      <a:rPr lang="en-US" altLang="zh-CN" sz="1400" b="0" i="1" smtClean="0">
                        <a:latin typeface="Cambria Math" panose="02040503050406030204" pitchFamily="18" charset="0"/>
                        <a:ea typeface="Cambria Math" panose="02040503050406030204" pitchFamily="18" charset="0"/>
                        <a:cs typeface="+mn-ea"/>
                      </a:rPr>
                      <m:t>,</m:t>
                    </m:r>
                    <m:sSub>
                      <m:sSubPr>
                        <m:ctrlPr>
                          <a:rPr lang="en-US" altLang="zh-CN" sz="1400" i="1">
                            <a:latin typeface="Cambria Math" panose="02040503050406030204" pitchFamily="18" charset="0"/>
                            <a:ea typeface="Cambria Math" panose="02040503050406030204" pitchFamily="18" charset="0"/>
                            <a:cs typeface="+mn-ea"/>
                          </a:rPr>
                        </m:ctrlPr>
                      </m:sSubPr>
                      <m:e>
                        <m:r>
                          <a:rPr lang="en-US" altLang="zh-CN" sz="1400" b="0" i="1" smtClean="0">
                            <a:latin typeface="Cambria Math" panose="02040503050406030204" pitchFamily="18" charset="0"/>
                            <a:ea typeface="Cambria Math" panose="02040503050406030204" pitchFamily="18" charset="0"/>
                            <a:cs typeface="+mn-ea"/>
                          </a:rPr>
                          <m:t>𝑠</m:t>
                        </m:r>
                      </m:e>
                      <m:sub>
                        <m:r>
                          <a:rPr lang="en-US" altLang="zh-CN" sz="1400" b="0" i="1" smtClean="0">
                            <a:latin typeface="Cambria Math" panose="02040503050406030204" pitchFamily="18" charset="0"/>
                            <a:ea typeface="Cambria Math" panose="02040503050406030204" pitchFamily="18" charset="0"/>
                            <a:cs typeface="+mn-ea"/>
                          </a:rPr>
                          <m:t>2</m:t>
                        </m:r>
                      </m:sub>
                    </m:sSub>
                    <m:r>
                      <a:rPr lang="en-US" altLang="zh-CN" sz="1400" i="1">
                        <a:latin typeface="Cambria Math" panose="02040503050406030204" pitchFamily="18" charset="0"/>
                        <a:ea typeface="Cambria Math" panose="02040503050406030204" pitchFamily="18" charset="0"/>
                        <a:cs typeface="+mn-ea"/>
                      </a:rPr>
                      <m:t>,</m:t>
                    </m:r>
                    <m:sSub>
                      <m:sSubPr>
                        <m:ctrlPr>
                          <a:rPr lang="en-US" altLang="zh-CN" sz="1400" i="1">
                            <a:latin typeface="Cambria Math" panose="02040503050406030204" pitchFamily="18" charset="0"/>
                            <a:ea typeface="Cambria Math" panose="02040503050406030204" pitchFamily="18" charset="0"/>
                            <a:cs typeface="+mn-ea"/>
                          </a:rPr>
                        </m:ctrlPr>
                      </m:sSubPr>
                      <m:e>
                        <m:r>
                          <a:rPr lang="en-US" altLang="zh-CN" sz="1400" i="1">
                            <a:latin typeface="Cambria Math" panose="02040503050406030204" pitchFamily="18" charset="0"/>
                            <a:ea typeface="Cambria Math" panose="02040503050406030204" pitchFamily="18" charset="0"/>
                            <a:cs typeface="+mn-ea"/>
                          </a:rPr>
                          <m:t>𝑎</m:t>
                        </m:r>
                      </m:e>
                      <m:sub>
                        <m:r>
                          <a:rPr lang="en-US" altLang="zh-CN" sz="1400" b="0" i="1" smtClean="0">
                            <a:latin typeface="Cambria Math" panose="02040503050406030204" pitchFamily="18" charset="0"/>
                            <a:ea typeface="Cambria Math" panose="02040503050406030204" pitchFamily="18" charset="0"/>
                            <a:cs typeface="+mn-ea"/>
                          </a:rPr>
                          <m:t>2</m:t>
                        </m:r>
                      </m:sub>
                    </m:sSub>
                    <m:r>
                      <a:rPr lang="en-US" altLang="zh-CN" sz="1400" i="1">
                        <a:latin typeface="Cambria Math" panose="02040503050406030204" pitchFamily="18" charset="0"/>
                        <a:ea typeface="Cambria Math" panose="02040503050406030204" pitchFamily="18" charset="0"/>
                        <a:cs typeface="+mn-ea"/>
                      </a:rPr>
                      <m:t>,</m:t>
                    </m:r>
                    <m:sSub>
                      <m:sSubPr>
                        <m:ctrlPr>
                          <a:rPr lang="en-US" altLang="zh-CN" sz="1400" i="1">
                            <a:latin typeface="Cambria Math" panose="02040503050406030204" pitchFamily="18" charset="0"/>
                            <a:ea typeface="Cambria Math" panose="02040503050406030204" pitchFamily="18" charset="0"/>
                            <a:cs typeface="+mn-ea"/>
                          </a:rPr>
                        </m:ctrlPr>
                      </m:sSubPr>
                      <m:e>
                        <m:r>
                          <a:rPr lang="en-US" altLang="zh-CN" sz="1400" b="0" i="1" smtClean="0">
                            <a:latin typeface="Cambria Math" panose="02040503050406030204" pitchFamily="18" charset="0"/>
                            <a:ea typeface="Cambria Math" panose="02040503050406030204" pitchFamily="18" charset="0"/>
                            <a:cs typeface="+mn-ea"/>
                          </a:rPr>
                          <m:t>𝑠</m:t>
                        </m:r>
                      </m:e>
                      <m:sub>
                        <m:r>
                          <a:rPr lang="en-US" altLang="zh-CN" sz="1400" b="0" i="1" smtClean="0">
                            <a:latin typeface="Cambria Math" panose="02040503050406030204" pitchFamily="18" charset="0"/>
                            <a:ea typeface="Cambria Math" panose="02040503050406030204" pitchFamily="18" charset="0"/>
                            <a:cs typeface="+mn-ea"/>
                          </a:rPr>
                          <m:t>3</m:t>
                        </m:r>
                      </m:sub>
                    </m:sSub>
                    <m:r>
                      <a:rPr lang="en-US" altLang="zh-CN" sz="1400" i="1">
                        <a:latin typeface="Cambria Math" panose="02040503050406030204" pitchFamily="18" charset="0"/>
                        <a:ea typeface="Cambria Math" panose="02040503050406030204" pitchFamily="18" charset="0"/>
                        <a:cs typeface="+mn-ea"/>
                      </a:rPr>
                      <m:t>,</m:t>
                    </m:r>
                    <m:sSub>
                      <m:sSubPr>
                        <m:ctrlPr>
                          <a:rPr lang="en-US" altLang="zh-CN" sz="1400" i="1">
                            <a:latin typeface="Cambria Math" panose="02040503050406030204" pitchFamily="18" charset="0"/>
                            <a:ea typeface="Cambria Math" panose="02040503050406030204" pitchFamily="18" charset="0"/>
                            <a:cs typeface="+mn-ea"/>
                          </a:rPr>
                        </m:ctrlPr>
                      </m:sSubPr>
                      <m:e>
                        <m:r>
                          <a:rPr lang="en-US" altLang="zh-CN" sz="1400" i="1">
                            <a:latin typeface="Cambria Math" panose="02040503050406030204" pitchFamily="18" charset="0"/>
                            <a:ea typeface="Cambria Math" panose="02040503050406030204" pitchFamily="18" charset="0"/>
                            <a:cs typeface="+mn-ea"/>
                          </a:rPr>
                          <m:t>𝑎</m:t>
                        </m:r>
                      </m:e>
                      <m:sub>
                        <m:r>
                          <a:rPr lang="en-US" altLang="zh-CN" sz="1400" b="0" i="1" smtClean="0">
                            <a:latin typeface="Cambria Math" panose="02040503050406030204" pitchFamily="18" charset="0"/>
                            <a:ea typeface="Cambria Math" panose="02040503050406030204" pitchFamily="18" charset="0"/>
                            <a:cs typeface="+mn-ea"/>
                          </a:rPr>
                          <m:t>3</m:t>
                        </m:r>
                      </m:sub>
                    </m:sSub>
                    <m:r>
                      <a:rPr lang="en-US" altLang="zh-CN" sz="1400" i="1">
                        <a:latin typeface="Cambria Math" panose="02040503050406030204" pitchFamily="18" charset="0"/>
                        <a:ea typeface="Cambria Math" panose="02040503050406030204" pitchFamily="18" charset="0"/>
                        <a:cs typeface="+mn-ea"/>
                      </a:rPr>
                      <m:t>,</m:t>
                    </m:r>
                    <m:r>
                      <a:rPr lang="en-US" altLang="zh-CN" sz="1400" b="0" i="1" smtClean="0">
                        <a:latin typeface="Cambria Math" panose="02040503050406030204" pitchFamily="18" charset="0"/>
                        <a:ea typeface="Cambria Math" panose="02040503050406030204" pitchFamily="18" charset="0"/>
                        <a:cs typeface="+mn-ea"/>
                      </a:rPr>
                      <m:t>…</m:t>
                    </m:r>
                    <m:sSub>
                      <m:sSubPr>
                        <m:ctrlPr>
                          <a:rPr lang="en-US" altLang="zh-CN" sz="1400" i="1">
                            <a:latin typeface="Cambria Math" panose="02040503050406030204" pitchFamily="18" charset="0"/>
                            <a:ea typeface="Cambria Math" panose="02040503050406030204" pitchFamily="18" charset="0"/>
                            <a:cs typeface="+mn-ea"/>
                          </a:rPr>
                        </m:ctrlPr>
                      </m:sSubPr>
                      <m:e>
                        <m:r>
                          <a:rPr lang="en-US" altLang="zh-CN" sz="1400" b="0" i="1" smtClean="0">
                            <a:latin typeface="Cambria Math" panose="02040503050406030204" pitchFamily="18" charset="0"/>
                            <a:ea typeface="Cambria Math" panose="02040503050406030204" pitchFamily="18" charset="0"/>
                            <a:cs typeface="+mn-ea"/>
                          </a:rPr>
                          <m:t>,</m:t>
                        </m:r>
                        <m:r>
                          <a:rPr lang="en-US" altLang="zh-CN" sz="1400" b="0" i="1" smtClean="0">
                            <a:latin typeface="Cambria Math" panose="02040503050406030204" pitchFamily="18" charset="0"/>
                            <a:ea typeface="Cambria Math" panose="02040503050406030204" pitchFamily="18" charset="0"/>
                            <a:cs typeface="+mn-ea"/>
                          </a:rPr>
                          <m:t>𝑠</m:t>
                        </m:r>
                      </m:e>
                      <m:sub>
                        <m:r>
                          <a:rPr lang="en-US" altLang="zh-CN" sz="1400" b="0" i="1" smtClean="0">
                            <a:latin typeface="Cambria Math" panose="02040503050406030204" pitchFamily="18" charset="0"/>
                            <a:ea typeface="Cambria Math" panose="02040503050406030204" pitchFamily="18" charset="0"/>
                            <a:cs typeface="+mn-ea"/>
                          </a:rPr>
                          <m:t>|</m:t>
                        </m:r>
                        <m:r>
                          <a:rPr lang="en-US" altLang="zh-CN" sz="1400" b="0" i="1" smtClean="0">
                            <a:latin typeface="Cambria Math" panose="02040503050406030204" pitchFamily="18" charset="0"/>
                            <a:ea typeface="Cambria Math" panose="02040503050406030204" pitchFamily="18" charset="0"/>
                            <a:cs typeface="+mn-ea"/>
                          </a:rPr>
                          <m:t>𝑜</m:t>
                        </m:r>
                        <m:r>
                          <a:rPr lang="en-US" altLang="zh-CN" sz="1400" b="0" i="1" smtClean="0">
                            <a:latin typeface="Cambria Math" panose="02040503050406030204" pitchFamily="18" charset="0"/>
                            <a:ea typeface="Cambria Math" panose="02040503050406030204" pitchFamily="18" charset="0"/>
                            <a:cs typeface="+mn-ea"/>
                          </a:rPr>
                          <m:t>|</m:t>
                        </m:r>
                      </m:sub>
                    </m:sSub>
                    <m:r>
                      <a:rPr lang="en-US" altLang="zh-CN" sz="1400" i="1">
                        <a:latin typeface="Cambria Math" panose="02040503050406030204" pitchFamily="18" charset="0"/>
                        <a:ea typeface="Cambria Math" panose="02040503050406030204" pitchFamily="18" charset="0"/>
                        <a:cs typeface="+mn-ea"/>
                      </a:rPr>
                      <m:t>,</m:t>
                    </m:r>
                    <m:sSub>
                      <m:sSubPr>
                        <m:ctrlPr>
                          <a:rPr lang="en-US" altLang="zh-CN" sz="1400" i="1">
                            <a:latin typeface="Cambria Math" panose="02040503050406030204" pitchFamily="18" charset="0"/>
                            <a:ea typeface="Cambria Math" panose="02040503050406030204" pitchFamily="18" charset="0"/>
                            <a:cs typeface="+mn-ea"/>
                          </a:rPr>
                        </m:ctrlPr>
                      </m:sSubPr>
                      <m:e>
                        <m:r>
                          <a:rPr lang="en-US" altLang="zh-CN" sz="1400" i="1">
                            <a:latin typeface="Cambria Math" panose="02040503050406030204" pitchFamily="18" charset="0"/>
                            <a:ea typeface="Cambria Math" panose="02040503050406030204" pitchFamily="18" charset="0"/>
                            <a:cs typeface="+mn-ea"/>
                          </a:rPr>
                          <m:t>𝑎</m:t>
                        </m:r>
                      </m:e>
                      <m:sub>
                        <m:r>
                          <a:rPr lang="en-US" altLang="zh-CN" sz="1400" b="0" i="1" smtClean="0">
                            <a:latin typeface="Cambria Math" panose="02040503050406030204" pitchFamily="18" charset="0"/>
                            <a:ea typeface="Cambria Math" panose="02040503050406030204" pitchFamily="18" charset="0"/>
                            <a:cs typeface="+mn-ea"/>
                          </a:rPr>
                          <m:t>|</m:t>
                        </m:r>
                        <m:r>
                          <a:rPr lang="en-US" altLang="zh-CN" sz="1400" b="0" i="1" smtClean="0">
                            <a:latin typeface="Cambria Math" panose="02040503050406030204" pitchFamily="18" charset="0"/>
                            <a:ea typeface="Cambria Math" panose="02040503050406030204" pitchFamily="18" charset="0"/>
                            <a:cs typeface="+mn-ea"/>
                          </a:rPr>
                          <m:t>𝑜</m:t>
                        </m:r>
                        <m:r>
                          <a:rPr lang="en-US" altLang="zh-CN" sz="1400" b="0" i="1" smtClean="0">
                            <a:latin typeface="Cambria Math" panose="02040503050406030204" pitchFamily="18" charset="0"/>
                            <a:ea typeface="Cambria Math" panose="02040503050406030204" pitchFamily="18" charset="0"/>
                            <a:cs typeface="+mn-ea"/>
                          </a:rPr>
                          <m:t>|</m:t>
                        </m:r>
                      </m:sub>
                    </m:sSub>
                    <m:r>
                      <a:rPr lang="en-US" altLang="zh-CN" sz="1400" b="0" i="1" smtClean="0">
                        <a:latin typeface="Cambria Math" panose="02040503050406030204" pitchFamily="18" charset="0"/>
                        <a:ea typeface="微软雅黑" panose="020B0503020204020204" pitchFamily="34" charset="-122"/>
                        <a:cs typeface="+mn-ea"/>
                      </a:rPr>
                      <m:t>)</m:t>
                    </m:r>
                  </m:oMath>
                </a14:m>
                <a:r>
                  <a:rPr lang="en-US" altLang="zh-CN" sz="1400" dirty="0" smtClean="0">
                    <a:latin typeface="微软雅黑" panose="020B0503020204020204" pitchFamily="34" charset="-122"/>
                    <a:ea typeface="微软雅黑" panose="020B0503020204020204" pitchFamily="34" charset="-122"/>
                    <a:cs typeface="+mn-ea"/>
                  </a:rPr>
                  <a:t>, </a:t>
                </a:r>
                <a14:m>
                  <m:oMath xmlns:m="http://schemas.openxmlformats.org/officeDocument/2006/math">
                    <m:r>
                      <a:rPr lang="en-US" altLang="zh-CN" sz="1400" i="1">
                        <a:latin typeface="Cambria Math" panose="02040503050406030204" pitchFamily="18" charset="0"/>
                        <a:ea typeface="Cambria Math" panose="02040503050406030204" pitchFamily="18" charset="0"/>
                        <a:cs typeface="+mn-ea"/>
                      </a:rPr>
                      <m:t>|</m:t>
                    </m:r>
                    <m:r>
                      <a:rPr lang="en-US" altLang="zh-CN" sz="1400" i="1">
                        <a:latin typeface="Cambria Math" panose="02040503050406030204" pitchFamily="18" charset="0"/>
                        <a:ea typeface="Cambria Math" panose="02040503050406030204" pitchFamily="18" charset="0"/>
                        <a:cs typeface="+mn-ea"/>
                      </a:rPr>
                      <m:t>𝑜</m:t>
                    </m:r>
                    <m:r>
                      <a:rPr lang="en-US" altLang="zh-CN" sz="1400" i="1">
                        <a:latin typeface="Cambria Math" panose="02040503050406030204" pitchFamily="18" charset="0"/>
                        <a:ea typeface="Cambria Math" panose="02040503050406030204" pitchFamily="18" charset="0"/>
                        <a:cs typeface="+mn-ea"/>
                      </a:rPr>
                      <m:t>|</m:t>
                    </m:r>
                  </m:oMath>
                </a14:m>
                <a:r>
                  <a:rPr lang="zh-CN" altLang="en-US" sz="1400" dirty="0" smtClean="0">
                    <a:latin typeface="微软雅黑" panose="020B0503020204020204" pitchFamily="34" charset="-122"/>
                    <a:ea typeface="微软雅黑" panose="020B0503020204020204" pitchFamily="34" charset="-122"/>
                    <a:cs typeface="+mn-ea"/>
                  </a:rPr>
                  <a:t>为总的输出</a:t>
                </a:r>
                <a:r>
                  <a:rPr lang="en-US" altLang="zh-CN" sz="1400" dirty="0" smtClean="0">
                    <a:latin typeface="微软雅黑" panose="020B0503020204020204" pitchFamily="34" charset="-122"/>
                    <a:ea typeface="微软雅黑" panose="020B0503020204020204" pitchFamily="34" charset="-122"/>
                    <a:cs typeface="+mn-ea"/>
                  </a:rPr>
                  <a:t>token</a:t>
                </a:r>
                <a:r>
                  <a:rPr lang="zh-CN" altLang="en-US" sz="1400" dirty="0" smtClean="0">
                    <a:latin typeface="微软雅黑" panose="020B0503020204020204" pitchFamily="34" charset="-122"/>
                    <a:ea typeface="微软雅黑" panose="020B0503020204020204" pitchFamily="34" charset="-122"/>
                    <a:cs typeface="+mn-ea"/>
                  </a:rPr>
                  <a:t>数量</a:t>
                </a:r>
                <a:endParaRPr lang="en-US" altLang="zh-CN" sz="1400" dirty="0" smtClean="0">
                  <a:latin typeface="微软雅黑" panose="020B0503020204020204" pitchFamily="34" charset="-122"/>
                  <a:ea typeface="微软雅黑" panose="020B0503020204020204" pitchFamily="34" charset="-122"/>
                  <a:cs typeface="+mn-ea"/>
                </a:endParaRPr>
              </a:p>
              <a:p>
                <a:pPr marL="800100" lvl="1" indent="-342900">
                  <a:lnSpc>
                    <a:spcPct val="140000"/>
                  </a:lnSpc>
                  <a:buFont typeface="+mj-ea"/>
                  <a:buAutoNum type="circleNumDbPlain"/>
                </a:pPr>
                <a:r>
                  <a:rPr lang="zh-CN" altLang="en-US" sz="1400" b="1" dirty="0" smtClean="0">
                    <a:latin typeface="微软雅黑" panose="020B0503020204020204" pitchFamily="34" charset="-122"/>
                    <a:ea typeface="微软雅黑" panose="020B0503020204020204" pitchFamily="34" charset="-122"/>
                    <a:cs typeface="+mn-ea"/>
                  </a:rPr>
                  <a:t>定义累积奖励</a:t>
                </a:r>
                <a:r>
                  <a:rPr lang="zh-CN" altLang="en-US" sz="1400" dirty="0" smtClean="0">
                    <a:latin typeface="微软雅黑" panose="020B0503020204020204" pitchFamily="34" charset="-122"/>
                    <a:ea typeface="微软雅黑" panose="020B0503020204020204" pitchFamily="34" charset="-122"/>
                    <a:cs typeface="+mn-ea"/>
                  </a:rPr>
                  <a:t>：轨迹中所有动作取得的</a:t>
                </a:r>
                <a:r>
                  <a:rPr lang="en-US" altLang="zh-CN" sz="1400" dirty="0" smtClean="0">
                    <a:latin typeface="微软雅黑" panose="020B0503020204020204" pitchFamily="34" charset="-122"/>
                    <a:ea typeface="微软雅黑" panose="020B0503020204020204" pitchFamily="34" charset="-122"/>
                    <a:cs typeface="+mn-ea"/>
                  </a:rPr>
                  <a:t>(</a:t>
                </a:r>
                <a:r>
                  <a:rPr lang="zh-CN" altLang="en-US" sz="1400" dirty="0" smtClean="0">
                    <a:latin typeface="微软雅黑" panose="020B0503020204020204" pitchFamily="34" charset="-122"/>
                    <a:ea typeface="微软雅黑" panose="020B0503020204020204" pitchFamily="34" charset="-122"/>
                    <a:cs typeface="+mn-ea"/>
                  </a:rPr>
                  <a:t>折扣</a:t>
                </a:r>
                <a:r>
                  <a:rPr lang="en-US" altLang="zh-CN" sz="1400" dirty="0" smtClean="0">
                    <a:latin typeface="微软雅黑" panose="020B0503020204020204" pitchFamily="34" charset="-122"/>
                    <a:ea typeface="微软雅黑" panose="020B0503020204020204" pitchFamily="34" charset="-122"/>
                    <a:cs typeface="+mn-ea"/>
                  </a:rPr>
                  <a:t>)</a:t>
                </a:r>
                <a:r>
                  <a:rPr lang="zh-CN" altLang="en-US" sz="1400" dirty="0" smtClean="0">
                    <a:latin typeface="微软雅黑" panose="020B0503020204020204" pitchFamily="34" charset="-122"/>
                    <a:ea typeface="微软雅黑" panose="020B0503020204020204" pitchFamily="34" charset="-122"/>
                    <a:cs typeface="+mn-ea"/>
                  </a:rPr>
                  <a:t>奖励之和 </a:t>
                </a:r>
                <a14:m>
                  <m:oMath xmlns:m="http://schemas.openxmlformats.org/officeDocument/2006/math">
                    <m:sSub>
                      <m:sSubPr>
                        <m:ctrlPr>
                          <a:rPr lang="en-US" altLang="zh-CN" sz="1400" i="1" smtClean="0">
                            <a:latin typeface="Cambria Math" panose="02040503050406030204" pitchFamily="18" charset="0"/>
                            <a:ea typeface="微软雅黑" panose="020B0503020204020204" pitchFamily="34" charset="-122"/>
                            <a:cs typeface="+mn-ea"/>
                          </a:rPr>
                        </m:ctrlPr>
                      </m:sSubPr>
                      <m:e>
                        <m:r>
                          <a:rPr lang="en-US" altLang="zh-CN" sz="1400" b="0" i="1" smtClean="0">
                            <a:latin typeface="Cambria Math" panose="02040503050406030204" pitchFamily="18" charset="0"/>
                            <a:ea typeface="微软雅黑" panose="020B0503020204020204" pitchFamily="34" charset="-122"/>
                            <a:cs typeface="+mn-ea"/>
                          </a:rPr>
                          <m:t>𝑅</m:t>
                        </m:r>
                      </m:e>
                      <m:sub>
                        <m:r>
                          <a:rPr lang="zh-CN" altLang="en-US" sz="1400" i="1" smtClean="0">
                            <a:latin typeface="Cambria Math" panose="02040503050406030204" pitchFamily="18" charset="0"/>
                            <a:ea typeface="微软雅黑" panose="020B0503020204020204" pitchFamily="34" charset="-122"/>
                            <a:cs typeface="+mn-ea"/>
                          </a:rPr>
                          <m:t>𝜏</m:t>
                        </m:r>
                      </m:sub>
                    </m:sSub>
                    <m:r>
                      <a:rPr lang="en-US" altLang="zh-CN" sz="1400" b="0" i="1" smtClean="0">
                        <a:latin typeface="Cambria Math" panose="02040503050406030204" pitchFamily="18" charset="0"/>
                        <a:ea typeface="微软雅黑" panose="020B0503020204020204" pitchFamily="34" charset="-122"/>
                        <a:cs typeface="+mn-ea"/>
                      </a:rPr>
                      <m:t>=</m:t>
                    </m:r>
                    <m:nary>
                      <m:naryPr>
                        <m:chr m:val="∑"/>
                        <m:ctrlPr>
                          <a:rPr lang="en-US" altLang="zh-CN" sz="1400" b="0" i="1" smtClean="0">
                            <a:latin typeface="Cambria Math" panose="02040503050406030204" pitchFamily="18" charset="0"/>
                            <a:ea typeface="微软雅黑" panose="020B0503020204020204" pitchFamily="34" charset="-122"/>
                            <a:cs typeface="+mn-ea"/>
                          </a:rPr>
                        </m:ctrlPr>
                      </m:naryPr>
                      <m:sub>
                        <m:r>
                          <m:rPr>
                            <m:brk m:alnAt="23"/>
                          </m:rPr>
                          <a:rPr lang="en-US" altLang="zh-CN" sz="1400" b="0" i="1" smtClean="0">
                            <a:latin typeface="Cambria Math" panose="02040503050406030204" pitchFamily="18" charset="0"/>
                            <a:ea typeface="微软雅黑" panose="020B0503020204020204" pitchFamily="34" charset="-122"/>
                            <a:cs typeface="+mn-ea"/>
                          </a:rPr>
                          <m:t>𝑡</m:t>
                        </m:r>
                        <m:r>
                          <a:rPr lang="en-US" altLang="zh-CN" sz="1400" b="0" i="1" smtClean="0">
                            <a:latin typeface="Cambria Math" panose="02040503050406030204" pitchFamily="18" charset="0"/>
                            <a:ea typeface="微软雅黑" panose="020B0503020204020204" pitchFamily="34" charset="-122"/>
                            <a:cs typeface="+mn-ea"/>
                          </a:rPr>
                          <m:t>=1</m:t>
                        </m:r>
                      </m:sub>
                      <m:sup>
                        <m:r>
                          <a:rPr lang="en-US" altLang="zh-CN" sz="1400" b="0" i="1" smtClean="0">
                            <a:latin typeface="Cambria Math" panose="02040503050406030204" pitchFamily="18" charset="0"/>
                            <a:ea typeface="微软雅黑" panose="020B0503020204020204" pitchFamily="34" charset="-122"/>
                            <a:cs typeface="+mn-ea"/>
                          </a:rPr>
                          <m:t>𝑡</m:t>
                        </m:r>
                        <m:r>
                          <a:rPr lang="en-US" altLang="zh-CN" sz="1400" b="0" i="1" smtClean="0">
                            <a:latin typeface="Cambria Math" panose="02040503050406030204" pitchFamily="18" charset="0"/>
                            <a:ea typeface="微软雅黑" panose="020B0503020204020204" pitchFamily="34" charset="-122"/>
                            <a:cs typeface="+mn-ea"/>
                          </a:rPr>
                          <m:t>=|</m:t>
                        </m:r>
                        <m:r>
                          <a:rPr lang="en-US" altLang="zh-CN" sz="1400" b="0" i="1" smtClean="0">
                            <a:latin typeface="Cambria Math" panose="02040503050406030204" pitchFamily="18" charset="0"/>
                            <a:ea typeface="微软雅黑" panose="020B0503020204020204" pitchFamily="34" charset="-122"/>
                            <a:cs typeface="+mn-ea"/>
                          </a:rPr>
                          <m:t>𝑜</m:t>
                        </m:r>
                        <m:r>
                          <a:rPr lang="en-US" altLang="zh-CN" sz="1400" b="0" i="1" smtClean="0">
                            <a:latin typeface="Cambria Math" panose="02040503050406030204" pitchFamily="18" charset="0"/>
                            <a:ea typeface="微软雅黑" panose="020B0503020204020204" pitchFamily="34" charset="-122"/>
                            <a:cs typeface="+mn-ea"/>
                          </a:rPr>
                          <m:t>|</m:t>
                        </m:r>
                      </m:sup>
                      <m:e>
                        <m:sSup>
                          <m:sSupPr>
                            <m:ctrlPr>
                              <a:rPr lang="en-US" altLang="zh-CN" sz="1400" b="0" i="1" smtClean="0">
                                <a:latin typeface="Cambria Math" panose="02040503050406030204" pitchFamily="18" charset="0"/>
                                <a:ea typeface="微软雅黑" panose="020B0503020204020204" pitchFamily="34" charset="-122"/>
                                <a:cs typeface="+mn-ea"/>
                              </a:rPr>
                            </m:ctrlPr>
                          </m:sSupPr>
                          <m:e>
                            <m:r>
                              <a:rPr lang="zh-CN" altLang="en-US" sz="1400" b="0" i="1" smtClean="0">
                                <a:latin typeface="Cambria Math" panose="02040503050406030204" pitchFamily="18" charset="0"/>
                                <a:ea typeface="微软雅黑" panose="020B0503020204020204" pitchFamily="34" charset="-122"/>
                                <a:cs typeface="+mn-ea"/>
                              </a:rPr>
                              <m:t>𝛾</m:t>
                            </m:r>
                          </m:e>
                          <m:sup>
                            <m:r>
                              <a:rPr lang="en-US" altLang="zh-CN" sz="1400" b="0" i="1" smtClean="0">
                                <a:latin typeface="Cambria Math" panose="02040503050406030204" pitchFamily="18" charset="0"/>
                                <a:ea typeface="微软雅黑" panose="020B0503020204020204" pitchFamily="34" charset="-122"/>
                                <a:cs typeface="+mn-ea"/>
                              </a:rPr>
                              <m:t>𝑡</m:t>
                            </m:r>
                          </m:sup>
                        </m:sSup>
                        <m:sSub>
                          <m:sSubPr>
                            <m:ctrlPr>
                              <a:rPr lang="en-US" altLang="zh-CN" sz="1400" b="0" i="1" smtClean="0">
                                <a:latin typeface="Cambria Math" panose="02040503050406030204" pitchFamily="18" charset="0"/>
                                <a:ea typeface="微软雅黑" panose="020B0503020204020204" pitchFamily="34" charset="-122"/>
                                <a:cs typeface="+mn-ea"/>
                              </a:rPr>
                            </m:ctrlPr>
                          </m:sSubPr>
                          <m:e>
                            <m:r>
                              <a:rPr lang="en-US" altLang="zh-CN" sz="1400" b="0" i="1" smtClean="0">
                                <a:latin typeface="Cambria Math" panose="02040503050406030204" pitchFamily="18" charset="0"/>
                                <a:ea typeface="微软雅黑" panose="020B0503020204020204" pitchFamily="34" charset="-122"/>
                                <a:cs typeface="+mn-ea"/>
                              </a:rPr>
                              <m:t>𝑟</m:t>
                            </m:r>
                          </m:e>
                          <m:sub>
                            <m:r>
                              <a:rPr lang="en-US" altLang="zh-CN" sz="1400" b="0" i="1" smtClean="0">
                                <a:latin typeface="Cambria Math" panose="02040503050406030204" pitchFamily="18" charset="0"/>
                                <a:ea typeface="微软雅黑" panose="020B0503020204020204" pitchFamily="34" charset="-122"/>
                                <a:cs typeface="+mn-ea"/>
                              </a:rPr>
                              <m:t>𝑡</m:t>
                            </m:r>
                          </m:sub>
                        </m:sSub>
                      </m:e>
                    </m:nary>
                    <m:r>
                      <a:rPr lang="zh-CN" altLang="en-US" sz="1400" i="1">
                        <a:latin typeface="Cambria Math" panose="02040503050406030204" pitchFamily="18" charset="0"/>
                        <a:ea typeface="微软雅黑" panose="020B0503020204020204" pitchFamily="34" charset="-122"/>
                        <a:cs typeface="+mn-ea"/>
                      </a:rPr>
                      <m:t>，</m:t>
                    </m:r>
                  </m:oMath>
                </a14:m>
                <a:r>
                  <a:rPr lang="zh-CN" altLang="en-US" sz="1400" dirty="0" smtClean="0">
                    <a:latin typeface="微软雅黑" panose="020B0503020204020204" pitchFamily="34" charset="-122"/>
                    <a:ea typeface="微软雅黑" panose="020B0503020204020204" pitchFamily="34" charset="-122"/>
                    <a:cs typeface="+mn-ea"/>
                  </a:rPr>
                  <a:t>其中</a:t>
                </a:r>
                <a14:m>
                  <m:oMath xmlns:m="http://schemas.openxmlformats.org/officeDocument/2006/math">
                    <m:r>
                      <a:rPr lang="zh-CN" altLang="en-US" sz="1400" i="1" dirty="0" smtClean="0">
                        <a:latin typeface="Cambria Math" panose="02040503050406030204" pitchFamily="18" charset="0"/>
                        <a:ea typeface="微软雅黑" panose="020B0503020204020204" pitchFamily="34" charset="-122"/>
                        <a:cs typeface="+mn-ea"/>
                      </a:rPr>
                      <m:t>𝛾</m:t>
                    </m:r>
                    <m:r>
                      <a:rPr lang="zh-CN" altLang="en-US" sz="1400" i="1" dirty="0" smtClean="0">
                        <a:latin typeface="Cambria Math" panose="02040503050406030204" pitchFamily="18" charset="0"/>
                        <a:ea typeface="微软雅黑" panose="020B0503020204020204" pitchFamily="34" charset="-122"/>
                        <a:cs typeface="+mn-ea"/>
                      </a:rPr>
                      <m:t>∈(0,1)</m:t>
                    </m:r>
                    <m:r>
                      <a:rPr lang="zh-CN" altLang="en-US" sz="1400" i="1" dirty="0">
                        <a:latin typeface="Cambria Math" panose="02040503050406030204" pitchFamily="18" charset="0"/>
                        <a:ea typeface="微软雅黑" panose="020B0503020204020204" pitchFamily="34" charset="-122"/>
                        <a:cs typeface="+mn-ea"/>
                      </a:rPr>
                      <m:t>为</m:t>
                    </m:r>
                  </m:oMath>
                </a14:m>
                <a:r>
                  <a:rPr lang="zh-CN" altLang="en-US" sz="1400" dirty="0" smtClean="0">
                    <a:latin typeface="微软雅黑" panose="020B0503020204020204" pitchFamily="34" charset="-122"/>
                    <a:ea typeface="微软雅黑" panose="020B0503020204020204" pitchFamily="34" charset="-122"/>
                    <a:cs typeface="+mn-ea"/>
                  </a:rPr>
                  <a:t>折扣系数，</a:t>
                </a:r>
                <a14:m>
                  <m:oMath xmlns:m="http://schemas.openxmlformats.org/officeDocument/2006/math">
                    <m:sSub>
                      <m:sSubPr>
                        <m:ctrlPr>
                          <a:rPr lang="en-US" altLang="zh-CN" sz="1400" i="1">
                            <a:latin typeface="Cambria Math" panose="02040503050406030204" pitchFamily="18" charset="0"/>
                            <a:ea typeface="微软雅黑" panose="020B0503020204020204" pitchFamily="34" charset="-122"/>
                            <a:cs typeface="+mn-ea"/>
                          </a:rPr>
                        </m:ctrlPr>
                      </m:sSubPr>
                      <m:e>
                        <m:r>
                          <a:rPr lang="en-US" altLang="zh-CN" sz="1400" i="1">
                            <a:latin typeface="Cambria Math" panose="02040503050406030204" pitchFamily="18" charset="0"/>
                            <a:ea typeface="微软雅黑" panose="020B0503020204020204" pitchFamily="34" charset="-122"/>
                            <a:cs typeface="+mn-ea"/>
                          </a:rPr>
                          <m:t>𝑟</m:t>
                        </m:r>
                      </m:e>
                      <m:sub>
                        <m:r>
                          <a:rPr lang="en-US" altLang="zh-CN" sz="1400" i="1">
                            <a:latin typeface="Cambria Math" panose="02040503050406030204" pitchFamily="18" charset="0"/>
                            <a:ea typeface="微软雅黑" panose="020B0503020204020204" pitchFamily="34" charset="-122"/>
                            <a:cs typeface="+mn-ea"/>
                          </a:rPr>
                          <m:t>𝑡</m:t>
                        </m:r>
                      </m:sub>
                    </m:sSub>
                  </m:oMath>
                </a14:m>
                <a:r>
                  <a:rPr lang="zh-CN" altLang="en-US" sz="1400" dirty="0" smtClean="0">
                    <a:latin typeface="微软雅黑" panose="020B0503020204020204" pitchFamily="34" charset="-122"/>
                    <a:ea typeface="微软雅黑" panose="020B0503020204020204" pitchFamily="34" charset="-122"/>
                    <a:cs typeface="+mn-ea"/>
                  </a:rPr>
                  <a:t>为每次输出的奖励</a:t>
                </a:r>
                <a:endParaRPr lang="en-US" altLang="zh-CN" sz="1400" dirty="0" smtClean="0">
                  <a:latin typeface="微软雅黑" panose="020B0503020204020204" pitchFamily="34" charset="-122"/>
                  <a:ea typeface="微软雅黑" panose="020B0503020204020204" pitchFamily="34" charset="-122"/>
                  <a:cs typeface="+mn-ea"/>
                </a:endParaRPr>
              </a:p>
              <a:p>
                <a:pPr marL="800100" lvl="1" indent="-342900">
                  <a:lnSpc>
                    <a:spcPct val="140000"/>
                  </a:lnSpc>
                  <a:buFont typeface="+mj-ea"/>
                  <a:buAutoNum type="circleNumDbPlain"/>
                </a:pPr>
                <a:r>
                  <a:rPr lang="zh-CN" altLang="en-US" sz="1400" b="1" dirty="0" smtClean="0">
                    <a:latin typeface="微软雅黑" panose="020B0503020204020204" pitchFamily="34" charset="-122"/>
                    <a:ea typeface="微软雅黑" panose="020B0503020204020204" pitchFamily="34" charset="-122"/>
                    <a:cs typeface="+mn-ea"/>
                  </a:rPr>
                  <a:t>评估</a:t>
                </a:r>
                <a:r>
                  <a:rPr lang="en-US" altLang="zh-CN" sz="1400" b="1" dirty="0" smtClean="0">
                    <a:latin typeface="微软雅黑" panose="020B0503020204020204" pitchFamily="34" charset="-122"/>
                    <a:ea typeface="微软雅黑" panose="020B0503020204020204" pitchFamily="34" charset="-122"/>
                    <a:cs typeface="+mn-ea"/>
                  </a:rPr>
                  <a:t>policy</a:t>
                </a:r>
                <a:r>
                  <a:rPr lang="zh-CN" altLang="en-US" sz="1400" b="1" dirty="0" smtClean="0">
                    <a:latin typeface="微软雅黑" panose="020B0503020204020204" pitchFamily="34" charset="-122"/>
                    <a:ea typeface="微软雅黑" panose="020B0503020204020204" pitchFamily="34" charset="-122"/>
                    <a:cs typeface="+mn-ea"/>
                  </a:rPr>
                  <a:t>好坏</a:t>
                </a:r>
                <a:r>
                  <a:rPr lang="zh-CN" altLang="en-US" sz="1400" dirty="0" smtClean="0">
                    <a:latin typeface="微软雅黑" panose="020B0503020204020204" pitchFamily="34" charset="-122"/>
                    <a:ea typeface="微软雅黑" panose="020B0503020204020204" pitchFamily="34" charset="-122"/>
                    <a:cs typeface="+mn-ea"/>
                  </a:rPr>
                  <a:t>：定义为动作累积奖励的期望，即</a:t>
                </a:r>
                <a14:m>
                  <m:oMath xmlns:m="http://schemas.openxmlformats.org/officeDocument/2006/math">
                    <m:sSub>
                      <m:sSubPr>
                        <m:ctrlPr>
                          <a:rPr lang="en-US" altLang="zh-CN" sz="1400" i="1" smtClean="0">
                            <a:latin typeface="Cambria Math" panose="02040503050406030204" pitchFamily="18" charset="0"/>
                            <a:ea typeface="微软雅黑" panose="020B0503020204020204" pitchFamily="34" charset="-122"/>
                            <a:cs typeface="+mn-ea"/>
                          </a:rPr>
                        </m:ctrlPr>
                      </m:sSubPr>
                      <m:e>
                        <m:r>
                          <a:rPr lang="en-US" altLang="zh-CN" sz="1400" b="0" i="1" smtClean="0">
                            <a:latin typeface="Cambria Math" panose="02040503050406030204" pitchFamily="18" charset="0"/>
                            <a:ea typeface="微软雅黑" panose="020B0503020204020204" pitchFamily="34" charset="-122"/>
                            <a:cs typeface="+mn-ea"/>
                          </a:rPr>
                          <m:t>𝐽</m:t>
                        </m:r>
                      </m:e>
                      <m:sub>
                        <m:sSub>
                          <m:sSubPr>
                            <m:ctrlPr>
                              <a:rPr lang="en-US" altLang="zh-CN" sz="1400" i="1">
                                <a:latin typeface="Cambria Math" panose="02040503050406030204" pitchFamily="18" charset="0"/>
                                <a:ea typeface="微软雅黑" panose="020B0503020204020204" pitchFamily="34" charset="-122"/>
                                <a:cs typeface="+mn-ea"/>
                              </a:rPr>
                            </m:ctrlPr>
                          </m:sSubPr>
                          <m:e>
                            <m:r>
                              <a:rPr lang="zh-CN" altLang="en-US" sz="1400" i="1">
                                <a:latin typeface="Cambria Math" panose="02040503050406030204" pitchFamily="18" charset="0"/>
                                <a:ea typeface="微软雅黑" panose="020B0503020204020204" pitchFamily="34" charset="-122"/>
                                <a:cs typeface="+mn-ea"/>
                              </a:rPr>
                              <m:t>𝜋</m:t>
                            </m:r>
                          </m:e>
                          <m:sub>
                            <m:r>
                              <a:rPr lang="zh-CN" altLang="en-US" sz="1400" i="1">
                                <a:latin typeface="Cambria Math" panose="02040503050406030204" pitchFamily="18" charset="0"/>
                                <a:ea typeface="微软雅黑" panose="020B0503020204020204" pitchFamily="34" charset="-122"/>
                                <a:cs typeface="+mn-ea"/>
                              </a:rPr>
                              <m:t>𝜃</m:t>
                            </m:r>
                          </m:sub>
                        </m:sSub>
                      </m:sub>
                    </m:sSub>
                    <m:r>
                      <a:rPr lang="en-US" altLang="zh-CN" sz="1400" b="0" i="1" smtClean="0">
                        <a:latin typeface="Cambria Math" panose="02040503050406030204" pitchFamily="18" charset="0"/>
                        <a:ea typeface="微软雅黑" panose="020B0503020204020204" pitchFamily="34" charset="-122"/>
                        <a:cs typeface="+mn-ea"/>
                      </a:rPr>
                      <m:t>=</m:t>
                    </m:r>
                    <m:sSub>
                      <m:sSubPr>
                        <m:ctrlPr>
                          <a:rPr lang="en-US" altLang="zh-CN" sz="1400" b="0" i="1" smtClean="0">
                            <a:latin typeface="Cambria Math" panose="02040503050406030204" pitchFamily="18" charset="0"/>
                            <a:ea typeface="微软雅黑" panose="020B0503020204020204" pitchFamily="34" charset="-122"/>
                            <a:cs typeface="+mn-ea"/>
                          </a:rPr>
                        </m:ctrlPr>
                      </m:sSubPr>
                      <m:e>
                        <m:r>
                          <a:rPr lang="en-US" altLang="zh-CN" sz="1400" b="0" i="1" smtClean="0">
                            <a:latin typeface="Cambria Math" panose="02040503050406030204" pitchFamily="18" charset="0"/>
                            <a:ea typeface="微软雅黑" panose="020B0503020204020204" pitchFamily="34" charset="-122"/>
                            <a:cs typeface="+mn-ea"/>
                          </a:rPr>
                          <m:t>𝐸</m:t>
                        </m:r>
                      </m:e>
                      <m:sub>
                        <m:r>
                          <a:rPr lang="zh-CN" altLang="en-US" sz="1400" b="0" i="1" smtClean="0">
                            <a:latin typeface="Cambria Math" panose="02040503050406030204" pitchFamily="18" charset="0"/>
                            <a:ea typeface="微软雅黑" panose="020B0503020204020204" pitchFamily="34" charset="-122"/>
                            <a:cs typeface="+mn-ea"/>
                          </a:rPr>
                          <m:t>𝜏</m:t>
                        </m:r>
                        <m:r>
                          <a:rPr lang="en-US" altLang="zh-CN" sz="1400" b="0" i="1" smtClean="0">
                            <a:latin typeface="Cambria Math" panose="02040503050406030204" pitchFamily="18" charset="0"/>
                            <a:ea typeface="Cambria Math" panose="02040503050406030204" pitchFamily="18" charset="0"/>
                            <a:cs typeface="+mn-ea"/>
                          </a:rPr>
                          <m:t>~</m:t>
                        </m:r>
                        <m:sSub>
                          <m:sSubPr>
                            <m:ctrlPr>
                              <a:rPr lang="en-US" altLang="zh-CN" sz="1400" b="0" i="1" smtClean="0">
                                <a:latin typeface="Cambria Math" panose="02040503050406030204" pitchFamily="18" charset="0"/>
                                <a:ea typeface="Cambria Math" panose="02040503050406030204" pitchFamily="18" charset="0"/>
                                <a:cs typeface="+mn-ea"/>
                              </a:rPr>
                            </m:ctrlPr>
                          </m:sSubPr>
                          <m:e>
                            <m:r>
                              <a:rPr lang="zh-CN" altLang="en-US" sz="1400" b="0" i="1" smtClean="0">
                                <a:latin typeface="Cambria Math" panose="02040503050406030204" pitchFamily="18" charset="0"/>
                                <a:ea typeface="Cambria Math" panose="02040503050406030204" pitchFamily="18" charset="0"/>
                                <a:cs typeface="+mn-ea"/>
                              </a:rPr>
                              <m:t>𝜋</m:t>
                            </m:r>
                          </m:e>
                          <m:sub>
                            <m:r>
                              <a:rPr lang="zh-CN" altLang="en-US" sz="1400" b="0" i="1" smtClean="0">
                                <a:latin typeface="Cambria Math" panose="02040503050406030204" pitchFamily="18" charset="0"/>
                                <a:ea typeface="Cambria Math" panose="02040503050406030204" pitchFamily="18" charset="0"/>
                                <a:cs typeface="+mn-ea"/>
                              </a:rPr>
                              <m:t>𝜃</m:t>
                            </m:r>
                          </m:sub>
                        </m:sSub>
                      </m:sub>
                    </m:sSub>
                    <m:d>
                      <m:dPr>
                        <m:begChr m:val="["/>
                        <m:endChr m:val="]"/>
                        <m:ctrlPr>
                          <a:rPr lang="en-US" altLang="zh-CN" sz="1400" b="0" i="1" smtClean="0">
                            <a:latin typeface="Cambria Math" panose="02040503050406030204" pitchFamily="18" charset="0"/>
                            <a:ea typeface="微软雅黑" panose="020B0503020204020204" pitchFamily="34" charset="-122"/>
                            <a:cs typeface="+mn-ea"/>
                          </a:rPr>
                        </m:ctrlPr>
                      </m:dPr>
                      <m:e>
                        <m:sSub>
                          <m:sSubPr>
                            <m:ctrlPr>
                              <a:rPr lang="en-US" altLang="zh-CN" sz="1400" i="1">
                                <a:latin typeface="Cambria Math" panose="02040503050406030204" pitchFamily="18" charset="0"/>
                                <a:ea typeface="微软雅黑" panose="020B0503020204020204" pitchFamily="34" charset="-122"/>
                                <a:cs typeface="+mn-ea"/>
                              </a:rPr>
                            </m:ctrlPr>
                          </m:sSubPr>
                          <m:e>
                            <m:r>
                              <a:rPr lang="en-US" altLang="zh-CN" sz="1400" i="1">
                                <a:latin typeface="Cambria Math" panose="02040503050406030204" pitchFamily="18" charset="0"/>
                                <a:ea typeface="微软雅黑" panose="020B0503020204020204" pitchFamily="34" charset="-122"/>
                                <a:cs typeface="+mn-ea"/>
                              </a:rPr>
                              <m:t>𝑅</m:t>
                            </m:r>
                          </m:e>
                          <m:sub>
                            <m:r>
                              <a:rPr lang="zh-CN" altLang="en-US" sz="1400" i="1">
                                <a:latin typeface="Cambria Math" panose="02040503050406030204" pitchFamily="18" charset="0"/>
                                <a:ea typeface="微软雅黑" panose="020B0503020204020204" pitchFamily="34" charset="-122"/>
                                <a:cs typeface="+mn-ea"/>
                              </a:rPr>
                              <m:t>𝜏</m:t>
                            </m:r>
                          </m:sub>
                        </m:sSub>
                      </m:e>
                    </m:d>
                  </m:oMath>
                </a14:m>
                <a:r>
                  <a:rPr lang="en-US" altLang="zh-CN" sz="1400" dirty="0" smtClean="0">
                    <a:latin typeface="微软雅黑" panose="020B0503020204020204" pitchFamily="34" charset="-122"/>
                    <a:ea typeface="微软雅黑" panose="020B0503020204020204" pitchFamily="34" charset="-122"/>
                    <a:cs typeface="+mn-ea"/>
                  </a:rPr>
                  <a:t>,</a:t>
                </a:r>
                <a:r>
                  <a:rPr lang="zh-CN" altLang="en-US" sz="1400" dirty="0" smtClean="0">
                    <a:latin typeface="微软雅黑" panose="020B0503020204020204" pitchFamily="34" charset="-122"/>
                    <a:ea typeface="微软雅黑" panose="020B0503020204020204" pitchFamily="34" charset="-122"/>
                    <a:cs typeface="+mn-ea"/>
                  </a:rPr>
                  <a:t>定义</a:t>
                </a:r>
                <a:r>
                  <a:rPr lang="zh-CN" altLang="en-US" sz="1400" dirty="0">
                    <a:latin typeface="微软雅黑" panose="020B0503020204020204" pitchFamily="34" charset="-122"/>
                    <a:ea typeface="微软雅黑" panose="020B0503020204020204" pitchFamily="34" charset="-122"/>
                    <a:cs typeface="+mn-ea"/>
                  </a:rPr>
                  <a:t>策略和状态转移都是随机的，优化目标是最大化累积折扣奖励的期望，对应着训练过程中我们</a:t>
                </a:r>
                <a:r>
                  <a:rPr lang="zh-CN" altLang="en-US" sz="1400" b="1" dirty="0">
                    <a:latin typeface="微软雅黑" panose="020B0503020204020204" pitchFamily="34" charset="-122"/>
                    <a:ea typeface="微软雅黑" panose="020B0503020204020204" pitchFamily="34" charset="-122"/>
                    <a:cs typeface="+mn-ea"/>
                  </a:rPr>
                  <a:t>需要采样多次</a:t>
                </a:r>
                <a:r>
                  <a:rPr lang="zh-CN" altLang="en-US" sz="1400" b="1" dirty="0" smtClean="0">
                    <a:latin typeface="微软雅黑" panose="020B0503020204020204" pitchFamily="34" charset="-122"/>
                    <a:ea typeface="微软雅黑" panose="020B0503020204020204" pitchFamily="34" charset="-122"/>
                    <a:cs typeface="+mn-ea"/>
                  </a:rPr>
                  <a:t>轨迹（</a:t>
                </a:r>
                <a:r>
                  <a:rPr lang="en-US" altLang="zh-CN" sz="1400" b="1" dirty="0" smtClean="0">
                    <a:latin typeface="微软雅黑" panose="020B0503020204020204" pitchFamily="34" charset="-122"/>
                    <a:ea typeface="微软雅黑" panose="020B0503020204020204" pitchFamily="34" charset="-122"/>
                    <a:cs typeface="+mn-ea"/>
                  </a:rPr>
                  <a:t>search</a:t>
                </a:r>
                <a:r>
                  <a:rPr lang="zh-CN" altLang="en-US" sz="1400" b="1" dirty="0" smtClean="0">
                    <a:latin typeface="微软雅黑" panose="020B0503020204020204" pitchFamily="34" charset="-122"/>
                    <a:ea typeface="微软雅黑" panose="020B0503020204020204" pitchFamily="34" charset="-122"/>
                    <a:cs typeface="+mn-ea"/>
                  </a:rPr>
                  <a:t>策略，多个轨迹</a:t>
                </a:r>
                <a14:m>
                  <m:oMath xmlns:m="http://schemas.openxmlformats.org/officeDocument/2006/math">
                    <m:r>
                      <m:rPr>
                        <m:sty m:val="p"/>
                      </m:rPr>
                      <a:rPr lang="el-GR" altLang="zh-CN" sz="1400" i="1">
                        <a:latin typeface="Cambria Math" panose="02040503050406030204" pitchFamily="18" charset="0"/>
                        <a:ea typeface="Cambria Math" panose="02040503050406030204" pitchFamily="18" charset="0"/>
                        <a:cs typeface="+mn-ea"/>
                      </a:rPr>
                      <m:t>τ</m:t>
                    </m:r>
                    <m:r>
                      <a:rPr lang="el-GR" altLang="zh-CN" sz="1400" i="1">
                        <a:latin typeface="Cambria Math" panose="02040503050406030204" pitchFamily="18" charset="0"/>
                        <a:ea typeface="Cambria Math" panose="02040503050406030204" pitchFamily="18" charset="0"/>
                        <a:cs typeface="+mn-ea"/>
                      </a:rPr>
                      <m:t> </m:t>
                    </m:r>
                  </m:oMath>
                </a14:m>
                <a:r>
                  <a:rPr lang="zh-CN" altLang="en-US" sz="1400" b="1" dirty="0" smtClean="0">
                    <a:latin typeface="微软雅黑" panose="020B0503020204020204" pitchFamily="34" charset="-122"/>
                    <a:ea typeface="微软雅黑" panose="020B0503020204020204" pitchFamily="34" charset="-122"/>
                    <a:cs typeface="+mn-ea"/>
                  </a:rPr>
                  <a:t>）</a:t>
                </a:r>
                <a:r>
                  <a:rPr lang="zh-CN" altLang="en-US" sz="1400" dirty="0" smtClean="0">
                    <a:latin typeface="微软雅黑" panose="020B0503020204020204" pitchFamily="34" charset="-122"/>
                    <a:ea typeface="微软雅黑" panose="020B0503020204020204" pitchFamily="34" charset="-122"/>
                    <a:cs typeface="+mn-ea"/>
                  </a:rPr>
                  <a:t>，</a:t>
                </a:r>
                <a:r>
                  <a:rPr lang="zh-CN" altLang="en-US" sz="1400" dirty="0">
                    <a:latin typeface="微软雅黑" panose="020B0503020204020204" pitchFamily="34" charset="-122"/>
                    <a:ea typeface="微软雅黑" panose="020B0503020204020204" pitchFamily="34" charset="-122"/>
                    <a:cs typeface="+mn-ea"/>
                  </a:rPr>
                  <a:t>在足够多</a:t>
                </a:r>
                <a:r>
                  <a:rPr lang="zh-CN" altLang="en-US" sz="1400" dirty="0" smtClean="0">
                    <a:latin typeface="微软雅黑" panose="020B0503020204020204" pitchFamily="34" charset="-122"/>
                    <a:ea typeface="微软雅黑" panose="020B0503020204020204" pitchFamily="34" charset="-122"/>
                    <a:cs typeface="+mn-ea"/>
                  </a:rPr>
                  <a:t>的轨迹上估计期望（擅用</a:t>
                </a:r>
                <a:r>
                  <a:rPr lang="en-US" altLang="zh-CN" sz="1400" dirty="0" smtClean="0">
                    <a:latin typeface="微软雅黑" panose="020B0503020204020204" pitchFamily="34" charset="-122"/>
                    <a:ea typeface="微软雅黑" panose="020B0503020204020204" pitchFamily="34" charset="-122"/>
                    <a:cs typeface="+mn-ea"/>
                  </a:rPr>
                  <a:t>log</a:t>
                </a:r>
                <a:r>
                  <a:rPr lang="zh-CN" altLang="en-US" sz="1400" dirty="0" smtClean="0">
                    <a:latin typeface="微软雅黑" panose="020B0503020204020204" pitchFamily="34" charset="-122"/>
                    <a:ea typeface="微软雅黑" panose="020B0503020204020204" pitchFamily="34" charset="-122"/>
                    <a:cs typeface="+mn-ea"/>
                  </a:rPr>
                  <a:t>导数特性推导梯度）</a:t>
                </a:r>
                <a:endParaRPr lang="en-US" altLang="zh-CN" sz="1400" dirty="0" smtClean="0">
                  <a:latin typeface="微软雅黑" panose="020B0503020204020204" pitchFamily="34" charset="-122"/>
                  <a:ea typeface="微软雅黑" panose="020B0503020204020204" pitchFamily="34" charset="-122"/>
                  <a:cs typeface="+mn-ea"/>
                </a:endParaRPr>
              </a:p>
              <a:p>
                <a:pPr marL="800100" lvl="1" indent="-342900">
                  <a:lnSpc>
                    <a:spcPct val="140000"/>
                  </a:lnSpc>
                  <a:buFont typeface="+mj-ea"/>
                  <a:buAutoNum type="circleNumDbPlain"/>
                </a:pPr>
                <a:r>
                  <a:rPr lang="zh-CN" altLang="en-US" sz="1400" b="1" dirty="0" smtClean="0">
                    <a:latin typeface="微软雅黑" panose="020B0503020204020204" pitchFamily="34" charset="-122"/>
                    <a:ea typeface="微软雅黑" panose="020B0503020204020204" pitchFamily="34" charset="-122"/>
                    <a:cs typeface="+mn-ea"/>
                  </a:rPr>
                  <a:t>优势估计</a:t>
                </a:r>
                <a:r>
                  <a:rPr lang="zh-CN" altLang="en-US" sz="1400" b="1" dirty="0">
                    <a:latin typeface="微软雅黑" panose="020B0503020204020204" pitchFamily="34" charset="-122"/>
                    <a:ea typeface="微软雅黑" panose="020B0503020204020204" pitchFamily="34" charset="-122"/>
                    <a:cs typeface="+mn-ea"/>
                  </a:rPr>
                  <a:t>修正</a:t>
                </a:r>
                <a:r>
                  <a:rPr lang="zh-CN" altLang="en-US" sz="1400" dirty="0" smtClean="0">
                    <a:latin typeface="微软雅黑" panose="020B0503020204020204" pitchFamily="34" charset="-122"/>
                    <a:ea typeface="微软雅黑" panose="020B0503020204020204" pitchFamily="34" charset="-122"/>
                    <a:cs typeface="+mn-ea"/>
                  </a:rPr>
                  <a:t>：使用动作的价值</a:t>
                </a:r>
                <a14:m>
                  <m:oMath xmlns:m="http://schemas.openxmlformats.org/officeDocument/2006/math">
                    <m:sSub>
                      <m:sSubPr>
                        <m:ctrlPr>
                          <a:rPr lang="en-US" altLang="zh-CN" sz="1400" i="1">
                            <a:latin typeface="Cambria Math" panose="02040503050406030204" pitchFamily="18" charset="0"/>
                            <a:ea typeface="微软雅黑" panose="020B0503020204020204" pitchFamily="34" charset="-122"/>
                            <a:cs typeface="+mn-ea"/>
                          </a:rPr>
                        </m:ctrlPr>
                      </m:sSubPr>
                      <m:e>
                        <m:r>
                          <a:rPr lang="en-US" altLang="zh-CN" sz="1400" i="1">
                            <a:latin typeface="Cambria Math" panose="02040503050406030204" pitchFamily="18" charset="0"/>
                            <a:ea typeface="微软雅黑" panose="020B0503020204020204" pitchFamily="34" charset="-122"/>
                            <a:cs typeface="+mn-ea"/>
                          </a:rPr>
                          <m:t>𝐴</m:t>
                        </m:r>
                      </m:e>
                      <m:sub>
                        <m:r>
                          <a:rPr lang="zh-CN" altLang="en-US" sz="1400" i="1">
                            <a:latin typeface="Cambria Math" panose="02040503050406030204" pitchFamily="18" charset="0"/>
                            <a:ea typeface="微软雅黑" panose="020B0503020204020204" pitchFamily="34" charset="-122"/>
                            <a:cs typeface="+mn-ea"/>
                          </a:rPr>
                          <m:t>𝜏</m:t>
                        </m:r>
                      </m:sub>
                    </m:sSub>
                    <m:r>
                      <a:rPr lang="en-US" altLang="zh-CN" sz="1400" b="0" i="1" smtClean="0">
                        <a:latin typeface="Cambria Math" panose="02040503050406030204" pitchFamily="18" charset="0"/>
                        <a:ea typeface="微软雅黑" panose="020B0503020204020204" pitchFamily="34" charset="-122"/>
                        <a:cs typeface="+mn-ea"/>
                      </a:rPr>
                      <m:t>=</m:t>
                    </m:r>
                    <m:nary>
                      <m:naryPr>
                        <m:chr m:val="∑"/>
                        <m:ctrlPr>
                          <a:rPr lang="en-US" altLang="zh-CN" sz="1400" i="1">
                            <a:latin typeface="Cambria Math" panose="02040503050406030204" pitchFamily="18" charset="0"/>
                            <a:ea typeface="微软雅黑" panose="020B0503020204020204" pitchFamily="34" charset="-122"/>
                            <a:cs typeface="+mn-ea"/>
                          </a:rPr>
                        </m:ctrlPr>
                      </m:naryPr>
                      <m:sub>
                        <m:r>
                          <m:rPr>
                            <m:brk m:alnAt="23"/>
                          </m:rPr>
                          <a:rPr lang="en-US" altLang="zh-CN" sz="1400" i="1">
                            <a:latin typeface="Cambria Math" panose="02040503050406030204" pitchFamily="18" charset="0"/>
                            <a:ea typeface="微软雅黑" panose="020B0503020204020204" pitchFamily="34" charset="-122"/>
                            <a:cs typeface="+mn-ea"/>
                          </a:rPr>
                          <m:t>𝑡</m:t>
                        </m:r>
                        <m:r>
                          <a:rPr lang="en-US" altLang="zh-CN" sz="1400" i="1">
                            <a:latin typeface="Cambria Math" panose="02040503050406030204" pitchFamily="18" charset="0"/>
                            <a:ea typeface="微软雅黑" panose="020B0503020204020204" pitchFamily="34" charset="-122"/>
                            <a:cs typeface="+mn-ea"/>
                          </a:rPr>
                          <m:t>=1</m:t>
                        </m:r>
                      </m:sub>
                      <m:sup>
                        <m:r>
                          <a:rPr lang="en-US" altLang="zh-CN" sz="1400" i="1">
                            <a:latin typeface="Cambria Math" panose="02040503050406030204" pitchFamily="18" charset="0"/>
                            <a:ea typeface="微软雅黑" panose="020B0503020204020204" pitchFamily="34" charset="-122"/>
                            <a:cs typeface="+mn-ea"/>
                          </a:rPr>
                          <m:t>𝑡</m:t>
                        </m:r>
                        <m:r>
                          <a:rPr lang="en-US" altLang="zh-CN" sz="1400" i="1">
                            <a:latin typeface="Cambria Math" panose="02040503050406030204" pitchFamily="18" charset="0"/>
                            <a:ea typeface="微软雅黑" panose="020B0503020204020204" pitchFamily="34" charset="-122"/>
                            <a:cs typeface="+mn-ea"/>
                          </a:rPr>
                          <m:t>=|</m:t>
                        </m:r>
                        <m:r>
                          <a:rPr lang="en-US" altLang="zh-CN" sz="1400" i="1">
                            <a:latin typeface="Cambria Math" panose="02040503050406030204" pitchFamily="18" charset="0"/>
                            <a:ea typeface="微软雅黑" panose="020B0503020204020204" pitchFamily="34" charset="-122"/>
                            <a:cs typeface="+mn-ea"/>
                          </a:rPr>
                          <m:t>𝑜</m:t>
                        </m:r>
                        <m:r>
                          <a:rPr lang="en-US" altLang="zh-CN" sz="1400" i="1">
                            <a:latin typeface="Cambria Math" panose="02040503050406030204" pitchFamily="18" charset="0"/>
                            <a:ea typeface="微软雅黑" panose="020B0503020204020204" pitchFamily="34" charset="-122"/>
                            <a:cs typeface="+mn-ea"/>
                          </a:rPr>
                          <m:t>|</m:t>
                        </m:r>
                      </m:sup>
                      <m:e>
                        <m:sSub>
                          <m:sSubPr>
                            <m:ctrlPr>
                              <a:rPr lang="en-US" altLang="zh-CN" sz="1400" i="1">
                                <a:latin typeface="Cambria Math" panose="02040503050406030204" pitchFamily="18" charset="0"/>
                                <a:ea typeface="微软雅黑" panose="020B0503020204020204" pitchFamily="34" charset="-122"/>
                                <a:cs typeface="+mn-ea"/>
                              </a:rPr>
                            </m:ctrlPr>
                          </m:sSubPr>
                          <m:e>
                            <m:r>
                              <a:rPr lang="en-US" altLang="zh-CN" sz="1400" b="0" i="1" smtClean="0">
                                <a:latin typeface="Cambria Math" panose="02040503050406030204" pitchFamily="18" charset="0"/>
                                <a:ea typeface="微软雅黑" panose="020B0503020204020204" pitchFamily="34" charset="-122"/>
                                <a:cs typeface="+mn-ea"/>
                              </a:rPr>
                              <m:t>𝑎𝑑𝑣</m:t>
                            </m:r>
                          </m:e>
                          <m:sub>
                            <m:r>
                              <a:rPr lang="en-US" altLang="zh-CN" sz="1400" i="1">
                                <a:latin typeface="Cambria Math" panose="02040503050406030204" pitchFamily="18" charset="0"/>
                                <a:ea typeface="微软雅黑" panose="020B0503020204020204" pitchFamily="34" charset="-122"/>
                                <a:cs typeface="+mn-ea"/>
                              </a:rPr>
                              <m:t>𝑡</m:t>
                            </m:r>
                          </m:sub>
                        </m:sSub>
                      </m:e>
                    </m:nary>
                  </m:oMath>
                </a14:m>
                <a:r>
                  <a:rPr lang="zh-CN" altLang="en-US" sz="1400" dirty="0" smtClean="0">
                    <a:latin typeface="微软雅黑" panose="020B0503020204020204" pitchFamily="34" charset="-122"/>
                    <a:ea typeface="微软雅黑" panose="020B0503020204020204" pitchFamily="34" charset="-122"/>
                    <a:cs typeface="+mn-ea"/>
                  </a:rPr>
                  <a:t>修正奖励，降低采样随机性的影响，则</a:t>
                </a:r>
                <a14:m>
                  <m:oMath xmlns:m="http://schemas.openxmlformats.org/officeDocument/2006/math">
                    <m:sSub>
                      <m:sSubPr>
                        <m:ctrlPr>
                          <a:rPr lang="en-US" altLang="zh-CN" sz="1400" i="1">
                            <a:latin typeface="Cambria Math" panose="02040503050406030204" pitchFamily="18" charset="0"/>
                            <a:ea typeface="微软雅黑" panose="020B0503020204020204" pitchFamily="34" charset="-122"/>
                            <a:cs typeface="+mn-ea"/>
                          </a:rPr>
                        </m:ctrlPr>
                      </m:sSubPr>
                      <m:e>
                        <m:r>
                          <a:rPr lang="en-US" altLang="zh-CN" sz="1400" i="1">
                            <a:latin typeface="Cambria Math" panose="02040503050406030204" pitchFamily="18" charset="0"/>
                            <a:ea typeface="微软雅黑" panose="020B0503020204020204" pitchFamily="34" charset="-122"/>
                            <a:cs typeface="+mn-ea"/>
                          </a:rPr>
                          <m:t>𝐽</m:t>
                        </m:r>
                      </m:e>
                      <m:sub>
                        <m:sSub>
                          <m:sSubPr>
                            <m:ctrlPr>
                              <a:rPr lang="en-US" altLang="zh-CN" sz="1400" i="1">
                                <a:latin typeface="Cambria Math" panose="02040503050406030204" pitchFamily="18" charset="0"/>
                                <a:ea typeface="微软雅黑" panose="020B0503020204020204" pitchFamily="34" charset="-122"/>
                                <a:cs typeface="+mn-ea"/>
                              </a:rPr>
                            </m:ctrlPr>
                          </m:sSubPr>
                          <m:e>
                            <m:r>
                              <a:rPr lang="zh-CN" altLang="en-US" sz="1400" i="1">
                                <a:latin typeface="Cambria Math" panose="02040503050406030204" pitchFamily="18" charset="0"/>
                                <a:ea typeface="微软雅黑" panose="020B0503020204020204" pitchFamily="34" charset="-122"/>
                                <a:cs typeface="+mn-ea"/>
                              </a:rPr>
                              <m:t>𝜋</m:t>
                            </m:r>
                          </m:e>
                          <m:sub>
                            <m:r>
                              <a:rPr lang="zh-CN" altLang="en-US" sz="1400" i="1">
                                <a:latin typeface="Cambria Math" panose="02040503050406030204" pitchFamily="18" charset="0"/>
                                <a:ea typeface="微软雅黑" panose="020B0503020204020204" pitchFamily="34" charset="-122"/>
                                <a:cs typeface="+mn-ea"/>
                              </a:rPr>
                              <m:t>𝜃</m:t>
                            </m:r>
                          </m:sub>
                        </m:sSub>
                      </m:sub>
                    </m:sSub>
                    <m:r>
                      <a:rPr lang="en-US" altLang="zh-CN" sz="1400" i="1">
                        <a:latin typeface="Cambria Math" panose="02040503050406030204" pitchFamily="18" charset="0"/>
                        <a:ea typeface="微软雅黑" panose="020B0503020204020204" pitchFamily="34" charset="-122"/>
                        <a:cs typeface="+mn-ea"/>
                      </a:rPr>
                      <m:t>=</m:t>
                    </m:r>
                    <m:sSub>
                      <m:sSubPr>
                        <m:ctrlPr>
                          <a:rPr lang="en-US" altLang="zh-CN" sz="1400" i="1">
                            <a:latin typeface="Cambria Math" panose="02040503050406030204" pitchFamily="18" charset="0"/>
                            <a:ea typeface="微软雅黑" panose="020B0503020204020204" pitchFamily="34" charset="-122"/>
                            <a:cs typeface="+mn-ea"/>
                          </a:rPr>
                        </m:ctrlPr>
                      </m:sSubPr>
                      <m:e>
                        <m:r>
                          <a:rPr lang="en-US" altLang="zh-CN" sz="1400" i="1">
                            <a:latin typeface="Cambria Math" panose="02040503050406030204" pitchFamily="18" charset="0"/>
                            <a:ea typeface="微软雅黑" panose="020B0503020204020204" pitchFamily="34" charset="-122"/>
                            <a:cs typeface="+mn-ea"/>
                          </a:rPr>
                          <m:t>𝐸</m:t>
                        </m:r>
                      </m:e>
                      <m:sub>
                        <m:r>
                          <a:rPr lang="zh-CN" altLang="en-US" sz="1400" i="1">
                            <a:latin typeface="Cambria Math" panose="02040503050406030204" pitchFamily="18" charset="0"/>
                            <a:ea typeface="微软雅黑" panose="020B0503020204020204" pitchFamily="34" charset="-122"/>
                            <a:cs typeface="+mn-ea"/>
                          </a:rPr>
                          <m:t>𝜏</m:t>
                        </m:r>
                        <m:r>
                          <a:rPr lang="en-US" altLang="zh-CN" sz="1400" i="1">
                            <a:latin typeface="Cambria Math" panose="02040503050406030204" pitchFamily="18" charset="0"/>
                            <a:ea typeface="Cambria Math" panose="02040503050406030204" pitchFamily="18" charset="0"/>
                            <a:cs typeface="+mn-ea"/>
                          </a:rPr>
                          <m:t>~</m:t>
                        </m:r>
                        <m:sSub>
                          <m:sSubPr>
                            <m:ctrlPr>
                              <a:rPr lang="en-US" altLang="zh-CN" sz="1400" i="1">
                                <a:latin typeface="Cambria Math" panose="02040503050406030204" pitchFamily="18" charset="0"/>
                                <a:ea typeface="Cambria Math" panose="02040503050406030204" pitchFamily="18" charset="0"/>
                                <a:cs typeface="+mn-ea"/>
                              </a:rPr>
                            </m:ctrlPr>
                          </m:sSubPr>
                          <m:e>
                            <m:r>
                              <a:rPr lang="zh-CN" altLang="en-US" sz="1400" i="1">
                                <a:latin typeface="Cambria Math" panose="02040503050406030204" pitchFamily="18" charset="0"/>
                                <a:ea typeface="Cambria Math" panose="02040503050406030204" pitchFamily="18" charset="0"/>
                                <a:cs typeface="+mn-ea"/>
                              </a:rPr>
                              <m:t>𝜋</m:t>
                            </m:r>
                          </m:e>
                          <m:sub>
                            <m:r>
                              <a:rPr lang="zh-CN" altLang="en-US" sz="1400" i="1">
                                <a:latin typeface="Cambria Math" panose="02040503050406030204" pitchFamily="18" charset="0"/>
                                <a:ea typeface="Cambria Math" panose="02040503050406030204" pitchFamily="18" charset="0"/>
                                <a:cs typeface="+mn-ea"/>
                              </a:rPr>
                              <m:t>𝜃</m:t>
                            </m:r>
                          </m:sub>
                        </m:sSub>
                      </m:sub>
                    </m:sSub>
                    <m:d>
                      <m:dPr>
                        <m:begChr m:val="["/>
                        <m:endChr m:val="]"/>
                        <m:ctrlPr>
                          <a:rPr lang="en-US" altLang="zh-CN" sz="1400" i="1">
                            <a:latin typeface="Cambria Math" panose="02040503050406030204" pitchFamily="18" charset="0"/>
                            <a:ea typeface="微软雅黑" panose="020B0503020204020204" pitchFamily="34" charset="-122"/>
                            <a:cs typeface="+mn-ea"/>
                          </a:rPr>
                        </m:ctrlPr>
                      </m:dPr>
                      <m:e>
                        <m:sSub>
                          <m:sSubPr>
                            <m:ctrlPr>
                              <a:rPr lang="en-US" altLang="zh-CN" sz="1400" i="1">
                                <a:latin typeface="Cambria Math" panose="02040503050406030204" pitchFamily="18" charset="0"/>
                                <a:ea typeface="微软雅黑" panose="020B0503020204020204" pitchFamily="34" charset="-122"/>
                                <a:cs typeface="+mn-ea"/>
                              </a:rPr>
                            </m:ctrlPr>
                          </m:sSubPr>
                          <m:e>
                            <m:r>
                              <a:rPr lang="en-US" altLang="zh-CN" sz="1400" b="0" i="1" smtClean="0">
                                <a:latin typeface="Cambria Math" panose="02040503050406030204" pitchFamily="18" charset="0"/>
                                <a:ea typeface="微软雅黑" panose="020B0503020204020204" pitchFamily="34" charset="-122"/>
                                <a:cs typeface="+mn-ea"/>
                              </a:rPr>
                              <m:t>𝐴</m:t>
                            </m:r>
                          </m:e>
                          <m:sub>
                            <m:r>
                              <a:rPr lang="zh-CN" altLang="en-US" sz="1400" i="1">
                                <a:latin typeface="Cambria Math" panose="02040503050406030204" pitchFamily="18" charset="0"/>
                                <a:ea typeface="微软雅黑" panose="020B0503020204020204" pitchFamily="34" charset="-122"/>
                                <a:cs typeface="+mn-ea"/>
                              </a:rPr>
                              <m:t>𝜏</m:t>
                            </m:r>
                          </m:sub>
                        </m:sSub>
                        <m:r>
                          <a:rPr lang="en-US" altLang="zh-CN" sz="1400" b="0" i="1" smtClean="0">
                            <a:latin typeface="Cambria Math" panose="02040503050406030204" pitchFamily="18" charset="0"/>
                            <a:ea typeface="微软雅黑" panose="020B0503020204020204" pitchFamily="34" charset="-122"/>
                            <a:cs typeface="+mn-ea"/>
                          </a:rPr>
                          <m:t>(</m:t>
                        </m:r>
                        <m:sSub>
                          <m:sSubPr>
                            <m:ctrlPr>
                              <a:rPr lang="en-US" altLang="zh-CN" sz="1400" b="0" i="1" smtClean="0">
                                <a:latin typeface="Cambria Math" panose="02040503050406030204" pitchFamily="18" charset="0"/>
                                <a:ea typeface="微软雅黑" panose="020B0503020204020204" pitchFamily="34" charset="-122"/>
                                <a:cs typeface="+mn-ea"/>
                              </a:rPr>
                            </m:ctrlPr>
                          </m:sSubPr>
                          <m:e>
                            <m:r>
                              <a:rPr lang="en-US" altLang="zh-CN" sz="1400" b="0" i="1" smtClean="0">
                                <a:latin typeface="Cambria Math" panose="02040503050406030204" pitchFamily="18" charset="0"/>
                                <a:ea typeface="微软雅黑" panose="020B0503020204020204" pitchFamily="34" charset="-122"/>
                                <a:cs typeface="+mn-ea"/>
                              </a:rPr>
                              <m:t>𝑠</m:t>
                            </m:r>
                          </m:e>
                          <m:sub>
                            <m:r>
                              <a:rPr lang="en-US" altLang="zh-CN" sz="1400" b="0" i="1" smtClean="0">
                                <a:latin typeface="Cambria Math" panose="02040503050406030204" pitchFamily="18" charset="0"/>
                                <a:ea typeface="微软雅黑" panose="020B0503020204020204" pitchFamily="34" charset="-122"/>
                                <a:cs typeface="+mn-ea"/>
                              </a:rPr>
                              <m:t>𝑡</m:t>
                            </m:r>
                          </m:sub>
                        </m:sSub>
                        <m:r>
                          <a:rPr lang="en-US" altLang="zh-CN" sz="1400" b="0" i="1" smtClean="0">
                            <a:latin typeface="Cambria Math" panose="02040503050406030204" pitchFamily="18" charset="0"/>
                            <a:ea typeface="微软雅黑" panose="020B0503020204020204" pitchFamily="34" charset="-122"/>
                            <a:cs typeface="+mn-ea"/>
                          </a:rPr>
                          <m:t>,</m:t>
                        </m:r>
                        <m:sSub>
                          <m:sSubPr>
                            <m:ctrlPr>
                              <a:rPr lang="en-US" altLang="zh-CN" sz="1400" b="0" i="1" smtClean="0">
                                <a:latin typeface="Cambria Math" panose="02040503050406030204" pitchFamily="18" charset="0"/>
                                <a:ea typeface="微软雅黑" panose="020B0503020204020204" pitchFamily="34" charset="-122"/>
                                <a:cs typeface="+mn-ea"/>
                              </a:rPr>
                            </m:ctrlPr>
                          </m:sSubPr>
                          <m:e>
                            <m:r>
                              <a:rPr lang="en-US" altLang="zh-CN" sz="1400" b="0" i="1" smtClean="0">
                                <a:latin typeface="Cambria Math" panose="02040503050406030204" pitchFamily="18" charset="0"/>
                                <a:ea typeface="微软雅黑" panose="020B0503020204020204" pitchFamily="34" charset="-122"/>
                                <a:cs typeface="+mn-ea"/>
                              </a:rPr>
                              <m:t>𝑎</m:t>
                            </m:r>
                          </m:e>
                          <m:sub>
                            <m:r>
                              <a:rPr lang="en-US" altLang="zh-CN" sz="1400" b="0" i="1" smtClean="0">
                                <a:latin typeface="Cambria Math" panose="02040503050406030204" pitchFamily="18" charset="0"/>
                                <a:ea typeface="微软雅黑" panose="020B0503020204020204" pitchFamily="34" charset="-122"/>
                                <a:cs typeface="+mn-ea"/>
                              </a:rPr>
                              <m:t>𝑡</m:t>
                            </m:r>
                          </m:sub>
                        </m:sSub>
                        <m:r>
                          <a:rPr lang="en-US" altLang="zh-CN" sz="1400" b="0" i="1" smtClean="0">
                            <a:latin typeface="Cambria Math" panose="02040503050406030204" pitchFamily="18" charset="0"/>
                            <a:ea typeface="微软雅黑" panose="020B0503020204020204" pitchFamily="34" charset="-122"/>
                            <a:cs typeface="+mn-ea"/>
                          </a:rPr>
                          <m:t>)</m:t>
                        </m:r>
                      </m:e>
                    </m:d>
                  </m:oMath>
                </a14:m>
                <a:r>
                  <a:rPr lang="zh-CN" altLang="en-US" sz="1400" dirty="0" smtClean="0">
                    <a:latin typeface="微软雅黑" panose="020B0503020204020204" pitchFamily="34" charset="-122"/>
                    <a:ea typeface="微软雅黑" panose="020B0503020204020204" pitchFamily="34" charset="-122"/>
                    <a:cs typeface="+mn-ea"/>
                  </a:rPr>
                  <a:t>；以时间差分方法</a:t>
                </a:r>
                <a:r>
                  <a:rPr lang="en-US" altLang="zh-CN" sz="1400" dirty="0" smtClean="0">
                    <a:latin typeface="微软雅黑" panose="020B0503020204020204" pitchFamily="34" charset="-122"/>
                    <a:ea typeface="微软雅黑" panose="020B0503020204020204" pitchFamily="34" charset="-122"/>
                    <a:cs typeface="+mn-ea"/>
                  </a:rPr>
                  <a:t>TD</a:t>
                </a:r>
                <a:r>
                  <a:rPr lang="zh-CN" altLang="en-US" sz="1400" dirty="0" smtClean="0">
                    <a:latin typeface="微软雅黑" panose="020B0503020204020204" pitchFamily="34" charset="-122"/>
                    <a:ea typeface="微软雅黑" panose="020B0503020204020204" pitchFamily="34" charset="-122"/>
                    <a:cs typeface="+mn-ea"/>
                  </a:rPr>
                  <a:t>为例，</a:t>
                </a:r>
                <a14:m>
                  <m:oMath xmlns:m="http://schemas.openxmlformats.org/officeDocument/2006/math">
                    <m:sSub>
                      <m:sSubPr>
                        <m:ctrlPr>
                          <a:rPr lang="en-US" altLang="zh-CN" sz="1400" i="1">
                            <a:latin typeface="Cambria Math" panose="02040503050406030204" pitchFamily="18" charset="0"/>
                            <a:ea typeface="微软雅黑" panose="020B0503020204020204" pitchFamily="34" charset="-122"/>
                            <a:cs typeface="+mn-ea"/>
                          </a:rPr>
                        </m:ctrlPr>
                      </m:sSubPr>
                      <m:e>
                        <m:r>
                          <a:rPr lang="en-US" altLang="zh-CN" sz="1400" i="1">
                            <a:latin typeface="Cambria Math" panose="02040503050406030204" pitchFamily="18" charset="0"/>
                            <a:ea typeface="微软雅黑" panose="020B0503020204020204" pitchFamily="34" charset="-122"/>
                            <a:cs typeface="+mn-ea"/>
                          </a:rPr>
                          <m:t>𝑎𝑑𝑣</m:t>
                        </m:r>
                      </m:e>
                      <m:sub>
                        <m:r>
                          <a:rPr lang="en-US" altLang="zh-CN" sz="1400" i="1">
                            <a:latin typeface="Cambria Math" panose="02040503050406030204" pitchFamily="18" charset="0"/>
                            <a:ea typeface="微软雅黑" panose="020B0503020204020204" pitchFamily="34" charset="-122"/>
                            <a:cs typeface="+mn-ea"/>
                          </a:rPr>
                          <m:t>𝑡</m:t>
                        </m:r>
                      </m:sub>
                    </m:sSub>
                    <m:r>
                      <a:rPr lang="en-US" altLang="zh-CN" sz="1400" b="0" i="1" smtClean="0">
                        <a:latin typeface="Cambria Math" panose="02040503050406030204" pitchFamily="18" charset="0"/>
                        <a:ea typeface="微软雅黑" panose="020B0503020204020204" pitchFamily="34" charset="-122"/>
                        <a:cs typeface="+mn-ea"/>
                      </a:rPr>
                      <m:t>=</m:t>
                    </m:r>
                    <m:sSub>
                      <m:sSubPr>
                        <m:ctrlPr>
                          <a:rPr lang="en-US" altLang="zh-CN" sz="1400" b="0" i="1" smtClean="0">
                            <a:latin typeface="Cambria Math" panose="02040503050406030204" pitchFamily="18" charset="0"/>
                            <a:ea typeface="微软雅黑" panose="020B0503020204020204" pitchFamily="34" charset="-122"/>
                            <a:cs typeface="+mn-ea"/>
                          </a:rPr>
                        </m:ctrlPr>
                      </m:sSubPr>
                      <m:e>
                        <m:r>
                          <a:rPr lang="en-US" altLang="zh-CN" sz="1400" b="0" i="1" smtClean="0">
                            <a:latin typeface="Cambria Math" panose="02040503050406030204" pitchFamily="18" charset="0"/>
                            <a:ea typeface="微软雅黑" panose="020B0503020204020204" pitchFamily="34" charset="-122"/>
                            <a:cs typeface="+mn-ea"/>
                          </a:rPr>
                          <m:t>𝑟</m:t>
                        </m:r>
                      </m:e>
                      <m:sub>
                        <m:r>
                          <a:rPr lang="en-US" altLang="zh-CN" sz="1400" b="0" i="1" smtClean="0">
                            <a:latin typeface="Cambria Math" panose="02040503050406030204" pitchFamily="18" charset="0"/>
                            <a:ea typeface="微软雅黑" panose="020B0503020204020204" pitchFamily="34" charset="-122"/>
                            <a:cs typeface="+mn-ea"/>
                          </a:rPr>
                          <m:t>𝑡</m:t>
                        </m:r>
                      </m:sub>
                    </m:sSub>
                    <m:r>
                      <a:rPr lang="en-US" altLang="zh-CN" sz="1400" b="0" i="1" smtClean="0">
                        <a:latin typeface="Cambria Math" panose="02040503050406030204" pitchFamily="18" charset="0"/>
                        <a:ea typeface="微软雅黑" panose="020B0503020204020204" pitchFamily="34" charset="-122"/>
                        <a:cs typeface="+mn-ea"/>
                      </a:rPr>
                      <m:t>−(</m:t>
                    </m:r>
                    <m:sSub>
                      <m:sSubPr>
                        <m:ctrlPr>
                          <a:rPr lang="en-US" altLang="zh-CN" sz="1400" i="1">
                            <a:latin typeface="Cambria Math" panose="02040503050406030204" pitchFamily="18" charset="0"/>
                            <a:ea typeface="微软雅黑" panose="020B0503020204020204" pitchFamily="34" charset="-122"/>
                            <a:cs typeface="+mn-ea"/>
                          </a:rPr>
                        </m:ctrlPr>
                      </m:sSubPr>
                      <m:e>
                        <m:r>
                          <a:rPr lang="en-US" altLang="zh-CN" sz="1400" b="0" i="1" smtClean="0">
                            <a:latin typeface="Cambria Math" panose="02040503050406030204" pitchFamily="18" charset="0"/>
                            <a:ea typeface="微软雅黑" panose="020B0503020204020204" pitchFamily="34" charset="-122"/>
                            <a:cs typeface="+mn-ea"/>
                          </a:rPr>
                          <m:t>𝑉</m:t>
                        </m:r>
                      </m:e>
                      <m:sub>
                        <m:r>
                          <a:rPr lang="zh-CN" altLang="en-US" sz="1400" i="1" smtClean="0">
                            <a:latin typeface="Cambria Math" panose="02040503050406030204" pitchFamily="18" charset="0"/>
                            <a:ea typeface="微软雅黑" panose="020B0503020204020204" pitchFamily="34" charset="-122"/>
                            <a:cs typeface="+mn-ea"/>
                          </a:rPr>
                          <m:t>𝜋</m:t>
                        </m:r>
                      </m:sub>
                    </m:sSub>
                    <m:d>
                      <m:dPr>
                        <m:ctrlPr>
                          <a:rPr lang="en-US" altLang="zh-CN" sz="1400" b="0" i="1" smtClean="0">
                            <a:latin typeface="Cambria Math" panose="02040503050406030204" pitchFamily="18" charset="0"/>
                            <a:ea typeface="微软雅黑" panose="020B0503020204020204" pitchFamily="34" charset="-122"/>
                            <a:cs typeface="+mn-ea"/>
                          </a:rPr>
                        </m:ctrlPr>
                      </m:dPr>
                      <m:e>
                        <m:sSub>
                          <m:sSubPr>
                            <m:ctrlPr>
                              <a:rPr lang="en-US" altLang="zh-CN" sz="1400" b="0" i="1" smtClean="0">
                                <a:latin typeface="Cambria Math" panose="02040503050406030204" pitchFamily="18" charset="0"/>
                                <a:ea typeface="微软雅黑" panose="020B0503020204020204" pitchFamily="34" charset="-122"/>
                                <a:cs typeface="+mn-ea"/>
                              </a:rPr>
                            </m:ctrlPr>
                          </m:sSubPr>
                          <m:e>
                            <m:r>
                              <a:rPr lang="en-US" altLang="zh-CN" sz="1400" b="0" i="1" smtClean="0">
                                <a:latin typeface="Cambria Math" panose="02040503050406030204" pitchFamily="18" charset="0"/>
                                <a:ea typeface="微软雅黑" panose="020B0503020204020204" pitchFamily="34" charset="-122"/>
                                <a:cs typeface="+mn-ea"/>
                              </a:rPr>
                              <m:t>𝑠</m:t>
                            </m:r>
                          </m:e>
                          <m:sub>
                            <m:r>
                              <a:rPr lang="en-US" altLang="zh-CN" sz="1400" b="0" i="1" smtClean="0">
                                <a:latin typeface="Cambria Math" panose="02040503050406030204" pitchFamily="18" charset="0"/>
                                <a:ea typeface="微软雅黑" panose="020B0503020204020204" pitchFamily="34" charset="-122"/>
                                <a:cs typeface="+mn-ea"/>
                              </a:rPr>
                              <m:t>𝑡</m:t>
                            </m:r>
                          </m:sub>
                        </m:sSub>
                      </m:e>
                    </m:d>
                    <m:r>
                      <a:rPr lang="en-US" altLang="zh-CN" sz="1400" b="0" i="1" smtClean="0">
                        <a:latin typeface="Cambria Math" panose="02040503050406030204" pitchFamily="18" charset="0"/>
                        <a:ea typeface="微软雅黑" panose="020B0503020204020204" pitchFamily="34" charset="-122"/>
                        <a:cs typeface="+mn-ea"/>
                      </a:rPr>
                      <m:t>−</m:t>
                    </m:r>
                    <m:r>
                      <a:rPr lang="zh-CN" altLang="en-US" sz="1400" b="0" i="1" smtClean="0">
                        <a:latin typeface="Cambria Math" panose="02040503050406030204" pitchFamily="18" charset="0"/>
                        <a:ea typeface="微软雅黑" panose="020B0503020204020204" pitchFamily="34" charset="-122"/>
                        <a:cs typeface="+mn-ea"/>
                      </a:rPr>
                      <m:t>𝛾</m:t>
                    </m:r>
                    <m:sSub>
                      <m:sSubPr>
                        <m:ctrlPr>
                          <a:rPr lang="en-US" altLang="zh-CN" sz="1400" i="1">
                            <a:latin typeface="Cambria Math" panose="02040503050406030204" pitchFamily="18" charset="0"/>
                            <a:ea typeface="微软雅黑" panose="020B0503020204020204" pitchFamily="34" charset="-122"/>
                            <a:cs typeface="+mn-ea"/>
                          </a:rPr>
                        </m:ctrlPr>
                      </m:sSubPr>
                      <m:e>
                        <m:r>
                          <a:rPr lang="en-US" altLang="zh-CN" sz="1400" i="1">
                            <a:latin typeface="Cambria Math" panose="02040503050406030204" pitchFamily="18" charset="0"/>
                            <a:ea typeface="微软雅黑" panose="020B0503020204020204" pitchFamily="34" charset="-122"/>
                            <a:cs typeface="+mn-ea"/>
                          </a:rPr>
                          <m:t>𝑉</m:t>
                        </m:r>
                      </m:e>
                      <m:sub>
                        <m:r>
                          <a:rPr lang="zh-CN" altLang="en-US" sz="1400" i="1">
                            <a:latin typeface="Cambria Math" panose="02040503050406030204" pitchFamily="18" charset="0"/>
                            <a:ea typeface="微软雅黑" panose="020B0503020204020204" pitchFamily="34" charset="-122"/>
                            <a:cs typeface="+mn-ea"/>
                          </a:rPr>
                          <m:t>𝜋</m:t>
                        </m:r>
                      </m:sub>
                    </m:sSub>
                    <m:r>
                      <a:rPr lang="en-US" altLang="zh-CN" sz="1400" i="1">
                        <a:latin typeface="Cambria Math" panose="02040503050406030204" pitchFamily="18" charset="0"/>
                        <a:ea typeface="微软雅黑" panose="020B0503020204020204" pitchFamily="34" charset="-122"/>
                        <a:cs typeface="+mn-ea"/>
                      </a:rPr>
                      <m:t>(</m:t>
                    </m:r>
                    <m:sSub>
                      <m:sSubPr>
                        <m:ctrlPr>
                          <a:rPr lang="en-US" altLang="zh-CN" sz="1400" i="1">
                            <a:latin typeface="Cambria Math" panose="02040503050406030204" pitchFamily="18" charset="0"/>
                            <a:ea typeface="微软雅黑" panose="020B0503020204020204" pitchFamily="34" charset="-122"/>
                            <a:cs typeface="+mn-ea"/>
                          </a:rPr>
                        </m:ctrlPr>
                      </m:sSubPr>
                      <m:e>
                        <m:r>
                          <a:rPr lang="en-US" altLang="zh-CN" sz="1400" i="1">
                            <a:latin typeface="Cambria Math" panose="02040503050406030204" pitchFamily="18" charset="0"/>
                            <a:ea typeface="微软雅黑" panose="020B0503020204020204" pitchFamily="34" charset="-122"/>
                            <a:cs typeface="+mn-ea"/>
                          </a:rPr>
                          <m:t>𝑠</m:t>
                        </m:r>
                      </m:e>
                      <m:sub>
                        <m:r>
                          <a:rPr lang="en-US" altLang="zh-CN" sz="1400" i="1">
                            <a:latin typeface="Cambria Math" panose="02040503050406030204" pitchFamily="18" charset="0"/>
                            <a:ea typeface="微软雅黑" panose="020B0503020204020204" pitchFamily="34" charset="-122"/>
                            <a:cs typeface="+mn-ea"/>
                          </a:rPr>
                          <m:t>𝑡</m:t>
                        </m:r>
                        <m:r>
                          <a:rPr lang="en-US" altLang="zh-CN" sz="1400" b="0" i="1" smtClean="0">
                            <a:latin typeface="Cambria Math" panose="02040503050406030204" pitchFamily="18" charset="0"/>
                            <a:ea typeface="微软雅黑" panose="020B0503020204020204" pitchFamily="34" charset="-122"/>
                            <a:cs typeface="+mn-ea"/>
                          </a:rPr>
                          <m:t>+1</m:t>
                        </m:r>
                      </m:sub>
                    </m:sSub>
                    <m:r>
                      <a:rPr lang="en-US" altLang="zh-CN" sz="1400" i="1">
                        <a:latin typeface="Cambria Math" panose="02040503050406030204" pitchFamily="18" charset="0"/>
                        <a:ea typeface="微软雅黑" panose="020B0503020204020204" pitchFamily="34" charset="-122"/>
                        <a:cs typeface="+mn-ea"/>
                      </a:rPr>
                      <m:t>)</m:t>
                    </m:r>
                    <m:r>
                      <a:rPr lang="en-US" altLang="zh-CN" sz="1400" b="0" i="1" smtClean="0">
                        <a:latin typeface="Cambria Math" panose="02040503050406030204" pitchFamily="18" charset="0"/>
                        <a:ea typeface="微软雅黑" panose="020B0503020204020204" pitchFamily="34" charset="-122"/>
                        <a:cs typeface="+mn-ea"/>
                      </a:rPr>
                      <m:t>)</m:t>
                    </m:r>
                  </m:oMath>
                </a14:m>
                <a:r>
                  <a:rPr lang="zh-CN" altLang="en-US" sz="1400" dirty="0" smtClean="0">
                    <a:latin typeface="微软雅黑" panose="020B0503020204020204" pitchFamily="34" charset="-122"/>
                    <a:ea typeface="微软雅黑" panose="020B0503020204020204" pitchFamily="34" charset="-122"/>
                    <a:cs typeface="+mn-ea"/>
                  </a:rPr>
                  <a:t>，其中</a:t>
                </a:r>
                <a14:m>
                  <m:oMath xmlns:m="http://schemas.openxmlformats.org/officeDocument/2006/math">
                    <m:sSub>
                      <m:sSubPr>
                        <m:ctrlPr>
                          <a:rPr lang="en-US" altLang="zh-CN" sz="1400" i="1">
                            <a:latin typeface="Cambria Math" panose="02040503050406030204" pitchFamily="18" charset="0"/>
                            <a:ea typeface="微软雅黑" panose="020B0503020204020204" pitchFamily="34" charset="-122"/>
                            <a:cs typeface="+mn-ea"/>
                          </a:rPr>
                        </m:ctrlPr>
                      </m:sSubPr>
                      <m:e>
                        <m:r>
                          <a:rPr lang="en-US" altLang="zh-CN" sz="1400" i="1">
                            <a:latin typeface="Cambria Math" panose="02040503050406030204" pitchFamily="18" charset="0"/>
                            <a:ea typeface="微软雅黑" panose="020B0503020204020204" pitchFamily="34" charset="-122"/>
                            <a:cs typeface="+mn-ea"/>
                          </a:rPr>
                          <m:t>𝑉</m:t>
                        </m:r>
                      </m:e>
                      <m:sub>
                        <m:r>
                          <a:rPr lang="zh-CN" altLang="en-US" sz="1400" i="1">
                            <a:latin typeface="Cambria Math" panose="02040503050406030204" pitchFamily="18" charset="0"/>
                            <a:ea typeface="微软雅黑" panose="020B0503020204020204" pitchFamily="34" charset="-122"/>
                            <a:cs typeface="+mn-ea"/>
                          </a:rPr>
                          <m:t>𝜋</m:t>
                        </m:r>
                      </m:sub>
                    </m:sSub>
                  </m:oMath>
                </a14:m>
                <a:r>
                  <a:rPr lang="zh-CN" altLang="en-US" sz="1400" dirty="0" smtClean="0">
                    <a:latin typeface="微软雅黑" panose="020B0503020204020204" pitchFamily="34" charset="-122"/>
                    <a:ea typeface="微软雅黑" panose="020B0503020204020204" pitchFamily="34" charset="-122"/>
                    <a:cs typeface="+mn-ea"/>
                  </a:rPr>
                  <a:t>为不同动作的价值，通过</a:t>
                </a:r>
                <a:r>
                  <a:rPr lang="en-US" altLang="zh-CN" sz="1400" dirty="0" smtClean="0">
                    <a:latin typeface="微软雅黑" panose="020B0503020204020204" pitchFamily="34" charset="-122"/>
                    <a:ea typeface="微软雅黑" panose="020B0503020204020204" pitchFamily="34" charset="-122"/>
                    <a:cs typeface="+mn-ea"/>
                  </a:rPr>
                  <a:t>Value Model</a:t>
                </a:r>
                <a:r>
                  <a:rPr lang="zh-CN" altLang="en-US" sz="1400" dirty="0" smtClean="0">
                    <a:latin typeface="微软雅黑" panose="020B0503020204020204" pitchFamily="34" charset="-122"/>
                    <a:ea typeface="微软雅黑" panose="020B0503020204020204" pitchFamily="34" charset="-122"/>
                    <a:cs typeface="+mn-ea"/>
                  </a:rPr>
                  <a:t>计算得到</a:t>
                </a:r>
                <a:endParaRPr lang="en-US" altLang="zh-CN" sz="1400" dirty="0" smtClean="0">
                  <a:latin typeface="微软雅黑" panose="020B0503020204020204" pitchFamily="34" charset="-122"/>
                  <a:ea typeface="微软雅黑" panose="020B0503020204020204" pitchFamily="34" charset="-122"/>
                  <a:cs typeface="+mn-ea"/>
                </a:endParaRPr>
              </a:p>
              <a:p>
                <a:pPr marL="800100" lvl="1" indent="-342900">
                  <a:lnSpc>
                    <a:spcPct val="140000"/>
                  </a:lnSpc>
                  <a:buFont typeface="+mj-ea"/>
                  <a:buAutoNum type="circleNumDbPlain"/>
                </a:pPr>
                <a:r>
                  <a:rPr lang="zh-CN" altLang="en-US" sz="1400" b="1" dirty="0" smtClean="0">
                    <a:latin typeface="微软雅黑" panose="020B0503020204020204" pitchFamily="34" charset="-122"/>
                    <a:ea typeface="微软雅黑" panose="020B0503020204020204" pitchFamily="34" charset="-122"/>
                    <a:cs typeface="+mn-ea"/>
                  </a:rPr>
                  <a:t>重要性采样修正</a:t>
                </a:r>
                <a:r>
                  <a:rPr lang="zh-CN" altLang="en-US" sz="1400" dirty="0" smtClean="0">
                    <a:latin typeface="微软雅黑" panose="020B0503020204020204" pitchFamily="34" charset="-122"/>
                    <a:ea typeface="微软雅黑" panose="020B0503020204020204" pitchFamily="34" charset="-122"/>
                    <a:cs typeface="+mn-ea"/>
                  </a:rPr>
                  <a:t>：采用</a:t>
                </a:r>
                <a:r>
                  <a:rPr lang="en-US" altLang="zh-CN" sz="1400" dirty="0" smtClean="0">
                    <a:latin typeface="微软雅黑" panose="020B0503020204020204" pitchFamily="34" charset="-122"/>
                    <a:ea typeface="微软雅黑" panose="020B0503020204020204" pitchFamily="34" charset="-122"/>
                    <a:cs typeface="+mn-ea"/>
                  </a:rPr>
                  <a:t>off-policy</a:t>
                </a:r>
                <a:r>
                  <a:rPr lang="zh-CN" altLang="en-US" sz="1400" dirty="0" smtClean="0">
                    <a:latin typeface="微软雅黑" panose="020B0503020204020204" pitchFamily="34" charset="-122"/>
                    <a:ea typeface="微软雅黑" panose="020B0503020204020204" pitchFamily="34" charset="-122"/>
                    <a:cs typeface="+mn-ea"/>
                  </a:rPr>
                  <a:t>方法，将一批数据分别输入至不同的策略，降低采样成本，提升训练效率</a:t>
                </a:r>
                <a:endParaRPr lang="en-US" altLang="zh-CN" sz="1400" dirty="0" smtClean="0">
                  <a:latin typeface="微软雅黑" panose="020B0503020204020204" pitchFamily="34" charset="-122"/>
                  <a:ea typeface="微软雅黑" panose="020B0503020204020204" pitchFamily="34" charset="-122"/>
                  <a:cs typeface="+mn-ea"/>
                </a:endParaRPr>
              </a:p>
              <a:p>
                <a:pPr marL="1257300" lvl="2" indent="-342900">
                  <a:lnSpc>
                    <a:spcPct val="140000"/>
                  </a:lnSpc>
                  <a:buFont typeface="+mj-lt"/>
                  <a:buAutoNum type="alphaLcParenR"/>
                </a:pPr>
                <a:r>
                  <a:rPr lang="zh-CN" altLang="en-US" sz="1400" dirty="0" smtClean="0">
                    <a:latin typeface="微软雅黑" panose="020B0503020204020204" pitchFamily="34" charset="-122"/>
                    <a:ea typeface="微软雅黑" panose="020B0503020204020204" pitchFamily="34" charset="-122"/>
                    <a:cs typeface="+mn-ea"/>
                  </a:rPr>
                  <a:t>使用</a:t>
                </a:r>
                <a:r>
                  <a:rPr lang="en-US" altLang="zh-CN" sz="1400" dirty="0" smtClean="0">
                    <a:latin typeface="微软雅黑" panose="020B0503020204020204" pitchFamily="34" charset="-122"/>
                    <a:ea typeface="微软雅黑" panose="020B0503020204020204" pitchFamily="34" charset="-122"/>
                    <a:cs typeface="+mn-ea"/>
                  </a:rPr>
                  <a:t>MC</a:t>
                </a:r>
                <a:r>
                  <a:rPr lang="zh-CN" altLang="en-US" sz="1400" dirty="0" smtClean="0">
                    <a:latin typeface="微软雅黑" panose="020B0503020204020204" pitchFamily="34" charset="-122"/>
                    <a:ea typeface="微软雅黑" panose="020B0503020204020204" pitchFamily="34" charset="-122"/>
                    <a:cs typeface="+mn-ea"/>
                  </a:rPr>
                  <a:t>采样得到一批数据（输入），输入至旧</a:t>
                </a:r>
                <a:r>
                  <a:rPr lang="zh-CN" altLang="en-US" sz="1400" dirty="0">
                    <a:latin typeface="微软雅黑" panose="020B0503020204020204" pitchFamily="34" charset="-122"/>
                    <a:ea typeface="微软雅黑" panose="020B0503020204020204" pitchFamily="34" charset="-122"/>
                    <a:cs typeface="+mn-ea"/>
                  </a:rPr>
                  <a:t>策略</a:t>
                </a:r>
                <a14:m>
                  <m:oMath xmlns:m="http://schemas.openxmlformats.org/officeDocument/2006/math">
                    <m:sSub>
                      <m:sSubPr>
                        <m:ctrlPr>
                          <a:rPr lang="en-US" altLang="zh-CN" sz="1400" i="1">
                            <a:latin typeface="Cambria Math" panose="02040503050406030204" pitchFamily="18" charset="0"/>
                            <a:ea typeface="微软雅黑" panose="020B0503020204020204" pitchFamily="34" charset="-122"/>
                            <a:cs typeface="+mn-ea"/>
                          </a:rPr>
                        </m:ctrlPr>
                      </m:sSubPr>
                      <m:e>
                        <m:r>
                          <a:rPr lang="zh-CN" altLang="en-US" sz="1400" i="1">
                            <a:latin typeface="Cambria Math" panose="02040503050406030204" pitchFamily="18" charset="0"/>
                            <a:ea typeface="微软雅黑" panose="020B0503020204020204" pitchFamily="34" charset="-122"/>
                            <a:cs typeface="+mn-ea"/>
                          </a:rPr>
                          <m:t>𝜋</m:t>
                        </m:r>
                      </m:e>
                      <m:sub>
                        <m:r>
                          <a:rPr lang="en-US" altLang="zh-CN" sz="1400" i="1">
                            <a:latin typeface="Cambria Math" panose="02040503050406030204" pitchFamily="18" charset="0"/>
                            <a:ea typeface="微软雅黑" panose="020B0503020204020204" pitchFamily="34" charset="-122"/>
                            <a:cs typeface="+mn-ea"/>
                          </a:rPr>
                          <m:t>𝑜𝑙𝑑</m:t>
                        </m:r>
                      </m:sub>
                    </m:sSub>
                  </m:oMath>
                </a14:m>
                <a:r>
                  <a:rPr lang="zh-CN" altLang="en-US" sz="1400" dirty="0">
                    <a:latin typeface="微软雅黑" panose="020B0503020204020204" pitchFamily="34" charset="-122"/>
                    <a:ea typeface="微软雅黑" panose="020B0503020204020204" pitchFamily="34" charset="-122"/>
                    <a:cs typeface="+mn-ea"/>
                  </a:rPr>
                  <a:t>，</a:t>
                </a:r>
                <a:r>
                  <a:rPr lang="zh-CN" altLang="en-US" sz="1400" dirty="0" smtClean="0">
                    <a:latin typeface="微软雅黑" panose="020B0503020204020204" pitchFamily="34" charset="-122"/>
                    <a:ea typeface="微软雅黑" panose="020B0503020204020204" pitchFamily="34" charset="-122"/>
                    <a:cs typeface="+mn-ea"/>
                  </a:rPr>
                  <a:t>假设输出（轨迹、奖励），假设服从分布</a:t>
                </a:r>
                <a14:m>
                  <m:oMath xmlns:m="http://schemas.openxmlformats.org/officeDocument/2006/math">
                    <m:r>
                      <a:rPr lang="en-US" altLang="zh-CN" sz="1400" b="0" i="1" smtClean="0">
                        <a:latin typeface="Cambria Math" panose="02040503050406030204" pitchFamily="18" charset="0"/>
                        <a:ea typeface="微软雅黑" panose="020B0503020204020204" pitchFamily="34" charset="-122"/>
                        <a:cs typeface="+mn-ea"/>
                      </a:rPr>
                      <m:t>𝑞</m:t>
                    </m:r>
                    <m:r>
                      <a:rPr lang="en-US" altLang="zh-CN" sz="1400" b="0" i="1" smtClean="0">
                        <a:latin typeface="Cambria Math" panose="02040503050406030204" pitchFamily="18" charset="0"/>
                        <a:ea typeface="微软雅黑" panose="020B0503020204020204" pitchFamily="34" charset="-122"/>
                        <a:cs typeface="+mn-ea"/>
                      </a:rPr>
                      <m:t>(</m:t>
                    </m:r>
                    <m:r>
                      <a:rPr lang="en-US" altLang="zh-CN" sz="1400" b="0" i="1" smtClean="0">
                        <a:latin typeface="Cambria Math" panose="02040503050406030204" pitchFamily="18" charset="0"/>
                        <a:ea typeface="微软雅黑" panose="020B0503020204020204" pitchFamily="34" charset="-122"/>
                        <a:cs typeface="+mn-ea"/>
                      </a:rPr>
                      <m:t>𝑥</m:t>
                    </m:r>
                    <m:r>
                      <a:rPr lang="en-US" altLang="zh-CN" sz="1400" b="0" i="1" smtClean="0">
                        <a:latin typeface="Cambria Math" panose="02040503050406030204" pitchFamily="18" charset="0"/>
                        <a:ea typeface="微软雅黑" panose="020B0503020204020204" pitchFamily="34" charset="-122"/>
                        <a:cs typeface="+mn-ea"/>
                      </a:rPr>
                      <m:t>)</m:t>
                    </m:r>
                  </m:oMath>
                </a14:m>
                <a:endParaRPr lang="en-US" altLang="zh-CN" sz="1400" dirty="0" smtClean="0">
                  <a:latin typeface="微软雅黑" panose="020B0503020204020204" pitchFamily="34" charset="-122"/>
                  <a:ea typeface="微软雅黑" panose="020B0503020204020204" pitchFamily="34" charset="-122"/>
                  <a:cs typeface="+mn-ea"/>
                </a:endParaRPr>
              </a:p>
              <a:p>
                <a:pPr marL="1257300" lvl="2" indent="-342900">
                  <a:lnSpc>
                    <a:spcPct val="140000"/>
                  </a:lnSpc>
                  <a:buFont typeface="+mj-lt"/>
                  <a:buAutoNum type="alphaLcParenR"/>
                </a:pPr>
                <a:r>
                  <a:rPr lang="zh-CN" altLang="en-US" sz="1400" dirty="0" smtClean="0">
                    <a:latin typeface="微软雅黑" panose="020B0503020204020204" pitchFamily="34" charset="-122"/>
                    <a:ea typeface="微软雅黑" panose="020B0503020204020204" pitchFamily="34" charset="-122"/>
                    <a:cs typeface="+mn-ea"/>
                  </a:rPr>
                  <a:t>将该批采样数据输入直至当前策略</a:t>
                </a:r>
                <a14:m>
                  <m:oMath xmlns:m="http://schemas.openxmlformats.org/officeDocument/2006/math">
                    <m:sSub>
                      <m:sSubPr>
                        <m:ctrlPr>
                          <a:rPr lang="en-US" altLang="zh-CN" sz="1400" i="1">
                            <a:latin typeface="Cambria Math" panose="02040503050406030204" pitchFamily="18" charset="0"/>
                            <a:ea typeface="微软雅黑" panose="020B0503020204020204" pitchFamily="34" charset="-122"/>
                            <a:cs typeface="+mn-ea"/>
                          </a:rPr>
                        </m:ctrlPr>
                      </m:sSubPr>
                      <m:e>
                        <m:r>
                          <a:rPr lang="zh-CN" altLang="en-US" sz="1400" i="1">
                            <a:latin typeface="Cambria Math" panose="02040503050406030204" pitchFamily="18" charset="0"/>
                            <a:ea typeface="微软雅黑" panose="020B0503020204020204" pitchFamily="34" charset="-122"/>
                            <a:cs typeface="+mn-ea"/>
                          </a:rPr>
                          <m:t>𝜋</m:t>
                        </m:r>
                      </m:e>
                      <m:sub>
                        <m:r>
                          <a:rPr lang="zh-CN" altLang="en-US" sz="1400" i="1">
                            <a:latin typeface="Cambria Math" panose="02040503050406030204" pitchFamily="18" charset="0"/>
                            <a:ea typeface="微软雅黑" panose="020B0503020204020204" pitchFamily="34" charset="-122"/>
                            <a:cs typeface="+mn-ea"/>
                          </a:rPr>
                          <m:t>𝜃</m:t>
                        </m:r>
                      </m:sub>
                    </m:sSub>
                  </m:oMath>
                </a14:m>
                <a:r>
                  <a:rPr lang="zh-CN" altLang="en-US" sz="1400" dirty="0" smtClean="0">
                    <a:latin typeface="微软雅黑" panose="020B0503020204020204" pitchFamily="34" charset="-122"/>
                    <a:ea typeface="微软雅黑" panose="020B0503020204020204" pitchFamily="34" charset="-122"/>
                    <a:cs typeface="+mn-ea"/>
                  </a:rPr>
                  <a:t>，获得对应输出（更新后的轨迹、奖励），假设服从</a:t>
                </a:r>
                <a:r>
                  <a:rPr lang="zh-CN" altLang="en-US" sz="1400" dirty="0">
                    <a:latin typeface="微软雅黑" panose="020B0503020204020204" pitchFamily="34" charset="-122"/>
                    <a:ea typeface="微软雅黑" panose="020B0503020204020204" pitchFamily="34" charset="-122"/>
                    <a:cs typeface="+mn-ea"/>
                  </a:rPr>
                  <a:t>分布</a:t>
                </a:r>
                <a14:m>
                  <m:oMath xmlns:m="http://schemas.openxmlformats.org/officeDocument/2006/math">
                    <m:r>
                      <a:rPr lang="en-US" altLang="zh-CN" sz="1400" b="0" i="1" smtClean="0">
                        <a:latin typeface="Cambria Math" panose="02040503050406030204" pitchFamily="18" charset="0"/>
                        <a:ea typeface="微软雅黑" panose="020B0503020204020204" pitchFamily="34" charset="-122"/>
                        <a:cs typeface="+mn-ea"/>
                      </a:rPr>
                      <m:t>𝑝</m:t>
                    </m:r>
                    <m:r>
                      <a:rPr lang="en-US" altLang="zh-CN" sz="1400" i="1">
                        <a:latin typeface="Cambria Math" panose="02040503050406030204" pitchFamily="18" charset="0"/>
                        <a:ea typeface="微软雅黑" panose="020B0503020204020204" pitchFamily="34" charset="-122"/>
                        <a:cs typeface="+mn-ea"/>
                      </a:rPr>
                      <m:t>(</m:t>
                    </m:r>
                    <m:r>
                      <a:rPr lang="en-US" altLang="zh-CN" sz="1400" i="1">
                        <a:latin typeface="Cambria Math" panose="02040503050406030204" pitchFamily="18" charset="0"/>
                        <a:ea typeface="微软雅黑" panose="020B0503020204020204" pitchFamily="34" charset="-122"/>
                        <a:cs typeface="+mn-ea"/>
                      </a:rPr>
                      <m:t>𝑥</m:t>
                    </m:r>
                    <m:r>
                      <a:rPr lang="en-US" altLang="zh-CN" sz="1400" i="1">
                        <a:latin typeface="Cambria Math" panose="02040503050406030204" pitchFamily="18" charset="0"/>
                        <a:ea typeface="微软雅黑" panose="020B0503020204020204" pitchFamily="34" charset="-122"/>
                        <a:cs typeface="+mn-ea"/>
                      </a:rPr>
                      <m:t>)</m:t>
                    </m:r>
                  </m:oMath>
                </a14:m>
                <a:endParaRPr lang="en-US" altLang="zh-CN" sz="1400" dirty="0" smtClean="0">
                  <a:latin typeface="微软雅黑" panose="020B0503020204020204" pitchFamily="34" charset="-122"/>
                  <a:ea typeface="微软雅黑" panose="020B0503020204020204" pitchFamily="34" charset="-122"/>
                  <a:cs typeface="+mn-ea"/>
                </a:endParaRPr>
              </a:p>
              <a:p>
                <a:pPr marL="1257300" lvl="2" indent="-342900">
                  <a:buFont typeface="+mj-lt"/>
                  <a:buAutoNum type="alphaLcParenR"/>
                </a:pPr>
                <a:r>
                  <a:rPr lang="zh-CN" altLang="en-US" sz="1400" dirty="0" smtClean="0">
                    <a:latin typeface="微软雅黑" panose="020B0503020204020204" pitchFamily="34" charset="-122"/>
                    <a:ea typeface="微软雅黑" panose="020B0503020204020204" pitchFamily="34" charset="-122"/>
                    <a:cs typeface="+mn-ea"/>
                  </a:rPr>
                  <a:t>由于无法从</a:t>
                </a:r>
                <a14:m>
                  <m:oMath xmlns:m="http://schemas.openxmlformats.org/officeDocument/2006/math">
                    <m:r>
                      <a:rPr lang="en-US" altLang="zh-CN" sz="1400" i="1">
                        <a:latin typeface="Cambria Math" panose="02040503050406030204" pitchFamily="18" charset="0"/>
                        <a:ea typeface="微软雅黑" panose="020B0503020204020204" pitchFamily="34" charset="-122"/>
                        <a:cs typeface="+mn-ea"/>
                      </a:rPr>
                      <m:t>𝑝</m:t>
                    </m:r>
                    <m:r>
                      <a:rPr lang="en-US" altLang="zh-CN" sz="1400" i="1">
                        <a:latin typeface="Cambria Math" panose="02040503050406030204" pitchFamily="18" charset="0"/>
                        <a:ea typeface="微软雅黑" panose="020B0503020204020204" pitchFamily="34" charset="-122"/>
                        <a:cs typeface="+mn-ea"/>
                      </a:rPr>
                      <m:t>(</m:t>
                    </m:r>
                    <m:r>
                      <a:rPr lang="en-US" altLang="zh-CN" sz="1400" i="1">
                        <a:latin typeface="Cambria Math" panose="02040503050406030204" pitchFamily="18" charset="0"/>
                        <a:ea typeface="微软雅黑" panose="020B0503020204020204" pitchFamily="34" charset="-122"/>
                        <a:cs typeface="+mn-ea"/>
                      </a:rPr>
                      <m:t>𝑥</m:t>
                    </m:r>
                    <m:r>
                      <a:rPr lang="en-US" altLang="zh-CN" sz="1400" i="1">
                        <a:latin typeface="Cambria Math" panose="02040503050406030204" pitchFamily="18" charset="0"/>
                        <a:ea typeface="微软雅黑" panose="020B0503020204020204" pitchFamily="34" charset="-122"/>
                        <a:cs typeface="+mn-ea"/>
                      </a:rPr>
                      <m:t>)</m:t>
                    </m:r>
                  </m:oMath>
                </a14:m>
                <a:r>
                  <a:rPr lang="zh-CN" altLang="en-US" sz="1400" dirty="0" smtClean="0">
                    <a:latin typeface="微软雅黑" panose="020B0503020204020204" pitchFamily="34" charset="-122"/>
                    <a:ea typeface="微软雅黑" panose="020B0503020204020204" pitchFamily="34" charset="-122"/>
                    <a:cs typeface="+mn-ea"/>
                  </a:rPr>
                  <a:t>中采样，因此将奖励的期望修正为</a:t>
                </a:r>
                <a14:m>
                  <m:oMath xmlns:m="http://schemas.openxmlformats.org/officeDocument/2006/math">
                    <m:sSub>
                      <m:sSubPr>
                        <m:ctrlPr>
                          <a:rPr lang="en-US" altLang="zh-CN" sz="1400" i="1">
                            <a:latin typeface="Cambria Math" panose="02040503050406030204" pitchFamily="18" charset="0"/>
                            <a:ea typeface="微软雅黑" panose="020B0503020204020204" pitchFamily="34" charset="-122"/>
                            <a:cs typeface="+mn-ea"/>
                          </a:rPr>
                        </m:ctrlPr>
                      </m:sSubPr>
                      <m:e>
                        <m:r>
                          <a:rPr lang="en-US" altLang="zh-CN" sz="1400" i="1">
                            <a:latin typeface="Cambria Math" panose="02040503050406030204" pitchFamily="18" charset="0"/>
                            <a:ea typeface="微软雅黑" panose="020B0503020204020204" pitchFamily="34" charset="-122"/>
                            <a:cs typeface="+mn-ea"/>
                          </a:rPr>
                          <m:t>𝐽</m:t>
                        </m:r>
                      </m:e>
                      <m:sub>
                        <m:sSub>
                          <m:sSubPr>
                            <m:ctrlPr>
                              <a:rPr lang="en-US" altLang="zh-CN" sz="1400" i="1">
                                <a:latin typeface="Cambria Math" panose="02040503050406030204" pitchFamily="18" charset="0"/>
                                <a:ea typeface="微软雅黑" panose="020B0503020204020204" pitchFamily="34" charset="-122"/>
                                <a:cs typeface="+mn-ea"/>
                              </a:rPr>
                            </m:ctrlPr>
                          </m:sSubPr>
                          <m:e>
                            <m:r>
                              <a:rPr lang="zh-CN" altLang="en-US" sz="1400" i="1">
                                <a:latin typeface="Cambria Math" panose="02040503050406030204" pitchFamily="18" charset="0"/>
                                <a:ea typeface="微软雅黑" panose="020B0503020204020204" pitchFamily="34" charset="-122"/>
                                <a:cs typeface="+mn-ea"/>
                              </a:rPr>
                              <m:t>𝜋</m:t>
                            </m:r>
                          </m:e>
                          <m:sub>
                            <m:r>
                              <a:rPr lang="zh-CN" altLang="en-US" sz="1400" i="1">
                                <a:latin typeface="Cambria Math" panose="02040503050406030204" pitchFamily="18" charset="0"/>
                                <a:ea typeface="微软雅黑" panose="020B0503020204020204" pitchFamily="34" charset="-122"/>
                                <a:cs typeface="+mn-ea"/>
                              </a:rPr>
                              <m:t>𝜃</m:t>
                            </m:r>
                          </m:sub>
                        </m:sSub>
                      </m:sub>
                    </m:sSub>
                    <m:r>
                      <a:rPr lang="en-US" altLang="zh-CN" sz="1400" i="1">
                        <a:latin typeface="Cambria Math" panose="02040503050406030204" pitchFamily="18" charset="0"/>
                        <a:ea typeface="微软雅黑" panose="020B0503020204020204" pitchFamily="34" charset="-122"/>
                        <a:cs typeface="+mn-ea"/>
                      </a:rPr>
                      <m:t>=</m:t>
                    </m:r>
                    <m:sSub>
                      <m:sSubPr>
                        <m:ctrlPr>
                          <a:rPr lang="en-US" altLang="zh-CN" sz="1400" i="1">
                            <a:latin typeface="Cambria Math" panose="02040503050406030204" pitchFamily="18" charset="0"/>
                            <a:ea typeface="微软雅黑" panose="020B0503020204020204" pitchFamily="34" charset="-122"/>
                            <a:cs typeface="+mn-ea"/>
                          </a:rPr>
                        </m:ctrlPr>
                      </m:sSubPr>
                      <m:e>
                        <m:r>
                          <a:rPr lang="en-US" altLang="zh-CN" sz="1400" i="1">
                            <a:latin typeface="Cambria Math" panose="02040503050406030204" pitchFamily="18" charset="0"/>
                            <a:ea typeface="微软雅黑" panose="020B0503020204020204" pitchFamily="34" charset="-122"/>
                            <a:cs typeface="+mn-ea"/>
                          </a:rPr>
                          <m:t>𝐸</m:t>
                        </m:r>
                      </m:e>
                      <m:sub>
                        <m:r>
                          <a:rPr lang="zh-CN" altLang="en-US" sz="1400" i="1">
                            <a:latin typeface="Cambria Math" panose="02040503050406030204" pitchFamily="18" charset="0"/>
                            <a:ea typeface="微软雅黑" panose="020B0503020204020204" pitchFamily="34" charset="-122"/>
                            <a:cs typeface="+mn-ea"/>
                          </a:rPr>
                          <m:t>𝜏</m:t>
                        </m:r>
                        <m:r>
                          <a:rPr lang="en-US" altLang="zh-CN" sz="1400" i="1">
                            <a:latin typeface="Cambria Math" panose="02040503050406030204" pitchFamily="18" charset="0"/>
                            <a:ea typeface="Cambria Math" panose="02040503050406030204" pitchFamily="18" charset="0"/>
                            <a:cs typeface="+mn-ea"/>
                          </a:rPr>
                          <m:t>~</m:t>
                        </m:r>
                        <m:sSub>
                          <m:sSubPr>
                            <m:ctrlPr>
                              <a:rPr lang="en-US" altLang="zh-CN" sz="1400" i="1">
                                <a:latin typeface="Cambria Math" panose="02040503050406030204" pitchFamily="18" charset="0"/>
                                <a:ea typeface="Cambria Math" panose="02040503050406030204" pitchFamily="18" charset="0"/>
                                <a:cs typeface="+mn-ea"/>
                              </a:rPr>
                            </m:ctrlPr>
                          </m:sSubPr>
                          <m:e>
                            <m:r>
                              <a:rPr lang="zh-CN" altLang="en-US" sz="1400" i="1">
                                <a:latin typeface="Cambria Math" panose="02040503050406030204" pitchFamily="18" charset="0"/>
                                <a:ea typeface="Cambria Math" panose="02040503050406030204" pitchFamily="18" charset="0"/>
                                <a:cs typeface="+mn-ea"/>
                              </a:rPr>
                              <m:t>𝜋</m:t>
                            </m:r>
                          </m:e>
                          <m:sub>
                            <m:sSub>
                              <m:sSubPr>
                                <m:ctrlPr>
                                  <a:rPr lang="en-US" altLang="zh-CN" sz="1400" i="1" smtClean="0">
                                    <a:latin typeface="Cambria Math" panose="02040503050406030204" pitchFamily="18" charset="0"/>
                                    <a:ea typeface="Cambria Math" panose="02040503050406030204" pitchFamily="18" charset="0"/>
                                    <a:cs typeface="+mn-ea"/>
                                  </a:rPr>
                                </m:ctrlPr>
                              </m:sSubPr>
                              <m:e>
                                <m:r>
                                  <a:rPr lang="zh-CN" altLang="en-US" sz="1400" i="1" smtClean="0">
                                    <a:latin typeface="Cambria Math" panose="02040503050406030204" pitchFamily="18" charset="0"/>
                                    <a:ea typeface="Cambria Math" panose="02040503050406030204" pitchFamily="18" charset="0"/>
                                    <a:cs typeface="+mn-ea"/>
                                  </a:rPr>
                                  <m:t>𝜃</m:t>
                                </m:r>
                              </m:e>
                              <m:sub>
                                <m:r>
                                  <a:rPr lang="en-US" altLang="zh-CN" sz="1400" b="0" i="1" smtClean="0">
                                    <a:latin typeface="Cambria Math" panose="02040503050406030204" pitchFamily="18" charset="0"/>
                                    <a:ea typeface="Cambria Math" panose="02040503050406030204" pitchFamily="18" charset="0"/>
                                    <a:cs typeface="+mn-ea"/>
                                  </a:rPr>
                                  <m:t>𝑜𝑙𝑑</m:t>
                                </m:r>
                              </m:sub>
                            </m:sSub>
                          </m:sub>
                        </m:sSub>
                      </m:sub>
                    </m:sSub>
                    <m:d>
                      <m:dPr>
                        <m:begChr m:val="["/>
                        <m:endChr m:val="]"/>
                        <m:ctrlPr>
                          <a:rPr lang="en-US" altLang="zh-CN" sz="1400" i="1">
                            <a:latin typeface="Cambria Math" panose="02040503050406030204" pitchFamily="18" charset="0"/>
                            <a:ea typeface="微软雅黑" panose="020B0503020204020204" pitchFamily="34" charset="-122"/>
                            <a:cs typeface="+mn-ea"/>
                          </a:rPr>
                        </m:ctrlPr>
                      </m:dPr>
                      <m:e>
                        <m:f>
                          <m:fPr>
                            <m:ctrlPr>
                              <a:rPr lang="en-US" altLang="zh-CN" sz="1400" i="1" smtClean="0">
                                <a:latin typeface="Cambria Math" panose="02040503050406030204" pitchFamily="18" charset="0"/>
                                <a:ea typeface="微软雅黑" panose="020B0503020204020204" pitchFamily="34" charset="-122"/>
                                <a:cs typeface="+mn-ea"/>
                              </a:rPr>
                            </m:ctrlPr>
                          </m:fPr>
                          <m:num>
                            <m:r>
                              <a:rPr lang="en-US" altLang="zh-CN" sz="1400" i="1">
                                <a:latin typeface="Cambria Math" panose="02040503050406030204" pitchFamily="18" charset="0"/>
                                <a:ea typeface="微软雅黑" panose="020B0503020204020204" pitchFamily="34" charset="-122"/>
                                <a:cs typeface="+mn-ea"/>
                              </a:rPr>
                              <m:t>𝑝</m:t>
                            </m:r>
                            <m:r>
                              <a:rPr lang="en-US" altLang="zh-CN" sz="1400" i="1">
                                <a:latin typeface="Cambria Math" panose="02040503050406030204" pitchFamily="18" charset="0"/>
                                <a:ea typeface="微软雅黑" panose="020B0503020204020204" pitchFamily="34" charset="-122"/>
                                <a:cs typeface="+mn-ea"/>
                              </a:rPr>
                              <m:t>(</m:t>
                            </m:r>
                            <m:r>
                              <a:rPr lang="en-US" altLang="zh-CN" sz="1400" i="1">
                                <a:latin typeface="Cambria Math" panose="02040503050406030204" pitchFamily="18" charset="0"/>
                                <a:ea typeface="微软雅黑" panose="020B0503020204020204" pitchFamily="34" charset="-122"/>
                                <a:cs typeface="+mn-ea"/>
                              </a:rPr>
                              <m:t>𝑥</m:t>
                            </m:r>
                            <m:r>
                              <a:rPr lang="en-US" altLang="zh-CN" sz="1400" i="1">
                                <a:latin typeface="Cambria Math" panose="02040503050406030204" pitchFamily="18" charset="0"/>
                                <a:ea typeface="微软雅黑" panose="020B0503020204020204" pitchFamily="34" charset="-122"/>
                                <a:cs typeface="+mn-ea"/>
                              </a:rPr>
                              <m:t>)</m:t>
                            </m:r>
                          </m:num>
                          <m:den>
                            <m:r>
                              <a:rPr lang="en-US" altLang="zh-CN" sz="1400" i="1">
                                <a:latin typeface="Cambria Math" panose="02040503050406030204" pitchFamily="18" charset="0"/>
                                <a:ea typeface="微软雅黑" panose="020B0503020204020204" pitchFamily="34" charset="-122"/>
                                <a:cs typeface="+mn-ea"/>
                              </a:rPr>
                              <m:t>𝑞</m:t>
                            </m:r>
                            <m:r>
                              <a:rPr lang="en-US" altLang="zh-CN" sz="1400" i="1">
                                <a:latin typeface="Cambria Math" panose="02040503050406030204" pitchFamily="18" charset="0"/>
                                <a:ea typeface="微软雅黑" panose="020B0503020204020204" pitchFamily="34" charset="-122"/>
                                <a:cs typeface="+mn-ea"/>
                              </a:rPr>
                              <m:t>(</m:t>
                            </m:r>
                            <m:r>
                              <a:rPr lang="en-US" altLang="zh-CN" sz="1400" i="1">
                                <a:latin typeface="Cambria Math" panose="02040503050406030204" pitchFamily="18" charset="0"/>
                                <a:ea typeface="微软雅黑" panose="020B0503020204020204" pitchFamily="34" charset="-122"/>
                                <a:cs typeface="+mn-ea"/>
                              </a:rPr>
                              <m:t>𝑥</m:t>
                            </m:r>
                            <m:r>
                              <a:rPr lang="en-US" altLang="zh-CN" sz="1400" i="1">
                                <a:latin typeface="Cambria Math" panose="02040503050406030204" pitchFamily="18" charset="0"/>
                                <a:ea typeface="微软雅黑" panose="020B0503020204020204" pitchFamily="34" charset="-122"/>
                                <a:cs typeface="+mn-ea"/>
                              </a:rPr>
                              <m:t>)</m:t>
                            </m:r>
                          </m:den>
                        </m:f>
                        <m:sSub>
                          <m:sSubPr>
                            <m:ctrlPr>
                              <a:rPr lang="en-US" altLang="zh-CN" sz="1400" i="1">
                                <a:latin typeface="Cambria Math" panose="02040503050406030204" pitchFamily="18" charset="0"/>
                                <a:ea typeface="微软雅黑" panose="020B0503020204020204" pitchFamily="34" charset="-122"/>
                                <a:cs typeface="+mn-ea"/>
                              </a:rPr>
                            </m:ctrlPr>
                          </m:sSubPr>
                          <m:e>
                            <m:r>
                              <a:rPr lang="en-US" altLang="zh-CN" sz="1400" i="1">
                                <a:latin typeface="Cambria Math" panose="02040503050406030204" pitchFamily="18" charset="0"/>
                                <a:ea typeface="微软雅黑" panose="020B0503020204020204" pitchFamily="34" charset="-122"/>
                                <a:cs typeface="+mn-ea"/>
                              </a:rPr>
                              <m:t>𝐴</m:t>
                            </m:r>
                          </m:e>
                          <m:sub>
                            <m:r>
                              <a:rPr lang="zh-CN" altLang="en-US" sz="1400" i="1">
                                <a:latin typeface="Cambria Math" panose="02040503050406030204" pitchFamily="18" charset="0"/>
                                <a:ea typeface="微软雅黑" panose="020B0503020204020204" pitchFamily="34" charset="-122"/>
                                <a:cs typeface="+mn-ea"/>
                              </a:rPr>
                              <m:t>𝜏</m:t>
                            </m:r>
                            <m:r>
                              <a:rPr lang="en-US" altLang="zh-CN" sz="1400" i="1" smtClean="0">
                                <a:latin typeface="Cambria Math" panose="02040503050406030204" pitchFamily="18" charset="0"/>
                                <a:ea typeface="Cambria Math" panose="02040503050406030204" pitchFamily="18" charset="0"/>
                                <a:cs typeface="+mn-ea"/>
                              </a:rPr>
                              <m:t>~</m:t>
                            </m:r>
                            <m:sSub>
                              <m:sSubPr>
                                <m:ctrlPr>
                                  <a:rPr lang="en-US" altLang="zh-CN" sz="1400" i="1" smtClean="0">
                                    <a:latin typeface="Cambria Math" panose="02040503050406030204" pitchFamily="18" charset="0"/>
                                    <a:ea typeface="Cambria Math" panose="02040503050406030204" pitchFamily="18" charset="0"/>
                                    <a:cs typeface="+mn-ea"/>
                                  </a:rPr>
                                </m:ctrlPr>
                              </m:sSubPr>
                              <m:e>
                                <m:r>
                                  <a:rPr lang="zh-CN" altLang="en-US" sz="1400" i="1" smtClean="0">
                                    <a:latin typeface="Cambria Math" panose="02040503050406030204" pitchFamily="18" charset="0"/>
                                    <a:ea typeface="Cambria Math" panose="02040503050406030204" pitchFamily="18" charset="0"/>
                                    <a:cs typeface="+mn-ea"/>
                                  </a:rPr>
                                  <m:t>𝜋</m:t>
                                </m:r>
                              </m:e>
                              <m:sub>
                                <m:r>
                                  <a:rPr lang="zh-CN" altLang="en-US" sz="1400" i="1" smtClean="0">
                                    <a:latin typeface="Cambria Math" panose="02040503050406030204" pitchFamily="18" charset="0"/>
                                    <a:ea typeface="Cambria Math" panose="02040503050406030204" pitchFamily="18" charset="0"/>
                                    <a:cs typeface="+mn-ea"/>
                                  </a:rPr>
                                  <m:t>𝜃</m:t>
                                </m:r>
                              </m:sub>
                            </m:sSub>
                          </m:sub>
                        </m:sSub>
                        <m:r>
                          <a:rPr lang="en-US" altLang="zh-CN" sz="1400" i="1">
                            <a:latin typeface="Cambria Math" panose="02040503050406030204" pitchFamily="18" charset="0"/>
                            <a:ea typeface="微软雅黑" panose="020B0503020204020204" pitchFamily="34" charset="-122"/>
                            <a:cs typeface="+mn-ea"/>
                          </a:rPr>
                          <m:t>(</m:t>
                        </m:r>
                        <m:sSub>
                          <m:sSubPr>
                            <m:ctrlPr>
                              <a:rPr lang="en-US" altLang="zh-CN" sz="1400" i="1">
                                <a:latin typeface="Cambria Math" panose="02040503050406030204" pitchFamily="18" charset="0"/>
                                <a:ea typeface="微软雅黑" panose="020B0503020204020204" pitchFamily="34" charset="-122"/>
                                <a:cs typeface="+mn-ea"/>
                              </a:rPr>
                            </m:ctrlPr>
                          </m:sSubPr>
                          <m:e>
                            <m:r>
                              <a:rPr lang="en-US" altLang="zh-CN" sz="1400" i="1">
                                <a:latin typeface="Cambria Math" panose="02040503050406030204" pitchFamily="18" charset="0"/>
                                <a:ea typeface="微软雅黑" panose="020B0503020204020204" pitchFamily="34" charset="-122"/>
                                <a:cs typeface="+mn-ea"/>
                              </a:rPr>
                              <m:t>𝑠</m:t>
                            </m:r>
                          </m:e>
                          <m:sub>
                            <m:r>
                              <a:rPr lang="en-US" altLang="zh-CN" sz="1400" i="1">
                                <a:latin typeface="Cambria Math" panose="02040503050406030204" pitchFamily="18" charset="0"/>
                                <a:ea typeface="微软雅黑" panose="020B0503020204020204" pitchFamily="34" charset="-122"/>
                                <a:cs typeface="+mn-ea"/>
                              </a:rPr>
                              <m:t>𝑡</m:t>
                            </m:r>
                          </m:sub>
                        </m:sSub>
                        <m:r>
                          <a:rPr lang="en-US" altLang="zh-CN" sz="1400" i="1">
                            <a:latin typeface="Cambria Math" panose="02040503050406030204" pitchFamily="18" charset="0"/>
                            <a:ea typeface="微软雅黑" panose="020B0503020204020204" pitchFamily="34" charset="-122"/>
                            <a:cs typeface="+mn-ea"/>
                          </a:rPr>
                          <m:t>,</m:t>
                        </m:r>
                        <m:sSub>
                          <m:sSubPr>
                            <m:ctrlPr>
                              <a:rPr lang="en-US" altLang="zh-CN" sz="1400" i="1">
                                <a:latin typeface="Cambria Math" panose="02040503050406030204" pitchFamily="18" charset="0"/>
                                <a:ea typeface="微软雅黑" panose="020B0503020204020204" pitchFamily="34" charset="-122"/>
                                <a:cs typeface="+mn-ea"/>
                              </a:rPr>
                            </m:ctrlPr>
                          </m:sSubPr>
                          <m:e>
                            <m:r>
                              <a:rPr lang="en-US" altLang="zh-CN" sz="1400" i="1">
                                <a:latin typeface="Cambria Math" panose="02040503050406030204" pitchFamily="18" charset="0"/>
                                <a:ea typeface="微软雅黑" panose="020B0503020204020204" pitchFamily="34" charset="-122"/>
                                <a:cs typeface="+mn-ea"/>
                              </a:rPr>
                              <m:t>𝑎</m:t>
                            </m:r>
                          </m:e>
                          <m:sub>
                            <m:r>
                              <a:rPr lang="en-US" altLang="zh-CN" sz="1400" i="1">
                                <a:latin typeface="Cambria Math" panose="02040503050406030204" pitchFamily="18" charset="0"/>
                                <a:ea typeface="微软雅黑" panose="020B0503020204020204" pitchFamily="34" charset="-122"/>
                                <a:cs typeface="+mn-ea"/>
                              </a:rPr>
                              <m:t>𝑡</m:t>
                            </m:r>
                          </m:sub>
                        </m:sSub>
                        <m:r>
                          <a:rPr lang="en-US" altLang="zh-CN" sz="1400" i="1">
                            <a:latin typeface="Cambria Math" panose="02040503050406030204" pitchFamily="18" charset="0"/>
                            <a:ea typeface="微软雅黑" panose="020B0503020204020204" pitchFamily="34" charset="-122"/>
                            <a:cs typeface="+mn-ea"/>
                          </a:rPr>
                          <m:t>)</m:t>
                        </m:r>
                      </m:e>
                    </m:d>
                    <m:sSub>
                      <m:sSubPr>
                        <m:ctrlPr>
                          <a:rPr lang="en-US" altLang="zh-CN" sz="1400" i="1">
                            <a:latin typeface="Cambria Math" panose="02040503050406030204" pitchFamily="18" charset="0"/>
                            <a:ea typeface="微软雅黑" panose="020B0503020204020204" pitchFamily="34" charset="-122"/>
                            <a:cs typeface="+mn-ea"/>
                          </a:rPr>
                        </m:ctrlPr>
                      </m:sSubPr>
                      <m:e>
                        <m:r>
                          <a:rPr lang="en-US" altLang="zh-CN" sz="1400" b="0" i="1" smtClean="0">
                            <a:latin typeface="Cambria Math" panose="02040503050406030204" pitchFamily="18" charset="0"/>
                            <a:ea typeface="微软雅黑" panose="020B0503020204020204" pitchFamily="34" charset="-122"/>
                            <a:cs typeface="+mn-ea"/>
                          </a:rPr>
                          <m:t>=</m:t>
                        </m:r>
                        <m:r>
                          <a:rPr lang="en-US" altLang="zh-CN" sz="1400" i="1">
                            <a:latin typeface="Cambria Math" panose="02040503050406030204" pitchFamily="18" charset="0"/>
                            <a:ea typeface="微软雅黑" panose="020B0503020204020204" pitchFamily="34" charset="-122"/>
                            <a:cs typeface="+mn-ea"/>
                          </a:rPr>
                          <m:t>𝐸</m:t>
                        </m:r>
                      </m:e>
                      <m:sub>
                        <m:r>
                          <a:rPr lang="zh-CN" altLang="en-US" sz="1400" i="1">
                            <a:latin typeface="Cambria Math" panose="02040503050406030204" pitchFamily="18" charset="0"/>
                            <a:ea typeface="微软雅黑" panose="020B0503020204020204" pitchFamily="34" charset="-122"/>
                            <a:cs typeface="+mn-ea"/>
                          </a:rPr>
                          <m:t>𝜏</m:t>
                        </m:r>
                        <m:r>
                          <a:rPr lang="en-US" altLang="zh-CN" sz="1400" i="1">
                            <a:latin typeface="Cambria Math" panose="02040503050406030204" pitchFamily="18" charset="0"/>
                            <a:ea typeface="Cambria Math" panose="02040503050406030204" pitchFamily="18" charset="0"/>
                            <a:cs typeface="+mn-ea"/>
                          </a:rPr>
                          <m:t>~</m:t>
                        </m:r>
                        <m:sSub>
                          <m:sSubPr>
                            <m:ctrlPr>
                              <a:rPr lang="en-US" altLang="zh-CN" sz="1400" i="1">
                                <a:latin typeface="Cambria Math" panose="02040503050406030204" pitchFamily="18" charset="0"/>
                                <a:ea typeface="Cambria Math" panose="02040503050406030204" pitchFamily="18" charset="0"/>
                                <a:cs typeface="+mn-ea"/>
                              </a:rPr>
                            </m:ctrlPr>
                          </m:sSubPr>
                          <m:e>
                            <m:r>
                              <a:rPr lang="zh-CN" altLang="en-US" sz="1400" i="1">
                                <a:latin typeface="Cambria Math" panose="02040503050406030204" pitchFamily="18" charset="0"/>
                                <a:ea typeface="Cambria Math" panose="02040503050406030204" pitchFamily="18" charset="0"/>
                                <a:cs typeface="+mn-ea"/>
                              </a:rPr>
                              <m:t>𝜋</m:t>
                            </m:r>
                          </m:e>
                          <m:sub>
                            <m:sSub>
                              <m:sSubPr>
                                <m:ctrlPr>
                                  <a:rPr lang="en-US" altLang="zh-CN" sz="1400" i="1">
                                    <a:latin typeface="Cambria Math" panose="02040503050406030204" pitchFamily="18" charset="0"/>
                                    <a:ea typeface="Cambria Math" panose="02040503050406030204" pitchFamily="18" charset="0"/>
                                    <a:cs typeface="+mn-ea"/>
                                  </a:rPr>
                                </m:ctrlPr>
                              </m:sSubPr>
                              <m:e>
                                <m:r>
                                  <a:rPr lang="zh-CN" altLang="en-US" sz="1400" i="1">
                                    <a:latin typeface="Cambria Math" panose="02040503050406030204" pitchFamily="18" charset="0"/>
                                    <a:ea typeface="Cambria Math" panose="02040503050406030204" pitchFamily="18" charset="0"/>
                                    <a:cs typeface="+mn-ea"/>
                                  </a:rPr>
                                  <m:t>𝜃</m:t>
                                </m:r>
                              </m:e>
                              <m:sub>
                                <m:r>
                                  <a:rPr lang="en-US" altLang="zh-CN" sz="1400" i="1">
                                    <a:latin typeface="Cambria Math" panose="02040503050406030204" pitchFamily="18" charset="0"/>
                                    <a:ea typeface="Cambria Math" panose="02040503050406030204" pitchFamily="18" charset="0"/>
                                    <a:cs typeface="+mn-ea"/>
                                  </a:rPr>
                                  <m:t>𝑜𝑙𝑑</m:t>
                                </m:r>
                              </m:sub>
                            </m:sSub>
                          </m:sub>
                        </m:sSub>
                      </m:sub>
                    </m:sSub>
                    <m:d>
                      <m:dPr>
                        <m:begChr m:val="["/>
                        <m:endChr m:val="]"/>
                        <m:ctrlPr>
                          <a:rPr lang="en-US" altLang="zh-CN" sz="1400" i="1">
                            <a:latin typeface="Cambria Math" panose="02040503050406030204" pitchFamily="18" charset="0"/>
                            <a:ea typeface="微软雅黑" panose="020B0503020204020204" pitchFamily="34" charset="-122"/>
                            <a:cs typeface="+mn-ea"/>
                          </a:rPr>
                        </m:ctrlPr>
                      </m:dPr>
                      <m:e>
                        <m:f>
                          <m:fPr>
                            <m:ctrlPr>
                              <a:rPr lang="en-US" altLang="zh-CN" sz="1400" i="1">
                                <a:latin typeface="Cambria Math" panose="02040503050406030204" pitchFamily="18" charset="0"/>
                                <a:ea typeface="微软雅黑" panose="020B0503020204020204" pitchFamily="34" charset="-122"/>
                                <a:cs typeface="+mn-ea"/>
                              </a:rPr>
                            </m:ctrlPr>
                          </m:fPr>
                          <m:num>
                            <m:sSub>
                              <m:sSubPr>
                                <m:ctrlPr>
                                  <a:rPr lang="en-US" altLang="zh-CN" sz="1400" i="1">
                                    <a:latin typeface="Cambria Math" panose="02040503050406030204" pitchFamily="18" charset="0"/>
                                    <a:ea typeface="Cambria Math" panose="02040503050406030204" pitchFamily="18" charset="0"/>
                                    <a:cs typeface="+mn-ea"/>
                                  </a:rPr>
                                </m:ctrlPr>
                              </m:sSubPr>
                              <m:e>
                                <m:r>
                                  <a:rPr lang="zh-CN" altLang="en-US" sz="1400" i="1">
                                    <a:latin typeface="Cambria Math" panose="02040503050406030204" pitchFamily="18" charset="0"/>
                                    <a:ea typeface="Cambria Math" panose="02040503050406030204" pitchFamily="18" charset="0"/>
                                    <a:cs typeface="+mn-ea"/>
                                  </a:rPr>
                                  <m:t>𝜋</m:t>
                                </m:r>
                              </m:e>
                              <m:sub>
                                <m:r>
                                  <a:rPr lang="zh-CN" altLang="en-US" sz="1400" i="1">
                                    <a:latin typeface="Cambria Math" panose="02040503050406030204" pitchFamily="18" charset="0"/>
                                    <a:ea typeface="Cambria Math" panose="02040503050406030204" pitchFamily="18" charset="0"/>
                                    <a:cs typeface="+mn-ea"/>
                                  </a:rPr>
                                  <m:t>𝜃</m:t>
                                </m:r>
                              </m:sub>
                            </m:sSub>
                            <m:d>
                              <m:dPr>
                                <m:ctrlPr>
                                  <a:rPr lang="en-US" altLang="zh-CN" sz="1400" i="1">
                                    <a:latin typeface="Cambria Math" panose="02040503050406030204" pitchFamily="18" charset="0"/>
                                    <a:ea typeface="Cambria Math" panose="02040503050406030204" pitchFamily="18" charset="0"/>
                                    <a:cs typeface="+mn-ea"/>
                                  </a:rPr>
                                </m:ctrlPr>
                              </m:dPr>
                              <m:e>
                                <m:sSub>
                                  <m:sSubPr>
                                    <m:ctrlPr>
                                      <a:rPr lang="en-US" altLang="zh-CN" sz="1400" i="1">
                                        <a:latin typeface="Cambria Math" panose="02040503050406030204" pitchFamily="18" charset="0"/>
                                        <a:ea typeface="Cambria Math" panose="02040503050406030204" pitchFamily="18" charset="0"/>
                                        <a:cs typeface="+mn-ea"/>
                                      </a:rPr>
                                    </m:ctrlPr>
                                  </m:sSubPr>
                                  <m:e>
                                    <m:r>
                                      <a:rPr lang="en-US" altLang="zh-CN" sz="1400" i="1">
                                        <a:latin typeface="Cambria Math" panose="02040503050406030204" pitchFamily="18" charset="0"/>
                                        <a:ea typeface="Cambria Math" panose="02040503050406030204" pitchFamily="18" charset="0"/>
                                        <a:cs typeface="+mn-ea"/>
                                      </a:rPr>
                                      <m:t>𝑎</m:t>
                                    </m:r>
                                  </m:e>
                                  <m:sub>
                                    <m:r>
                                      <a:rPr lang="en-US" altLang="zh-CN" sz="1400" i="1">
                                        <a:latin typeface="Cambria Math" panose="02040503050406030204" pitchFamily="18" charset="0"/>
                                        <a:ea typeface="Cambria Math" panose="02040503050406030204" pitchFamily="18" charset="0"/>
                                        <a:cs typeface="+mn-ea"/>
                                      </a:rPr>
                                      <m:t>𝑡</m:t>
                                    </m:r>
                                  </m:sub>
                                </m:sSub>
                              </m:e>
                              <m:e>
                                <m:sSub>
                                  <m:sSubPr>
                                    <m:ctrlPr>
                                      <a:rPr lang="en-US" altLang="zh-CN" sz="1400" i="1">
                                        <a:latin typeface="Cambria Math" panose="02040503050406030204" pitchFamily="18" charset="0"/>
                                        <a:ea typeface="Cambria Math" panose="02040503050406030204" pitchFamily="18" charset="0"/>
                                        <a:cs typeface="+mn-ea"/>
                                      </a:rPr>
                                    </m:ctrlPr>
                                  </m:sSubPr>
                                  <m:e>
                                    <m:r>
                                      <a:rPr lang="en-US" altLang="zh-CN" sz="1400" i="1">
                                        <a:latin typeface="Cambria Math" panose="02040503050406030204" pitchFamily="18" charset="0"/>
                                        <a:ea typeface="Cambria Math" panose="02040503050406030204" pitchFamily="18" charset="0"/>
                                        <a:cs typeface="+mn-ea"/>
                                      </a:rPr>
                                      <m:t>𝑠</m:t>
                                    </m:r>
                                  </m:e>
                                  <m:sub>
                                    <m:r>
                                      <a:rPr lang="en-US" altLang="zh-CN" sz="1400" i="1">
                                        <a:latin typeface="Cambria Math" panose="02040503050406030204" pitchFamily="18" charset="0"/>
                                        <a:ea typeface="Cambria Math" panose="02040503050406030204" pitchFamily="18" charset="0"/>
                                        <a:cs typeface="+mn-ea"/>
                                      </a:rPr>
                                      <m:t>𝑡</m:t>
                                    </m:r>
                                  </m:sub>
                                </m:sSub>
                              </m:e>
                            </m:d>
                          </m:num>
                          <m:den>
                            <m:sSub>
                              <m:sSubPr>
                                <m:ctrlPr>
                                  <a:rPr lang="en-US" altLang="zh-CN" sz="1400" i="1">
                                    <a:latin typeface="Cambria Math" panose="02040503050406030204" pitchFamily="18" charset="0"/>
                                    <a:ea typeface="Cambria Math" panose="02040503050406030204" pitchFamily="18" charset="0"/>
                                    <a:cs typeface="+mn-ea"/>
                                  </a:rPr>
                                </m:ctrlPr>
                              </m:sSubPr>
                              <m:e>
                                <m:r>
                                  <a:rPr lang="zh-CN" altLang="en-US" sz="1400" i="1">
                                    <a:latin typeface="Cambria Math" panose="02040503050406030204" pitchFamily="18" charset="0"/>
                                    <a:ea typeface="Cambria Math" panose="02040503050406030204" pitchFamily="18" charset="0"/>
                                    <a:cs typeface="+mn-ea"/>
                                  </a:rPr>
                                  <m:t>𝜋</m:t>
                                </m:r>
                              </m:e>
                              <m:sub>
                                <m:sSub>
                                  <m:sSubPr>
                                    <m:ctrlPr>
                                      <a:rPr lang="en-US" altLang="zh-CN" sz="1400" i="1" smtClean="0">
                                        <a:latin typeface="Cambria Math" panose="02040503050406030204" pitchFamily="18" charset="0"/>
                                        <a:ea typeface="Cambria Math" panose="02040503050406030204" pitchFamily="18" charset="0"/>
                                        <a:cs typeface="+mn-ea"/>
                                      </a:rPr>
                                    </m:ctrlPr>
                                  </m:sSubPr>
                                  <m:e>
                                    <m:r>
                                      <a:rPr lang="zh-CN" altLang="en-US" sz="1400" i="1" smtClean="0">
                                        <a:latin typeface="Cambria Math" panose="02040503050406030204" pitchFamily="18" charset="0"/>
                                        <a:ea typeface="Cambria Math" panose="02040503050406030204" pitchFamily="18" charset="0"/>
                                        <a:cs typeface="+mn-ea"/>
                                      </a:rPr>
                                      <m:t>𝜃</m:t>
                                    </m:r>
                                  </m:e>
                                  <m:sub>
                                    <m:r>
                                      <a:rPr lang="en-US" altLang="zh-CN" sz="1400" b="0" i="1" smtClean="0">
                                        <a:latin typeface="Cambria Math" panose="02040503050406030204" pitchFamily="18" charset="0"/>
                                        <a:ea typeface="Cambria Math" panose="02040503050406030204" pitchFamily="18" charset="0"/>
                                        <a:cs typeface="+mn-ea"/>
                                      </a:rPr>
                                      <m:t>𝑜𝑙𝑑</m:t>
                                    </m:r>
                                  </m:sub>
                                </m:sSub>
                              </m:sub>
                            </m:sSub>
                            <m:d>
                              <m:dPr>
                                <m:ctrlPr>
                                  <a:rPr lang="en-US" altLang="zh-CN" sz="1400" i="1">
                                    <a:latin typeface="Cambria Math" panose="02040503050406030204" pitchFamily="18" charset="0"/>
                                    <a:ea typeface="Cambria Math" panose="02040503050406030204" pitchFamily="18" charset="0"/>
                                    <a:cs typeface="+mn-ea"/>
                                  </a:rPr>
                                </m:ctrlPr>
                              </m:dPr>
                              <m:e>
                                <m:sSub>
                                  <m:sSubPr>
                                    <m:ctrlPr>
                                      <a:rPr lang="en-US" altLang="zh-CN" sz="1400" i="1">
                                        <a:latin typeface="Cambria Math" panose="02040503050406030204" pitchFamily="18" charset="0"/>
                                        <a:ea typeface="Cambria Math" panose="02040503050406030204" pitchFamily="18" charset="0"/>
                                        <a:cs typeface="+mn-ea"/>
                                      </a:rPr>
                                    </m:ctrlPr>
                                  </m:sSubPr>
                                  <m:e>
                                    <m:r>
                                      <a:rPr lang="en-US" altLang="zh-CN" sz="1400" i="1">
                                        <a:latin typeface="Cambria Math" panose="02040503050406030204" pitchFamily="18" charset="0"/>
                                        <a:ea typeface="Cambria Math" panose="02040503050406030204" pitchFamily="18" charset="0"/>
                                        <a:cs typeface="+mn-ea"/>
                                      </a:rPr>
                                      <m:t>𝑎</m:t>
                                    </m:r>
                                  </m:e>
                                  <m:sub>
                                    <m:r>
                                      <a:rPr lang="en-US" altLang="zh-CN" sz="1400" i="1">
                                        <a:latin typeface="Cambria Math" panose="02040503050406030204" pitchFamily="18" charset="0"/>
                                        <a:ea typeface="Cambria Math" panose="02040503050406030204" pitchFamily="18" charset="0"/>
                                        <a:cs typeface="+mn-ea"/>
                                      </a:rPr>
                                      <m:t>𝑡</m:t>
                                    </m:r>
                                  </m:sub>
                                </m:sSub>
                              </m:e>
                              <m:e>
                                <m:sSub>
                                  <m:sSubPr>
                                    <m:ctrlPr>
                                      <a:rPr lang="en-US" altLang="zh-CN" sz="1400" i="1">
                                        <a:latin typeface="Cambria Math" panose="02040503050406030204" pitchFamily="18" charset="0"/>
                                        <a:ea typeface="Cambria Math" panose="02040503050406030204" pitchFamily="18" charset="0"/>
                                        <a:cs typeface="+mn-ea"/>
                                      </a:rPr>
                                    </m:ctrlPr>
                                  </m:sSubPr>
                                  <m:e>
                                    <m:r>
                                      <a:rPr lang="en-US" altLang="zh-CN" sz="1400" i="1">
                                        <a:latin typeface="Cambria Math" panose="02040503050406030204" pitchFamily="18" charset="0"/>
                                        <a:ea typeface="Cambria Math" panose="02040503050406030204" pitchFamily="18" charset="0"/>
                                        <a:cs typeface="+mn-ea"/>
                                      </a:rPr>
                                      <m:t>𝑠</m:t>
                                    </m:r>
                                  </m:e>
                                  <m:sub>
                                    <m:r>
                                      <a:rPr lang="en-US" altLang="zh-CN" sz="1400" i="1">
                                        <a:latin typeface="Cambria Math" panose="02040503050406030204" pitchFamily="18" charset="0"/>
                                        <a:ea typeface="Cambria Math" panose="02040503050406030204" pitchFamily="18" charset="0"/>
                                        <a:cs typeface="+mn-ea"/>
                                      </a:rPr>
                                      <m:t>𝑡</m:t>
                                    </m:r>
                                  </m:sub>
                                </m:sSub>
                              </m:e>
                            </m:d>
                          </m:den>
                        </m:f>
                        <m:sSub>
                          <m:sSubPr>
                            <m:ctrlPr>
                              <a:rPr lang="en-US" altLang="zh-CN" sz="1400" i="1">
                                <a:latin typeface="Cambria Math" panose="02040503050406030204" pitchFamily="18" charset="0"/>
                                <a:ea typeface="微软雅黑" panose="020B0503020204020204" pitchFamily="34" charset="-122"/>
                                <a:cs typeface="+mn-ea"/>
                              </a:rPr>
                            </m:ctrlPr>
                          </m:sSubPr>
                          <m:e>
                            <m:r>
                              <a:rPr lang="en-US" altLang="zh-CN" sz="1400" i="1">
                                <a:latin typeface="Cambria Math" panose="02040503050406030204" pitchFamily="18" charset="0"/>
                                <a:ea typeface="微软雅黑" panose="020B0503020204020204" pitchFamily="34" charset="-122"/>
                                <a:cs typeface="+mn-ea"/>
                              </a:rPr>
                              <m:t>𝐴</m:t>
                            </m:r>
                          </m:e>
                          <m:sub>
                            <m:r>
                              <a:rPr lang="zh-CN" altLang="en-US" sz="1400" i="1" smtClean="0">
                                <a:latin typeface="Cambria Math" panose="02040503050406030204" pitchFamily="18" charset="0"/>
                                <a:ea typeface="微软雅黑" panose="020B0503020204020204" pitchFamily="34" charset="-122"/>
                                <a:cs typeface="+mn-ea"/>
                              </a:rPr>
                              <m:t>𝜋</m:t>
                            </m:r>
                          </m:sub>
                        </m:sSub>
                        <m:r>
                          <a:rPr lang="en-US" altLang="zh-CN" sz="1400" i="1">
                            <a:latin typeface="Cambria Math" panose="02040503050406030204" pitchFamily="18" charset="0"/>
                            <a:ea typeface="微软雅黑" panose="020B0503020204020204" pitchFamily="34" charset="-122"/>
                            <a:cs typeface="+mn-ea"/>
                          </a:rPr>
                          <m:t>(</m:t>
                        </m:r>
                        <m:sSub>
                          <m:sSubPr>
                            <m:ctrlPr>
                              <a:rPr lang="en-US" altLang="zh-CN" sz="1400" i="1">
                                <a:latin typeface="Cambria Math" panose="02040503050406030204" pitchFamily="18" charset="0"/>
                                <a:ea typeface="微软雅黑" panose="020B0503020204020204" pitchFamily="34" charset="-122"/>
                                <a:cs typeface="+mn-ea"/>
                              </a:rPr>
                            </m:ctrlPr>
                          </m:sSubPr>
                          <m:e>
                            <m:r>
                              <a:rPr lang="en-US" altLang="zh-CN" sz="1400" i="1">
                                <a:latin typeface="Cambria Math" panose="02040503050406030204" pitchFamily="18" charset="0"/>
                                <a:ea typeface="微软雅黑" panose="020B0503020204020204" pitchFamily="34" charset="-122"/>
                                <a:cs typeface="+mn-ea"/>
                              </a:rPr>
                              <m:t>𝑠</m:t>
                            </m:r>
                          </m:e>
                          <m:sub>
                            <m:r>
                              <a:rPr lang="en-US" altLang="zh-CN" sz="1400" i="1">
                                <a:latin typeface="Cambria Math" panose="02040503050406030204" pitchFamily="18" charset="0"/>
                                <a:ea typeface="微软雅黑" panose="020B0503020204020204" pitchFamily="34" charset="-122"/>
                                <a:cs typeface="+mn-ea"/>
                              </a:rPr>
                              <m:t>𝑡</m:t>
                            </m:r>
                          </m:sub>
                        </m:sSub>
                        <m:r>
                          <a:rPr lang="en-US" altLang="zh-CN" sz="1400" i="1">
                            <a:latin typeface="Cambria Math" panose="02040503050406030204" pitchFamily="18" charset="0"/>
                            <a:ea typeface="微软雅黑" panose="020B0503020204020204" pitchFamily="34" charset="-122"/>
                            <a:cs typeface="+mn-ea"/>
                          </a:rPr>
                          <m:t>,</m:t>
                        </m:r>
                        <m:sSub>
                          <m:sSubPr>
                            <m:ctrlPr>
                              <a:rPr lang="en-US" altLang="zh-CN" sz="1400" i="1">
                                <a:latin typeface="Cambria Math" panose="02040503050406030204" pitchFamily="18" charset="0"/>
                                <a:ea typeface="微软雅黑" panose="020B0503020204020204" pitchFamily="34" charset="-122"/>
                                <a:cs typeface="+mn-ea"/>
                              </a:rPr>
                            </m:ctrlPr>
                          </m:sSubPr>
                          <m:e>
                            <m:r>
                              <a:rPr lang="en-US" altLang="zh-CN" sz="1400" i="1">
                                <a:latin typeface="Cambria Math" panose="02040503050406030204" pitchFamily="18" charset="0"/>
                                <a:ea typeface="微软雅黑" panose="020B0503020204020204" pitchFamily="34" charset="-122"/>
                                <a:cs typeface="+mn-ea"/>
                              </a:rPr>
                              <m:t>𝑎</m:t>
                            </m:r>
                          </m:e>
                          <m:sub>
                            <m:r>
                              <a:rPr lang="en-US" altLang="zh-CN" sz="1400" i="1">
                                <a:latin typeface="Cambria Math" panose="02040503050406030204" pitchFamily="18" charset="0"/>
                                <a:ea typeface="微软雅黑" panose="020B0503020204020204" pitchFamily="34" charset="-122"/>
                                <a:cs typeface="+mn-ea"/>
                              </a:rPr>
                              <m:t>𝑡</m:t>
                            </m:r>
                          </m:sub>
                        </m:sSub>
                        <m:r>
                          <a:rPr lang="en-US" altLang="zh-CN" sz="1400" i="1">
                            <a:latin typeface="Cambria Math" panose="02040503050406030204" pitchFamily="18" charset="0"/>
                            <a:ea typeface="微软雅黑" panose="020B0503020204020204" pitchFamily="34" charset="-122"/>
                            <a:cs typeface="+mn-ea"/>
                          </a:rPr>
                          <m:t>)</m:t>
                        </m:r>
                      </m:e>
                    </m:d>
                  </m:oMath>
                </a14:m>
                <a:endParaRPr lang="en-US" altLang="zh-CN" sz="1400" dirty="0" smtClean="0">
                  <a:latin typeface="微软雅黑" panose="020B0503020204020204" pitchFamily="34" charset="-122"/>
                  <a:ea typeface="微软雅黑" panose="020B0503020204020204" pitchFamily="34" charset="-122"/>
                  <a:cs typeface="+mn-ea"/>
                </a:endParaRPr>
              </a:p>
              <a:p>
                <a:pPr marL="800100" lvl="1" indent="-342900">
                  <a:buFont typeface="+mj-ea"/>
                  <a:buAutoNum type="circleNumDbPlain"/>
                </a:pPr>
                <a:r>
                  <a:rPr lang="zh-CN" altLang="en-US" sz="1400" b="1" dirty="0" smtClean="0">
                    <a:latin typeface="微软雅黑" panose="020B0503020204020204" pitchFamily="34" charset="-122"/>
                    <a:ea typeface="微软雅黑" panose="020B0503020204020204" pitchFamily="34" charset="-122"/>
                    <a:cs typeface="+mn-ea"/>
                  </a:rPr>
                  <a:t>限制新旧策略间的差距</a:t>
                </a:r>
                <a:r>
                  <a:rPr lang="zh-CN" altLang="en-US" sz="1400" dirty="0" smtClean="0">
                    <a:latin typeface="微软雅黑" panose="020B0503020204020204" pitchFamily="34" charset="-122"/>
                    <a:ea typeface="微软雅黑" panose="020B0503020204020204" pitchFamily="34" charset="-122"/>
                    <a:cs typeface="+mn-ea"/>
                  </a:rPr>
                  <a:t>：限制策略变化幅度防止梯度过冲，即</a:t>
                </a:r>
                <a14:m>
                  <m:oMath xmlns:m="http://schemas.openxmlformats.org/officeDocument/2006/math">
                    <m:sSub>
                      <m:sSubPr>
                        <m:ctrlPr>
                          <a:rPr lang="en-US" altLang="zh-CN" sz="1400" i="1">
                            <a:latin typeface="Cambria Math" panose="02040503050406030204" pitchFamily="18" charset="0"/>
                            <a:ea typeface="微软雅黑" panose="020B0503020204020204" pitchFamily="34" charset="-122"/>
                            <a:cs typeface="+mn-ea"/>
                          </a:rPr>
                        </m:ctrlPr>
                      </m:sSubPr>
                      <m:e>
                        <m:r>
                          <a:rPr lang="en-US" altLang="zh-CN" sz="1400" i="1">
                            <a:latin typeface="Cambria Math" panose="02040503050406030204" pitchFamily="18" charset="0"/>
                            <a:ea typeface="微软雅黑" panose="020B0503020204020204" pitchFamily="34" charset="-122"/>
                            <a:cs typeface="+mn-ea"/>
                          </a:rPr>
                          <m:t>𝐽</m:t>
                        </m:r>
                      </m:e>
                      <m:sub>
                        <m:sSub>
                          <m:sSubPr>
                            <m:ctrlPr>
                              <a:rPr lang="en-US" altLang="zh-CN" sz="1400" i="1">
                                <a:latin typeface="Cambria Math" panose="02040503050406030204" pitchFamily="18" charset="0"/>
                                <a:ea typeface="微软雅黑" panose="020B0503020204020204" pitchFamily="34" charset="-122"/>
                                <a:cs typeface="+mn-ea"/>
                              </a:rPr>
                            </m:ctrlPr>
                          </m:sSubPr>
                          <m:e>
                            <m:r>
                              <a:rPr lang="zh-CN" altLang="en-US" sz="1400" i="1">
                                <a:latin typeface="Cambria Math" panose="02040503050406030204" pitchFamily="18" charset="0"/>
                                <a:ea typeface="微软雅黑" panose="020B0503020204020204" pitchFamily="34" charset="-122"/>
                                <a:cs typeface="+mn-ea"/>
                              </a:rPr>
                              <m:t>𝜋</m:t>
                            </m:r>
                          </m:e>
                          <m:sub>
                            <m:r>
                              <a:rPr lang="zh-CN" altLang="en-US" sz="1400" i="1">
                                <a:latin typeface="Cambria Math" panose="02040503050406030204" pitchFamily="18" charset="0"/>
                                <a:ea typeface="微软雅黑" panose="020B0503020204020204" pitchFamily="34" charset="-122"/>
                                <a:cs typeface="+mn-ea"/>
                              </a:rPr>
                              <m:t>𝜃</m:t>
                            </m:r>
                          </m:sub>
                        </m:sSub>
                      </m:sub>
                    </m:sSub>
                    <m:sSub>
                      <m:sSubPr>
                        <m:ctrlPr>
                          <a:rPr lang="en-US" altLang="zh-CN" sz="1400" i="1">
                            <a:latin typeface="Cambria Math" panose="02040503050406030204" pitchFamily="18" charset="0"/>
                            <a:ea typeface="微软雅黑" panose="020B0503020204020204" pitchFamily="34" charset="-122"/>
                            <a:cs typeface="+mn-ea"/>
                          </a:rPr>
                        </m:ctrlPr>
                      </m:sSubPr>
                      <m:e>
                        <m:r>
                          <a:rPr lang="en-US" altLang="zh-CN" sz="1400" i="1">
                            <a:latin typeface="Cambria Math" panose="02040503050406030204" pitchFamily="18" charset="0"/>
                            <a:ea typeface="微软雅黑" panose="020B0503020204020204" pitchFamily="34" charset="-122"/>
                            <a:cs typeface="+mn-ea"/>
                          </a:rPr>
                          <m:t>=</m:t>
                        </m:r>
                        <m:r>
                          <a:rPr lang="en-US" altLang="zh-CN" sz="1400" i="1">
                            <a:latin typeface="Cambria Math" panose="02040503050406030204" pitchFamily="18" charset="0"/>
                            <a:ea typeface="微软雅黑" panose="020B0503020204020204" pitchFamily="34" charset="-122"/>
                            <a:cs typeface="+mn-ea"/>
                          </a:rPr>
                          <m:t>𝐸</m:t>
                        </m:r>
                      </m:e>
                      <m:sub>
                        <m:r>
                          <a:rPr lang="zh-CN" altLang="en-US" sz="1400" i="1">
                            <a:latin typeface="Cambria Math" panose="02040503050406030204" pitchFamily="18" charset="0"/>
                            <a:ea typeface="微软雅黑" panose="020B0503020204020204" pitchFamily="34" charset="-122"/>
                            <a:cs typeface="+mn-ea"/>
                          </a:rPr>
                          <m:t>𝜏</m:t>
                        </m:r>
                        <m:r>
                          <a:rPr lang="en-US" altLang="zh-CN" sz="1400" i="1">
                            <a:latin typeface="Cambria Math" panose="02040503050406030204" pitchFamily="18" charset="0"/>
                            <a:ea typeface="Cambria Math" panose="02040503050406030204" pitchFamily="18" charset="0"/>
                            <a:cs typeface="+mn-ea"/>
                          </a:rPr>
                          <m:t>~</m:t>
                        </m:r>
                        <m:sSub>
                          <m:sSubPr>
                            <m:ctrlPr>
                              <a:rPr lang="en-US" altLang="zh-CN" sz="1400" i="1">
                                <a:latin typeface="Cambria Math" panose="02040503050406030204" pitchFamily="18" charset="0"/>
                                <a:ea typeface="Cambria Math" panose="02040503050406030204" pitchFamily="18" charset="0"/>
                                <a:cs typeface="+mn-ea"/>
                              </a:rPr>
                            </m:ctrlPr>
                          </m:sSubPr>
                          <m:e>
                            <m:r>
                              <a:rPr lang="zh-CN" altLang="en-US" sz="1400" i="1">
                                <a:latin typeface="Cambria Math" panose="02040503050406030204" pitchFamily="18" charset="0"/>
                                <a:ea typeface="Cambria Math" panose="02040503050406030204" pitchFamily="18" charset="0"/>
                                <a:cs typeface="+mn-ea"/>
                              </a:rPr>
                              <m:t>𝜋</m:t>
                            </m:r>
                          </m:e>
                          <m:sub>
                            <m:sSub>
                              <m:sSubPr>
                                <m:ctrlPr>
                                  <a:rPr lang="en-US" altLang="zh-CN" sz="1400" i="1">
                                    <a:latin typeface="Cambria Math" panose="02040503050406030204" pitchFamily="18" charset="0"/>
                                    <a:ea typeface="Cambria Math" panose="02040503050406030204" pitchFamily="18" charset="0"/>
                                    <a:cs typeface="+mn-ea"/>
                                  </a:rPr>
                                </m:ctrlPr>
                              </m:sSubPr>
                              <m:e>
                                <m:r>
                                  <a:rPr lang="zh-CN" altLang="en-US" sz="1400" i="1">
                                    <a:latin typeface="Cambria Math" panose="02040503050406030204" pitchFamily="18" charset="0"/>
                                    <a:ea typeface="Cambria Math" panose="02040503050406030204" pitchFamily="18" charset="0"/>
                                    <a:cs typeface="+mn-ea"/>
                                  </a:rPr>
                                  <m:t>𝜃</m:t>
                                </m:r>
                              </m:e>
                              <m:sub>
                                <m:r>
                                  <a:rPr lang="en-US" altLang="zh-CN" sz="1400" i="1">
                                    <a:latin typeface="Cambria Math" panose="02040503050406030204" pitchFamily="18" charset="0"/>
                                    <a:ea typeface="Cambria Math" panose="02040503050406030204" pitchFamily="18" charset="0"/>
                                    <a:cs typeface="+mn-ea"/>
                                  </a:rPr>
                                  <m:t>𝑜𝑙𝑑</m:t>
                                </m:r>
                              </m:sub>
                            </m:sSub>
                          </m:sub>
                        </m:sSub>
                      </m:sub>
                    </m:sSub>
                    <m:d>
                      <m:dPr>
                        <m:begChr m:val="["/>
                        <m:endChr m:val="]"/>
                        <m:ctrlPr>
                          <a:rPr lang="en-US" altLang="zh-CN" sz="1400" i="1">
                            <a:latin typeface="Cambria Math" panose="02040503050406030204" pitchFamily="18" charset="0"/>
                            <a:ea typeface="微软雅黑" panose="020B0503020204020204" pitchFamily="34" charset="-122"/>
                            <a:cs typeface="+mn-ea"/>
                          </a:rPr>
                        </m:ctrlPr>
                      </m:dPr>
                      <m:e>
                        <m:r>
                          <a:rPr lang="en-US" altLang="zh-CN" sz="1400" b="0" i="1" smtClean="0">
                            <a:latin typeface="Cambria Math" panose="02040503050406030204" pitchFamily="18" charset="0"/>
                            <a:ea typeface="微软雅黑" panose="020B0503020204020204" pitchFamily="34" charset="-122"/>
                            <a:cs typeface="+mn-ea"/>
                          </a:rPr>
                          <m:t>𝑐𝑙𝑖𝑝</m:t>
                        </m:r>
                        <m:r>
                          <a:rPr lang="en-US" altLang="zh-CN" sz="1400" b="0" i="1" smtClean="0">
                            <a:latin typeface="Cambria Math" panose="02040503050406030204" pitchFamily="18" charset="0"/>
                            <a:ea typeface="微软雅黑" panose="020B0503020204020204" pitchFamily="34" charset="-122"/>
                            <a:cs typeface="+mn-ea"/>
                          </a:rPr>
                          <m:t>(</m:t>
                        </m:r>
                        <m:f>
                          <m:fPr>
                            <m:ctrlPr>
                              <a:rPr lang="en-US" altLang="zh-CN" sz="1400" i="1">
                                <a:latin typeface="Cambria Math" panose="02040503050406030204" pitchFamily="18" charset="0"/>
                                <a:ea typeface="微软雅黑" panose="020B0503020204020204" pitchFamily="34" charset="-122"/>
                                <a:cs typeface="+mn-ea"/>
                              </a:rPr>
                            </m:ctrlPr>
                          </m:fPr>
                          <m:num>
                            <m:sSub>
                              <m:sSubPr>
                                <m:ctrlPr>
                                  <a:rPr lang="en-US" altLang="zh-CN" sz="1400" i="1">
                                    <a:latin typeface="Cambria Math" panose="02040503050406030204" pitchFamily="18" charset="0"/>
                                    <a:ea typeface="Cambria Math" panose="02040503050406030204" pitchFamily="18" charset="0"/>
                                    <a:cs typeface="+mn-ea"/>
                                  </a:rPr>
                                </m:ctrlPr>
                              </m:sSubPr>
                              <m:e>
                                <m:r>
                                  <a:rPr lang="zh-CN" altLang="en-US" sz="1400" i="1">
                                    <a:latin typeface="Cambria Math" panose="02040503050406030204" pitchFamily="18" charset="0"/>
                                    <a:ea typeface="Cambria Math" panose="02040503050406030204" pitchFamily="18" charset="0"/>
                                    <a:cs typeface="+mn-ea"/>
                                  </a:rPr>
                                  <m:t>𝜋</m:t>
                                </m:r>
                              </m:e>
                              <m:sub>
                                <m:r>
                                  <a:rPr lang="zh-CN" altLang="en-US" sz="1400" i="1">
                                    <a:latin typeface="Cambria Math" panose="02040503050406030204" pitchFamily="18" charset="0"/>
                                    <a:ea typeface="Cambria Math" panose="02040503050406030204" pitchFamily="18" charset="0"/>
                                    <a:cs typeface="+mn-ea"/>
                                  </a:rPr>
                                  <m:t>𝜃</m:t>
                                </m:r>
                              </m:sub>
                            </m:sSub>
                            <m:d>
                              <m:dPr>
                                <m:ctrlPr>
                                  <a:rPr lang="en-US" altLang="zh-CN" sz="1400" i="1">
                                    <a:latin typeface="Cambria Math" panose="02040503050406030204" pitchFamily="18" charset="0"/>
                                    <a:ea typeface="Cambria Math" panose="02040503050406030204" pitchFamily="18" charset="0"/>
                                    <a:cs typeface="+mn-ea"/>
                                  </a:rPr>
                                </m:ctrlPr>
                              </m:dPr>
                              <m:e>
                                <m:sSub>
                                  <m:sSubPr>
                                    <m:ctrlPr>
                                      <a:rPr lang="en-US" altLang="zh-CN" sz="1400" i="1">
                                        <a:latin typeface="Cambria Math" panose="02040503050406030204" pitchFamily="18" charset="0"/>
                                        <a:ea typeface="Cambria Math" panose="02040503050406030204" pitchFamily="18" charset="0"/>
                                        <a:cs typeface="+mn-ea"/>
                                      </a:rPr>
                                    </m:ctrlPr>
                                  </m:sSubPr>
                                  <m:e>
                                    <m:r>
                                      <a:rPr lang="en-US" altLang="zh-CN" sz="1400" i="1">
                                        <a:latin typeface="Cambria Math" panose="02040503050406030204" pitchFamily="18" charset="0"/>
                                        <a:ea typeface="Cambria Math" panose="02040503050406030204" pitchFamily="18" charset="0"/>
                                        <a:cs typeface="+mn-ea"/>
                                      </a:rPr>
                                      <m:t>𝑎</m:t>
                                    </m:r>
                                  </m:e>
                                  <m:sub>
                                    <m:r>
                                      <a:rPr lang="en-US" altLang="zh-CN" sz="1400" i="1">
                                        <a:latin typeface="Cambria Math" panose="02040503050406030204" pitchFamily="18" charset="0"/>
                                        <a:ea typeface="Cambria Math" panose="02040503050406030204" pitchFamily="18" charset="0"/>
                                        <a:cs typeface="+mn-ea"/>
                                      </a:rPr>
                                      <m:t>𝑡</m:t>
                                    </m:r>
                                  </m:sub>
                                </m:sSub>
                              </m:e>
                              <m:e>
                                <m:sSub>
                                  <m:sSubPr>
                                    <m:ctrlPr>
                                      <a:rPr lang="en-US" altLang="zh-CN" sz="1400" i="1">
                                        <a:latin typeface="Cambria Math" panose="02040503050406030204" pitchFamily="18" charset="0"/>
                                        <a:ea typeface="Cambria Math" panose="02040503050406030204" pitchFamily="18" charset="0"/>
                                        <a:cs typeface="+mn-ea"/>
                                      </a:rPr>
                                    </m:ctrlPr>
                                  </m:sSubPr>
                                  <m:e>
                                    <m:r>
                                      <a:rPr lang="en-US" altLang="zh-CN" sz="1400" i="1">
                                        <a:latin typeface="Cambria Math" panose="02040503050406030204" pitchFamily="18" charset="0"/>
                                        <a:ea typeface="Cambria Math" panose="02040503050406030204" pitchFamily="18" charset="0"/>
                                        <a:cs typeface="+mn-ea"/>
                                      </a:rPr>
                                      <m:t>𝑠</m:t>
                                    </m:r>
                                  </m:e>
                                  <m:sub>
                                    <m:r>
                                      <a:rPr lang="en-US" altLang="zh-CN" sz="1400" i="1">
                                        <a:latin typeface="Cambria Math" panose="02040503050406030204" pitchFamily="18" charset="0"/>
                                        <a:ea typeface="Cambria Math" panose="02040503050406030204" pitchFamily="18" charset="0"/>
                                        <a:cs typeface="+mn-ea"/>
                                      </a:rPr>
                                      <m:t>𝑡</m:t>
                                    </m:r>
                                  </m:sub>
                                </m:sSub>
                              </m:e>
                            </m:d>
                          </m:num>
                          <m:den>
                            <m:sSub>
                              <m:sSubPr>
                                <m:ctrlPr>
                                  <a:rPr lang="en-US" altLang="zh-CN" sz="1400" i="1">
                                    <a:latin typeface="Cambria Math" panose="02040503050406030204" pitchFamily="18" charset="0"/>
                                    <a:ea typeface="Cambria Math" panose="02040503050406030204" pitchFamily="18" charset="0"/>
                                    <a:cs typeface="+mn-ea"/>
                                  </a:rPr>
                                </m:ctrlPr>
                              </m:sSubPr>
                              <m:e>
                                <m:r>
                                  <a:rPr lang="zh-CN" altLang="en-US" sz="1400" i="1">
                                    <a:latin typeface="Cambria Math" panose="02040503050406030204" pitchFamily="18" charset="0"/>
                                    <a:ea typeface="Cambria Math" panose="02040503050406030204" pitchFamily="18" charset="0"/>
                                    <a:cs typeface="+mn-ea"/>
                                  </a:rPr>
                                  <m:t>𝜋</m:t>
                                </m:r>
                              </m:e>
                              <m:sub>
                                <m:sSub>
                                  <m:sSubPr>
                                    <m:ctrlPr>
                                      <a:rPr lang="en-US" altLang="zh-CN" sz="1400" i="1">
                                        <a:latin typeface="Cambria Math" panose="02040503050406030204" pitchFamily="18" charset="0"/>
                                        <a:ea typeface="Cambria Math" panose="02040503050406030204" pitchFamily="18" charset="0"/>
                                        <a:cs typeface="+mn-ea"/>
                                      </a:rPr>
                                    </m:ctrlPr>
                                  </m:sSubPr>
                                  <m:e>
                                    <m:r>
                                      <a:rPr lang="zh-CN" altLang="en-US" sz="1400" i="1">
                                        <a:latin typeface="Cambria Math" panose="02040503050406030204" pitchFamily="18" charset="0"/>
                                        <a:ea typeface="Cambria Math" panose="02040503050406030204" pitchFamily="18" charset="0"/>
                                        <a:cs typeface="+mn-ea"/>
                                      </a:rPr>
                                      <m:t>𝜃</m:t>
                                    </m:r>
                                  </m:e>
                                  <m:sub>
                                    <m:r>
                                      <a:rPr lang="en-US" altLang="zh-CN" sz="1400" i="1">
                                        <a:latin typeface="Cambria Math" panose="02040503050406030204" pitchFamily="18" charset="0"/>
                                        <a:ea typeface="Cambria Math" panose="02040503050406030204" pitchFamily="18" charset="0"/>
                                        <a:cs typeface="+mn-ea"/>
                                      </a:rPr>
                                      <m:t>𝑜𝑙𝑑</m:t>
                                    </m:r>
                                  </m:sub>
                                </m:sSub>
                              </m:sub>
                            </m:sSub>
                            <m:d>
                              <m:dPr>
                                <m:ctrlPr>
                                  <a:rPr lang="en-US" altLang="zh-CN" sz="1400" i="1">
                                    <a:latin typeface="Cambria Math" panose="02040503050406030204" pitchFamily="18" charset="0"/>
                                    <a:ea typeface="Cambria Math" panose="02040503050406030204" pitchFamily="18" charset="0"/>
                                    <a:cs typeface="+mn-ea"/>
                                  </a:rPr>
                                </m:ctrlPr>
                              </m:dPr>
                              <m:e>
                                <m:sSub>
                                  <m:sSubPr>
                                    <m:ctrlPr>
                                      <a:rPr lang="en-US" altLang="zh-CN" sz="1400" i="1">
                                        <a:latin typeface="Cambria Math" panose="02040503050406030204" pitchFamily="18" charset="0"/>
                                        <a:ea typeface="Cambria Math" panose="02040503050406030204" pitchFamily="18" charset="0"/>
                                        <a:cs typeface="+mn-ea"/>
                                      </a:rPr>
                                    </m:ctrlPr>
                                  </m:sSubPr>
                                  <m:e>
                                    <m:r>
                                      <a:rPr lang="en-US" altLang="zh-CN" sz="1400" i="1">
                                        <a:latin typeface="Cambria Math" panose="02040503050406030204" pitchFamily="18" charset="0"/>
                                        <a:ea typeface="Cambria Math" panose="02040503050406030204" pitchFamily="18" charset="0"/>
                                        <a:cs typeface="+mn-ea"/>
                                      </a:rPr>
                                      <m:t>𝑎</m:t>
                                    </m:r>
                                  </m:e>
                                  <m:sub>
                                    <m:r>
                                      <a:rPr lang="en-US" altLang="zh-CN" sz="1400" i="1">
                                        <a:latin typeface="Cambria Math" panose="02040503050406030204" pitchFamily="18" charset="0"/>
                                        <a:ea typeface="Cambria Math" panose="02040503050406030204" pitchFamily="18" charset="0"/>
                                        <a:cs typeface="+mn-ea"/>
                                      </a:rPr>
                                      <m:t>𝑡</m:t>
                                    </m:r>
                                  </m:sub>
                                </m:sSub>
                              </m:e>
                              <m:e>
                                <m:sSub>
                                  <m:sSubPr>
                                    <m:ctrlPr>
                                      <a:rPr lang="en-US" altLang="zh-CN" sz="1400" i="1">
                                        <a:latin typeface="Cambria Math" panose="02040503050406030204" pitchFamily="18" charset="0"/>
                                        <a:ea typeface="Cambria Math" panose="02040503050406030204" pitchFamily="18" charset="0"/>
                                        <a:cs typeface="+mn-ea"/>
                                      </a:rPr>
                                    </m:ctrlPr>
                                  </m:sSubPr>
                                  <m:e>
                                    <m:r>
                                      <a:rPr lang="en-US" altLang="zh-CN" sz="1400" i="1">
                                        <a:latin typeface="Cambria Math" panose="02040503050406030204" pitchFamily="18" charset="0"/>
                                        <a:ea typeface="Cambria Math" panose="02040503050406030204" pitchFamily="18" charset="0"/>
                                        <a:cs typeface="+mn-ea"/>
                                      </a:rPr>
                                      <m:t>𝑠</m:t>
                                    </m:r>
                                  </m:e>
                                  <m:sub>
                                    <m:r>
                                      <a:rPr lang="en-US" altLang="zh-CN" sz="1400" i="1">
                                        <a:latin typeface="Cambria Math" panose="02040503050406030204" pitchFamily="18" charset="0"/>
                                        <a:ea typeface="Cambria Math" panose="02040503050406030204" pitchFamily="18" charset="0"/>
                                        <a:cs typeface="+mn-ea"/>
                                      </a:rPr>
                                      <m:t>𝑡</m:t>
                                    </m:r>
                                  </m:sub>
                                </m:sSub>
                              </m:e>
                            </m:d>
                          </m:den>
                        </m:f>
                        <m:sSub>
                          <m:sSubPr>
                            <m:ctrlPr>
                              <a:rPr lang="en-US" altLang="zh-CN" sz="1400" i="1">
                                <a:latin typeface="Cambria Math" panose="02040503050406030204" pitchFamily="18" charset="0"/>
                                <a:ea typeface="微软雅黑" panose="020B0503020204020204" pitchFamily="34" charset="-122"/>
                                <a:cs typeface="+mn-ea"/>
                              </a:rPr>
                            </m:ctrlPr>
                          </m:sSubPr>
                          <m:e>
                            <m:r>
                              <a:rPr lang="en-US" altLang="zh-CN" sz="1400" i="1">
                                <a:latin typeface="Cambria Math" panose="02040503050406030204" pitchFamily="18" charset="0"/>
                                <a:ea typeface="微软雅黑" panose="020B0503020204020204" pitchFamily="34" charset="-122"/>
                                <a:cs typeface="+mn-ea"/>
                              </a:rPr>
                              <m:t>𝐴</m:t>
                            </m:r>
                          </m:e>
                          <m:sub>
                            <m:r>
                              <a:rPr lang="zh-CN" altLang="en-US" sz="1400" i="1">
                                <a:latin typeface="Cambria Math" panose="02040503050406030204" pitchFamily="18" charset="0"/>
                                <a:ea typeface="微软雅黑" panose="020B0503020204020204" pitchFamily="34" charset="-122"/>
                                <a:cs typeface="+mn-ea"/>
                              </a:rPr>
                              <m:t>𝜋</m:t>
                            </m:r>
                          </m:sub>
                        </m:sSub>
                        <m:d>
                          <m:dPr>
                            <m:ctrlPr>
                              <a:rPr lang="en-US" altLang="zh-CN" sz="1400" i="1">
                                <a:latin typeface="Cambria Math" panose="02040503050406030204" pitchFamily="18" charset="0"/>
                                <a:ea typeface="微软雅黑" panose="020B0503020204020204" pitchFamily="34" charset="-122"/>
                                <a:cs typeface="+mn-ea"/>
                              </a:rPr>
                            </m:ctrlPr>
                          </m:dPr>
                          <m:e>
                            <m:sSub>
                              <m:sSubPr>
                                <m:ctrlPr>
                                  <a:rPr lang="en-US" altLang="zh-CN" sz="1400" i="1">
                                    <a:latin typeface="Cambria Math" panose="02040503050406030204" pitchFamily="18" charset="0"/>
                                    <a:ea typeface="微软雅黑" panose="020B0503020204020204" pitchFamily="34" charset="-122"/>
                                    <a:cs typeface="+mn-ea"/>
                                  </a:rPr>
                                </m:ctrlPr>
                              </m:sSubPr>
                              <m:e>
                                <m:r>
                                  <a:rPr lang="en-US" altLang="zh-CN" sz="1400" i="1">
                                    <a:latin typeface="Cambria Math" panose="02040503050406030204" pitchFamily="18" charset="0"/>
                                    <a:ea typeface="微软雅黑" panose="020B0503020204020204" pitchFamily="34" charset="-122"/>
                                    <a:cs typeface="+mn-ea"/>
                                  </a:rPr>
                                  <m:t>𝑠</m:t>
                                </m:r>
                              </m:e>
                              <m:sub>
                                <m:r>
                                  <a:rPr lang="en-US" altLang="zh-CN" sz="1400" i="1">
                                    <a:latin typeface="Cambria Math" panose="02040503050406030204" pitchFamily="18" charset="0"/>
                                    <a:ea typeface="微软雅黑" panose="020B0503020204020204" pitchFamily="34" charset="-122"/>
                                    <a:cs typeface="+mn-ea"/>
                                  </a:rPr>
                                  <m:t>𝑡</m:t>
                                </m:r>
                              </m:sub>
                            </m:sSub>
                            <m:r>
                              <a:rPr lang="en-US" altLang="zh-CN" sz="1400" i="1">
                                <a:latin typeface="Cambria Math" panose="02040503050406030204" pitchFamily="18" charset="0"/>
                                <a:ea typeface="微软雅黑" panose="020B0503020204020204" pitchFamily="34" charset="-122"/>
                                <a:cs typeface="+mn-ea"/>
                              </a:rPr>
                              <m:t>,</m:t>
                            </m:r>
                            <m:sSub>
                              <m:sSubPr>
                                <m:ctrlPr>
                                  <a:rPr lang="en-US" altLang="zh-CN" sz="1400" i="1">
                                    <a:latin typeface="Cambria Math" panose="02040503050406030204" pitchFamily="18" charset="0"/>
                                    <a:ea typeface="微软雅黑" panose="020B0503020204020204" pitchFamily="34" charset="-122"/>
                                    <a:cs typeface="+mn-ea"/>
                                  </a:rPr>
                                </m:ctrlPr>
                              </m:sSubPr>
                              <m:e>
                                <m:r>
                                  <a:rPr lang="en-US" altLang="zh-CN" sz="1400" i="1">
                                    <a:latin typeface="Cambria Math" panose="02040503050406030204" pitchFamily="18" charset="0"/>
                                    <a:ea typeface="微软雅黑" panose="020B0503020204020204" pitchFamily="34" charset="-122"/>
                                    <a:cs typeface="+mn-ea"/>
                                  </a:rPr>
                                  <m:t>𝑎</m:t>
                                </m:r>
                              </m:e>
                              <m:sub>
                                <m:r>
                                  <a:rPr lang="en-US" altLang="zh-CN" sz="1400" i="1">
                                    <a:latin typeface="Cambria Math" panose="02040503050406030204" pitchFamily="18" charset="0"/>
                                    <a:ea typeface="微软雅黑" panose="020B0503020204020204" pitchFamily="34" charset="-122"/>
                                    <a:cs typeface="+mn-ea"/>
                                  </a:rPr>
                                  <m:t>𝑡</m:t>
                                </m:r>
                              </m:sub>
                            </m:sSub>
                          </m:e>
                        </m:d>
                        <m:r>
                          <a:rPr lang="en-US" altLang="zh-CN" sz="1400" b="0" i="1" smtClean="0">
                            <a:latin typeface="Cambria Math" panose="02040503050406030204" pitchFamily="18" charset="0"/>
                            <a:ea typeface="微软雅黑" panose="020B0503020204020204" pitchFamily="34" charset="-122"/>
                            <a:cs typeface="+mn-ea"/>
                          </a:rPr>
                          <m:t>,1−</m:t>
                        </m:r>
                        <m:sSup>
                          <m:sSupPr>
                            <m:ctrlPr>
                              <a:rPr lang="en-US" altLang="zh-CN" sz="1400" i="1">
                                <a:latin typeface="Cambria Math" panose="02040503050406030204" pitchFamily="18" charset="0"/>
                                <a:ea typeface="微软雅黑" panose="020B0503020204020204" pitchFamily="34" charset="-122"/>
                                <a:cs typeface="+mn-ea"/>
                              </a:rPr>
                            </m:ctrlPr>
                          </m:sSupPr>
                          <m:e>
                            <m:r>
                              <a:rPr lang="zh-CN" altLang="en-US" sz="1400" i="1">
                                <a:latin typeface="Cambria Math" panose="02040503050406030204" pitchFamily="18" charset="0"/>
                                <a:ea typeface="微软雅黑" panose="020B0503020204020204" pitchFamily="34" charset="-122"/>
                                <a:cs typeface="+mn-ea"/>
                              </a:rPr>
                              <m:t>𝜀</m:t>
                            </m:r>
                          </m:e>
                          <m:sup>
                            <m:r>
                              <a:rPr lang="en-US" altLang="zh-CN" sz="1400" i="1">
                                <a:latin typeface="Cambria Math" panose="02040503050406030204" pitchFamily="18" charset="0"/>
                                <a:ea typeface="微软雅黑" panose="020B0503020204020204" pitchFamily="34" charset="-122"/>
                                <a:cs typeface="+mn-ea"/>
                              </a:rPr>
                              <m:t>′</m:t>
                            </m:r>
                          </m:sup>
                        </m:sSup>
                        <m:r>
                          <a:rPr lang="en-US" altLang="zh-CN" sz="1400" b="0" i="1" smtClean="0">
                            <a:latin typeface="Cambria Math" panose="02040503050406030204" pitchFamily="18" charset="0"/>
                            <a:ea typeface="微软雅黑" panose="020B0503020204020204" pitchFamily="34" charset="-122"/>
                            <a:cs typeface="+mn-ea"/>
                          </a:rPr>
                          <m:t>,1+</m:t>
                        </m:r>
                        <m:sSup>
                          <m:sSupPr>
                            <m:ctrlPr>
                              <a:rPr lang="en-US" altLang="zh-CN" sz="1400" i="1">
                                <a:latin typeface="Cambria Math" panose="02040503050406030204" pitchFamily="18" charset="0"/>
                                <a:ea typeface="微软雅黑" panose="020B0503020204020204" pitchFamily="34" charset="-122"/>
                                <a:cs typeface="+mn-ea"/>
                              </a:rPr>
                            </m:ctrlPr>
                          </m:sSupPr>
                          <m:e>
                            <m:r>
                              <a:rPr lang="zh-CN" altLang="en-US" sz="1400" i="1">
                                <a:latin typeface="Cambria Math" panose="02040503050406030204" pitchFamily="18" charset="0"/>
                                <a:ea typeface="微软雅黑" panose="020B0503020204020204" pitchFamily="34" charset="-122"/>
                                <a:cs typeface="+mn-ea"/>
                              </a:rPr>
                              <m:t>𝜀</m:t>
                            </m:r>
                          </m:e>
                          <m:sup>
                            <m:r>
                              <a:rPr lang="en-US" altLang="zh-CN" sz="1400" i="1">
                                <a:latin typeface="Cambria Math" panose="02040503050406030204" pitchFamily="18" charset="0"/>
                                <a:ea typeface="微软雅黑" panose="020B0503020204020204" pitchFamily="34" charset="-122"/>
                                <a:cs typeface="+mn-ea"/>
                              </a:rPr>
                              <m:t>′</m:t>
                            </m:r>
                          </m:sup>
                        </m:sSup>
                        <m:r>
                          <a:rPr lang="en-US" altLang="zh-CN" sz="1400" b="0" i="1" smtClean="0">
                            <a:latin typeface="Cambria Math" panose="02040503050406030204" pitchFamily="18" charset="0"/>
                            <a:ea typeface="微软雅黑" panose="020B0503020204020204" pitchFamily="34" charset="-122"/>
                            <a:cs typeface="+mn-ea"/>
                          </a:rPr>
                          <m:t>)</m:t>
                        </m:r>
                      </m:e>
                    </m:d>
                  </m:oMath>
                </a14:m>
                <a:endParaRPr lang="en-US" altLang="zh-CN" sz="1400" dirty="0" smtClean="0">
                  <a:latin typeface="微软雅黑" panose="020B0503020204020204" pitchFamily="34" charset="-122"/>
                  <a:ea typeface="微软雅黑" panose="020B0503020204020204" pitchFamily="34" charset="-122"/>
                  <a:cs typeface="+mn-ea"/>
                </a:endParaRPr>
              </a:p>
              <a:p>
                <a:pPr marL="800100" lvl="1" indent="-342900">
                  <a:buFont typeface="+mj-ea"/>
                  <a:buAutoNum type="circleNumDbPlain"/>
                </a:pPr>
                <a:r>
                  <a:rPr lang="zh-CN" altLang="en-US" sz="1400" b="1" dirty="0">
                    <a:latin typeface="微软雅黑" panose="020B0503020204020204" pitchFamily="34" charset="-122"/>
                    <a:ea typeface="微软雅黑" panose="020B0503020204020204" pitchFamily="34" charset="-122"/>
                    <a:cs typeface="+mn-ea"/>
                  </a:rPr>
                  <a:t>优化</a:t>
                </a:r>
                <a:r>
                  <a:rPr lang="en-US" altLang="zh-CN" sz="1400" b="1" dirty="0">
                    <a:latin typeface="微软雅黑" panose="020B0503020204020204" pitchFamily="34" charset="-122"/>
                    <a:ea typeface="微软雅黑" panose="020B0503020204020204" pitchFamily="34" charset="-122"/>
                    <a:cs typeface="+mn-ea"/>
                  </a:rPr>
                  <a:t>policy</a:t>
                </a:r>
                <a:r>
                  <a:rPr lang="zh-CN" altLang="en-US" sz="1400" dirty="0" smtClean="0">
                    <a:latin typeface="微软雅黑" panose="020B0503020204020204" pitchFamily="34" charset="-122"/>
                    <a:ea typeface="微软雅黑" panose="020B0503020204020204" pitchFamily="34" charset="-122"/>
                    <a:cs typeface="+mn-ea"/>
                  </a:rPr>
                  <a:t>：通过最大化奖励的期望更新策略，</a:t>
                </a:r>
                <a:r>
                  <a:rPr lang="zh-CN" altLang="en-US" sz="1400" dirty="0">
                    <a:latin typeface="微软雅黑" panose="020B0503020204020204" pitchFamily="34" charset="-122"/>
                    <a:ea typeface="微软雅黑" panose="020B0503020204020204" pitchFamily="34" charset="-122"/>
                    <a:cs typeface="+mn-ea"/>
                  </a:rPr>
                  <a:t>即</a:t>
                </a:r>
                <a14:m>
                  <m:oMath xmlns:m="http://schemas.openxmlformats.org/officeDocument/2006/math">
                    <m:r>
                      <a:rPr lang="en-US" altLang="zh-CN" sz="1400" i="1" smtClean="0">
                        <a:latin typeface="Cambria Math" panose="02040503050406030204" pitchFamily="18" charset="0"/>
                        <a:ea typeface="Cambria Math" panose="02040503050406030204" pitchFamily="18" charset="0"/>
                        <a:cs typeface="+mn-ea"/>
                      </a:rPr>
                      <m:t>𝛻</m:t>
                    </m:r>
                    <m:r>
                      <a:rPr lang="zh-CN" altLang="en-US" sz="1400" i="1" smtClean="0">
                        <a:latin typeface="Cambria Math" panose="02040503050406030204" pitchFamily="18" charset="0"/>
                        <a:ea typeface="Cambria Math" panose="02040503050406030204" pitchFamily="18" charset="0"/>
                        <a:cs typeface="+mn-ea"/>
                      </a:rPr>
                      <m:t>𝜃</m:t>
                    </m:r>
                    <m:r>
                      <a:rPr lang="en-US" altLang="zh-CN" sz="1400" i="1">
                        <a:latin typeface="Cambria Math" panose="02040503050406030204" pitchFamily="18" charset="0"/>
                        <a:ea typeface="微软雅黑" panose="020B0503020204020204" pitchFamily="34" charset="-122"/>
                        <a:cs typeface="+mn-ea"/>
                      </a:rPr>
                      <m:t>=</m:t>
                    </m:r>
                    <m:sSub>
                      <m:sSubPr>
                        <m:ctrlPr>
                          <a:rPr lang="en-US" altLang="zh-CN" sz="1400" i="1">
                            <a:latin typeface="Cambria Math" panose="02040503050406030204" pitchFamily="18" charset="0"/>
                            <a:ea typeface="微软雅黑" panose="020B0503020204020204" pitchFamily="34" charset="-122"/>
                            <a:cs typeface="+mn-ea"/>
                          </a:rPr>
                        </m:ctrlPr>
                      </m:sSubPr>
                      <m:e>
                        <m:r>
                          <a:rPr lang="en-US" altLang="zh-CN" sz="1400" i="1">
                            <a:latin typeface="Cambria Math" panose="02040503050406030204" pitchFamily="18" charset="0"/>
                            <a:ea typeface="微软雅黑" panose="020B0503020204020204" pitchFamily="34" charset="-122"/>
                            <a:cs typeface="+mn-ea"/>
                          </a:rPr>
                          <m:t>𝑎𝑟𝑔𝑚𝑎𝑥</m:t>
                        </m:r>
                      </m:e>
                      <m:sub>
                        <m:r>
                          <a:rPr lang="zh-CN" altLang="en-US" sz="1400" i="1">
                            <a:latin typeface="Cambria Math" panose="02040503050406030204" pitchFamily="18" charset="0"/>
                            <a:ea typeface="微软雅黑" panose="020B0503020204020204" pitchFamily="34" charset="-122"/>
                            <a:cs typeface="+mn-ea"/>
                          </a:rPr>
                          <m:t>𝜃</m:t>
                        </m:r>
                      </m:sub>
                    </m:sSub>
                    <m:sSub>
                      <m:sSubPr>
                        <m:ctrlPr>
                          <a:rPr lang="en-US" altLang="zh-CN" sz="1400" i="1">
                            <a:latin typeface="Cambria Math" panose="02040503050406030204" pitchFamily="18" charset="0"/>
                            <a:ea typeface="微软雅黑" panose="020B0503020204020204" pitchFamily="34" charset="-122"/>
                            <a:cs typeface="+mn-ea"/>
                          </a:rPr>
                        </m:ctrlPr>
                      </m:sSubPr>
                      <m:e>
                        <m:r>
                          <a:rPr lang="en-US" altLang="zh-CN" sz="1400" i="1">
                            <a:latin typeface="Cambria Math" panose="02040503050406030204" pitchFamily="18" charset="0"/>
                            <a:ea typeface="微软雅黑" panose="020B0503020204020204" pitchFamily="34" charset="-122"/>
                            <a:cs typeface="+mn-ea"/>
                          </a:rPr>
                          <m:t>𝐽</m:t>
                        </m:r>
                      </m:e>
                      <m:sub>
                        <m:sSub>
                          <m:sSubPr>
                            <m:ctrlPr>
                              <a:rPr lang="en-US" altLang="zh-CN" sz="1400" i="1">
                                <a:latin typeface="Cambria Math" panose="02040503050406030204" pitchFamily="18" charset="0"/>
                                <a:ea typeface="微软雅黑" panose="020B0503020204020204" pitchFamily="34" charset="-122"/>
                                <a:cs typeface="+mn-ea"/>
                              </a:rPr>
                            </m:ctrlPr>
                          </m:sSubPr>
                          <m:e>
                            <m:r>
                              <a:rPr lang="zh-CN" altLang="en-US" sz="1400" i="1">
                                <a:latin typeface="Cambria Math" panose="02040503050406030204" pitchFamily="18" charset="0"/>
                                <a:ea typeface="微软雅黑" panose="020B0503020204020204" pitchFamily="34" charset="-122"/>
                                <a:cs typeface="+mn-ea"/>
                              </a:rPr>
                              <m:t>𝜋</m:t>
                            </m:r>
                          </m:e>
                          <m:sub>
                            <m:r>
                              <a:rPr lang="zh-CN" altLang="en-US" sz="1400" i="1">
                                <a:latin typeface="Cambria Math" panose="02040503050406030204" pitchFamily="18" charset="0"/>
                                <a:ea typeface="微软雅黑" panose="020B0503020204020204" pitchFamily="34" charset="-122"/>
                                <a:cs typeface="+mn-ea"/>
                              </a:rPr>
                              <m:t>𝜃</m:t>
                            </m:r>
                          </m:sub>
                        </m:sSub>
                      </m:sub>
                    </m:sSub>
                    <m:sSub>
                      <m:sSubPr>
                        <m:ctrlPr>
                          <a:rPr lang="en-US" altLang="zh-CN" sz="1400" i="1">
                            <a:latin typeface="Cambria Math" panose="02040503050406030204" pitchFamily="18" charset="0"/>
                            <a:ea typeface="微软雅黑" panose="020B0503020204020204" pitchFamily="34" charset="-122"/>
                            <a:cs typeface="+mn-ea"/>
                          </a:rPr>
                        </m:ctrlPr>
                      </m:sSubPr>
                      <m:e>
                        <m:r>
                          <a:rPr lang="en-US" altLang="zh-CN" sz="1400" i="1">
                            <a:latin typeface="Cambria Math" panose="02040503050406030204" pitchFamily="18" charset="0"/>
                            <a:ea typeface="微软雅黑" panose="020B0503020204020204" pitchFamily="34" charset="-122"/>
                            <a:cs typeface="+mn-ea"/>
                          </a:rPr>
                          <m:t>=</m:t>
                        </m:r>
                        <m:r>
                          <a:rPr lang="en-US" altLang="zh-CN" sz="1400" i="1">
                            <a:latin typeface="Cambria Math" panose="02040503050406030204" pitchFamily="18" charset="0"/>
                            <a:ea typeface="微软雅黑" panose="020B0503020204020204" pitchFamily="34" charset="-122"/>
                            <a:cs typeface="+mn-ea"/>
                          </a:rPr>
                          <m:t>𝐸</m:t>
                        </m:r>
                      </m:e>
                      <m:sub>
                        <m:r>
                          <a:rPr lang="zh-CN" altLang="en-US" sz="1400" i="1">
                            <a:latin typeface="Cambria Math" panose="02040503050406030204" pitchFamily="18" charset="0"/>
                            <a:ea typeface="微软雅黑" panose="020B0503020204020204" pitchFamily="34" charset="-122"/>
                            <a:cs typeface="+mn-ea"/>
                          </a:rPr>
                          <m:t>𝜏</m:t>
                        </m:r>
                        <m:r>
                          <a:rPr lang="en-US" altLang="zh-CN" sz="1400" i="1">
                            <a:latin typeface="Cambria Math" panose="02040503050406030204" pitchFamily="18" charset="0"/>
                            <a:ea typeface="Cambria Math" panose="02040503050406030204" pitchFamily="18" charset="0"/>
                            <a:cs typeface="+mn-ea"/>
                          </a:rPr>
                          <m:t>~</m:t>
                        </m:r>
                        <m:sSub>
                          <m:sSubPr>
                            <m:ctrlPr>
                              <a:rPr lang="en-US" altLang="zh-CN" sz="1400" i="1">
                                <a:latin typeface="Cambria Math" panose="02040503050406030204" pitchFamily="18" charset="0"/>
                                <a:ea typeface="Cambria Math" panose="02040503050406030204" pitchFamily="18" charset="0"/>
                                <a:cs typeface="+mn-ea"/>
                              </a:rPr>
                            </m:ctrlPr>
                          </m:sSubPr>
                          <m:e>
                            <m:r>
                              <a:rPr lang="zh-CN" altLang="en-US" sz="1400" i="1">
                                <a:latin typeface="Cambria Math" panose="02040503050406030204" pitchFamily="18" charset="0"/>
                                <a:ea typeface="Cambria Math" panose="02040503050406030204" pitchFamily="18" charset="0"/>
                                <a:cs typeface="+mn-ea"/>
                              </a:rPr>
                              <m:t>𝜋</m:t>
                            </m:r>
                          </m:e>
                          <m:sub>
                            <m:sSub>
                              <m:sSubPr>
                                <m:ctrlPr>
                                  <a:rPr lang="en-US" altLang="zh-CN" sz="1400" i="1">
                                    <a:latin typeface="Cambria Math" panose="02040503050406030204" pitchFamily="18" charset="0"/>
                                    <a:ea typeface="Cambria Math" panose="02040503050406030204" pitchFamily="18" charset="0"/>
                                    <a:cs typeface="+mn-ea"/>
                                  </a:rPr>
                                </m:ctrlPr>
                              </m:sSubPr>
                              <m:e>
                                <m:r>
                                  <a:rPr lang="zh-CN" altLang="en-US" sz="1400" i="1">
                                    <a:latin typeface="Cambria Math" panose="02040503050406030204" pitchFamily="18" charset="0"/>
                                    <a:ea typeface="Cambria Math" panose="02040503050406030204" pitchFamily="18" charset="0"/>
                                    <a:cs typeface="+mn-ea"/>
                                  </a:rPr>
                                  <m:t>𝜃</m:t>
                                </m:r>
                              </m:e>
                              <m:sub>
                                <m:r>
                                  <a:rPr lang="en-US" altLang="zh-CN" sz="1400" i="1">
                                    <a:latin typeface="Cambria Math" panose="02040503050406030204" pitchFamily="18" charset="0"/>
                                    <a:ea typeface="Cambria Math" panose="02040503050406030204" pitchFamily="18" charset="0"/>
                                    <a:cs typeface="+mn-ea"/>
                                  </a:rPr>
                                  <m:t>𝑜𝑙𝑑</m:t>
                                </m:r>
                              </m:sub>
                            </m:sSub>
                          </m:sub>
                        </m:sSub>
                      </m:sub>
                    </m:sSub>
                    <m:d>
                      <m:dPr>
                        <m:begChr m:val="["/>
                        <m:endChr m:val="]"/>
                        <m:ctrlPr>
                          <a:rPr lang="en-US" altLang="zh-CN" sz="1400" i="1">
                            <a:latin typeface="Cambria Math" panose="02040503050406030204" pitchFamily="18" charset="0"/>
                            <a:ea typeface="微软雅黑" panose="020B0503020204020204" pitchFamily="34" charset="-122"/>
                            <a:cs typeface="+mn-ea"/>
                          </a:rPr>
                        </m:ctrlPr>
                      </m:dPr>
                      <m:e>
                        <m:f>
                          <m:fPr>
                            <m:ctrlPr>
                              <a:rPr lang="en-US" altLang="zh-CN" sz="1400" i="1">
                                <a:latin typeface="Cambria Math" panose="02040503050406030204" pitchFamily="18" charset="0"/>
                                <a:ea typeface="微软雅黑" panose="020B0503020204020204" pitchFamily="34" charset="-122"/>
                                <a:cs typeface="+mn-ea"/>
                              </a:rPr>
                            </m:ctrlPr>
                          </m:fPr>
                          <m:num>
                            <m:r>
                              <a:rPr lang="en-US" altLang="zh-CN" sz="1400" i="1" smtClean="0">
                                <a:latin typeface="Cambria Math" panose="02040503050406030204" pitchFamily="18" charset="0"/>
                                <a:ea typeface="Cambria Math" panose="02040503050406030204" pitchFamily="18" charset="0"/>
                                <a:cs typeface="+mn-ea"/>
                              </a:rPr>
                              <m:t>𝛻</m:t>
                            </m:r>
                            <m:sSub>
                              <m:sSubPr>
                                <m:ctrlPr>
                                  <a:rPr lang="en-US" altLang="zh-CN" sz="1400" i="1">
                                    <a:latin typeface="Cambria Math" panose="02040503050406030204" pitchFamily="18" charset="0"/>
                                    <a:ea typeface="Cambria Math" panose="02040503050406030204" pitchFamily="18" charset="0"/>
                                    <a:cs typeface="+mn-ea"/>
                                  </a:rPr>
                                </m:ctrlPr>
                              </m:sSubPr>
                              <m:e>
                                <m:r>
                                  <a:rPr lang="zh-CN" altLang="en-US" sz="1400" i="1">
                                    <a:latin typeface="Cambria Math" panose="02040503050406030204" pitchFamily="18" charset="0"/>
                                    <a:ea typeface="Cambria Math" panose="02040503050406030204" pitchFamily="18" charset="0"/>
                                    <a:cs typeface="+mn-ea"/>
                                  </a:rPr>
                                  <m:t>𝜋</m:t>
                                </m:r>
                              </m:e>
                              <m:sub>
                                <m:r>
                                  <a:rPr lang="zh-CN" altLang="en-US" sz="1400" i="1">
                                    <a:latin typeface="Cambria Math" panose="02040503050406030204" pitchFamily="18" charset="0"/>
                                    <a:ea typeface="Cambria Math" panose="02040503050406030204" pitchFamily="18" charset="0"/>
                                    <a:cs typeface="+mn-ea"/>
                                  </a:rPr>
                                  <m:t>𝜃</m:t>
                                </m:r>
                              </m:sub>
                            </m:sSub>
                            <m:d>
                              <m:dPr>
                                <m:ctrlPr>
                                  <a:rPr lang="en-US" altLang="zh-CN" sz="1400" i="1">
                                    <a:latin typeface="Cambria Math" panose="02040503050406030204" pitchFamily="18" charset="0"/>
                                    <a:ea typeface="Cambria Math" panose="02040503050406030204" pitchFamily="18" charset="0"/>
                                    <a:cs typeface="+mn-ea"/>
                                  </a:rPr>
                                </m:ctrlPr>
                              </m:dPr>
                              <m:e>
                                <m:sSub>
                                  <m:sSubPr>
                                    <m:ctrlPr>
                                      <a:rPr lang="en-US" altLang="zh-CN" sz="1400" i="1">
                                        <a:latin typeface="Cambria Math" panose="02040503050406030204" pitchFamily="18" charset="0"/>
                                        <a:ea typeface="Cambria Math" panose="02040503050406030204" pitchFamily="18" charset="0"/>
                                        <a:cs typeface="+mn-ea"/>
                                      </a:rPr>
                                    </m:ctrlPr>
                                  </m:sSubPr>
                                  <m:e>
                                    <m:r>
                                      <a:rPr lang="en-US" altLang="zh-CN" sz="1400" i="1">
                                        <a:latin typeface="Cambria Math" panose="02040503050406030204" pitchFamily="18" charset="0"/>
                                        <a:ea typeface="Cambria Math" panose="02040503050406030204" pitchFamily="18" charset="0"/>
                                        <a:cs typeface="+mn-ea"/>
                                      </a:rPr>
                                      <m:t>𝑎</m:t>
                                    </m:r>
                                  </m:e>
                                  <m:sub>
                                    <m:r>
                                      <a:rPr lang="en-US" altLang="zh-CN" sz="1400" i="1">
                                        <a:latin typeface="Cambria Math" panose="02040503050406030204" pitchFamily="18" charset="0"/>
                                        <a:ea typeface="Cambria Math" panose="02040503050406030204" pitchFamily="18" charset="0"/>
                                        <a:cs typeface="+mn-ea"/>
                                      </a:rPr>
                                      <m:t>𝑡</m:t>
                                    </m:r>
                                  </m:sub>
                                </m:sSub>
                              </m:e>
                              <m:e>
                                <m:sSub>
                                  <m:sSubPr>
                                    <m:ctrlPr>
                                      <a:rPr lang="en-US" altLang="zh-CN" sz="1400" i="1">
                                        <a:latin typeface="Cambria Math" panose="02040503050406030204" pitchFamily="18" charset="0"/>
                                        <a:ea typeface="Cambria Math" panose="02040503050406030204" pitchFamily="18" charset="0"/>
                                        <a:cs typeface="+mn-ea"/>
                                      </a:rPr>
                                    </m:ctrlPr>
                                  </m:sSubPr>
                                  <m:e>
                                    <m:r>
                                      <a:rPr lang="en-US" altLang="zh-CN" sz="1400" i="1">
                                        <a:latin typeface="Cambria Math" panose="02040503050406030204" pitchFamily="18" charset="0"/>
                                        <a:ea typeface="Cambria Math" panose="02040503050406030204" pitchFamily="18" charset="0"/>
                                        <a:cs typeface="+mn-ea"/>
                                      </a:rPr>
                                      <m:t>𝑠</m:t>
                                    </m:r>
                                  </m:e>
                                  <m:sub>
                                    <m:r>
                                      <a:rPr lang="en-US" altLang="zh-CN" sz="1400" i="1">
                                        <a:latin typeface="Cambria Math" panose="02040503050406030204" pitchFamily="18" charset="0"/>
                                        <a:ea typeface="Cambria Math" panose="02040503050406030204" pitchFamily="18" charset="0"/>
                                        <a:cs typeface="+mn-ea"/>
                                      </a:rPr>
                                      <m:t>𝑡</m:t>
                                    </m:r>
                                  </m:sub>
                                </m:sSub>
                              </m:e>
                            </m:d>
                          </m:num>
                          <m:den>
                            <m:sSub>
                              <m:sSubPr>
                                <m:ctrlPr>
                                  <a:rPr lang="en-US" altLang="zh-CN" sz="1400" i="1">
                                    <a:latin typeface="Cambria Math" panose="02040503050406030204" pitchFamily="18" charset="0"/>
                                    <a:ea typeface="Cambria Math" panose="02040503050406030204" pitchFamily="18" charset="0"/>
                                    <a:cs typeface="+mn-ea"/>
                                  </a:rPr>
                                </m:ctrlPr>
                              </m:sSubPr>
                              <m:e>
                                <m:r>
                                  <a:rPr lang="zh-CN" altLang="en-US" sz="1400" i="1">
                                    <a:latin typeface="Cambria Math" panose="02040503050406030204" pitchFamily="18" charset="0"/>
                                    <a:ea typeface="Cambria Math" panose="02040503050406030204" pitchFamily="18" charset="0"/>
                                    <a:cs typeface="+mn-ea"/>
                                  </a:rPr>
                                  <m:t>𝜋</m:t>
                                </m:r>
                              </m:e>
                              <m:sub>
                                <m:sSub>
                                  <m:sSubPr>
                                    <m:ctrlPr>
                                      <a:rPr lang="en-US" altLang="zh-CN" sz="1400" i="1">
                                        <a:latin typeface="Cambria Math" panose="02040503050406030204" pitchFamily="18" charset="0"/>
                                        <a:ea typeface="Cambria Math" panose="02040503050406030204" pitchFamily="18" charset="0"/>
                                        <a:cs typeface="+mn-ea"/>
                                      </a:rPr>
                                    </m:ctrlPr>
                                  </m:sSubPr>
                                  <m:e>
                                    <m:r>
                                      <a:rPr lang="zh-CN" altLang="en-US" sz="1400" i="1">
                                        <a:latin typeface="Cambria Math" panose="02040503050406030204" pitchFamily="18" charset="0"/>
                                        <a:ea typeface="Cambria Math" panose="02040503050406030204" pitchFamily="18" charset="0"/>
                                        <a:cs typeface="+mn-ea"/>
                                      </a:rPr>
                                      <m:t>𝜃</m:t>
                                    </m:r>
                                  </m:e>
                                  <m:sub>
                                    <m:r>
                                      <a:rPr lang="en-US" altLang="zh-CN" sz="1400" i="1">
                                        <a:latin typeface="Cambria Math" panose="02040503050406030204" pitchFamily="18" charset="0"/>
                                        <a:ea typeface="Cambria Math" panose="02040503050406030204" pitchFamily="18" charset="0"/>
                                        <a:cs typeface="+mn-ea"/>
                                      </a:rPr>
                                      <m:t>𝑜𝑙𝑑</m:t>
                                    </m:r>
                                  </m:sub>
                                </m:sSub>
                              </m:sub>
                            </m:sSub>
                            <m:d>
                              <m:dPr>
                                <m:ctrlPr>
                                  <a:rPr lang="en-US" altLang="zh-CN" sz="1400" i="1">
                                    <a:latin typeface="Cambria Math" panose="02040503050406030204" pitchFamily="18" charset="0"/>
                                    <a:ea typeface="Cambria Math" panose="02040503050406030204" pitchFamily="18" charset="0"/>
                                    <a:cs typeface="+mn-ea"/>
                                  </a:rPr>
                                </m:ctrlPr>
                              </m:dPr>
                              <m:e>
                                <m:sSub>
                                  <m:sSubPr>
                                    <m:ctrlPr>
                                      <a:rPr lang="en-US" altLang="zh-CN" sz="1400" i="1">
                                        <a:latin typeface="Cambria Math" panose="02040503050406030204" pitchFamily="18" charset="0"/>
                                        <a:ea typeface="Cambria Math" panose="02040503050406030204" pitchFamily="18" charset="0"/>
                                        <a:cs typeface="+mn-ea"/>
                                      </a:rPr>
                                    </m:ctrlPr>
                                  </m:sSubPr>
                                  <m:e>
                                    <m:r>
                                      <a:rPr lang="en-US" altLang="zh-CN" sz="1400" i="1">
                                        <a:latin typeface="Cambria Math" panose="02040503050406030204" pitchFamily="18" charset="0"/>
                                        <a:ea typeface="Cambria Math" panose="02040503050406030204" pitchFamily="18" charset="0"/>
                                        <a:cs typeface="+mn-ea"/>
                                      </a:rPr>
                                      <m:t>𝑎</m:t>
                                    </m:r>
                                  </m:e>
                                  <m:sub>
                                    <m:r>
                                      <a:rPr lang="en-US" altLang="zh-CN" sz="1400" i="1">
                                        <a:latin typeface="Cambria Math" panose="02040503050406030204" pitchFamily="18" charset="0"/>
                                        <a:ea typeface="Cambria Math" panose="02040503050406030204" pitchFamily="18" charset="0"/>
                                        <a:cs typeface="+mn-ea"/>
                                      </a:rPr>
                                      <m:t>𝑡</m:t>
                                    </m:r>
                                  </m:sub>
                                </m:sSub>
                              </m:e>
                              <m:e>
                                <m:sSub>
                                  <m:sSubPr>
                                    <m:ctrlPr>
                                      <a:rPr lang="en-US" altLang="zh-CN" sz="1400" i="1">
                                        <a:latin typeface="Cambria Math" panose="02040503050406030204" pitchFamily="18" charset="0"/>
                                        <a:ea typeface="Cambria Math" panose="02040503050406030204" pitchFamily="18" charset="0"/>
                                        <a:cs typeface="+mn-ea"/>
                                      </a:rPr>
                                    </m:ctrlPr>
                                  </m:sSubPr>
                                  <m:e>
                                    <m:r>
                                      <a:rPr lang="en-US" altLang="zh-CN" sz="1400" i="1">
                                        <a:latin typeface="Cambria Math" panose="02040503050406030204" pitchFamily="18" charset="0"/>
                                        <a:ea typeface="Cambria Math" panose="02040503050406030204" pitchFamily="18" charset="0"/>
                                        <a:cs typeface="+mn-ea"/>
                                      </a:rPr>
                                      <m:t>𝑠</m:t>
                                    </m:r>
                                  </m:e>
                                  <m:sub>
                                    <m:r>
                                      <a:rPr lang="en-US" altLang="zh-CN" sz="1400" i="1">
                                        <a:latin typeface="Cambria Math" panose="02040503050406030204" pitchFamily="18" charset="0"/>
                                        <a:ea typeface="Cambria Math" panose="02040503050406030204" pitchFamily="18" charset="0"/>
                                        <a:cs typeface="+mn-ea"/>
                                      </a:rPr>
                                      <m:t>𝑡</m:t>
                                    </m:r>
                                  </m:sub>
                                </m:sSub>
                              </m:e>
                            </m:d>
                          </m:den>
                        </m:f>
                        <m:sSub>
                          <m:sSubPr>
                            <m:ctrlPr>
                              <a:rPr lang="en-US" altLang="zh-CN" sz="1400" i="1">
                                <a:latin typeface="Cambria Math" panose="02040503050406030204" pitchFamily="18" charset="0"/>
                                <a:ea typeface="微软雅黑" panose="020B0503020204020204" pitchFamily="34" charset="-122"/>
                                <a:cs typeface="+mn-ea"/>
                              </a:rPr>
                            </m:ctrlPr>
                          </m:sSubPr>
                          <m:e>
                            <m:r>
                              <a:rPr lang="en-US" altLang="zh-CN" sz="1400" i="1">
                                <a:latin typeface="Cambria Math" panose="02040503050406030204" pitchFamily="18" charset="0"/>
                                <a:ea typeface="微软雅黑" panose="020B0503020204020204" pitchFamily="34" charset="-122"/>
                                <a:cs typeface="+mn-ea"/>
                              </a:rPr>
                              <m:t>𝐴</m:t>
                            </m:r>
                          </m:e>
                          <m:sub>
                            <m:r>
                              <a:rPr lang="zh-CN" altLang="en-US" sz="1400" i="1">
                                <a:latin typeface="Cambria Math" panose="02040503050406030204" pitchFamily="18" charset="0"/>
                                <a:ea typeface="微软雅黑" panose="020B0503020204020204" pitchFamily="34" charset="-122"/>
                                <a:cs typeface="+mn-ea"/>
                              </a:rPr>
                              <m:t>𝜋</m:t>
                            </m:r>
                          </m:sub>
                        </m:sSub>
                        <m:r>
                          <a:rPr lang="en-US" altLang="zh-CN" sz="1400" i="1">
                            <a:latin typeface="Cambria Math" panose="02040503050406030204" pitchFamily="18" charset="0"/>
                            <a:ea typeface="微软雅黑" panose="020B0503020204020204" pitchFamily="34" charset="-122"/>
                            <a:cs typeface="+mn-ea"/>
                          </a:rPr>
                          <m:t>(</m:t>
                        </m:r>
                        <m:sSub>
                          <m:sSubPr>
                            <m:ctrlPr>
                              <a:rPr lang="en-US" altLang="zh-CN" sz="1400" i="1">
                                <a:latin typeface="Cambria Math" panose="02040503050406030204" pitchFamily="18" charset="0"/>
                                <a:ea typeface="微软雅黑" panose="020B0503020204020204" pitchFamily="34" charset="-122"/>
                                <a:cs typeface="+mn-ea"/>
                              </a:rPr>
                            </m:ctrlPr>
                          </m:sSubPr>
                          <m:e>
                            <m:r>
                              <a:rPr lang="en-US" altLang="zh-CN" sz="1400" i="1">
                                <a:latin typeface="Cambria Math" panose="02040503050406030204" pitchFamily="18" charset="0"/>
                                <a:ea typeface="微软雅黑" panose="020B0503020204020204" pitchFamily="34" charset="-122"/>
                                <a:cs typeface="+mn-ea"/>
                              </a:rPr>
                              <m:t>𝑠</m:t>
                            </m:r>
                          </m:e>
                          <m:sub>
                            <m:r>
                              <a:rPr lang="en-US" altLang="zh-CN" sz="1400" i="1">
                                <a:latin typeface="Cambria Math" panose="02040503050406030204" pitchFamily="18" charset="0"/>
                                <a:ea typeface="微软雅黑" panose="020B0503020204020204" pitchFamily="34" charset="-122"/>
                                <a:cs typeface="+mn-ea"/>
                              </a:rPr>
                              <m:t>𝑡</m:t>
                            </m:r>
                          </m:sub>
                        </m:sSub>
                        <m:r>
                          <a:rPr lang="en-US" altLang="zh-CN" sz="1400" i="1">
                            <a:latin typeface="Cambria Math" panose="02040503050406030204" pitchFamily="18" charset="0"/>
                            <a:ea typeface="微软雅黑" panose="020B0503020204020204" pitchFamily="34" charset="-122"/>
                            <a:cs typeface="+mn-ea"/>
                          </a:rPr>
                          <m:t>,</m:t>
                        </m:r>
                        <m:sSub>
                          <m:sSubPr>
                            <m:ctrlPr>
                              <a:rPr lang="en-US" altLang="zh-CN" sz="1400" i="1">
                                <a:latin typeface="Cambria Math" panose="02040503050406030204" pitchFamily="18" charset="0"/>
                                <a:ea typeface="微软雅黑" panose="020B0503020204020204" pitchFamily="34" charset="-122"/>
                                <a:cs typeface="+mn-ea"/>
                              </a:rPr>
                            </m:ctrlPr>
                          </m:sSubPr>
                          <m:e>
                            <m:r>
                              <a:rPr lang="en-US" altLang="zh-CN" sz="1400" i="1">
                                <a:latin typeface="Cambria Math" panose="02040503050406030204" pitchFamily="18" charset="0"/>
                                <a:ea typeface="微软雅黑" panose="020B0503020204020204" pitchFamily="34" charset="-122"/>
                                <a:cs typeface="+mn-ea"/>
                              </a:rPr>
                              <m:t>𝑎</m:t>
                            </m:r>
                          </m:e>
                          <m:sub>
                            <m:r>
                              <a:rPr lang="en-US" altLang="zh-CN" sz="1400" i="1">
                                <a:latin typeface="Cambria Math" panose="02040503050406030204" pitchFamily="18" charset="0"/>
                                <a:ea typeface="微软雅黑" panose="020B0503020204020204" pitchFamily="34" charset="-122"/>
                                <a:cs typeface="+mn-ea"/>
                              </a:rPr>
                              <m:t>𝑡</m:t>
                            </m:r>
                          </m:sub>
                        </m:sSub>
                        <m:r>
                          <a:rPr lang="en-US" altLang="zh-CN" sz="1400" i="1">
                            <a:latin typeface="Cambria Math" panose="02040503050406030204" pitchFamily="18" charset="0"/>
                            <a:ea typeface="微软雅黑" panose="020B0503020204020204" pitchFamily="34" charset="-122"/>
                            <a:cs typeface="+mn-ea"/>
                          </a:rPr>
                          <m:t>)</m:t>
                        </m:r>
                      </m:e>
                    </m:d>
                  </m:oMath>
                </a14:m>
                <a:endParaRPr lang="zh-CN" altLang="en-US" sz="1600" dirty="0">
                  <a:latin typeface="微软雅黑" panose="020B0503020204020204" pitchFamily="34" charset="-122"/>
                  <a:ea typeface="微软雅黑" panose="020B0503020204020204" pitchFamily="34" charset="-122"/>
                  <a:cs typeface="+mn-ea"/>
                </a:endParaRPr>
              </a:p>
            </p:txBody>
          </p:sp>
        </mc:Choice>
        <mc:Fallback xmlns="">
          <p:sp>
            <p:nvSpPr>
              <p:cNvPr id="5" name="textbox 10"/>
              <p:cNvSpPr>
                <a:spLocks noRot="1" noChangeAspect="1" noMove="1" noResize="1" noEditPoints="1" noAdjustHandles="1" noChangeArrowheads="1" noChangeShapeType="1" noTextEdit="1"/>
              </p:cNvSpPr>
              <p:nvPr/>
            </p:nvSpPr>
            <p:spPr>
              <a:xfrm>
                <a:off x="182880" y="883705"/>
                <a:ext cx="11877040" cy="5482398"/>
              </a:xfrm>
              <a:prstGeom prst="rect">
                <a:avLst/>
              </a:prstGeom>
              <a:blipFill>
                <a:blip r:embed="rId2"/>
                <a:stretch>
                  <a:fillRect l="-462" r="-1694"/>
                </a:stretch>
              </a:blipFill>
              <a:ln w="19050">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矩形 8"/>
              <p:cNvSpPr/>
              <p:nvPr/>
            </p:nvSpPr>
            <p:spPr>
              <a:xfrm>
                <a:off x="53339" y="6576220"/>
                <a:ext cx="5476051" cy="260649"/>
              </a:xfrm>
              <a:prstGeom prst="rect">
                <a:avLst/>
              </a:prstGeom>
            </p:spPr>
            <p:txBody>
              <a:bodyPr wrap="none">
                <a:spAutoFit/>
              </a:bodyPr>
              <a:lstStyle/>
              <a:p>
                <a:r>
                  <a:rPr lang="zh-CN" altLang="en-US" sz="1000" dirty="0" smtClean="0">
                    <a:solidFill>
                      <a:schemeClr val="tx1">
                        <a:lumMod val="50000"/>
                        <a:lumOff val="50000"/>
                      </a:schemeClr>
                    </a:solidFill>
                    <a:latin typeface="+mj-ea"/>
                    <a:ea typeface="+mj-ea"/>
                  </a:rPr>
                  <a:t>注</a:t>
                </a:r>
                <a:r>
                  <a:rPr lang="en-US" altLang="zh-CN" sz="1000" dirty="0" smtClean="0">
                    <a:solidFill>
                      <a:schemeClr val="tx1">
                        <a:lumMod val="50000"/>
                        <a:lumOff val="50000"/>
                      </a:schemeClr>
                    </a:solidFill>
                    <a:latin typeface="+mj-ea"/>
                    <a:ea typeface="+mj-ea"/>
                  </a:rPr>
                  <a:t>: </a:t>
                </a:r>
                <a:r>
                  <a:rPr lang="zh-CN" altLang="en-US" sz="1000" dirty="0" smtClean="0">
                    <a:solidFill>
                      <a:schemeClr val="tx1">
                        <a:lumMod val="50000"/>
                        <a:lumOff val="50000"/>
                      </a:schemeClr>
                    </a:solidFill>
                    <a:latin typeface="+mj-ea"/>
                    <a:ea typeface="+mj-ea"/>
                  </a:rPr>
                  <a:t>上述步骤已省略</a:t>
                </a:r>
                <a:r>
                  <a:rPr lang="en-US" altLang="zh-CN" sz="1000" dirty="0" smtClean="0">
                    <a:solidFill>
                      <a:schemeClr val="tx1">
                        <a:lumMod val="50000"/>
                        <a:lumOff val="50000"/>
                      </a:schemeClr>
                    </a:solidFill>
                    <a:latin typeface="+mj-ea"/>
                    <a:ea typeface="+mj-ea"/>
                  </a:rPr>
                  <a:t>KL penalty</a:t>
                </a:r>
                <a:r>
                  <a:rPr lang="en-US" altLang="zh-CN" sz="1000" dirty="0">
                    <a:solidFill>
                      <a:schemeClr val="tx1">
                        <a:lumMod val="50000"/>
                        <a:lumOff val="50000"/>
                      </a:schemeClr>
                    </a:solidFill>
                    <a:latin typeface="+mj-ea"/>
                    <a:ea typeface="+mj-ea"/>
                  </a:rPr>
                  <a:t>:</a:t>
                </a:r>
                <a14:m>
                  <m:oMath xmlns:m="http://schemas.openxmlformats.org/officeDocument/2006/math">
                    <m:r>
                      <a:rPr lang="en-US" altLang="zh-CN" sz="1000" b="0" i="0" smtClean="0">
                        <a:solidFill>
                          <a:schemeClr val="tx1">
                            <a:lumMod val="50000"/>
                            <a:lumOff val="50000"/>
                          </a:schemeClr>
                        </a:solidFill>
                        <a:latin typeface="Cambria Math" panose="02040503050406030204" pitchFamily="18" charset="0"/>
                        <a:ea typeface="+mj-ea"/>
                      </a:rPr>
                      <m:t> </m:t>
                    </m:r>
                    <m:r>
                      <a:rPr lang="en-US" altLang="zh-CN" sz="1000" b="0" i="1" smtClean="0">
                        <a:solidFill>
                          <a:schemeClr val="tx1">
                            <a:lumMod val="50000"/>
                            <a:lumOff val="50000"/>
                          </a:schemeClr>
                        </a:solidFill>
                        <a:latin typeface="Cambria Math" panose="02040503050406030204" pitchFamily="18" charset="0"/>
                        <a:ea typeface="+mj-ea"/>
                      </a:rPr>
                      <m:t>𝐾𝐿</m:t>
                    </m:r>
                    <m:r>
                      <a:rPr lang="en-US" altLang="zh-CN" sz="1000" b="0" i="1" smtClean="0">
                        <a:solidFill>
                          <a:schemeClr val="tx1">
                            <a:lumMod val="50000"/>
                            <a:lumOff val="50000"/>
                          </a:schemeClr>
                        </a:solidFill>
                        <a:latin typeface="Cambria Math" panose="02040503050406030204" pitchFamily="18" charset="0"/>
                        <a:ea typeface="+mj-ea"/>
                      </a:rPr>
                      <m:t>[</m:t>
                    </m:r>
                    <m:sSub>
                      <m:sSubPr>
                        <m:ctrlPr>
                          <a:rPr lang="en-US" altLang="zh-CN" sz="1000" i="1">
                            <a:latin typeface="Cambria Math" panose="02040503050406030204" pitchFamily="18" charset="0"/>
                            <a:ea typeface="Cambria Math" panose="02040503050406030204" pitchFamily="18" charset="0"/>
                            <a:cs typeface="+mn-ea"/>
                          </a:rPr>
                        </m:ctrlPr>
                      </m:sSubPr>
                      <m:e>
                        <m:r>
                          <a:rPr lang="zh-CN" altLang="en-US" sz="1000" i="1">
                            <a:latin typeface="Cambria Math" panose="02040503050406030204" pitchFamily="18" charset="0"/>
                            <a:ea typeface="Cambria Math" panose="02040503050406030204" pitchFamily="18" charset="0"/>
                            <a:cs typeface="+mn-ea"/>
                          </a:rPr>
                          <m:t>𝜋</m:t>
                        </m:r>
                      </m:e>
                      <m:sub>
                        <m:r>
                          <a:rPr lang="zh-CN" altLang="en-US" sz="1000" i="1">
                            <a:latin typeface="Cambria Math" panose="02040503050406030204" pitchFamily="18" charset="0"/>
                            <a:ea typeface="Cambria Math" panose="02040503050406030204" pitchFamily="18" charset="0"/>
                            <a:cs typeface="+mn-ea"/>
                          </a:rPr>
                          <m:t>𝜃</m:t>
                        </m:r>
                      </m:sub>
                    </m:sSub>
                    <m:d>
                      <m:dPr>
                        <m:ctrlPr>
                          <a:rPr lang="en-US" altLang="zh-CN" sz="1000" i="1">
                            <a:latin typeface="Cambria Math" panose="02040503050406030204" pitchFamily="18" charset="0"/>
                            <a:ea typeface="Cambria Math" panose="02040503050406030204" pitchFamily="18" charset="0"/>
                            <a:cs typeface="+mn-ea"/>
                          </a:rPr>
                        </m:ctrlPr>
                      </m:dPr>
                      <m:e>
                        <m:sSub>
                          <m:sSubPr>
                            <m:ctrlPr>
                              <a:rPr lang="en-US" altLang="zh-CN" sz="1000" i="1">
                                <a:latin typeface="Cambria Math" panose="02040503050406030204" pitchFamily="18" charset="0"/>
                                <a:ea typeface="Cambria Math" panose="02040503050406030204" pitchFamily="18" charset="0"/>
                                <a:cs typeface="+mn-ea"/>
                              </a:rPr>
                            </m:ctrlPr>
                          </m:sSubPr>
                          <m:e>
                            <m:r>
                              <a:rPr lang="en-US" altLang="zh-CN" sz="1000" i="1">
                                <a:latin typeface="Cambria Math" panose="02040503050406030204" pitchFamily="18" charset="0"/>
                                <a:ea typeface="Cambria Math" panose="02040503050406030204" pitchFamily="18" charset="0"/>
                                <a:cs typeface="+mn-ea"/>
                              </a:rPr>
                              <m:t>𝑎</m:t>
                            </m:r>
                          </m:e>
                          <m:sub>
                            <m:r>
                              <a:rPr lang="en-US" altLang="zh-CN" sz="1000" i="1">
                                <a:latin typeface="Cambria Math" panose="02040503050406030204" pitchFamily="18" charset="0"/>
                                <a:ea typeface="Cambria Math" panose="02040503050406030204" pitchFamily="18" charset="0"/>
                                <a:cs typeface="+mn-ea"/>
                              </a:rPr>
                              <m:t>𝑡</m:t>
                            </m:r>
                          </m:sub>
                        </m:sSub>
                      </m:e>
                      <m:e>
                        <m:sSub>
                          <m:sSubPr>
                            <m:ctrlPr>
                              <a:rPr lang="en-US" altLang="zh-CN" sz="1000" i="1">
                                <a:latin typeface="Cambria Math" panose="02040503050406030204" pitchFamily="18" charset="0"/>
                                <a:ea typeface="Cambria Math" panose="02040503050406030204" pitchFamily="18" charset="0"/>
                                <a:cs typeface="+mn-ea"/>
                              </a:rPr>
                            </m:ctrlPr>
                          </m:sSubPr>
                          <m:e>
                            <m:r>
                              <a:rPr lang="en-US" altLang="zh-CN" sz="1000" i="1">
                                <a:latin typeface="Cambria Math" panose="02040503050406030204" pitchFamily="18" charset="0"/>
                                <a:ea typeface="Cambria Math" panose="02040503050406030204" pitchFamily="18" charset="0"/>
                                <a:cs typeface="+mn-ea"/>
                              </a:rPr>
                              <m:t>𝑠</m:t>
                            </m:r>
                          </m:e>
                          <m:sub>
                            <m:r>
                              <a:rPr lang="en-US" altLang="zh-CN" sz="1000" i="1">
                                <a:latin typeface="Cambria Math" panose="02040503050406030204" pitchFamily="18" charset="0"/>
                                <a:ea typeface="Cambria Math" panose="02040503050406030204" pitchFamily="18" charset="0"/>
                                <a:cs typeface="+mn-ea"/>
                              </a:rPr>
                              <m:t>𝑡</m:t>
                            </m:r>
                          </m:sub>
                        </m:sSub>
                      </m:e>
                    </m:d>
                    <m:r>
                      <a:rPr lang="en-US" altLang="zh-CN" sz="1000" b="0" i="1" smtClean="0">
                        <a:latin typeface="Cambria Math" panose="02040503050406030204" pitchFamily="18" charset="0"/>
                        <a:ea typeface="Cambria Math" panose="02040503050406030204" pitchFamily="18" charset="0"/>
                        <a:cs typeface="+mn-ea"/>
                      </a:rPr>
                      <m:t>,</m:t>
                    </m:r>
                    <m:sSub>
                      <m:sSubPr>
                        <m:ctrlPr>
                          <a:rPr lang="en-US" altLang="zh-CN" sz="1000" i="1">
                            <a:latin typeface="Cambria Math" panose="02040503050406030204" pitchFamily="18" charset="0"/>
                            <a:ea typeface="Cambria Math" panose="02040503050406030204" pitchFamily="18" charset="0"/>
                            <a:cs typeface="+mn-ea"/>
                          </a:rPr>
                        </m:ctrlPr>
                      </m:sSubPr>
                      <m:e>
                        <m:r>
                          <a:rPr lang="zh-CN" altLang="en-US" sz="1000" i="1">
                            <a:latin typeface="Cambria Math" panose="02040503050406030204" pitchFamily="18" charset="0"/>
                            <a:ea typeface="Cambria Math" panose="02040503050406030204" pitchFamily="18" charset="0"/>
                            <a:cs typeface="+mn-ea"/>
                          </a:rPr>
                          <m:t>𝜋</m:t>
                        </m:r>
                      </m:e>
                      <m:sub>
                        <m:sSub>
                          <m:sSubPr>
                            <m:ctrlPr>
                              <a:rPr lang="en-US" altLang="zh-CN" sz="1000" i="1">
                                <a:latin typeface="Cambria Math" panose="02040503050406030204" pitchFamily="18" charset="0"/>
                                <a:ea typeface="Cambria Math" panose="02040503050406030204" pitchFamily="18" charset="0"/>
                                <a:cs typeface="+mn-ea"/>
                              </a:rPr>
                            </m:ctrlPr>
                          </m:sSubPr>
                          <m:e>
                            <m:r>
                              <a:rPr lang="zh-CN" altLang="en-US" sz="1000" i="1">
                                <a:latin typeface="Cambria Math" panose="02040503050406030204" pitchFamily="18" charset="0"/>
                                <a:ea typeface="Cambria Math" panose="02040503050406030204" pitchFamily="18" charset="0"/>
                                <a:cs typeface="+mn-ea"/>
                              </a:rPr>
                              <m:t>𝜃</m:t>
                            </m:r>
                          </m:e>
                          <m:sub>
                            <m:r>
                              <a:rPr lang="en-US" altLang="zh-CN" sz="1000" i="1">
                                <a:latin typeface="Cambria Math" panose="02040503050406030204" pitchFamily="18" charset="0"/>
                                <a:ea typeface="Cambria Math" panose="02040503050406030204" pitchFamily="18" charset="0"/>
                                <a:cs typeface="+mn-ea"/>
                              </a:rPr>
                              <m:t>𝑜𝑙𝑑</m:t>
                            </m:r>
                          </m:sub>
                        </m:sSub>
                      </m:sub>
                    </m:sSub>
                    <m:d>
                      <m:dPr>
                        <m:ctrlPr>
                          <a:rPr lang="en-US" altLang="zh-CN" sz="1000" i="1">
                            <a:latin typeface="Cambria Math" panose="02040503050406030204" pitchFamily="18" charset="0"/>
                            <a:ea typeface="Cambria Math" panose="02040503050406030204" pitchFamily="18" charset="0"/>
                            <a:cs typeface="+mn-ea"/>
                          </a:rPr>
                        </m:ctrlPr>
                      </m:dPr>
                      <m:e>
                        <m:sSub>
                          <m:sSubPr>
                            <m:ctrlPr>
                              <a:rPr lang="en-US" altLang="zh-CN" sz="1000" i="1">
                                <a:latin typeface="Cambria Math" panose="02040503050406030204" pitchFamily="18" charset="0"/>
                                <a:ea typeface="Cambria Math" panose="02040503050406030204" pitchFamily="18" charset="0"/>
                                <a:cs typeface="+mn-ea"/>
                              </a:rPr>
                            </m:ctrlPr>
                          </m:sSubPr>
                          <m:e>
                            <m:r>
                              <a:rPr lang="en-US" altLang="zh-CN" sz="1000" i="1">
                                <a:latin typeface="Cambria Math" panose="02040503050406030204" pitchFamily="18" charset="0"/>
                                <a:ea typeface="Cambria Math" panose="02040503050406030204" pitchFamily="18" charset="0"/>
                                <a:cs typeface="+mn-ea"/>
                              </a:rPr>
                              <m:t>𝑎</m:t>
                            </m:r>
                          </m:e>
                          <m:sub>
                            <m:r>
                              <a:rPr lang="en-US" altLang="zh-CN" sz="1000" i="1">
                                <a:latin typeface="Cambria Math" panose="02040503050406030204" pitchFamily="18" charset="0"/>
                                <a:ea typeface="Cambria Math" panose="02040503050406030204" pitchFamily="18" charset="0"/>
                                <a:cs typeface="+mn-ea"/>
                              </a:rPr>
                              <m:t>𝑡</m:t>
                            </m:r>
                          </m:sub>
                        </m:sSub>
                      </m:e>
                      <m:e>
                        <m:sSub>
                          <m:sSubPr>
                            <m:ctrlPr>
                              <a:rPr lang="en-US" altLang="zh-CN" sz="1000" i="1">
                                <a:latin typeface="Cambria Math" panose="02040503050406030204" pitchFamily="18" charset="0"/>
                                <a:ea typeface="Cambria Math" panose="02040503050406030204" pitchFamily="18" charset="0"/>
                                <a:cs typeface="+mn-ea"/>
                              </a:rPr>
                            </m:ctrlPr>
                          </m:sSubPr>
                          <m:e>
                            <m:r>
                              <a:rPr lang="en-US" altLang="zh-CN" sz="1000" i="1">
                                <a:latin typeface="Cambria Math" panose="02040503050406030204" pitchFamily="18" charset="0"/>
                                <a:ea typeface="Cambria Math" panose="02040503050406030204" pitchFamily="18" charset="0"/>
                                <a:cs typeface="+mn-ea"/>
                              </a:rPr>
                              <m:t>𝑠</m:t>
                            </m:r>
                          </m:e>
                          <m:sub>
                            <m:r>
                              <a:rPr lang="en-US" altLang="zh-CN" sz="1000" i="1">
                                <a:latin typeface="Cambria Math" panose="02040503050406030204" pitchFamily="18" charset="0"/>
                                <a:ea typeface="Cambria Math" panose="02040503050406030204" pitchFamily="18" charset="0"/>
                                <a:cs typeface="+mn-ea"/>
                              </a:rPr>
                              <m:t>𝑡</m:t>
                            </m:r>
                          </m:sub>
                        </m:sSub>
                      </m:e>
                    </m:d>
                    <m:r>
                      <a:rPr lang="en-US" altLang="zh-CN" sz="1000" b="0" i="1" smtClean="0">
                        <a:solidFill>
                          <a:schemeClr val="tx1">
                            <a:lumMod val="50000"/>
                            <a:lumOff val="50000"/>
                          </a:schemeClr>
                        </a:solidFill>
                        <a:latin typeface="Cambria Math" panose="02040503050406030204" pitchFamily="18" charset="0"/>
                        <a:ea typeface="+mj-ea"/>
                      </a:rPr>
                      <m:t>]</m:t>
                    </m:r>
                  </m:oMath>
                </a14:m>
                <a:r>
                  <a:rPr lang="zh-CN" altLang="en-US" sz="1000" dirty="0" smtClean="0">
                    <a:solidFill>
                      <a:schemeClr val="tx1">
                        <a:lumMod val="50000"/>
                        <a:lumOff val="50000"/>
                      </a:schemeClr>
                    </a:solidFill>
                    <a:latin typeface="+mj-ea"/>
                    <a:ea typeface="+mj-ea"/>
                  </a:rPr>
                  <a:t>，</a:t>
                </a:r>
                <a:r>
                  <a:rPr lang="en-US" altLang="zh-CN" sz="1000" dirty="0" smtClean="0">
                    <a:solidFill>
                      <a:schemeClr val="tx1">
                        <a:lumMod val="50000"/>
                        <a:lumOff val="50000"/>
                      </a:schemeClr>
                    </a:solidFill>
                    <a:latin typeface="+mj-ea"/>
                    <a:ea typeface="+mj-ea"/>
                  </a:rPr>
                  <a:t>PPO</a:t>
                </a:r>
                <a:r>
                  <a:rPr lang="zh-CN" altLang="en-US" sz="1000" dirty="0" smtClean="0">
                    <a:solidFill>
                      <a:schemeClr val="tx1">
                        <a:lumMod val="50000"/>
                        <a:lumOff val="50000"/>
                      </a:schemeClr>
                    </a:solidFill>
                    <a:latin typeface="+mj-ea"/>
                    <a:ea typeface="+mj-ea"/>
                  </a:rPr>
                  <a:t>文章实验验证其效果不如</a:t>
                </a:r>
                <a:r>
                  <a:rPr lang="en-US" altLang="zh-CN" sz="1000" dirty="0" smtClean="0">
                    <a:solidFill>
                      <a:schemeClr val="tx1">
                        <a:lumMod val="50000"/>
                        <a:lumOff val="50000"/>
                      </a:schemeClr>
                    </a:solidFill>
                    <a:latin typeface="+mj-ea"/>
                    <a:ea typeface="+mj-ea"/>
                  </a:rPr>
                  <a:t>Clip.</a:t>
                </a:r>
                <a:endParaRPr lang="zh-CN" altLang="en-US" sz="1000" dirty="0">
                  <a:solidFill>
                    <a:schemeClr val="tx1">
                      <a:lumMod val="50000"/>
                      <a:lumOff val="50000"/>
                    </a:schemeClr>
                  </a:solidFill>
                  <a:latin typeface="+mj-ea"/>
                  <a:ea typeface="+mj-ea"/>
                </a:endParaRPr>
              </a:p>
            </p:txBody>
          </p:sp>
        </mc:Choice>
        <mc:Fallback xmlns="">
          <p:sp>
            <p:nvSpPr>
              <p:cNvPr id="9" name="矩形 8"/>
              <p:cNvSpPr>
                <a:spLocks noRot="1" noChangeAspect="1" noMove="1" noResize="1" noEditPoints="1" noAdjustHandles="1" noChangeArrowheads="1" noChangeShapeType="1" noTextEdit="1"/>
              </p:cNvSpPr>
              <p:nvPr/>
            </p:nvSpPr>
            <p:spPr>
              <a:xfrm>
                <a:off x="53339" y="6576220"/>
                <a:ext cx="5476051" cy="260649"/>
              </a:xfrm>
              <a:prstGeom prst="rect">
                <a:avLst/>
              </a:prstGeom>
              <a:blipFill>
                <a:blip r:embed="rId3"/>
                <a:stretch>
                  <a:fillRect b="-4651"/>
                </a:stretch>
              </a:blipFill>
            </p:spPr>
            <p:txBody>
              <a:bodyPr/>
              <a:lstStyle/>
              <a:p>
                <a:r>
                  <a:rPr lang="zh-CN" altLang="en-US">
                    <a:noFill/>
                  </a:rPr>
                  <a:t> </a:t>
                </a:r>
              </a:p>
            </p:txBody>
          </p:sp>
        </mc:Fallback>
      </mc:AlternateContent>
      <p:sp>
        <p:nvSpPr>
          <p:cNvPr id="4" name="灯片编号占位符 3"/>
          <p:cNvSpPr>
            <a:spLocks noGrp="1"/>
          </p:cNvSpPr>
          <p:nvPr>
            <p:ph type="sldNum" sz="quarter" idx="13"/>
          </p:nvPr>
        </p:nvSpPr>
        <p:spPr/>
        <p:txBody>
          <a:bodyPr/>
          <a:lstStyle/>
          <a:p>
            <a:fld id="{D0399D1A-D296-42B7-916E-50FBDB540DBE}" type="slidenum">
              <a:rPr lang="zh-CN" altLang="en-US" smtClean="0"/>
              <a:pPr/>
              <a:t>12</a:t>
            </a:fld>
            <a:endParaRPr lang="zh-CN" altLang="en-US" dirty="0"/>
          </a:p>
        </p:txBody>
      </p:sp>
    </p:spTree>
    <p:extLst>
      <p:ext uri="{BB962C8B-B14F-4D97-AF65-F5344CB8AC3E}">
        <p14:creationId xmlns:p14="http://schemas.microsoft.com/office/powerpoint/2010/main" val="142440425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4"/>
          </p:nvPr>
        </p:nvSpPr>
        <p:spPr/>
        <p:txBody>
          <a:bodyPr/>
          <a:lstStyle/>
          <a:p>
            <a:r>
              <a:rPr lang="zh-CN" altLang="en-US" dirty="0" smtClean="0"/>
              <a:t>补充细节</a:t>
            </a:r>
            <a:r>
              <a:rPr lang="en-US" altLang="zh-CN" dirty="0" smtClean="0"/>
              <a:t>1</a:t>
            </a:r>
            <a:endParaRPr lang="zh-CN" altLang="en-US" dirty="0"/>
          </a:p>
        </p:txBody>
      </p:sp>
      <mc:AlternateContent xmlns:mc="http://schemas.openxmlformats.org/markup-compatibility/2006" xmlns:a14="http://schemas.microsoft.com/office/drawing/2010/main">
        <mc:Choice Requires="a14">
          <p:sp>
            <p:nvSpPr>
              <p:cNvPr id="4" name="textbox 10"/>
              <p:cNvSpPr/>
              <p:nvPr/>
            </p:nvSpPr>
            <p:spPr>
              <a:xfrm>
                <a:off x="436880" y="746496"/>
                <a:ext cx="11399520" cy="6086025"/>
              </a:xfrm>
              <a:prstGeom prst="rect">
                <a:avLst/>
              </a:prstGeom>
              <a:ln w="19050">
                <a:noFill/>
              </a:ln>
            </p:spPr>
            <p:txBody>
              <a:bodyPr wrap="square">
                <a:spAutoFit/>
              </a:bodyPr>
              <a:lstStyle/>
              <a:p>
                <a:pPr marL="342900" indent="-342900">
                  <a:lnSpc>
                    <a:spcPct val="150000"/>
                  </a:lnSpc>
                  <a:buFont typeface="Arial" panose="020B0604020202020204" pitchFamily="34" charset="0"/>
                  <a:buChar char="•"/>
                </a:pPr>
                <a:r>
                  <a:rPr lang="zh-CN" altLang="en-US" sz="1400" b="1" dirty="0" smtClean="0">
                    <a:latin typeface="微软雅黑" panose="020B0503020204020204" pitchFamily="34" charset="-122"/>
                    <a:ea typeface="微软雅黑" panose="020B0503020204020204" pitchFamily="34" charset="-122"/>
                    <a:cs typeface="+mn-ea"/>
                  </a:rPr>
                  <a:t>价值函数（</a:t>
                </a:r>
                <a:r>
                  <a:rPr lang="en-US" altLang="zh-CN" sz="1400" b="1" dirty="0">
                    <a:latin typeface="微软雅黑" panose="020B0503020204020204" pitchFamily="34" charset="-122"/>
                    <a:ea typeface="微软雅黑" panose="020B0503020204020204" pitchFamily="34" charset="-122"/>
                    <a:cs typeface="+mn-ea"/>
                  </a:rPr>
                  <a:t>Value function</a:t>
                </a:r>
                <a:r>
                  <a:rPr lang="zh-CN" altLang="en-US" sz="1400" b="1" dirty="0">
                    <a:latin typeface="微软雅黑" panose="020B0503020204020204" pitchFamily="34" charset="-122"/>
                    <a:ea typeface="微软雅黑" panose="020B0503020204020204" pitchFamily="34" charset="-122"/>
                    <a:cs typeface="+mn-ea"/>
                  </a:rPr>
                  <a:t>）</a:t>
                </a:r>
                <a:r>
                  <a:rPr lang="zh-CN" altLang="en-US" sz="1400" dirty="0">
                    <a:latin typeface="微软雅黑" panose="020B0503020204020204" pitchFamily="34" charset="-122"/>
                    <a:ea typeface="微软雅黑" panose="020B0503020204020204" pitchFamily="34" charset="-122"/>
                    <a:cs typeface="+mn-ea"/>
                  </a:rPr>
                  <a:t>：价值函数评估了状态或状态</a:t>
                </a:r>
                <a:r>
                  <a:rPr lang="en-US" altLang="zh-CN" sz="1400" dirty="0">
                    <a:latin typeface="微软雅黑" panose="020B0503020204020204" pitchFamily="34" charset="-122"/>
                    <a:ea typeface="微软雅黑" panose="020B0503020204020204" pitchFamily="34" charset="-122"/>
                    <a:cs typeface="+mn-ea"/>
                  </a:rPr>
                  <a:t>-</a:t>
                </a:r>
                <a:r>
                  <a:rPr lang="zh-CN" altLang="en-US" sz="1400" dirty="0">
                    <a:latin typeface="微软雅黑" panose="020B0503020204020204" pitchFamily="34" charset="-122"/>
                    <a:ea typeface="微软雅黑" panose="020B0503020204020204" pitchFamily="34" charset="-122"/>
                    <a:cs typeface="+mn-ea"/>
                  </a:rPr>
                  <a:t>动作对的价值，即在某状态或动作下，智能体预期能够获得的累积</a:t>
                </a:r>
                <a:r>
                  <a:rPr lang="zh-CN" altLang="en-US" sz="1400" dirty="0" smtClean="0">
                    <a:latin typeface="微软雅黑" panose="020B0503020204020204" pitchFamily="34" charset="-122"/>
                    <a:ea typeface="微软雅黑" panose="020B0503020204020204" pitchFamily="34" charset="-122"/>
                    <a:cs typeface="+mn-ea"/>
                  </a:rPr>
                  <a:t>奖励，常见</a:t>
                </a:r>
                <a:r>
                  <a:rPr lang="zh-CN" altLang="en-US" sz="1400" dirty="0">
                    <a:latin typeface="微软雅黑" panose="020B0503020204020204" pitchFamily="34" charset="-122"/>
                    <a:ea typeface="微软雅黑" panose="020B0503020204020204" pitchFamily="34" charset="-122"/>
                    <a:cs typeface="+mn-ea"/>
                  </a:rPr>
                  <a:t>的价值函数</a:t>
                </a:r>
                <a:r>
                  <a:rPr lang="zh-CN" altLang="en-US" sz="1400" dirty="0" smtClean="0">
                    <a:latin typeface="微软雅黑" panose="020B0503020204020204" pitchFamily="34" charset="-122"/>
                    <a:ea typeface="微软雅黑" panose="020B0503020204020204" pitchFamily="34" charset="-122"/>
                    <a:cs typeface="+mn-ea"/>
                  </a:rPr>
                  <a:t>有</a:t>
                </a:r>
                <a:endParaRPr lang="en-US" altLang="zh-CN" sz="1400" dirty="0" smtClean="0">
                  <a:latin typeface="微软雅黑" panose="020B0503020204020204" pitchFamily="34" charset="-122"/>
                  <a:ea typeface="微软雅黑" panose="020B0503020204020204" pitchFamily="34" charset="-122"/>
                  <a:cs typeface="+mn-ea"/>
                </a:endParaRPr>
              </a:p>
              <a:p>
                <a:pPr marL="800100" lvl="1" indent="-342900">
                  <a:lnSpc>
                    <a:spcPct val="150000"/>
                  </a:lnSpc>
                  <a:buFont typeface="Arial" panose="020B0604020202020204" pitchFamily="34" charset="0"/>
                  <a:buChar char="•"/>
                </a:pPr>
                <a:r>
                  <a:rPr lang="zh-CN" altLang="en-US" sz="1200" dirty="0" smtClean="0">
                    <a:latin typeface="微软雅黑" panose="020B0503020204020204" pitchFamily="34" charset="-122"/>
                    <a:ea typeface="微软雅黑" panose="020B0503020204020204" pitchFamily="34" charset="-122"/>
                    <a:cs typeface="+mn-ea"/>
                  </a:rPr>
                  <a:t>状态</a:t>
                </a:r>
                <a:r>
                  <a:rPr lang="zh-CN" altLang="en-US" sz="1200" dirty="0">
                    <a:latin typeface="微软雅黑" panose="020B0503020204020204" pitchFamily="34" charset="-122"/>
                    <a:ea typeface="微软雅黑" panose="020B0503020204020204" pitchFamily="34" charset="-122"/>
                    <a:cs typeface="+mn-ea"/>
                  </a:rPr>
                  <a:t>价值</a:t>
                </a:r>
                <a:r>
                  <a:rPr lang="zh-CN" altLang="en-US" sz="1200" dirty="0" smtClean="0">
                    <a:latin typeface="微软雅黑" panose="020B0503020204020204" pitchFamily="34" charset="-122"/>
                    <a:ea typeface="微软雅黑" panose="020B0503020204020204" pitchFamily="34" charset="-122"/>
                    <a:cs typeface="+mn-ea"/>
                  </a:rPr>
                  <a:t>函数（</a:t>
                </a:r>
                <a:r>
                  <a:rPr lang="en-US" altLang="zh-CN" sz="1200" dirty="0" smtClean="0">
                    <a:latin typeface="微软雅黑" panose="020B0503020204020204" pitchFamily="34" charset="-122"/>
                    <a:ea typeface="微软雅黑" panose="020B0503020204020204" pitchFamily="34" charset="-122"/>
                    <a:cs typeface="+mn-ea"/>
                  </a:rPr>
                  <a:t>State-value function</a:t>
                </a:r>
                <a:r>
                  <a:rPr lang="zh-CN" altLang="en-US" sz="1200" dirty="0" smtClean="0">
                    <a:latin typeface="微软雅黑" panose="020B0503020204020204" pitchFamily="34" charset="-122"/>
                    <a:ea typeface="微软雅黑" panose="020B0503020204020204" pitchFamily="34" charset="-122"/>
                    <a:cs typeface="+mn-ea"/>
                  </a:rPr>
                  <a:t>）：</a:t>
                </a:r>
                <a:r>
                  <a:rPr lang="zh-CN" altLang="en-US" sz="1200" dirty="0">
                    <a:latin typeface="微软雅黑" panose="020B0503020204020204" pitchFamily="34" charset="-122"/>
                    <a:ea typeface="微软雅黑" panose="020B0503020204020204" pitchFamily="34" charset="-122"/>
                    <a:cs typeface="+mn-ea"/>
                  </a:rPr>
                  <a:t>刻画的是从某个</a:t>
                </a:r>
                <a:r>
                  <a:rPr lang="zh-CN" altLang="en-US" sz="1200" dirty="0" smtClean="0">
                    <a:latin typeface="微软雅黑" panose="020B0503020204020204" pitchFamily="34" charset="-122"/>
                    <a:ea typeface="微软雅黑" panose="020B0503020204020204" pitchFamily="34" charset="-122"/>
                    <a:cs typeface="+mn-ea"/>
                  </a:rPr>
                  <a:t>状态</a:t>
                </a:r>
                <a:r>
                  <a:rPr lang="en-US" altLang="zh-CN" sz="1200" dirty="0" smtClean="0">
                    <a:latin typeface="微软雅黑" panose="020B0503020204020204" pitchFamily="34" charset="-122"/>
                    <a:ea typeface="微软雅黑" panose="020B0503020204020204" pitchFamily="34" charset="-122"/>
                    <a:cs typeface="+mn-ea"/>
                  </a:rPr>
                  <a:t>s</a:t>
                </a:r>
                <a:r>
                  <a:rPr lang="zh-CN" altLang="en-US" sz="1200" dirty="0" smtClean="0">
                    <a:latin typeface="微软雅黑" panose="020B0503020204020204" pitchFamily="34" charset="-122"/>
                    <a:ea typeface="微软雅黑" panose="020B0503020204020204" pitchFamily="34" charset="-122"/>
                    <a:cs typeface="+mn-ea"/>
                  </a:rPr>
                  <a:t>开始</a:t>
                </a:r>
                <a:r>
                  <a:rPr lang="zh-CN" altLang="en-US" sz="1200" dirty="0">
                    <a:latin typeface="微软雅黑" panose="020B0503020204020204" pitchFamily="34" charset="-122"/>
                    <a:ea typeface="微软雅黑" panose="020B0503020204020204" pitchFamily="34" charset="-122"/>
                    <a:cs typeface="+mn-ea"/>
                  </a:rPr>
                  <a:t>，依据</a:t>
                </a:r>
                <a:r>
                  <a:rPr lang="zh-CN" altLang="en-US" sz="1200" dirty="0" smtClean="0">
                    <a:latin typeface="微软雅黑" panose="020B0503020204020204" pitchFamily="34" charset="-122"/>
                    <a:ea typeface="微软雅黑" panose="020B0503020204020204" pitchFamily="34" charset="-122"/>
                    <a:cs typeface="+mn-ea"/>
                  </a:rPr>
                  <a:t>策略</a:t>
                </a:r>
                <a:r>
                  <a:rPr lang="en-US" altLang="zh-CN" sz="1200" dirty="0" smtClean="0">
                    <a:latin typeface="微软雅黑" panose="020B0503020204020204" pitchFamily="34" charset="-122"/>
                    <a:ea typeface="微软雅黑" panose="020B0503020204020204" pitchFamily="34" charset="-122"/>
                    <a:cs typeface="+mn-ea"/>
                  </a:rPr>
                  <a:t>π</a:t>
                </a:r>
                <a:r>
                  <a:rPr lang="zh-CN" altLang="en-US" sz="1200" dirty="0" smtClean="0">
                    <a:latin typeface="微软雅黑" panose="020B0503020204020204" pitchFamily="34" charset="-122"/>
                    <a:ea typeface="微软雅黑" panose="020B0503020204020204" pitchFamily="34" charset="-122"/>
                    <a:cs typeface="+mn-ea"/>
                  </a:rPr>
                  <a:t>采取动作，智能</a:t>
                </a:r>
                <a:r>
                  <a:rPr lang="zh-CN" altLang="en-US" sz="1200" dirty="0">
                    <a:latin typeface="微软雅黑" panose="020B0503020204020204" pitchFamily="34" charset="-122"/>
                    <a:ea typeface="微软雅黑" panose="020B0503020204020204" pitchFamily="34" charset="-122"/>
                    <a:cs typeface="+mn-ea"/>
                  </a:rPr>
                  <a:t>体可以得到的累积折扣奖励的</a:t>
                </a:r>
                <a:r>
                  <a:rPr lang="zh-CN" altLang="en-US" sz="1200" b="1" dirty="0" smtClean="0">
                    <a:latin typeface="微软雅黑" panose="020B0503020204020204" pitchFamily="34" charset="-122"/>
                    <a:ea typeface="微软雅黑" panose="020B0503020204020204" pitchFamily="34" charset="-122"/>
                    <a:cs typeface="+mn-ea"/>
                  </a:rPr>
                  <a:t>期望值</a:t>
                </a:r>
                <a:r>
                  <a:rPr lang="zh-CN" altLang="en-US" sz="1200" dirty="0" smtClean="0">
                    <a:latin typeface="微软雅黑" panose="020B0503020204020204" pitchFamily="34" charset="-122"/>
                    <a:ea typeface="微软雅黑" panose="020B0503020204020204" pitchFamily="34" charset="-122"/>
                    <a:cs typeface="+mn-ea"/>
                  </a:rPr>
                  <a:t>，</a:t>
                </a:r>
                <a14:m>
                  <m:oMath xmlns:m="http://schemas.openxmlformats.org/officeDocument/2006/math">
                    <m:sSub>
                      <m:sSubPr>
                        <m:ctrlPr>
                          <a:rPr lang="en-US" altLang="zh-CN" sz="1200" i="1">
                            <a:latin typeface="Cambria Math" panose="02040503050406030204" pitchFamily="18" charset="0"/>
                            <a:ea typeface="Cambria Math" panose="02040503050406030204" pitchFamily="18" charset="0"/>
                            <a:cs typeface="+mn-ea"/>
                          </a:rPr>
                        </m:ctrlPr>
                      </m:sSubPr>
                      <m:e>
                        <m:r>
                          <a:rPr lang="en-US" altLang="zh-CN" sz="1200" b="0" i="1" smtClean="0">
                            <a:latin typeface="Cambria Math" panose="02040503050406030204" pitchFamily="18" charset="0"/>
                            <a:ea typeface="Cambria Math" panose="02040503050406030204" pitchFamily="18" charset="0"/>
                            <a:cs typeface="+mn-ea"/>
                          </a:rPr>
                          <m:t>𝑉</m:t>
                        </m:r>
                      </m:e>
                      <m:sub>
                        <m:r>
                          <a:rPr lang="zh-CN" altLang="en-US" sz="1200" i="1" smtClean="0">
                            <a:latin typeface="Cambria Math" panose="02040503050406030204" pitchFamily="18" charset="0"/>
                            <a:ea typeface="Cambria Math" panose="02040503050406030204" pitchFamily="18" charset="0"/>
                            <a:cs typeface="+mn-ea"/>
                          </a:rPr>
                          <m:t>𝜋</m:t>
                        </m:r>
                      </m:sub>
                    </m:sSub>
                    <m:d>
                      <m:dPr>
                        <m:ctrlPr>
                          <a:rPr lang="en-US" altLang="zh-CN" sz="1200" b="0" i="1" smtClean="0">
                            <a:latin typeface="Cambria Math" panose="02040503050406030204" pitchFamily="18" charset="0"/>
                            <a:ea typeface="Cambria Math" panose="02040503050406030204" pitchFamily="18" charset="0"/>
                            <a:cs typeface="+mn-ea"/>
                          </a:rPr>
                        </m:ctrlPr>
                      </m:dPr>
                      <m:e>
                        <m:r>
                          <a:rPr lang="en-US" altLang="zh-CN" sz="1200" b="0" i="1" smtClean="0">
                            <a:latin typeface="Cambria Math" panose="02040503050406030204" pitchFamily="18" charset="0"/>
                            <a:ea typeface="Cambria Math" panose="02040503050406030204" pitchFamily="18" charset="0"/>
                            <a:cs typeface="+mn-ea"/>
                          </a:rPr>
                          <m:t>𝑠</m:t>
                        </m:r>
                      </m:e>
                    </m:d>
                    <m:r>
                      <a:rPr lang="en-US" altLang="zh-CN" sz="1200" b="0" i="1" smtClean="0">
                        <a:latin typeface="Cambria Math" panose="02040503050406030204" pitchFamily="18" charset="0"/>
                        <a:ea typeface="Cambria Math" panose="02040503050406030204" pitchFamily="18" charset="0"/>
                        <a:cs typeface="+mn-ea"/>
                      </a:rPr>
                      <m:t>=</m:t>
                    </m:r>
                    <m:sSub>
                      <m:sSubPr>
                        <m:ctrlPr>
                          <a:rPr lang="en-US" altLang="zh-CN" sz="1200" b="0" i="1" smtClean="0">
                            <a:latin typeface="Cambria Math" panose="02040503050406030204" pitchFamily="18" charset="0"/>
                            <a:ea typeface="Cambria Math" panose="02040503050406030204" pitchFamily="18" charset="0"/>
                            <a:cs typeface="+mn-ea"/>
                          </a:rPr>
                        </m:ctrlPr>
                      </m:sSubPr>
                      <m:e>
                        <m:r>
                          <a:rPr lang="en-US" altLang="zh-CN" sz="1200" b="0" i="1" smtClean="0">
                            <a:latin typeface="Cambria Math" panose="02040503050406030204" pitchFamily="18" charset="0"/>
                            <a:ea typeface="Cambria Math" panose="02040503050406030204" pitchFamily="18" charset="0"/>
                            <a:cs typeface="+mn-ea"/>
                          </a:rPr>
                          <m:t>𝐸</m:t>
                        </m:r>
                      </m:e>
                      <m:sub>
                        <m:r>
                          <a:rPr lang="zh-CN" altLang="en-US" sz="1200" b="0" i="1" smtClean="0">
                            <a:latin typeface="Cambria Math" panose="02040503050406030204" pitchFamily="18" charset="0"/>
                            <a:ea typeface="Cambria Math" panose="02040503050406030204" pitchFamily="18" charset="0"/>
                            <a:cs typeface="+mn-ea"/>
                          </a:rPr>
                          <m:t>𝜋</m:t>
                        </m:r>
                      </m:sub>
                    </m:sSub>
                    <m:d>
                      <m:dPr>
                        <m:begChr m:val="["/>
                        <m:endChr m:val="]"/>
                        <m:ctrlPr>
                          <a:rPr lang="en-US" altLang="zh-CN" sz="1200" b="0" i="1" smtClean="0">
                            <a:latin typeface="Cambria Math" panose="02040503050406030204" pitchFamily="18" charset="0"/>
                            <a:ea typeface="Cambria Math" panose="02040503050406030204" pitchFamily="18" charset="0"/>
                            <a:cs typeface="+mn-ea"/>
                          </a:rPr>
                        </m:ctrlPr>
                      </m:dPr>
                      <m:e>
                        <m:sSub>
                          <m:sSubPr>
                            <m:ctrlPr>
                              <a:rPr lang="en-US" altLang="zh-CN" sz="1200" b="0" i="1" smtClean="0">
                                <a:latin typeface="Cambria Math" panose="02040503050406030204" pitchFamily="18" charset="0"/>
                                <a:ea typeface="Cambria Math" panose="02040503050406030204" pitchFamily="18" charset="0"/>
                                <a:cs typeface="+mn-ea"/>
                              </a:rPr>
                            </m:ctrlPr>
                          </m:sSubPr>
                          <m:e>
                            <m:r>
                              <a:rPr lang="en-US" altLang="zh-CN" sz="1200" b="0" i="1" smtClean="0">
                                <a:latin typeface="Cambria Math" panose="02040503050406030204" pitchFamily="18" charset="0"/>
                                <a:ea typeface="Cambria Math" panose="02040503050406030204" pitchFamily="18" charset="0"/>
                                <a:cs typeface="+mn-ea"/>
                              </a:rPr>
                              <m:t>𝑟</m:t>
                            </m:r>
                          </m:e>
                          <m:sub>
                            <m:r>
                              <a:rPr lang="en-US" altLang="zh-CN" sz="1200" b="0" i="1" smtClean="0">
                                <a:latin typeface="Cambria Math" panose="02040503050406030204" pitchFamily="18" charset="0"/>
                                <a:ea typeface="Cambria Math" panose="02040503050406030204" pitchFamily="18" charset="0"/>
                                <a:cs typeface="+mn-ea"/>
                              </a:rPr>
                              <m:t>𝑡</m:t>
                            </m:r>
                            <m:r>
                              <a:rPr lang="en-US" altLang="zh-CN" sz="1200" b="0" i="1" smtClean="0">
                                <a:latin typeface="Cambria Math" panose="02040503050406030204" pitchFamily="18" charset="0"/>
                                <a:ea typeface="Cambria Math" panose="02040503050406030204" pitchFamily="18" charset="0"/>
                                <a:cs typeface="+mn-ea"/>
                              </a:rPr>
                              <m:t>+1</m:t>
                            </m:r>
                          </m:sub>
                        </m:sSub>
                        <m:r>
                          <a:rPr lang="en-US" altLang="zh-CN" sz="1200" b="0" i="1" smtClean="0">
                            <a:latin typeface="Cambria Math" panose="02040503050406030204" pitchFamily="18" charset="0"/>
                            <a:ea typeface="Cambria Math" panose="02040503050406030204" pitchFamily="18" charset="0"/>
                            <a:cs typeface="+mn-ea"/>
                          </a:rPr>
                          <m:t>+</m:t>
                        </m:r>
                        <m:r>
                          <a:rPr lang="zh-CN" altLang="en-US" sz="1200" b="0" i="1" smtClean="0">
                            <a:latin typeface="Cambria Math" panose="02040503050406030204" pitchFamily="18" charset="0"/>
                            <a:ea typeface="Cambria Math" panose="02040503050406030204" pitchFamily="18" charset="0"/>
                            <a:cs typeface="+mn-ea"/>
                          </a:rPr>
                          <m:t>𝛾</m:t>
                        </m:r>
                        <m:sSub>
                          <m:sSubPr>
                            <m:ctrlPr>
                              <a:rPr lang="en-US" altLang="zh-CN" sz="1200" i="1">
                                <a:latin typeface="Cambria Math" panose="02040503050406030204" pitchFamily="18" charset="0"/>
                                <a:ea typeface="Cambria Math" panose="02040503050406030204" pitchFamily="18" charset="0"/>
                                <a:cs typeface="+mn-ea"/>
                              </a:rPr>
                            </m:ctrlPr>
                          </m:sSubPr>
                          <m:e>
                            <m:r>
                              <a:rPr lang="en-US" altLang="zh-CN" sz="1200" i="1">
                                <a:latin typeface="Cambria Math" panose="02040503050406030204" pitchFamily="18" charset="0"/>
                                <a:ea typeface="Cambria Math" panose="02040503050406030204" pitchFamily="18" charset="0"/>
                                <a:cs typeface="+mn-ea"/>
                              </a:rPr>
                              <m:t>𝑟</m:t>
                            </m:r>
                          </m:e>
                          <m:sub>
                            <m:r>
                              <a:rPr lang="en-US" altLang="zh-CN" sz="1200" i="1">
                                <a:latin typeface="Cambria Math" panose="02040503050406030204" pitchFamily="18" charset="0"/>
                                <a:ea typeface="Cambria Math" panose="02040503050406030204" pitchFamily="18" charset="0"/>
                                <a:cs typeface="+mn-ea"/>
                              </a:rPr>
                              <m:t>𝑡</m:t>
                            </m:r>
                            <m:r>
                              <a:rPr lang="en-US" altLang="zh-CN" sz="1200" i="1">
                                <a:latin typeface="Cambria Math" panose="02040503050406030204" pitchFamily="18" charset="0"/>
                                <a:ea typeface="Cambria Math" panose="02040503050406030204" pitchFamily="18" charset="0"/>
                                <a:cs typeface="+mn-ea"/>
                              </a:rPr>
                              <m:t>+2</m:t>
                            </m:r>
                          </m:sub>
                        </m:sSub>
                        <m:r>
                          <a:rPr lang="en-US" altLang="zh-CN" sz="1200" b="0" i="1" smtClean="0">
                            <a:latin typeface="Cambria Math" panose="02040503050406030204" pitchFamily="18" charset="0"/>
                            <a:ea typeface="Cambria Math" panose="02040503050406030204" pitchFamily="18" charset="0"/>
                            <a:cs typeface="+mn-ea"/>
                          </a:rPr>
                          <m:t>+</m:t>
                        </m:r>
                        <m:sSup>
                          <m:sSupPr>
                            <m:ctrlPr>
                              <a:rPr lang="en-US" altLang="zh-CN" sz="1200" b="0" i="1" smtClean="0">
                                <a:latin typeface="Cambria Math" panose="02040503050406030204" pitchFamily="18" charset="0"/>
                                <a:ea typeface="Cambria Math" panose="02040503050406030204" pitchFamily="18" charset="0"/>
                                <a:cs typeface="+mn-ea"/>
                              </a:rPr>
                            </m:ctrlPr>
                          </m:sSupPr>
                          <m:e>
                            <m:r>
                              <a:rPr lang="zh-CN" altLang="en-US" sz="1200" b="0" i="1" smtClean="0">
                                <a:latin typeface="Cambria Math" panose="02040503050406030204" pitchFamily="18" charset="0"/>
                                <a:ea typeface="Cambria Math" panose="02040503050406030204" pitchFamily="18" charset="0"/>
                                <a:cs typeface="+mn-ea"/>
                              </a:rPr>
                              <m:t>𝛾</m:t>
                            </m:r>
                          </m:e>
                          <m:sup>
                            <m:r>
                              <a:rPr lang="en-US" altLang="zh-CN" sz="1200" b="0" i="1" smtClean="0">
                                <a:latin typeface="Cambria Math" panose="02040503050406030204" pitchFamily="18" charset="0"/>
                                <a:ea typeface="Cambria Math" panose="02040503050406030204" pitchFamily="18" charset="0"/>
                                <a:cs typeface="+mn-ea"/>
                              </a:rPr>
                              <m:t>2</m:t>
                            </m:r>
                          </m:sup>
                        </m:sSup>
                        <m:sSub>
                          <m:sSubPr>
                            <m:ctrlPr>
                              <a:rPr lang="en-US" altLang="zh-CN" sz="1200" i="1">
                                <a:latin typeface="Cambria Math" panose="02040503050406030204" pitchFamily="18" charset="0"/>
                                <a:ea typeface="Cambria Math" panose="02040503050406030204" pitchFamily="18" charset="0"/>
                                <a:cs typeface="+mn-ea"/>
                              </a:rPr>
                            </m:ctrlPr>
                          </m:sSubPr>
                          <m:e>
                            <m:r>
                              <a:rPr lang="en-US" altLang="zh-CN" sz="1200" i="1">
                                <a:latin typeface="Cambria Math" panose="02040503050406030204" pitchFamily="18" charset="0"/>
                                <a:ea typeface="Cambria Math" panose="02040503050406030204" pitchFamily="18" charset="0"/>
                                <a:cs typeface="+mn-ea"/>
                              </a:rPr>
                              <m:t>𝑟</m:t>
                            </m:r>
                          </m:e>
                          <m:sub>
                            <m:r>
                              <a:rPr lang="en-US" altLang="zh-CN" sz="1200" i="1">
                                <a:latin typeface="Cambria Math" panose="02040503050406030204" pitchFamily="18" charset="0"/>
                                <a:ea typeface="Cambria Math" panose="02040503050406030204" pitchFamily="18" charset="0"/>
                                <a:cs typeface="+mn-ea"/>
                              </a:rPr>
                              <m:t>𝑡</m:t>
                            </m:r>
                            <m:r>
                              <a:rPr lang="en-US" altLang="zh-CN" sz="1200" i="1">
                                <a:latin typeface="Cambria Math" panose="02040503050406030204" pitchFamily="18" charset="0"/>
                                <a:ea typeface="Cambria Math" panose="02040503050406030204" pitchFamily="18" charset="0"/>
                                <a:cs typeface="+mn-ea"/>
                              </a:rPr>
                              <m:t>+3</m:t>
                            </m:r>
                          </m:sub>
                        </m:sSub>
                        <m:r>
                          <a:rPr lang="en-US" altLang="zh-CN" sz="1200" b="0" i="1" smtClean="0">
                            <a:latin typeface="Cambria Math" panose="02040503050406030204" pitchFamily="18" charset="0"/>
                            <a:ea typeface="Cambria Math" panose="02040503050406030204" pitchFamily="18" charset="0"/>
                            <a:cs typeface="+mn-ea"/>
                          </a:rPr>
                          <m:t>+…</m:t>
                        </m:r>
                      </m:e>
                      <m:e>
                        <m:sSub>
                          <m:sSubPr>
                            <m:ctrlPr>
                              <a:rPr lang="en-US" altLang="zh-CN" sz="1200" i="1">
                                <a:latin typeface="Cambria Math" panose="02040503050406030204" pitchFamily="18" charset="0"/>
                                <a:ea typeface="Cambria Math" panose="02040503050406030204" pitchFamily="18" charset="0"/>
                                <a:cs typeface="+mn-ea"/>
                              </a:rPr>
                            </m:ctrlPr>
                          </m:sSubPr>
                          <m:e>
                            <m:r>
                              <a:rPr lang="en-US" altLang="zh-CN" sz="1200" b="0" i="1" smtClean="0">
                                <a:latin typeface="Cambria Math" panose="02040503050406030204" pitchFamily="18" charset="0"/>
                                <a:ea typeface="Cambria Math" panose="02040503050406030204" pitchFamily="18" charset="0"/>
                                <a:cs typeface="+mn-ea"/>
                              </a:rPr>
                              <m:t>𝑆</m:t>
                            </m:r>
                          </m:e>
                          <m:sub>
                            <m:r>
                              <a:rPr lang="en-US" altLang="zh-CN" sz="1200" b="0" i="1" smtClean="0">
                                <a:latin typeface="Cambria Math" panose="02040503050406030204" pitchFamily="18" charset="0"/>
                                <a:ea typeface="Cambria Math" panose="02040503050406030204" pitchFamily="18" charset="0"/>
                                <a:cs typeface="+mn-ea"/>
                              </a:rPr>
                              <m:t>𝑡</m:t>
                            </m:r>
                          </m:sub>
                        </m:sSub>
                        <m:r>
                          <a:rPr lang="en-US" altLang="zh-CN" sz="1200" b="0" i="1" smtClean="0">
                            <a:latin typeface="Cambria Math" panose="02040503050406030204" pitchFamily="18" charset="0"/>
                            <a:ea typeface="Cambria Math" panose="02040503050406030204" pitchFamily="18" charset="0"/>
                            <a:cs typeface="+mn-ea"/>
                          </a:rPr>
                          <m:t>=</m:t>
                        </m:r>
                        <m:r>
                          <a:rPr lang="en-US" altLang="zh-CN" sz="1200" b="0" i="1" smtClean="0">
                            <a:latin typeface="Cambria Math" panose="02040503050406030204" pitchFamily="18" charset="0"/>
                            <a:ea typeface="Cambria Math" panose="02040503050406030204" pitchFamily="18" charset="0"/>
                            <a:cs typeface="+mn-ea"/>
                          </a:rPr>
                          <m:t>𝑠</m:t>
                        </m:r>
                      </m:e>
                    </m:d>
                    <m:r>
                      <a:rPr lang="en-US" altLang="zh-CN" sz="1200" b="0" i="1" smtClean="0">
                        <a:latin typeface="Cambria Math" panose="02040503050406030204" pitchFamily="18" charset="0"/>
                        <a:ea typeface="Cambria Math" panose="02040503050406030204" pitchFamily="18" charset="0"/>
                        <a:cs typeface="+mn-ea"/>
                      </a:rPr>
                      <m:t>=</m:t>
                    </m:r>
                    <m:sSub>
                      <m:sSubPr>
                        <m:ctrlPr>
                          <a:rPr lang="en-US" altLang="zh-CN" sz="1200" i="1">
                            <a:latin typeface="Cambria Math" panose="02040503050406030204" pitchFamily="18" charset="0"/>
                            <a:ea typeface="Cambria Math" panose="02040503050406030204" pitchFamily="18" charset="0"/>
                            <a:cs typeface="+mn-ea"/>
                          </a:rPr>
                        </m:ctrlPr>
                      </m:sSubPr>
                      <m:e>
                        <m:r>
                          <a:rPr lang="en-US" altLang="zh-CN" sz="1200" i="1">
                            <a:latin typeface="Cambria Math" panose="02040503050406030204" pitchFamily="18" charset="0"/>
                            <a:ea typeface="Cambria Math" panose="02040503050406030204" pitchFamily="18" charset="0"/>
                            <a:cs typeface="+mn-ea"/>
                          </a:rPr>
                          <m:t>𝐸</m:t>
                        </m:r>
                      </m:e>
                      <m:sub>
                        <m:r>
                          <a:rPr lang="zh-CN" altLang="en-US" sz="1200" i="1">
                            <a:latin typeface="Cambria Math" panose="02040503050406030204" pitchFamily="18" charset="0"/>
                            <a:ea typeface="Cambria Math" panose="02040503050406030204" pitchFamily="18" charset="0"/>
                            <a:cs typeface="+mn-ea"/>
                          </a:rPr>
                          <m:t>𝜋</m:t>
                        </m:r>
                      </m:sub>
                    </m:sSub>
                    <m:r>
                      <a:rPr lang="en-US" altLang="zh-CN" sz="1200" b="0" i="1" smtClean="0">
                        <a:latin typeface="Cambria Math" panose="02040503050406030204" pitchFamily="18" charset="0"/>
                        <a:ea typeface="Cambria Math" panose="02040503050406030204" pitchFamily="18" charset="0"/>
                        <a:cs typeface="+mn-ea"/>
                      </a:rPr>
                      <m:t>[</m:t>
                    </m:r>
                    <m:sSub>
                      <m:sSubPr>
                        <m:ctrlPr>
                          <a:rPr lang="en-US" altLang="zh-CN" sz="1200" b="0" i="1" smtClean="0">
                            <a:latin typeface="Cambria Math" panose="02040503050406030204" pitchFamily="18" charset="0"/>
                            <a:ea typeface="Cambria Math" panose="02040503050406030204" pitchFamily="18" charset="0"/>
                            <a:cs typeface="+mn-ea"/>
                          </a:rPr>
                        </m:ctrlPr>
                      </m:sSubPr>
                      <m:e>
                        <m:r>
                          <a:rPr lang="en-US" altLang="zh-CN" sz="1200" b="0" i="1" smtClean="0">
                            <a:latin typeface="Cambria Math" panose="02040503050406030204" pitchFamily="18" charset="0"/>
                            <a:ea typeface="Cambria Math" panose="02040503050406030204" pitchFamily="18" charset="0"/>
                            <a:cs typeface="+mn-ea"/>
                          </a:rPr>
                          <m:t>𝑅</m:t>
                        </m:r>
                      </m:e>
                      <m:sub>
                        <m:r>
                          <a:rPr lang="zh-CN" altLang="en-US" sz="1200" b="0" i="1" smtClean="0">
                            <a:latin typeface="Cambria Math" panose="02040503050406030204" pitchFamily="18" charset="0"/>
                            <a:ea typeface="Cambria Math" panose="02040503050406030204" pitchFamily="18" charset="0"/>
                            <a:cs typeface="+mn-ea"/>
                          </a:rPr>
                          <m:t>𝜏</m:t>
                        </m:r>
                      </m:sub>
                    </m:sSub>
                    <m:r>
                      <a:rPr lang="en-US" altLang="zh-CN" sz="1200" b="0" i="1" smtClean="0">
                        <a:latin typeface="Cambria Math" panose="02040503050406030204" pitchFamily="18" charset="0"/>
                        <a:ea typeface="Cambria Math" panose="02040503050406030204" pitchFamily="18" charset="0"/>
                        <a:cs typeface="+mn-ea"/>
                      </a:rPr>
                      <m:t>|</m:t>
                    </m:r>
                    <m:sSub>
                      <m:sSubPr>
                        <m:ctrlPr>
                          <a:rPr lang="en-US" altLang="zh-CN" sz="1200" b="0" i="1" smtClean="0">
                            <a:latin typeface="Cambria Math" panose="02040503050406030204" pitchFamily="18" charset="0"/>
                            <a:ea typeface="Cambria Math" panose="02040503050406030204" pitchFamily="18" charset="0"/>
                            <a:cs typeface="+mn-ea"/>
                          </a:rPr>
                        </m:ctrlPr>
                      </m:sSubPr>
                      <m:e>
                        <m:r>
                          <a:rPr lang="en-US" altLang="zh-CN" sz="1200" b="0" i="1" smtClean="0">
                            <a:latin typeface="Cambria Math" panose="02040503050406030204" pitchFamily="18" charset="0"/>
                            <a:ea typeface="Cambria Math" panose="02040503050406030204" pitchFamily="18" charset="0"/>
                            <a:cs typeface="+mn-ea"/>
                          </a:rPr>
                          <m:t>𝑆</m:t>
                        </m:r>
                      </m:e>
                      <m:sub>
                        <m:r>
                          <a:rPr lang="en-US" altLang="zh-CN" sz="1200" b="0" i="1" smtClean="0">
                            <a:latin typeface="Cambria Math" panose="02040503050406030204" pitchFamily="18" charset="0"/>
                            <a:ea typeface="Cambria Math" panose="02040503050406030204" pitchFamily="18" charset="0"/>
                            <a:cs typeface="+mn-ea"/>
                          </a:rPr>
                          <m:t>𝑡</m:t>
                        </m:r>
                      </m:sub>
                    </m:sSub>
                    <m:r>
                      <a:rPr lang="en-US" altLang="zh-CN" sz="1200" b="0" i="1" smtClean="0">
                        <a:latin typeface="Cambria Math" panose="02040503050406030204" pitchFamily="18" charset="0"/>
                        <a:ea typeface="Cambria Math" panose="02040503050406030204" pitchFamily="18" charset="0"/>
                        <a:cs typeface="+mn-ea"/>
                      </a:rPr>
                      <m:t>=</m:t>
                    </m:r>
                    <m:r>
                      <a:rPr lang="en-US" altLang="zh-CN" sz="1200" b="0" i="1" smtClean="0">
                        <a:latin typeface="Cambria Math" panose="02040503050406030204" pitchFamily="18" charset="0"/>
                        <a:ea typeface="Cambria Math" panose="02040503050406030204" pitchFamily="18" charset="0"/>
                        <a:cs typeface="+mn-ea"/>
                      </a:rPr>
                      <m:t>𝑠</m:t>
                    </m:r>
                    <m:r>
                      <a:rPr lang="en-US" altLang="zh-CN" sz="1200" b="0" i="1" smtClean="0">
                        <a:latin typeface="Cambria Math" panose="02040503050406030204" pitchFamily="18" charset="0"/>
                        <a:ea typeface="Cambria Math" panose="02040503050406030204" pitchFamily="18" charset="0"/>
                        <a:cs typeface="+mn-ea"/>
                      </a:rPr>
                      <m:t>]</m:t>
                    </m:r>
                  </m:oMath>
                </a14:m>
                <a:endParaRPr lang="en-US" altLang="zh-CN" sz="1200" dirty="0" smtClean="0">
                  <a:latin typeface="微软雅黑" panose="020B0503020204020204" pitchFamily="34" charset="-122"/>
                  <a:ea typeface="微软雅黑" panose="020B0503020204020204" pitchFamily="34" charset="-122"/>
                  <a:cs typeface="+mn-ea"/>
                </a:endParaRPr>
              </a:p>
              <a:p>
                <a:pPr marL="800100" lvl="1" indent="-342900">
                  <a:lnSpc>
                    <a:spcPct val="150000"/>
                  </a:lnSpc>
                  <a:buFont typeface="Arial" panose="020B0604020202020204" pitchFamily="34" charset="0"/>
                  <a:buChar char="•"/>
                </a:pPr>
                <a:r>
                  <a:rPr lang="zh-CN" altLang="en-US" sz="1200" dirty="0" smtClean="0">
                    <a:latin typeface="微软雅黑" panose="020B0503020204020204" pitchFamily="34" charset="-122"/>
                    <a:ea typeface="微软雅黑" panose="020B0503020204020204" pitchFamily="34" charset="-122"/>
                    <a:cs typeface="+mn-ea"/>
                  </a:rPr>
                  <a:t>状态</a:t>
                </a:r>
                <a:r>
                  <a:rPr lang="en-US" altLang="zh-CN" sz="1200" dirty="0">
                    <a:latin typeface="微软雅黑" panose="020B0503020204020204" pitchFamily="34" charset="-122"/>
                    <a:ea typeface="微软雅黑" panose="020B0503020204020204" pitchFamily="34" charset="-122"/>
                    <a:cs typeface="+mn-ea"/>
                  </a:rPr>
                  <a:t>-</a:t>
                </a:r>
                <a:r>
                  <a:rPr lang="zh-CN" altLang="en-US" sz="1200" dirty="0">
                    <a:latin typeface="微软雅黑" panose="020B0503020204020204" pitchFamily="34" charset="-122"/>
                    <a:ea typeface="微软雅黑" panose="020B0503020204020204" pitchFamily="34" charset="-122"/>
                    <a:cs typeface="+mn-ea"/>
                  </a:rPr>
                  <a:t>动作价值函数 （</a:t>
                </a:r>
                <a:r>
                  <a:rPr lang="en-US" altLang="zh-CN" sz="1200" dirty="0">
                    <a:latin typeface="微软雅黑" panose="020B0503020204020204" pitchFamily="34" charset="-122"/>
                    <a:ea typeface="微软雅黑" panose="020B0503020204020204" pitchFamily="34" charset="-122"/>
                    <a:cs typeface="+mn-ea"/>
                  </a:rPr>
                  <a:t>Action-value function</a:t>
                </a:r>
                <a:r>
                  <a:rPr lang="zh-CN" altLang="en-US" sz="1200" dirty="0" smtClean="0">
                    <a:latin typeface="微软雅黑" panose="020B0503020204020204" pitchFamily="34" charset="-122"/>
                    <a:ea typeface="微软雅黑" panose="020B0503020204020204" pitchFamily="34" charset="-122"/>
                    <a:cs typeface="+mn-ea"/>
                  </a:rPr>
                  <a:t>）：</a:t>
                </a:r>
                <a:r>
                  <a:rPr lang="zh-CN" altLang="en-US" sz="1200" dirty="0">
                    <a:latin typeface="微软雅黑" panose="020B0503020204020204" pitchFamily="34" charset="-122"/>
                    <a:ea typeface="微软雅黑" panose="020B0503020204020204" pitchFamily="34" charset="-122"/>
                    <a:cs typeface="+mn-ea"/>
                  </a:rPr>
                  <a:t>刻画的是对于每个</a:t>
                </a:r>
                <a:r>
                  <a:rPr lang="zh-CN" altLang="en-US" sz="1200" b="1" dirty="0">
                    <a:latin typeface="微软雅黑" panose="020B0503020204020204" pitchFamily="34" charset="-122"/>
                    <a:ea typeface="微软雅黑" panose="020B0503020204020204" pitchFamily="34" charset="-122"/>
                    <a:cs typeface="+mn-ea"/>
                  </a:rPr>
                  <a:t>状态和动作</a:t>
                </a:r>
                <a:r>
                  <a:rPr lang="en-US" altLang="zh-CN" sz="1200" b="1" dirty="0">
                    <a:latin typeface="微软雅黑" panose="020B0503020204020204" pitchFamily="34" charset="-122"/>
                    <a:ea typeface="微软雅黑" panose="020B0503020204020204" pitchFamily="34" charset="-122"/>
                    <a:cs typeface="+mn-ea"/>
                  </a:rPr>
                  <a:t>pair</a:t>
                </a:r>
                <a:r>
                  <a:rPr lang="zh-CN" altLang="en-US" sz="1200" dirty="0">
                    <a:latin typeface="微软雅黑" panose="020B0503020204020204" pitchFamily="34" charset="-122"/>
                    <a:ea typeface="微软雅黑" panose="020B0503020204020204" pitchFamily="34" charset="-122"/>
                    <a:cs typeface="+mn-ea"/>
                  </a:rPr>
                  <a:t>，如果智能体在该</a:t>
                </a:r>
                <a:r>
                  <a:rPr lang="zh-CN" altLang="en-US" sz="1200" dirty="0" smtClean="0">
                    <a:latin typeface="微软雅黑" panose="020B0503020204020204" pitchFamily="34" charset="-122"/>
                    <a:ea typeface="微软雅黑" panose="020B0503020204020204" pitchFamily="34" charset="-122"/>
                    <a:cs typeface="+mn-ea"/>
                  </a:rPr>
                  <a:t>状态</a:t>
                </a:r>
                <a:r>
                  <a:rPr lang="en-US" altLang="zh-CN" sz="1200" dirty="0" smtClean="0">
                    <a:latin typeface="微软雅黑" panose="020B0503020204020204" pitchFamily="34" charset="-122"/>
                    <a:ea typeface="微软雅黑" panose="020B0503020204020204" pitchFamily="34" charset="-122"/>
                    <a:cs typeface="+mn-ea"/>
                  </a:rPr>
                  <a:t>s</a:t>
                </a:r>
                <a:r>
                  <a:rPr lang="zh-CN" altLang="en-US" sz="1200" dirty="0" smtClean="0">
                    <a:latin typeface="微软雅黑" panose="020B0503020204020204" pitchFamily="34" charset="-122"/>
                    <a:ea typeface="微软雅黑" panose="020B0503020204020204" pitchFamily="34" charset="-122"/>
                    <a:cs typeface="+mn-ea"/>
                  </a:rPr>
                  <a:t>下</a:t>
                </a:r>
                <a:r>
                  <a:rPr lang="zh-CN" altLang="en-US" sz="1200" dirty="0">
                    <a:latin typeface="微软雅黑" panose="020B0503020204020204" pitchFamily="34" charset="-122"/>
                    <a:ea typeface="微软雅黑" panose="020B0503020204020204" pitchFamily="34" charset="-122"/>
                    <a:cs typeface="+mn-ea"/>
                  </a:rPr>
                  <a:t>启动，执行该</a:t>
                </a:r>
                <a:r>
                  <a:rPr lang="zh-CN" altLang="en-US" sz="1200" dirty="0" smtClean="0">
                    <a:latin typeface="微软雅黑" panose="020B0503020204020204" pitchFamily="34" charset="-122"/>
                    <a:ea typeface="微软雅黑" panose="020B0503020204020204" pitchFamily="34" charset="-122"/>
                    <a:cs typeface="+mn-ea"/>
                  </a:rPr>
                  <a:t>动作</a:t>
                </a:r>
                <a:r>
                  <a:rPr lang="en-US" altLang="zh-CN" sz="1200" dirty="0" smtClean="0">
                    <a:latin typeface="微软雅黑" panose="020B0503020204020204" pitchFamily="34" charset="-122"/>
                    <a:ea typeface="微软雅黑" panose="020B0503020204020204" pitchFamily="34" charset="-122"/>
                    <a:cs typeface="+mn-ea"/>
                  </a:rPr>
                  <a:t>a</a:t>
                </a:r>
                <a:r>
                  <a:rPr lang="zh-CN" altLang="en-US" sz="1200" dirty="0" smtClean="0">
                    <a:latin typeface="微软雅黑" panose="020B0503020204020204" pitchFamily="34" charset="-122"/>
                    <a:ea typeface="微软雅黑" panose="020B0503020204020204" pitchFamily="34" charset="-122"/>
                    <a:cs typeface="+mn-ea"/>
                  </a:rPr>
                  <a:t>，智能</a:t>
                </a:r>
                <a:r>
                  <a:rPr lang="zh-CN" altLang="en-US" sz="1200" dirty="0">
                    <a:latin typeface="微软雅黑" panose="020B0503020204020204" pitchFamily="34" charset="-122"/>
                    <a:ea typeface="微软雅黑" panose="020B0503020204020204" pitchFamily="34" charset="-122"/>
                    <a:cs typeface="+mn-ea"/>
                  </a:rPr>
                  <a:t>体预期得到的累积</a:t>
                </a:r>
                <a:r>
                  <a:rPr lang="zh-CN" altLang="en-US" sz="1200" dirty="0" smtClean="0">
                    <a:latin typeface="微软雅黑" panose="020B0503020204020204" pitchFamily="34" charset="-122"/>
                    <a:ea typeface="微软雅黑" panose="020B0503020204020204" pitchFamily="34" charset="-122"/>
                    <a:cs typeface="+mn-ea"/>
                  </a:rPr>
                  <a:t>奖励，</a:t>
                </a:r>
                <a14:m>
                  <m:oMath xmlns:m="http://schemas.openxmlformats.org/officeDocument/2006/math">
                    <m:sSub>
                      <m:sSubPr>
                        <m:ctrlPr>
                          <a:rPr lang="en-US" altLang="zh-CN" sz="1200" i="1">
                            <a:latin typeface="Cambria Math" panose="02040503050406030204" pitchFamily="18" charset="0"/>
                            <a:ea typeface="Cambria Math" panose="02040503050406030204" pitchFamily="18" charset="0"/>
                            <a:cs typeface="+mn-ea"/>
                          </a:rPr>
                        </m:ctrlPr>
                      </m:sSubPr>
                      <m:e>
                        <m:r>
                          <a:rPr lang="en-US" altLang="zh-CN" sz="1200" b="0" i="1" smtClean="0">
                            <a:latin typeface="Cambria Math" panose="02040503050406030204" pitchFamily="18" charset="0"/>
                            <a:ea typeface="Cambria Math" panose="02040503050406030204" pitchFamily="18" charset="0"/>
                            <a:cs typeface="+mn-ea"/>
                          </a:rPr>
                          <m:t>𝑄</m:t>
                        </m:r>
                      </m:e>
                      <m:sub>
                        <m:r>
                          <a:rPr lang="zh-CN" altLang="en-US" sz="1200" i="1">
                            <a:latin typeface="Cambria Math" panose="02040503050406030204" pitchFamily="18" charset="0"/>
                            <a:ea typeface="Cambria Math" panose="02040503050406030204" pitchFamily="18" charset="0"/>
                            <a:cs typeface="+mn-ea"/>
                          </a:rPr>
                          <m:t>𝜋</m:t>
                        </m:r>
                      </m:sub>
                    </m:sSub>
                    <m:d>
                      <m:dPr>
                        <m:ctrlPr>
                          <a:rPr lang="en-US" altLang="zh-CN" sz="1200" i="1">
                            <a:latin typeface="Cambria Math" panose="02040503050406030204" pitchFamily="18" charset="0"/>
                            <a:ea typeface="Cambria Math" panose="02040503050406030204" pitchFamily="18" charset="0"/>
                            <a:cs typeface="+mn-ea"/>
                          </a:rPr>
                        </m:ctrlPr>
                      </m:dPr>
                      <m:e>
                        <m:r>
                          <a:rPr lang="en-US" altLang="zh-CN" sz="1200" i="1">
                            <a:latin typeface="Cambria Math" panose="02040503050406030204" pitchFamily="18" charset="0"/>
                            <a:ea typeface="Cambria Math" panose="02040503050406030204" pitchFamily="18" charset="0"/>
                            <a:cs typeface="+mn-ea"/>
                          </a:rPr>
                          <m:t>𝑠</m:t>
                        </m:r>
                        <m:r>
                          <a:rPr lang="en-US" altLang="zh-CN" sz="1200" b="0" i="1" smtClean="0">
                            <a:latin typeface="Cambria Math" panose="02040503050406030204" pitchFamily="18" charset="0"/>
                            <a:ea typeface="Cambria Math" panose="02040503050406030204" pitchFamily="18" charset="0"/>
                            <a:cs typeface="+mn-ea"/>
                          </a:rPr>
                          <m:t>,</m:t>
                        </m:r>
                        <m:r>
                          <a:rPr lang="en-US" altLang="zh-CN" sz="1200" b="0" i="1" smtClean="0">
                            <a:latin typeface="Cambria Math" panose="02040503050406030204" pitchFamily="18" charset="0"/>
                            <a:ea typeface="Cambria Math" panose="02040503050406030204" pitchFamily="18" charset="0"/>
                            <a:cs typeface="+mn-ea"/>
                          </a:rPr>
                          <m:t>𝑎</m:t>
                        </m:r>
                      </m:e>
                    </m:d>
                    <m:r>
                      <a:rPr lang="en-US" altLang="zh-CN" sz="1200" b="0" i="1" smtClean="0">
                        <a:latin typeface="Cambria Math" panose="02040503050406030204" pitchFamily="18" charset="0"/>
                        <a:ea typeface="Cambria Math" panose="02040503050406030204" pitchFamily="18" charset="0"/>
                        <a:cs typeface="+mn-ea"/>
                      </a:rPr>
                      <m:t>=</m:t>
                    </m:r>
                    <m:sSub>
                      <m:sSubPr>
                        <m:ctrlPr>
                          <a:rPr lang="en-US" altLang="zh-CN" sz="1200" i="1">
                            <a:latin typeface="Cambria Math" panose="02040503050406030204" pitchFamily="18" charset="0"/>
                            <a:ea typeface="Cambria Math" panose="02040503050406030204" pitchFamily="18" charset="0"/>
                            <a:cs typeface="+mn-ea"/>
                          </a:rPr>
                        </m:ctrlPr>
                      </m:sSubPr>
                      <m:e>
                        <m:r>
                          <a:rPr lang="en-US" altLang="zh-CN" sz="1200" i="1">
                            <a:latin typeface="Cambria Math" panose="02040503050406030204" pitchFamily="18" charset="0"/>
                            <a:ea typeface="Cambria Math" panose="02040503050406030204" pitchFamily="18" charset="0"/>
                            <a:cs typeface="+mn-ea"/>
                          </a:rPr>
                          <m:t>𝐸</m:t>
                        </m:r>
                      </m:e>
                      <m:sub>
                        <m:r>
                          <a:rPr lang="zh-CN" altLang="en-US" sz="1200" i="1">
                            <a:latin typeface="Cambria Math" panose="02040503050406030204" pitchFamily="18" charset="0"/>
                            <a:ea typeface="Cambria Math" panose="02040503050406030204" pitchFamily="18" charset="0"/>
                            <a:cs typeface="+mn-ea"/>
                          </a:rPr>
                          <m:t>𝜋</m:t>
                        </m:r>
                      </m:sub>
                    </m:sSub>
                    <m:r>
                      <a:rPr lang="en-US" altLang="zh-CN" sz="1200" i="1">
                        <a:latin typeface="Cambria Math" panose="02040503050406030204" pitchFamily="18" charset="0"/>
                        <a:ea typeface="Cambria Math" panose="02040503050406030204" pitchFamily="18" charset="0"/>
                        <a:cs typeface="+mn-ea"/>
                      </a:rPr>
                      <m:t>[</m:t>
                    </m:r>
                    <m:sSub>
                      <m:sSubPr>
                        <m:ctrlPr>
                          <a:rPr lang="en-US" altLang="zh-CN" sz="1200" i="1">
                            <a:latin typeface="Cambria Math" panose="02040503050406030204" pitchFamily="18" charset="0"/>
                            <a:ea typeface="Cambria Math" panose="02040503050406030204" pitchFamily="18" charset="0"/>
                            <a:cs typeface="+mn-ea"/>
                          </a:rPr>
                        </m:ctrlPr>
                      </m:sSubPr>
                      <m:e>
                        <m:r>
                          <a:rPr lang="en-US" altLang="zh-CN" sz="1200" i="1">
                            <a:latin typeface="Cambria Math" panose="02040503050406030204" pitchFamily="18" charset="0"/>
                            <a:ea typeface="Cambria Math" panose="02040503050406030204" pitchFamily="18" charset="0"/>
                            <a:cs typeface="+mn-ea"/>
                          </a:rPr>
                          <m:t>𝑅</m:t>
                        </m:r>
                      </m:e>
                      <m:sub>
                        <m:r>
                          <a:rPr lang="zh-CN" altLang="en-US" sz="1200" i="1">
                            <a:latin typeface="Cambria Math" panose="02040503050406030204" pitchFamily="18" charset="0"/>
                            <a:ea typeface="Cambria Math" panose="02040503050406030204" pitchFamily="18" charset="0"/>
                            <a:cs typeface="+mn-ea"/>
                          </a:rPr>
                          <m:t>𝜏</m:t>
                        </m:r>
                      </m:sub>
                    </m:sSub>
                    <m:r>
                      <a:rPr lang="en-US" altLang="zh-CN" sz="1200" i="1">
                        <a:latin typeface="Cambria Math" panose="02040503050406030204" pitchFamily="18" charset="0"/>
                        <a:ea typeface="Cambria Math" panose="02040503050406030204" pitchFamily="18" charset="0"/>
                        <a:cs typeface="+mn-ea"/>
                      </a:rPr>
                      <m:t>|</m:t>
                    </m:r>
                    <m:sSub>
                      <m:sSubPr>
                        <m:ctrlPr>
                          <a:rPr lang="en-US" altLang="zh-CN" sz="1200" i="1">
                            <a:latin typeface="Cambria Math" panose="02040503050406030204" pitchFamily="18" charset="0"/>
                            <a:ea typeface="Cambria Math" panose="02040503050406030204" pitchFamily="18" charset="0"/>
                            <a:cs typeface="+mn-ea"/>
                          </a:rPr>
                        </m:ctrlPr>
                      </m:sSubPr>
                      <m:e>
                        <m:r>
                          <a:rPr lang="en-US" altLang="zh-CN" sz="1200" i="1">
                            <a:latin typeface="Cambria Math" panose="02040503050406030204" pitchFamily="18" charset="0"/>
                            <a:ea typeface="Cambria Math" panose="02040503050406030204" pitchFamily="18" charset="0"/>
                            <a:cs typeface="+mn-ea"/>
                          </a:rPr>
                          <m:t>𝑆</m:t>
                        </m:r>
                      </m:e>
                      <m:sub>
                        <m:r>
                          <a:rPr lang="en-US" altLang="zh-CN" sz="1200" i="1">
                            <a:latin typeface="Cambria Math" panose="02040503050406030204" pitchFamily="18" charset="0"/>
                            <a:ea typeface="Cambria Math" panose="02040503050406030204" pitchFamily="18" charset="0"/>
                            <a:cs typeface="+mn-ea"/>
                          </a:rPr>
                          <m:t>𝑡</m:t>
                        </m:r>
                      </m:sub>
                    </m:sSub>
                    <m:r>
                      <a:rPr lang="en-US" altLang="zh-CN" sz="1200" i="1">
                        <a:latin typeface="Cambria Math" panose="02040503050406030204" pitchFamily="18" charset="0"/>
                        <a:ea typeface="Cambria Math" panose="02040503050406030204" pitchFamily="18" charset="0"/>
                        <a:cs typeface="+mn-ea"/>
                      </a:rPr>
                      <m:t>=</m:t>
                    </m:r>
                    <m:r>
                      <a:rPr lang="en-US" altLang="zh-CN" sz="1200" i="1">
                        <a:latin typeface="Cambria Math" panose="02040503050406030204" pitchFamily="18" charset="0"/>
                        <a:ea typeface="Cambria Math" panose="02040503050406030204" pitchFamily="18" charset="0"/>
                        <a:cs typeface="+mn-ea"/>
                      </a:rPr>
                      <m:t>𝑠</m:t>
                    </m:r>
                    <m:r>
                      <a:rPr lang="en-US" altLang="zh-CN" sz="1200" b="0" i="1" smtClean="0">
                        <a:latin typeface="Cambria Math" panose="02040503050406030204" pitchFamily="18" charset="0"/>
                        <a:ea typeface="Cambria Math" panose="02040503050406030204" pitchFamily="18" charset="0"/>
                        <a:cs typeface="+mn-ea"/>
                      </a:rPr>
                      <m:t>,</m:t>
                    </m:r>
                    <m:sSub>
                      <m:sSubPr>
                        <m:ctrlPr>
                          <a:rPr lang="en-US" altLang="zh-CN" sz="1200" b="0" i="1" smtClean="0">
                            <a:latin typeface="Cambria Math" panose="02040503050406030204" pitchFamily="18" charset="0"/>
                            <a:ea typeface="Cambria Math" panose="02040503050406030204" pitchFamily="18" charset="0"/>
                            <a:cs typeface="+mn-ea"/>
                          </a:rPr>
                        </m:ctrlPr>
                      </m:sSubPr>
                      <m:e>
                        <m:r>
                          <a:rPr lang="en-US" altLang="zh-CN" sz="1200" b="0" i="1" smtClean="0">
                            <a:latin typeface="Cambria Math" panose="02040503050406030204" pitchFamily="18" charset="0"/>
                            <a:ea typeface="Cambria Math" panose="02040503050406030204" pitchFamily="18" charset="0"/>
                            <a:cs typeface="+mn-ea"/>
                          </a:rPr>
                          <m:t>𝐴</m:t>
                        </m:r>
                      </m:e>
                      <m:sub>
                        <m:r>
                          <a:rPr lang="en-US" altLang="zh-CN" sz="1200" b="0" i="1" smtClean="0">
                            <a:latin typeface="Cambria Math" panose="02040503050406030204" pitchFamily="18" charset="0"/>
                            <a:ea typeface="Cambria Math" panose="02040503050406030204" pitchFamily="18" charset="0"/>
                            <a:cs typeface="+mn-ea"/>
                          </a:rPr>
                          <m:t>𝑡</m:t>
                        </m:r>
                      </m:sub>
                    </m:sSub>
                    <m:r>
                      <a:rPr lang="en-US" altLang="zh-CN" sz="1200" b="0" i="1" smtClean="0">
                        <a:latin typeface="Cambria Math" panose="02040503050406030204" pitchFamily="18" charset="0"/>
                        <a:ea typeface="Cambria Math" panose="02040503050406030204" pitchFamily="18" charset="0"/>
                        <a:cs typeface="+mn-ea"/>
                      </a:rPr>
                      <m:t>=</m:t>
                    </m:r>
                    <m:r>
                      <a:rPr lang="en-US" altLang="zh-CN" sz="1200" b="0" i="1" smtClean="0">
                        <a:latin typeface="Cambria Math" panose="02040503050406030204" pitchFamily="18" charset="0"/>
                        <a:ea typeface="Cambria Math" panose="02040503050406030204" pitchFamily="18" charset="0"/>
                        <a:cs typeface="+mn-ea"/>
                      </a:rPr>
                      <m:t>𝑎</m:t>
                    </m:r>
                    <m:r>
                      <a:rPr lang="en-US" altLang="zh-CN" sz="1200" i="1">
                        <a:latin typeface="Cambria Math" panose="02040503050406030204" pitchFamily="18" charset="0"/>
                        <a:ea typeface="Cambria Math" panose="02040503050406030204" pitchFamily="18" charset="0"/>
                        <a:cs typeface="+mn-ea"/>
                      </a:rPr>
                      <m:t>]</m:t>
                    </m:r>
                  </m:oMath>
                </a14:m>
                <a:endParaRPr lang="en-US" altLang="zh-CN" sz="1200" dirty="0" smtClean="0">
                  <a:latin typeface="微软雅黑" panose="020B0503020204020204" pitchFamily="34" charset="-122"/>
                  <a:ea typeface="微软雅黑" panose="020B0503020204020204" pitchFamily="34" charset="-122"/>
                  <a:cs typeface="+mn-ea"/>
                </a:endParaRPr>
              </a:p>
              <a:p>
                <a:pPr marL="342900" indent="-342900">
                  <a:lnSpc>
                    <a:spcPct val="150000"/>
                  </a:lnSpc>
                  <a:buFont typeface="Arial" panose="020B0604020202020204" pitchFamily="34" charset="0"/>
                  <a:buChar char="•"/>
                </a:pPr>
                <a:r>
                  <a:rPr lang="en-US" altLang="zh-CN" sz="1400" b="1" dirty="0">
                    <a:latin typeface="微软雅黑" panose="020B0503020204020204" pitchFamily="34" charset="-122"/>
                    <a:ea typeface="微软雅黑" panose="020B0503020204020204" pitchFamily="34" charset="-122"/>
                    <a:cs typeface="+mn-ea"/>
                  </a:rPr>
                  <a:t>Actor-Critic </a:t>
                </a:r>
                <a:r>
                  <a:rPr lang="zh-CN" altLang="en-US" sz="1400" dirty="0">
                    <a:latin typeface="微软雅黑" panose="020B0503020204020204" pitchFamily="34" charset="-122"/>
                    <a:ea typeface="微软雅黑" panose="020B0503020204020204" pitchFamily="34" charset="-122"/>
                    <a:cs typeface="+mn-ea"/>
                  </a:rPr>
                  <a:t>方法结合了基于策略和基于价值的优点。在这种方法中</a:t>
                </a:r>
                <a:r>
                  <a:rPr lang="zh-CN" altLang="en-US" sz="1400" dirty="0" smtClean="0">
                    <a:latin typeface="微软雅黑" panose="020B0503020204020204" pitchFamily="34" charset="-122"/>
                    <a:ea typeface="微软雅黑" panose="020B0503020204020204" pitchFamily="34" charset="-122"/>
                    <a:cs typeface="+mn-ea"/>
                  </a:rPr>
                  <a:t>：</a:t>
                </a:r>
                <a:endParaRPr lang="en-US" altLang="zh-CN" sz="1400" dirty="0" smtClean="0">
                  <a:latin typeface="微软雅黑" panose="020B0503020204020204" pitchFamily="34" charset="-122"/>
                  <a:ea typeface="微软雅黑" panose="020B0503020204020204" pitchFamily="34" charset="-122"/>
                  <a:cs typeface="+mn-ea"/>
                </a:endParaRPr>
              </a:p>
              <a:p>
                <a:pPr marL="800100" lvl="1" indent="-342900">
                  <a:lnSpc>
                    <a:spcPct val="150000"/>
                  </a:lnSpc>
                  <a:buFont typeface="Arial" panose="020B0604020202020204" pitchFamily="34" charset="0"/>
                  <a:buChar char="•"/>
                </a:pPr>
                <a:r>
                  <a:rPr lang="en-US" altLang="zh-CN" sz="1200" dirty="0" smtClean="0">
                    <a:latin typeface="微软雅黑" panose="020B0503020204020204" pitchFamily="34" charset="-122"/>
                    <a:ea typeface="微软雅黑" panose="020B0503020204020204" pitchFamily="34" charset="-122"/>
                    <a:cs typeface="+mn-ea"/>
                  </a:rPr>
                  <a:t>Actor</a:t>
                </a:r>
                <a:r>
                  <a:rPr lang="zh-CN" altLang="en-US" sz="1200" dirty="0">
                    <a:latin typeface="微软雅黑" panose="020B0503020204020204" pitchFamily="34" charset="-122"/>
                    <a:ea typeface="微软雅黑" panose="020B0503020204020204" pitchFamily="34" charset="-122"/>
                    <a:cs typeface="+mn-ea"/>
                  </a:rPr>
                  <a:t>：代表策略</a:t>
                </a:r>
                <a:r>
                  <a:rPr lang="zh-CN" altLang="en-US" sz="1200" dirty="0" smtClean="0">
                    <a:latin typeface="微软雅黑" panose="020B0503020204020204" pitchFamily="34" charset="-122"/>
                    <a:ea typeface="微软雅黑" panose="020B0503020204020204" pitchFamily="34" charset="-122"/>
                    <a:cs typeface="+mn-ea"/>
                  </a:rPr>
                  <a:t>部分 </a:t>
                </a:r>
                <a:r>
                  <a:rPr lang="en-US" altLang="zh-CN" sz="1200" dirty="0" smtClean="0">
                    <a:latin typeface="微软雅黑" panose="020B0503020204020204" pitchFamily="34" charset="-122"/>
                    <a:ea typeface="微软雅黑" panose="020B0503020204020204" pitchFamily="34" charset="-122"/>
                    <a:cs typeface="+mn-ea"/>
                  </a:rPr>
                  <a:t>(policy-based method)</a:t>
                </a:r>
                <a:r>
                  <a:rPr lang="zh-CN" altLang="en-US" sz="1200" dirty="0" smtClean="0">
                    <a:latin typeface="微软雅黑" panose="020B0503020204020204" pitchFamily="34" charset="-122"/>
                    <a:ea typeface="微软雅黑" panose="020B0503020204020204" pitchFamily="34" charset="-122"/>
                    <a:cs typeface="+mn-ea"/>
                  </a:rPr>
                  <a:t>，</a:t>
                </a:r>
                <a:r>
                  <a:rPr lang="zh-CN" altLang="en-US" sz="1200" dirty="0">
                    <a:latin typeface="微软雅黑" panose="020B0503020204020204" pitchFamily="34" charset="-122"/>
                    <a:ea typeface="微软雅黑" panose="020B0503020204020204" pitchFamily="34" charset="-122"/>
                    <a:cs typeface="+mn-ea"/>
                  </a:rPr>
                  <a:t>负责生成动作。</a:t>
                </a:r>
                <a:r>
                  <a:rPr lang="en-US" altLang="zh-CN" sz="1200" dirty="0">
                    <a:latin typeface="微软雅黑" panose="020B0503020204020204" pitchFamily="34" charset="-122"/>
                    <a:ea typeface="微软雅黑" panose="020B0503020204020204" pitchFamily="34" charset="-122"/>
                    <a:cs typeface="+mn-ea"/>
                  </a:rPr>
                  <a:t>Actor </a:t>
                </a:r>
                <a:r>
                  <a:rPr lang="zh-CN" altLang="en-US" sz="1200" dirty="0">
                    <a:latin typeface="微软雅黑" panose="020B0503020204020204" pitchFamily="34" charset="-122"/>
                    <a:ea typeface="微软雅黑" panose="020B0503020204020204" pitchFamily="34" charset="-122"/>
                    <a:cs typeface="+mn-ea"/>
                  </a:rPr>
                  <a:t>直接建模策略 </a:t>
                </a:r>
                <a14:m>
                  <m:oMath xmlns:m="http://schemas.openxmlformats.org/officeDocument/2006/math">
                    <m:r>
                      <a:rPr lang="zh-CN" altLang="en-US" sz="1200" i="1" smtClean="0">
                        <a:latin typeface="Cambria Math" panose="02040503050406030204" pitchFamily="18" charset="0"/>
                        <a:ea typeface="Cambria Math" panose="02040503050406030204" pitchFamily="18" charset="0"/>
                        <a:cs typeface="+mn-ea"/>
                      </a:rPr>
                      <m:t>𝜋</m:t>
                    </m:r>
                    <m:r>
                      <a:rPr lang="en-US" altLang="zh-CN" sz="1200" b="0" i="1" smtClean="0">
                        <a:latin typeface="Cambria Math" panose="02040503050406030204" pitchFamily="18" charset="0"/>
                        <a:ea typeface="Cambria Math" panose="02040503050406030204" pitchFamily="18" charset="0"/>
                        <a:cs typeface="+mn-ea"/>
                      </a:rPr>
                      <m:t>(</m:t>
                    </m:r>
                    <m:r>
                      <a:rPr lang="en-US" altLang="zh-CN" sz="1200" b="0" i="1" smtClean="0">
                        <a:latin typeface="Cambria Math" panose="02040503050406030204" pitchFamily="18" charset="0"/>
                        <a:ea typeface="Cambria Math" panose="02040503050406030204" pitchFamily="18" charset="0"/>
                        <a:cs typeface="+mn-ea"/>
                      </a:rPr>
                      <m:t>𝑎</m:t>
                    </m:r>
                    <m:r>
                      <a:rPr lang="en-US" altLang="zh-CN" sz="1200" b="0" i="1" smtClean="0">
                        <a:latin typeface="Cambria Math" panose="02040503050406030204" pitchFamily="18" charset="0"/>
                        <a:ea typeface="Cambria Math" panose="02040503050406030204" pitchFamily="18" charset="0"/>
                        <a:cs typeface="+mn-ea"/>
                      </a:rPr>
                      <m:t>|</m:t>
                    </m:r>
                    <m:r>
                      <a:rPr lang="en-US" altLang="zh-CN" sz="1200" b="0" i="1" smtClean="0">
                        <a:latin typeface="Cambria Math" panose="02040503050406030204" pitchFamily="18" charset="0"/>
                        <a:ea typeface="Cambria Math" panose="02040503050406030204" pitchFamily="18" charset="0"/>
                        <a:cs typeface="+mn-ea"/>
                      </a:rPr>
                      <m:t>𝑠</m:t>
                    </m:r>
                    <m:r>
                      <a:rPr lang="en-US" altLang="zh-CN" sz="1200" b="0" i="1" smtClean="0">
                        <a:latin typeface="Cambria Math" panose="02040503050406030204" pitchFamily="18" charset="0"/>
                        <a:ea typeface="Cambria Math" panose="02040503050406030204" pitchFamily="18" charset="0"/>
                        <a:cs typeface="+mn-ea"/>
                      </a:rPr>
                      <m:t>)</m:t>
                    </m:r>
                  </m:oMath>
                </a14:m>
                <a:r>
                  <a:rPr lang="zh-CN" altLang="en-US" sz="1200" dirty="0">
                    <a:latin typeface="微软雅黑" panose="020B0503020204020204" pitchFamily="34" charset="-122"/>
                    <a:ea typeface="微软雅黑" panose="020B0503020204020204" pitchFamily="34" charset="-122"/>
                    <a:cs typeface="+mn-ea"/>
                  </a:rPr>
                  <a:t> ，并根据 </a:t>
                </a:r>
                <a:r>
                  <a:rPr lang="en-US" altLang="zh-CN" sz="1200" dirty="0">
                    <a:latin typeface="微软雅黑" panose="020B0503020204020204" pitchFamily="34" charset="-122"/>
                    <a:ea typeface="微软雅黑" panose="020B0503020204020204" pitchFamily="34" charset="-122"/>
                    <a:cs typeface="+mn-ea"/>
                  </a:rPr>
                  <a:t>Critic </a:t>
                </a:r>
                <a:r>
                  <a:rPr lang="zh-CN" altLang="en-US" sz="1200" dirty="0">
                    <a:latin typeface="微软雅黑" panose="020B0503020204020204" pitchFamily="34" charset="-122"/>
                    <a:ea typeface="微软雅黑" panose="020B0503020204020204" pitchFamily="34" charset="-122"/>
                    <a:cs typeface="+mn-ea"/>
                  </a:rPr>
                  <a:t>的反馈调整策略参数，以优化长期奖励</a:t>
                </a:r>
                <a:r>
                  <a:rPr lang="zh-CN" altLang="en-US" sz="1200" dirty="0" smtClean="0">
                    <a:latin typeface="微软雅黑" panose="020B0503020204020204" pitchFamily="34" charset="-122"/>
                    <a:ea typeface="微软雅黑" panose="020B0503020204020204" pitchFamily="34" charset="-122"/>
                    <a:cs typeface="+mn-ea"/>
                  </a:rPr>
                  <a:t>。</a:t>
                </a:r>
                <a:endParaRPr lang="en-US" altLang="zh-CN" sz="1200" dirty="0" smtClean="0">
                  <a:latin typeface="微软雅黑" panose="020B0503020204020204" pitchFamily="34" charset="-122"/>
                  <a:ea typeface="微软雅黑" panose="020B0503020204020204" pitchFamily="34" charset="-122"/>
                  <a:cs typeface="+mn-ea"/>
                </a:endParaRPr>
              </a:p>
              <a:p>
                <a:pPr marL="800100" lvl="1" indent="-342900">
                  <a:lnSpc>
                    <a:spcPct val="150000"/>
                  </a:lnSpc>
                  <a:buFont typeface="Arial" panose="020B0604020202020204" pitchFamily="34" charset="0"/>
                  <a:buChar char="•"/>
                </a:pPr>
                <a:r>
                  <a:rPr lang="en-US" altLang="zh-CN" sz="1200" dirty="0" smtClean="0">
                    <a:latin typeface="微软雅黑" panose="020B0503020204020204" pitchFamily="34" charset="-122"/>
                    <a:ea typeface="微软雅黑" panose="020B0503020204020204" pitchFamily="34" charset="-122"/>
                    <a:cs typeface="+mn-ea"/>
                  </a:rPr>
                  <a:t>Critic</a:t>
                </a:r>
                <a:r>
                  <a:rPr lang="zh-CN" altLang="en-US" sz="1200" dirty="0">
                    <a:latin typeface="微软雅黑" panose="020B0503020204020204" pitchFamily="34" charset="-122"/>
                    <a:ea typeface="微软雅黑" panose="020B0503020204020204" pitchFamily="34" charset="-122"/>
                    <a:cs typeface="+mn-ea"/>
                  </a:rPr>
                  <a:t>：代表价值</a:t>
                </a:r>
                <a:r>
                  <a:rPr lang="zh-CN" altLang="en-US" sz="1200" dirty="0" smtClean="0">
                    <a:latin typeface="微软雅黑" panose="020B0503020204020204" pitchFamily="34" charset="-122"/>
                    <a:ea typeface="微软雅黑" panose="020B0503020204020204" pitchFamily="34" charset="-122"/>
                    <a:cs typeface="+mn-ea"/>
                  </a:rPr>
                  <a:t>部分 </a:t>
                </a:r>
                <a:r>
                  <a:rPr lang="en-US" altLang="zh-CN" sz="1200" dirty="0" smtClean="0">
                    <a:latin typeface="微软雅黑" panose="020B0503020204020204" pitchFamily="34" charset="-122"/>
                    <a:ea typeface="微软雅黑" panose="020B0503020204020204" pitchFamily="34" charset="-122"/>
                    <a:cs typeface="+mn-ea"/>
                  </a:rPr>
                  <a:t>(value-based method)</a:t>
                </a:r>
                <a:r>
                  <a:rPr lang="zh-CN" altLang="en-US" sz="1200" dirty="0" smtClean="0">
                    <a:latin typeface="微软雅黑" panose="020B0503020204020204" pitchFamily="34" charset="-122"/>
                    <a:ea typeface="微软雅黑" panose="020B0503020204020204" pitchFamily="34" charset="-122"/>
                    <a:cs typeface="+mn-ea"/>
                  </a:rPr>
                  <a:t>，</a:t>
                </a:r>
                <a:r>
                  <a:rPr lang="zh-CN" altLang="en-US" sz="1200" dirty="0">
                    <a:latin typeface="微软雅黑" panose="020B0503020204020204" pitchFamily="34" charset="-122"/>
                    <a:ea typeface="微软雅黑" panose="020B0503020204020204" pitchFamily="34" charset="-122"/>
                    <a:cs typeface="+mn-ea"/>
                  </a:rPr>
                  <a:t>负责评估采取的动作。</a:t>
                </a:r>
                <a:r>
                  <a:rPr lang="en-US" altLang="zh-CN" sz="1200" dirty="0">
                    <a:latin typeface="微软雅黑" panose="020B0503020204020204" pitchFamily="34" charset="-122"/>
                    <a:ea typeface="微软雅黑" panose="020B0503020204020204" pitchFamily="34" charset="-122"/>
                    <a:cs typeface="+mn-ea"/>
                  </a:rPr>
                  <a:t>Critic </a:t>
                </a:r>
                <a:r>
                  <a:rPr lang="zh-CN" altLang="en-US" sz="1200" dirty="0">
                    <a:latin typeface="微软雅黑" panose="020B0503020204020204" pitchFamily="34" charset="-122"/>
                    <a:ea typeface="微软雅黑" panose="020B0503020204020204" pitchFamily="34" charset="-122"/>
                    <a:cs typeface="+mn-ea"/>
                  </a:rPr>
                  <a:t>学习价值</a:t>
                </a:r>
                <a:r>
                  <a:rPr lang="zh-CN" altLang="en-US" sz="1200" dirty="0" smtClean="0">
                    <a:latin typeface="微软雅黑" panose="020B0503020204020204" pitchFamily="34" charset="-122"/>
                    <a:ea typeface="微软雅黑" panose="020B0503020204020204" pitchFamily="34" charset="-122"/>
                    <a:cs typeface="+mn-ea"/>
                  </a:rPr>
                  <a:t>函数</a:t>
                </a:r>
                <a14:m>
                  <m:oMath xmlns:m="http://schemas.openxmlformats.org/officeDocument/2006/math">
                    <m:sSub>
                      <m:sSubPr>
                        <m:ctrlPr>
                          <a:rPr lang="en-US" altLang="zh-CN" sz="1200" i="1">
                            <a:latin typeface="Cambria Math" panose="02040503050406030204" pitchFamily="18" charset="0"/>
                            <a:ea typeface="Cambria Math" panose="02040503050406030204" pitchFamily="18" charset="0"/>
                            <a:cs typeface="+mn-ea"/>
                          </a:rPr>
                        </m:ctrlPr>
                      </m:sSubPr>
                      <m:e>
                        <m:r>
                          <a:rPr lang="en-US" altLang="zh-CN" sz="1200" i="1">
                            <a:latin typeface="Cambria Math" panose="02040503050406030204" pitchFamily="18" charset="0"/>
                            <a:ea typeface="Cambria Math" panose="02040503050406030204" pitchFamily="18" charset="0"/>
                            <a:cs typeface="+mn-ea"/>
                          </a:rPr>
                          <m:t>𝑄</m:t>
                        </m:r>
                      </m:e>
                      <m:sub>
                        <m:r>
                          <a:rPr lang="zh-CN" altLang="en-US" sz="1200" i="1">
                            <a:latin typeface="Cambria Math" panose="02040503050406030204" pitchFamily="18" charset="0"/>
                            <a:ea typeface="Cambria Math" panose="02040503050406030204" pitchFamily="18" charset="0"/>
                            <a:cs typeface="+mn-ea"/>
                          </a:rPr>
                          <m:t>𝜋</m:t>
                        </m:r>
                      </m:sub>
                    </m:sSub>
                    <m:d>
                      <m:dPr>
                        <m:ctrlPr>
                          <a:rPr lang="en-US" altLang="zh-CN" sz="1200" i="1">
                            <a:latin typeface="Cambria Math" panose="02040503050406030204" pitchFamily="18" charset="0"/>
                            <a:ea typeface="Cambria Math" panose="02040503050406030204" pitchFamily="18" charset="0"/>
                            <a:cs typeface="+mn-ea"/>
                          </a:rPr>
                        </m:ctrlPr>
                      </m:dPr>
                      <m:e>
                        <m:r>
                          <a:rPr lang="en-US" altLang="zh-CN" sz="1200" i="1">
                            <a:latin typeface="Cambria Math" panose="02040503050406030204" pitchFamily="18" charset="0"/>
                            <a:ea typeface="Cambria Math" panose="02040503050406030204" pitchFamily="18" charset="0"/>
                            <a:cs typeface="+mn-ea"/>
                          </a:rPr>
                          <m:t>𝑠</m:t>
                        </m:r>
                        <m:r>
                          <a:rPr lang="en-US" altLang="zh-CN" sz="1200" i="1">
                            <a:latin typeface="Cambria Math" panose="02040503050406030204" pitchFamily="18" charset="0"/>
                            <a:ea typeface="Cambria Math" panose="02040503050406030204" pitchFamily="18" charset="0"/>
                            <a:cs typeface="+mn-ea"/>
                          </a:rPr>
                          <m:t>,</m:t>
                        </m:r>
                        <m:r>
                          <a:rPr lang="en-US" altLang="zh-CN" sz="1200" i="1">
                            <a:latin typeface="Cambria Math" panose="02040503050406030204" pitchFamily="18" charset="0"/>
                            <a:ea typeface="Cambria Math" panose="02040503050406030204" pitchFamily="18" charset="0"/>
                            <a:cs typeface="+mn-ea"/>
                          </a:rPr>
                          <m:t>𝑎</m:t>
                        </m:r>
                      </m:e>
                    </m:d>
                  </m:oMath>
                </a14:m>
                <a:r>
                  <a:rPr lang="zh-CN" altLang="en-US" sz="1200" dirty="0" smtClean="0">
                    <a:latin typeface="微软雅黑" panose="020B0503020204020204" pitchFamily="34" charset="-122"/>
                    <a:ea typeface="微软雅黑" panose="020B0503020204020204" pitchFamily="34" charset="-122"/>
                    <a:cs typeface="+mn-ea"/>
                  </a:rPr>
                  <a:t>或 </a:t>
                </a:r>
                <a14:m>
                  <m:oMath xmlns:m="http://schemas.openxmlformats.org/officeDocument/2006/math">
                    <m:sSub>
                      <m:sSubPr>
                        <m:ctrlPr>
                          <a:rPr lang="en-US" altLang="zh-CN" sz="1200" i="1">
                            <a:latin typeface="Cambria Math" panose="02040503050406030204" pitchFamily="18" charset="0"/>
                            <a:ea typeface="Cambria Math" panose="02040503050406030204" pitchFamily="18" charset="0"/>
                            <a:cs typeface="+mn-ea"/>
                          </a:rPr>
                        </m:ctrlPr>
                      </m:sSubPr>
                      <m:e>
                        <m:r>
                          <a:rPr lang="en-US" altLang="zh-CN" sz="1200" i="1">
                            <a:latin typeface="Cambria Math" panose="02040503050406030204" pitchFamily="18" charset="0"/>
                            <a:ea typeface="Cambria Math" panose="02040503050406030204" pitchFamily="18" charset="0"/>
                            <a:cs typeface="+mn-ea"/>
                          </a:rPr>
                          <m:t>𝑉</m:t>
                        </m:r>
                      </m:e>
                      <m:sub>
                        <m:r>
                          <a:rPr lang="zh-CN" altLang="en-US" sz="1200" i="1">
                            <a:latin typeface="Cambria Math" panose="02040503050406030204" pitchFamily="18" charset="0"/>
                            <a:ea typeface="Cambria Math" panose="02040503050406030204" pitchFamily="18" charset="0"/>
                            <a:cs typeface="+mn-ea"/>
                          </a:rPr>
                          <m:t>𝜋</m:t>
                        </m:r>
                      </m:sub>
                    </m:sSub>
                    <m:d>
                      <m:dPr>
                        <m:ctrlPr>
                          <a:rPr lang="en-US" altLang="zh-CN" sz="1200" i="1">
                            <a:latin typeface="Cambria Math" panose="02040503050406030204" pitchFamily="18" charset="0"/>
                            <a:ea typeface="Cambria Math" panose="02040503050406030204" pitchFamily="18" charset="0"/>
                            <a:cs typeface="+mn-ea"/>
                          </a:rPr>
                        </m:ctrlPr>
                      </m:dPr>
                      <m:e>
                        <m:r>
                          <a:rPr lang="en-US" altLang="zh-CN" sz="1200" i="1">
                            <a:latin typeface="Cambria Math" panose="02040503050406030204" pitchFamily="18" charset="0"/>
                            <a:ea typeface="Cambria Math" panose="02040503050406030204" pitchFamily="18" charset="0"/>
                            <a:cs typeface="+mn-ea"/>
                          </a:rPr>
                          <m:t>𝑠</m:t>
                        </m:r>
                      </m:e>
                    </m:d>
                  </m:oMath>
                </a14:m>
                <a:r>
                  <a:rPr lang="zh-CN" altLang="en-US" sz="1200" dirty="0" smtClean="0">
                    <a:latin typeface="微软雅黑" panose="020B0503020204020204" pitchFamily="34" charset="-122"/>
                    <a:ea typeface="微软雅黑" panose="020B0503020204020204" pitchFamily="34" charset="-122"/>
                    <a:cs typeface="+mn-ea"/>
                  </a:rPr>
                  <a:t>，</a:t>
                </a:r>
                <a:r>
                  <a:rPr lang="zh-CN" altLang="en-US" sz="1200" dirty="0">
                    <a:latin typeface="微软雅黑" panose="020B0503020204020204" pitchFamily="34" charset="-122"/>
                    <a:ea typeface="微软雅黑" panose="020B0503020204020204" pitchFamily="34" charset="-122"/>
                    <a:cs typeface="+mn-ea"/>
                  </a:rPr>
                  <a:t>并计算如 </a:t>
                </a:r>
                <a:r>
                  <a:rPr lang="en-US" altLang="zh-CN" sz="1200" dirty="0">
                    <a:latin typeface="微软雅黑" panose="020B0503020204020204" pitchFamily="34" charset="-122"/>
                    <a:ea typeface="微软雅黑" panose="020B0503020204020204" pitchFamily="34" charset="-122"/>
                    <a:cs typeface="+mn-ea"/>
                  </a:rPr>
                  <a:t>TD</a:t>
                </a:r>
                <a:r>
                  <a:rPr lang="zh-CN" altLang="en-US" sz="1200" dirty="0">
                    <a:latin typeface="微软雅黑" panose="020B0503020204020204" pitchFamily="34" charset="-122"/>
                    <a:ea typeface="微软雅黑" panose="020B0503020204020204" pitchFamily="34" charset="-122"/>
                    <a:cs typeface="+mn-ea"/>
                  </a:rPr>
                  <a:t>（时序差分）误差，这是当前估计的价值和实际获得的奖励之间的差异</a:t>
                </a:r>
                <a:r>
                  <a:rPr lang="zh-CN" altLang="en-US" sz="1200" dirty="0" smtClean="0">
                    <a:latin typeface="微软雅黑" panose="020B0503020204020204" pitchFamily="34" charset="-122"/>
                    <a:ea typeface="微软雅黑" panose="020B0503020204020204" pitchFamily="34" charset="-122"/>
                    <a:cs typeface="+mn-ea"/>
                  </a:rPr>
                  <a:t>。</a:t>
                </a:r>
                <a:endParaRPr lang="en-US" altLang="zh-CN" sz="1200" dirty="0" smtClean="0">
                  <a:latin typeface="微软雅黑" panose="020B0503020204020204" pitchFamily="34" charset="-122"/>
                  <a:ea typeface="微软雅黑" panose="020B0503020204020204" pitchFamily="34" charset="-122"/>
                  <a:cs typeface="+mn-ea"/>
                </a:endParaRPr>
              </a:p>
              <a:p>
                <a:pPr marL="342900" indent="-342900">
                  <a:lnSpc>
                    <a:spcPct val="150000"/>
                  </a:lnSpc>
                  <a:buFont typeface="Arial" panose="020B0604020202020204" pitchFamily="34" charset="0"/>
                  <a:buChar char="•"/>
                </a:pPr>
                <a:r>
                  <a:rPr lang="zh-CN" altLang="en-US" sz="1400" dirty="0">
                    <a:latin typeface="微软雅黑" panose="020B0503020204020204" pitchFamily="34" charset="-122"/>
                    <a:ea typeface="微软雅黑" panose="020B0503020204020204" pitchFamily="34" charset="-122"/>
                    <a:cs typeface="+mn-ea"/>
                  </a:rPr>
                  <a:t>通过这种</a:t>
                </a:r>
                <a:r>
                  <a:rPr lang="zh-CN" altLang="en-US" sz="1400" b="1" dirty="0">
                    <a:latin typeface="微软雅黑" panose="020B0503020204020204" pitchFamily="34" charset="-122"/>
                    <a:ea typeface="微软雅黑" panose="020B0503020204020204" pitchFamily="34" charset="-122"/>
                    <a:cs typeface="+mn-ea"/>
                  </a:rPr>
                  <a:t>结合</a:t>
                </a:r>
                <a:r>
                  <a:rPr lang="zh-CN" altLang="en-US" sz="1400" dirty="0">
                    <a:latin typeface="微软雅黑" panose="020B0503020204020204" pitchFamily="34" charset="-122"/>
                    <a:ea typeface="微软雅黑" panose="020B0503020204020204" pitchFamily="34" charset="-122"/>
                    <a:cs typeface="+mn-ea"/>
                  </a:rPr>
                  <a:t>，</a:t>
                </a:r>
                <a:r>
                  <a:rPr lang="en-US" altLang="zh-CN" sz="1400" dirty="0">
                    <a:latin typeface="微软雅黑" panose="020B0503020204020204" pitchFamily="34" charset="-122"/>
                    <a:ea typeface="微软雅黑" panose="020B0503020204020204" pitchFamily="34" charset="-122"/>
                    <a:cs typeface="+mn-ea"/>
                  </a:rPr>
                  <a:t>Actor-Critic </a:t>
                </a:r>
                <a:r>
                  <a:rPr lang="zh-CN" altLang="en-US" sz="1400" dirty="0">
                    <a:latin typeface="微软雅黑" panose="020B0503020204020204" pitchFamily="34" charset="-122"/>
                    <a:ea typeface="微软雅黑" panose="020B0503020204020204" pitchFamily="34" charset="-122"/>
                    <a:cs typeface="+mn-ea"/>
                  </a:rPr>
                  <a:t>方法</a:t>
                </a:r>
                <a:r>
                  <a:rPr lang="zh-CN" altLang="en-US" sz="1400" dirty="0" smtClean="0">
                    <a:latin typeface="微软雅黑" panose="020B0503020204020204" pitchFamily="34" charset="-122"/>
                    <a:ea typeface="微软雅黑" panose="020B0503020204020204" pitchFamily="34" charset="-122"/>
                    <a:cs typeface="+mn-ea"/>
                  </a:rPr>
                  <a:t>可以</a:t>
                </a:r>
                <a:endParaRPr lang="en-US" altLang="zh-CN" sz="1400" dirty="0" smtClean="0">
                  <a:latin typeface="微软雅黑" panose="020B0503020204020204" pitchFamily="34" charset="-122"/>
                  <a:ea typeface="微软雅黑" panose="020B0503020204020204" pitchFamily="34" charset="-122"/>
                  <a:cs typeface="+mn-ea"/>
                </a:endParaRPr>
              </a:p>
              <a:p>
                <a:pPr marL="800100" lvl="1" indent="-342900">
                  <a:lnSpc>
                    <a:spcPct val="150000"/>
                  </a:lnSpc>
                  <a:buFont typeface="Arial" panose="020B0604020202020204" pitchFamily="34" charset="0"/>
                  <a:buChar char="•"/>
                </a:pPr>
                <a:r>
                  <a:rPr lang="zh-CN" altLang="en-US" sz="1200" dirty="0" smtClean="0">
                    <a:latin typeface="微软雅黑" panose="020B0503020204020204" pitchFamily="34" charset="-122"/>
                    <a:ea typeface="微软雅黑" panose="020B0503020204020204" pitchFamily="34" charset="-122"/>
                    <a:cs typeface="+mn-ea"/>
                  </a:rPr>
                  <a:t>利用 </a:t>
                </a:r>
                <a:r>
                  <a:rPr lang="en-US" altLang="zh-CN" sz="1200" dirty="0">
                    <a:latin typeface="微软雅黑" panose="020B0503020204020204" pitchFamily="34" charset="-122"/>
                    <a:ea typeface="微软雅黑" panose="020B0503020204020204" pitchFamily="34" charset="-122"/>
                    <a:cs typeface="+mn-ea"/>
                  </a:rPr>
                  <a:t>Critic </a:t>
                </a:r>
                <a:r>
                  <a:rPr lang="zh-CN" altLang="en-US" sz="1200" dirty="0">
                    <a:latin typeface="微软雅黑" panose="020B0503020204020204" pitchFamily="34" charset="-122"/>
                    <a:ea typeface="微软雅黑" panose="020B0503020204020204" pitchFamily="34" charset="-122"/>
                    <a:cs typeface="+mn-ea"/>
                  </a:rPr>
                  <a:t>的稳定性和快速收敛的</a:t>
                </a:r>
                <a:r>
                  <a:rPr lang="zh-CN" altLang="en-US" sz="1200" dirty="0" smtClean="0">
                    <a:latin typeface="微软雅黑" panose="020B0503020204020204" pitchFamily="34" charset="-122"/>
                    <a:ea typeface="微软雅黑" panose="020B0503020204020204" pitchFamily="34" charset="-122"/>
                    <a:cs typeface="+mn-ea"/>
                  </a:rPr>
                  <a:t>特点</a:t>
                </a:r>
                <a:endParaRPr lang="en-US" altLang="zh-CN" sz="1200" dirty="0" smtClean="0">
                  <a:latin typeface="微软雅黑" panose="020B0503020204020204" pitchFamily="34" charset="-122"/>
                  <a:ea typeface="微软雅黑" panose="020B0503020204020204" pitchFamily="34" charset="-122"/>
                  <a:cs typeface="+mn-ea"/>
                </a:endParaRPr>
              </a:p>
              <a:p>
                <a:pPr marL="800100" lvl="1" indent="-342900">
                  <a:lnSpc>
                    <a:spcPct val="150000"/>
                  </a:lnSpc>
                  <a:buFont typeface="Arial" panose="020B0604020202020204" pitchFamily="34" charset="0"/>
                  <a:buChar char="•"/>
                </a:pPr>
                <a:r>
                  <a:rPr lang="zh-CN" altLang="en-US" sz="1200" dirty="0" smtClean="0">
                    <a:latin typeface="微软雅黑" panose="020B0503020204020204" pitchFamily="34" charset="-122"/>
                    <a:ea typeface="微软雅黑" panose="020B0503020204020204" pitchFamily="34" charset="-122"/>
                    <a:cs typeface="+mn-ea"/>
                  </a:rPr>
                  <a:t>同时</a:t>
                </a:r>
                <a:r>
                  <a:rPr lang="zh-CN" altLang="en-US" sz="1200" dirty="0">
                    <a:latin typeface="微软雅黑" panose="020B0503020204020204" pitchFamily="34" charset="-122"/>
                    <a:ea typeface="微软雅黑" panose="020B0503020204020204" pitchFamily="34" charset="-122"/>
                    <a:cs typeface="+mn-ea"/>
                  </a:rPr>
                  <a:t>通过 </a:t>
                </a:r>
                <a:r>
                  <a:rPr lang="en-US" altLang="zh-CN" sz="1200" dirty="0">
                    <a:latin typeface="微软雅黑" panose="020B0503020204020204" pitchFamily="34" charset="-122"/>
                    <a:ea typeface="微软雅黑" panose="020B0503020204020204" pitchFamily="34" charset="-122"/>
                    <a:cs typeface="+mn-ea"/>
                  </a:rPr>
                  <a:t>Actor </a:t>
                </a:r>
                <a:r>
                  <a:rPr lang="zh-CN" altLang="en-US" sz="1200" dirty="0">
                    <a:latin typeface="微软雅黑" panose="020B0503020204020204" pitchFamily="34" charset="-122"/>
                    <a:ea typeface="微软雅黑" panose="020B0503020204020204" pitchFamily="34" charset="-122"/>
                    <a:cs typeface="+mn-ea"/>
                  </a:rPr>
                  <a:t>学习更复杂的策略，包括在连续动作空间中的应用</a:t>
                </a:r>
                <a:r>
                  <a:rPr lang="zh-CN" altLang="en-US" sz="1200" dirty="0" smtClean="0">
                    <a:latin typeface="微软雅黑" panose="020B0503020204020204" pitchFamily="34" charset="-122"/>
                    <a:ea typeface="微软雅黑" panose="020B0503020204020204" pitchFamily="34" charset="-122"/>
                    <a:cs typeface="+mn-ea"/>
                  </a:rPr>
                  <a:t>。</a:t>
                </a:r>
                <a:endParaRPr lang="en-US" altLang="zh-CN" sz="1200" dirty="0" smtClean="0">
                  <a:latin typeface="微软雅黑" panose="020B0503020204020204" pitchFamily="34" charset="-122"/>
                  <a:ea typeface="微软雅黑" panose="020B0503020204020204" pitchFamily="34" charset="-122"/>
                  <a:cs typeface="+mn-ea"/>
                </a:endParaRPr>
              </a:p>
              <a:p>
                <a:pPr marL="800100" lvl="1" indent="-342900">
                  <a:lnSpc>
                    <a:spcPct val="150000"/>
                  </a:lnSpc>
                  <a:buFont typeface="Arial" panose="020B0604020202020204" pitchFamily="34" charset="0"/>
                  <a:buChar char="•"/>
                </a:pPr>
                <a:r>
                  <a:rPr lang="zh-CN" altLang="en-US" sz="1200" dirty="0" smtClean="0">
                    <a:latin typeface="微软雅黑" panose="020B0503020204020204" pitchFamily="34" charset="-122"/>
                    <a:ea typeface="微软雅黑" panose="020B0503020204020204" pitchFamily="34" charset="-122"/>
                    <a:cs typeface="+mn-ea"/>
                  </a:rPr>
                  <a:t>此外</a:t>
                </a:r>
                <a:r>
                  <a:rPr lang="zh-CN" altLang="en-US" sz="1200" dirty="0">
                    <a:latin typeface="微软雅黑" panose="020B0503020204020204" pitchFamily="34" charset="-122"/>
                    <a:ea typeface="微软雅黑" panose="020B0503020204020204" pitchFamily="34" charset="-122"/>
                    <a:cs typeface="+mn-ea"/>
                  </a:rPr>
                  <a:t>，</a:t>
                </a:r>
                <a:r>
                  <a:rPr lang="en-US" altLang="zh-CN" sz="1200" dirty="0">
                    <a:latin typeface="微软雅黑" panose="020B0503020204020204" pitchFamily="34" charset="-122"/>
                    <a:ea typeface="微软雅黑" panose="020B0503020204020204" pitchFamily="34" charset="-122"/>
                    <a:cs typeface="+mn-ea"/>
                  </a:rPr>
                  <a:t>Critic </a:t>
                </a:r>
                <a:r>
                  <a:rPr lang="zh-CN" altLang="en-US" sz="1200" dirty="0">
                    <a:latin typeface="微软雅黑" panose="020B0503020204020204" pitchFamily="34" charset="-122"/>
                    <a:ea typeface="微软雅黑" panose="020B0503020204020204" pitchFamily="34" charset="-122"/>
                    <a:cs typeface="+mn-ea"/>
                  </a:rPr>
                  <a:t>的反馈可以帮助减少 </a:t>
                </a:r>
                <a:r>
                  <a:rPr lang="en-US" altLang="zh-CN" sz="1200" dirty="0">
                    <a:latin typeface="微软雅黑" panose="020B0503020204020204" pitchFamily="34" charset="-122"/>
                    <a:ea typeface="微软雅黑" panose="020B0503020204020204" pitchFamily="34" charset="-122"/>
                    <a:cs typeface="+mn-ea"/>
                  </a:rPr>
                  <a:t>Actor </a:t>
                </a:r>
                <a:r>
                  <a:rPr lang="zh-CN" altLang="en-US" sz="1200" dirty="0">
                    <a:latin typeface="微软雅黑" panose="020B0503020204020204" pitchFamily="34" charset="-122"/>
                    <a:ea typeface="微软雅黑" panose="020B0503020204020204" pitchFamily="34" charset="-122"/>
                    <a:cs typeface="+mn-ea"/>
                  </a:rPr>
                  <a:t>更新时的方差，从而提高学习的稳定性</a:t>
                </a:r>
                <a:r>
                  <a:rPr lang="zh-CN" altLang="en-US" sz="1200" dirty="0" smtClean="0">
                    <a:latin typeface="微软雅黑" panose="020B0503020204020204" pitchFamily="34" charset="-122"/>
                    <a:ea typeface="微软雅黑" panose="020B0503020204020204" pitchFamily="34" charset="-122"/>
                    <a:cs typeface="+mn-ea"/>
                  </a:rPr>
                  <a:t>。</a:t>
                </a:r>
                <a:endParaRPr lang="en-US" altLang="zh-CN" sz="1200" dirty="0" smtClean="0">
                  <a:latin typeface="微软雅黑" panose="020B0503020204020204" pitchFamily="34" charset="-122"/>
                  <a:ea typeface="微软雅黑" panose="020B0503020204020204" pitchFamily="34" charset="-122"/>
                  <a:cs typeface="+mn-ea"/>
                </a:endParaRPr>
              </a:p>
              <a:p>
                <a:pPr marL="342900" indent="-342900">
                  <a:lnSpc>
                    <a:spcPct val="150000"/>
                  </a:lnSpc>
                  <a:buFont typeface="Arial" panose="020B0604020202020204" pitchFamily="34" charset="0"/>
                  <a:buChar char="•"/>
                </a:pPr>
                <a:r>
                  <a:rPr lang="en-US" altLang="zh-CN" sz="1200" b="1" dirty="0" smtClean="0">
                    <a:latin typeface="微软雅黑" panose="020B0503020204020204" pitchFamily="34" charset="-122"/>
                    <a:ea typeface="微软雅黑" panose="020B0503020204020204" pitchFamily="34" charset="-122"/>
                    <a:cs typeface="+mn-ea"/>
                  </a:rPr>
                  <a:t>Actor</a:t>
                </a:r>
                <a:r>
                  <a:rPr lang="zh-CN" altLang="en-US" sz="1200" b="1" dirty="0" smtClean="0">
                    <a:latin typeface="微软雅黑" panose="020B0503020204020204" pitchFamily="34" charset="-122"/>
                    <a:ea typeface="微软雅黑" panose="020B0503020204020204" pitchFamily="34" charset="-122"/>
                    <a:cs typeface="+mn-ea"/>
                  </a:rPr>
                  <a:t>对应的梯度</a:t>
                </a:r>
                <a:r>
                  <a:rPr lang="zh-CN" altLang="en-US" sz="1200" dirty="0" smtClean="0">
                    <a:latin typeface="微软雅黑" panose="020B0503020204020204" pitchFamily="34" charset="-122"/>
                    <a:ea typeface="微软雅黑" panose="020B0503020204020204" pitchFamily="34" charset="-122"/>
                    <a:cs typeface="+mn-ea"/>
                  </a:rPr>
                  <a:t>最终推导为：</a:t>
                </a:r>
                <a14:m>
                  <m:oMath xmlns:m="http://schemas.openxmlformats.org/officeDocument/2006/math">
                    <m:sSub>
                      <m:sSubPr>
                        <m:ctrlPr>
                          <a:rPr lang="en-US" altLang="zh-CN" sz="1200" i="1">
                            <a:latin typeface="Cambria Math" panose="02040503050406030204" pitchFamily="18" charset="0"/>
                            <a:ea typeface="微软雅黑" panose="020B0503020204020204" pitchFamily="34" charset="-122"/>
                            <a:cs typeface="+mn-ea"/>
                          </a:rPr>
                        </m:ctrlPr>
                      </m:sSubPr>
                      <m:e>
                        <m:r>
                          <a:rPr lang="en-US" altLang="zh-CN" sz="1200" i="1" smtClean="0">
                            <a:latin typeface="Cambria Math" panose="02040503050406030204" pitchFamily="18" charset="0"/>
                            <a:ea typeface="Cambria Math" panose="02040503050406030204" pitchFamily="18" charset="0"/>
                            <a:cs typeface="+mn-ea"/>
                          </a:rPr>
                          <m:t>𝛻</m:t>
                        </m:r>
                        <m:r>
                          <a:rPr lang="en-US" altLang="zh-CN" sz="1200" i="1">
                            <a:latin typeface="Cambria Math" panose="02040503050406030204" pitchFamily="18" charset="0"/>
                            <a:ea typeface="微软雅黑" panose="020B0503020204020204" pitchFamily="34" charset="-122"/>
                            <a:cs typeface="+mn-ea"/>
                          </a:rPr>
                          <m:t>𝐽</m:t>
                        </m:r>
                      </m:e>
                      <m:sub>
                        <m:sSub>
                          <m:sSubPr>
                            <m:ctrlPr>
                              <a:rPr lang="en-US" altLang="zh-CN" sz="1200" i="1">
                                <a:latin typeface="Cambria Math" panose="02040503050406030204" pitchFamily="18" charset="0"/>
                                <a:ea typeface="微软雅黑" panose="020B0503020204020204" pitchFamily="34" charset="-122"/>
                                <a:cs typeface="+mn-ea"/>
                              </a:rPr>
                            </m:ctrlPr>
                          </m:sSubPr>
                          <m:e>
                            <m:r>
                              <a:rPr lang="zh-CN" altLang="en-US" sz="1200" i="1">
                                <a:latin typeface="Cambria Math" panose="02040503050406030204" pitchFamily="18" charset="0"/>
                                <a:ea typeface="微软雅黑" panose="020B0503020204020204" pitchFamily="34" charset="-122"/>
                                <a:cs typeface="+mn-ea"/>
                              </a:rPr>
                              <m:t>𝜋</m:t>
                            </m:r>
                          </m:e>
                          <m:sub>
                            <m:r>
                              <a:rPr lang="zh-CN" altLang="en-US" sz="1200" i="1">
                                <a:latin typeface="Cambria Math" panose="02040503050406030204" pitchFamily="18" charset="0"/>
                                <a:ea typeface="微软雅黑" panose="020B0503020204020204" pitchFamily="34" charset="-122"/>
                                <a:cs typeface="+mn-ea"/>
                              </a:rPr>
                              <m:t>𝜃</m:t>
                            </m:r>
                          </m:sub>
                        </m:sSub>
                      </m:sub>
                    </m:sSub>
                    <m:r>
                      <a:rPr lang="zh-CN" altLang="en-US" sz="1200" i="1" smtClean="0">
                        <a:latin typeface="Cambria Math" panose="02040503050406030204" pitchFamily="18" charset="0"/>
                        <a:ea typeface="微软雅黑" panose="020B0503020204020204" pitchFamily="34" charset="-122"/>
                        <a:cs typeface="+mn-ea"/>
                      </a:rPr>
                      <m:t>≈</m:t>
                    </m:r>
                    <m:f>
                      <m:fPr>
                        <m:ctrlPr>
                          <a:rPr lang="en-US" altLang="zh-CN" sz="1200" i="1" smtClean="0">
                            <a:latin typeface="Cambria Math" panose="02040503050406030204" pitchFamily="18" charset="0"/>
                            <a:ea typeface="微软雅黑" panose="020B0503020204020204" pitchFamily="34" charset="-122"/>
                            <a:cs typeface="+mn-ea"/>
                          </a:rPr>
                        </m:ctrlPr>
                      </m:fPr>
                      <m:num>
                        <m:r>
                          <a:rPr lang="en-US" altLang="zh-CN" sz="1200" b="0" i="1" smtClean="0">
                            <a:latin typeface="Cambria Math" panose="02040503050406030204" pitchFamily="18" charset="0"/>
                            <a:ea typeface="微软雅黑" panose="020B0503020204020204" pitchFamily="34" charset="-122"/>
                            <a:cs typeface="+mn-ea"/>
                          </a:rPr>
                          <m:t>1</m:t>
                        </m:r>
                      </m:num>
                      <m:den>
                        <m:r>
                          <a:rPr lang="en-US" altLang="zh-CN" sz="1200" b="0" i="1" smtClean="0">
                            <a:latin typeface="Cambria Math" panose="02040503050406030204" pitchFamily="18" charset="0"/>
                            <a:ea typeface="微软雅黑" panose="020B0503020204020204" pitchFamily="34" charset="-122"/>
                            <a:cs typeface="+mn-ea"/>
                          </a:rPr>
                          <m:t>𝑁</m:t>
                        </m:r>
                      </m:den>
                    </m:f>
                    <m:nary>
                      <m:naryPr>
                        <m:chr m:val="∑"/>
                        <m:ctrlPr>
                          <a:rPr lang="en-US" altLang="zh-CN" sz="1200" i="1" smtClean="0">
                            <a:latin typeface="Cambria Math" panose="02040503050406030204" pitchFamily="18" charset="0"/>
                            <a:ea typeface="微软雅黑" panose="020B0503020204020204" pitchFamily="34" charset="-122"/>
                            <a:cs typeface="+mn-ea"/>
                          </a:rPr>
                        </m:ctrlPr>
                      </m:naryPr>
                      <m:sub>
                        <m:r>
                          <m:rPr>
                            <m:brk m:alnAt="23"/>
                          </m:rPr>
                          <a:rPr lang="en-US" altLang="zh-CN" sz="1200" b="0" i="1" smtClean="0">
                            <a:latin typeface="Cambria Math" panose="02040503050406030204" pitchFamily="18" charset="0"/>
                            <a:ea typeface="微软雅黑" panose="020B0503020204020204" pitchFamily="34" charset="-122"/>
                            <a:cs typeface="+mn-ea"/>
                          </a:rPr>
                          <m:t>𝑛</m:t>
                        </m:r>
                        <m:r>
                          <a:rPr lang="en-US" altLang="zh-CN" sz="1200" b="0" i="1" smtClean="0">
                            <a:latin typeface="Cambria Math" panose="02040503050406030204" pitchFamily="18" charset="0"/>
                            <a:ea typeface="微软雅黑" panose="020B0503020204020204" pitchFamily="34" charset="-122"/>
                            <a:cs typeface="+mn-ea"/>
                          </a:rPr>
                          <m:t>=1</m:t>
                        </m:r>
                      </m:sub>
                      <m:sup>
                        <m:r>
                          <a:rPr lang="en-US" altLang="zh-CN" sz="1200" b="0" i="1" smtClean="0">
                            <a:latin typeface="Cambria Math" panose="02040503050406030204" pitchFamily="18" charset="0"/>
                            <a:ea typeface="微软雅黑" panose="020B0503020204020204" pitchFamily="34" charset="-122"/>
                            <a:cs typeface="+mn-ea"/>
                          </a:rPr>
                          <m:t>𝑁</m:t>
                        </m:r>
                      </m:sup>
                      <m:e>
                        <m:nary>
                          <m:naryPr>
                            <m:chr m:val="∑"/>
                            <m:ctrlPr>
                              <a:rPr lang="en-US" altLang="zh-CN" sz="1200" i="1" smtClean="0">
                                <a:latin typeface="Cambria Math" panose="02040503050406030204" pitchFamily="18" charset="0"/>
                                <a:ea typeface="微软雅黑" panose="020B0503020204020204" pitchFamily="34" charset="-122"/>
                                <a:cs typeface="+mn-ea"/>
                              </a:rPr>
                            </m:ctrlPr>
                          </m:naryPr>
                          <m:sub>
                            <m:r>
                              <m:rPr>
                                <m:brk m:alnAt="23"/>
                              </m:rPr>
                              <a:rPr lang="en-US" altLang="zh-CN" sz="1200" b="0" i="1" smtClean="0">
                                <a:latin typeface="Cambria Math" panose="02040503050406030204" pitchFamily="18" charset="0"/>
                                <a:ea typeface="微软雅黑" panose="020B0503020204020204" pitchFamily="34" charset="-122"/>
                                <a:cs typeface="+mn-ea"/>
                              </a:rPr>
                              <m:t>𝑡</m:t>
                            </m:r>
                            <m:r>
                              <a:rPr lang="en-US" altLang="zh-CN" sz="1200" b="0" i="1" smtClean="0">
                                <a:latin typeface="Cambria Math" panose="02040503050406030204" pitchFamily="18" charset="0"/>
                                <a:ea typeface="微软雅黑" panose="020B0503020204020204" pitchFamily="34" charset="-122"/>
                                <a:cs typeface="+mn-ea"/>
                              </a:rPr>
                              <m:t>=0</m:t>
                            </m:r>
                          </m:sub>
                          <m:sup>
                            <m:sSub>
                              <m:sSubPr>
                                <m:ctrlPr>
                                  <a:rPr lang="en-US" altLang="zh-CN" sz="1200" i="1" smtClean="0">
                                    <a:latin typeface="Cambria Math" panose="02040503050406030204" pitchFamily="18" charset="0"/>
                                    <a:ea typeface="微软雅黑" panose="020B0503020204020204" pitchFamily="34" charset="-122"/>
                                    <a:cs typeface="+mn-ea"/>
                                  </a:rPr>
                                </m:ctrlPr>
                              </m:sSubPr>
                              <m:e>
                                <m:r>
                                  <a:rPr lang="en-US" altLang="zh-CN" sz="1200" b="0" i="1" smtClean="0">
                                    <a:latin typeface="Cambria Math" panose="02040503050406030204" pitchFamily="18" charset="0"/>
                                    <a:ea typeface="微软雅黑" panose="020B0503020204020204" pitchFamily="34" charset="-122"/>
                                    <a:cs typeface="+mn-ea"/>
                                  </a:rPr>
                                  <m:t>𝑇</m:t>
                                </m:r>
                              </m:e>
                              <m:sub>
                                <m:r>
                                  <a:rPr lang="en-US" altLang="zh-CN" sz="1200" b="0" i="1" smtClean="0">
                                    <a:latin typeface="Cambria Math" panose="02040503050406030204" pitchFamily="18" charset="0"/>
                                    <a:ea typeface="微软雅黑" panose="020B0503020204020204" pitchFamily="34" charset="-122"/>
                                    <a:cs typeface="+mn-ea"/>
                                  </a:rPr>
                                  <m:t>𝑛</m:t>
                                </m:r>
                              </m:sub>
                            </m:sSub>
                            <m:r>
                              <a:rPr lang="en-US" altLang="zh-CN" sz="1200" b="0" i="1" smtClean="0">
                                <a:latin typeface="Cambria Math" panose="02040503050406030204" pitchFamily="18" charset="0"/>
                                <a:ea typeface="微软雅黑" panose="020B0503020204020204" pitchFamily="34" charset="-122"/>
                                <a:cs typeface="+mn-ea"/>
                              </a:rPr>
                              <m:t>−1</m:t>
                            </m:r>
                          </m:sup>
                          <m:e>
                            <m:sSub>
                              <m:sSubPr>
                                <m:ctrlPr>
                                  <a:rPr lang="en-US" altLang="zh-CN" sz="1200" i="1">
                                    <a:latin typeface="Cambria Math" panose="02040503050406030204" pitchFamily="18" charset="0"/>
                                    <a:ea typeface="微软雅黑" panose="020B0503020204020204" pitchFamily="34" charset="-122"/>
                                    <a:cs typeface="+mn-ea"/>
                                  </a:rPr>
                                </m:ctrlPr>
                              </m:sSubPr>
                              <m:e>
                                <m:r>
                                  <a:rPr lang="en-US" altLang="zh-CN" sz="1200" i="1">
                                    <a:latin typeface="Cambria Math" panose="02040503050406030204" pitchFamily="18" charset="0"/>
                                    <a:ea typeface="微软雅黑" panose="020B0503020204020204" pitchFamily="34" charset="-122"/>
                                    <a:cs typeface="+mn-ea"/>
                                  </a:rPr>
                                  <m:t>𝑅</m:t>
                                </m:r>
                              </m:e>
                              <m:sub>
                                <m:sSub>
                                  <m:sSubPr>
                                    <m:ctrlPr>
                                      <a:rPr lang="en-US" altLang="zh-CN" sz="1200" i="1" smtClean="0">
                                        <a:latin typeface="Cambria Math" panose="02040503050406030204" pitchFamily="18" charset="0"/>
                                        <a:ea typeface="微软雅黑" panose="020B0503020204020204" pitchFamily="34" charset="-122"/>
                                        <a:cs typeface="+mn-ea"/>
                                      </a:rPr>
                                    </m:ctrlPr>
                                  </m:sSubPr>
                                  <m:e>
                                    <m:r>
                                      <a:rPr lang="zh-CN" altLang="en-US" sz="1200" i="1" smtClean="0">
                                        <a:latin typeface="Cambria Math" panose="02040503050406030204" pitchFamily="18" charset="0"/>
                                        <a:ea typeface="微软雅黑" panose="020B0503020204020204" pitchFamily="34" charset="-122"/>
                                        <a:cs typeface="+mn-ea"/>
                                      </a:rPr>
                                      <m:t>𝜏</m:t>
                                    </m:r>
                                  </m:e>
                                  <m:sub>
                                    <m:r>
                                      <a:rPr lang="en-US" altLang="zh-CN" sz="1200" b="0" i="1" smtClean="0">
                                        <a:latin typeface="Cambria Math" panose="02040503050406030204" pitchFamily="18" charset="0"/>
                                        <a:ea typeface="微软雅黑" panose="020B0503020204020204" pitchFamily="34" charset="-122"/>
                                        <a:cs typeface="+mn-ea"/>
                                      </a:rPr>
                                      <m:t>𝑛</m:t>
                                    </m:r>
                                  </m:sub>
                                </m:sSub>
                              </m:sub>
                            </m:sSub>
                            <m:r>
                              <a:rPr lang="zh-CN" altLang="en-US" sz="1200" i="0" smtClean="0">
                                <a:latin typeface="Cambria Math" panose="02040503050406030204" pitchFamily="18" charset="0"/>
                                <a:ea typeface="微软雅黑" panose="020B0503020204020204" pitchFamily="34" charset="-122"/>
                                <a:cs typeface="+mn-ea"/>
                              </a:rPr>
                              <m:t>𝛻</m:t>
                            </m:r>
                            <m:r>
                              <a:rPr lang="en-US" altLang="zh-CN" sz="1200" b="0" i="1" smtClean="0">
                                <a:latin typeface="Cambria Math" panose="02040503050406030204" pitchFamily="18" charset="0"/>
                                <a:ea typeface="微软雅黑" panose="020B0503020204020204" pitchFamily="34" charset="-122"/>
                                <a:cs typeface="+mn-ea"/>
                              </a:rPr>
                              <m:t>𝑙𝑜𝑔</m:t>
                            </m:r>
                            <m:sSub>
                              <m:sSubPr>
                                <m:ctrlPr>
                                  <a:rPr lang="en-US" altLang="zh-CN" sz="1200" i="1">
                                    <a:latin typeface="Cambria Math" panose="02040503050406030204" pitchFamily="18" charset="0"/>
                                    <a:ea typeface="微软雅黑" panose="020B0503020204020204" pitchFamily="34" charset="-122"/>
                                    <a:cs typeface="+mn-ea"/>
                                  </a:rPr>
                                </m:ctrlPr>
                              </m:sSubPr>
                              <m:e>
                                <m:r>
                                  <a:rPr lang="zh-CN" altLang="en-US" sz="1200" i="1">
                                    <a:latin typeface="Cambria Math" panose="02040503050406030204" pitchFamily="18" charset="0"/>
                                    <a:ea typeface="微软雅黑" panose="020B0503020204020204" pitchFamily="34" charset="-122"/>
                                    <a:cs typeface="+mn-ea"/>
                                  </a:rPr>
                                  <m:t>𝜋</m:t>
                                </m:r>
                              </m:e>
                              <m:sub>
                                <m:r>
                                  <a:rPr lang="zh-CN" altLang="en-US" sz="1200" i="1">
                                    <a:latin typeface="Cambria Math" panose="02040503050406030204" pitchFamily="18" charset="0"/>
                                    <a:ea typeface="微软雅黑" panose="020B0503020204020204" pitchFamily="34" charset="-122"/>
                                    <a:cs typeface="+mn-ea"/>
                                  </a:rPr>
                                  <m:t>𝜃</m:t>
                                </m:r>
                              </m:sub>
                            </m:sSub>
                            <m:r>
                              <a:rPr lang="en-US" altLang="zh-CN" sz="1200" b="0" i="1" smtClean="0">
                                <a:latin typeface="Cambria Math" panose="02040503050406030204" pitchFamily="18" charset="0"/>
                                <a:ea typeface="微软雅黑" panose="020B0503020204020204" pitchFamily="34" charset="-122"/>
                                <a:cs typeface="+mn-ea"/>
                              </a:rPr>
                              <m:t>(</m:t>
                            </m:r>
                            <m:sSub>
                              <m:sSubPr>
                                <m:ctrlPr>
                                  <a:rPr lang="en-US" altLang="zh-CN" sz="1200" b="0" i="1" smtClean="0">
                                    <a:latin typeface="Cambria Math" panose="02040503050406030204" pitchFamily="18" charset="0"/>
                                    <a:ea typeface="微软雅黑" panose="020B0503020204020204" pitchFamily="34" charset="-122"/>
                                    <a:cs typeface="+mn-ea"/>
                                  </a:rPr>
                                </m:ctrlPr>
                              </m:sSubPr>
                              <m:e>
                                <m:r>
                                  <a:rPr lang="en-US" altLang="zh-CN" sz="1200" b="0" i="1" smtClean="0">
                                    <a:latin typeface="Cambria Math" panose="02040503050406030204" pitchFamily="18" charset="0"/>
                                    <a:ea typeface="微软雅黑" panose="020B0503020204020204" pitchFamily="34" charset="-122"/>
                                    <a:cs typeface="+mn-ea"/>
                                  </a:rPr>
                                  <m:t>𝑎</m:t>
                                </m:r>
                              </m:e>
                              <m:sub>
                                <m:r>
                                  <a:rPr lang="en-US" altLang="zh-CN" sz="1200" b="0" i="1" smtClean="0">
                                    <a:latin typeface="Cambria Math" panose="02040503050406030204" pitchFamily="18" charset="0"/>
                                    <a:ea typeface="微软雅黑" panose="020B0503020204020204" pitchFamily="34" charset="-122"/>
                                    <a:cs typeface="+mn-ea"/>
                                  </a:rPr>
                                  <m:t>𝑡</m:t>
                                </m:r>
                              </m:sub>
                            </m:sSub>
                            <m:r>
                              <a:rPr lang="en-US" altLang="zh-CN" sz="1200" b="0" i="1" smtClean="0">
                                <a:latin typeface="Cambria Math" panose="02040503050406030204" pitchFamily="18" charset="0"/>
                                <a:ea typeface="微软雅黑" panose="020B0503020204020204" pitchFamily="34" charset="-122"/>
                                <a:cs typeface="+mn-ea"/>
                              </a:rPr>
                              <m:t>|</m:t>
                            </m:r>
                            <m:sSub>
                              <m:sSubPr>
                                <m:ctrlPr>
                                  <a:rPr lang="en-US" altLang="zh-CN" sz="1200" b="0" i="1" smtClean="0">
                                    <a:latin typeface="Cambria Math" panose="02040503050406030204" pitchFamily="18" charset="0"/>
                                    <a:ea typeface="微软雅黑" panose="020B0503020204020204" pitchFamily="34" charset="-122"/>
                                    <a:cs typeface="+mn-ea"/>
                                  </a:rPr>
                                </m:ctrlPr>
                              </m:sSubPr>
                              <m:e>
                                <m:r>
                                  <a:rPr lang="en-US" altLang="zh-CN" sz="1200" b="0" i="1" smtClean="0">
                                    <a:latin typeface="Cambria Math" panose="02040503050406030204" pitchFamily="18" charset="0"/>
                                    <a:ea typeface="微软雅黑" panose="020B0503020204020204" pitchFamily="34" charset="-122"/>
                                    <a:cs typeface="+mn-ea"/>
                                  </a:rPr>
                                  <m:t>𝑠</m:t>
                                </m:r>
                              </m:e>
                              <m:sub>
                                <m:r>
                                  <a:rPr lang="en-US" altLang="zh-CN" sz="1200" b="0" i="1" smtClean="0">
                                    <a:latin typeface="Cambria Math" panose="02040503050406030204" pitchFamily="18" charset="0"/>
                                    <a:ea typeface="微软雅黑" panose="020B0503020204020204" pitchFamily="34" charset="-122"/>
                                    <a:cs typeface="+mn-ea"/>
                                  </a:rPr>
                                  <m:t>𝑡</m:t>
                                </m:r>
                              </m:sub>
                            </m:sSub>
                            <m:r>
                              <a:rPr lang="en-US" altLang="zh-CN" sz="1200" b="0" i="1" smtClean="0">
                                <a:latin typeface="Cambria Math" panose="02040503050406030204" pitchFamily="18" charset="0"/>
                                <a:ea typeface="微软雅黑" panose="020B0503020204020204" pitchFamily="34" charset="-122"/>
                                <a:cs typeface="+mn-ea"/>
                              </a:rPr>
                              <m:t>)</m:t>
                            </m:r>
                          </m:e>
                        </m:nary>
                      </m:e>
                    </m:nary>
                    <m:r>
                      <a:rPr lang="en-US" altLang="zh-CN" sz="1200" b="0" i="1" smtClean="0">
                        <a:latin typeface="Cambria Math" panose="02040503050406030204" pitchFamily="18" charset="0"/>
                        <a:ea typeface="微软雅黑" panose="020B0503020204020204" pitchFamily="34" charset="-122"/>
                        <a:cs typeface="+mn-ea"/>
                      </a:rPr>
                      <m:t>=</m:t>
                    </m:r>
                    <m:f>
                      <m:fPr>
                        <m:ctrlPr>
                          <a:rPr lang="en-US" altLang="zh-CN" sz="1200" i="1">
                            <a:latin typeface="Cambria Math" panose="02040503050406030204" pitchFamily="18" charset="0"/>
                            <a:ea typeface="微软雅黑" panose="020B0503020204020204" pitchFamily="34" charset="-122"/>
                            <a:cs typeface="+mn-ea"/>
                          </a:rPr>
                        </m:ctrlPr>
                      </m:fPr>
                      <m:num>
                        <m:r>
                          <a:rPr lang="en-US" altLang="zh-CN" sz="1200" i="1">
                            <a:latin typeface="Cambria Math" panose="02040503050406030204" pitchFamily="18" charset="0"/>
                            <a:ea typeface="微软雅黑" panose="020B0503020204020204" pitchFamily="34" charset="-122"/>
                            <a:cs typeface="+mn-ea"/>
                          </a:rPr>
                          <m:t>1</m:t>
                        </m:r>
                      </m:num>
                      <m:den>
                        <m:r>
                          <a:rPr lang="en-US" altLang="zh-CN" sz="1200" i="1">
                            <a:latin typeface="Cambria Math" panose="02040503050406030204" pitchFamily="18" charset="0"/>
                            <a:ea typeface="微软雅黑" panose="020B0503020204020204" pitchFamily="34" charset="-122"/>
                            <a:cs typeface="+mn-ea"/>
                          </a:rPr>
                          <m:t>𝑁</m:t>
                        </m:r>
                      </m:den>
                    </m:f>
                    <m:nary>
                      <m:naryPr>
                        <m:chr m:val="∑"/>
                        <m:ctrlPr>
                          <a:rPr lang="en-US" altLang="zh-CN" sz="1200" i="1">
                            <a:latin typeface="Cambria Math" panose="02040503050406030204" pitchFamily="18" charset="0"/>
                            <a:ea typeface="微软雅黑" panose="020B0503020204020204" pitchFamily="34" charset="-122"/>
                            <a:cs typeface="+mn-ea"/>
                          </a:rPr>
                        </m:ctrlPr>
                      </m:naryPr>
                      <m:sub>
                        <m:r>
                          <m:rPr>
                            <m:brk m:alnAt="23"/>
                          </m:rPr>
                          <a:rPr lang="en-US" altLang="zh-CN" sz="1200" i="1">
                            <a:latin typeface="Cambria Math" panose="02040503050406030204" pitchFamily="18" charset="0"/>
                            <a:ea typeface="微软雅黑" panose="020B0503020204020204" pitchFamily="34" charset="-122"/>
                            <a:cs typeface="+mn-ea"/>
                          </a:rPr>
                          <m:t>𝑛</m:t>
                        </m:r>
                        <m:r>
                          <a:rPr lang="en-US" altLang="zh-CN" sz="1200" i="1">
                            <a:latin typeface="Cambria Math" panose="02040503050406030204" pitchFamily="18" charset="0"/>
                            <a:ea typeface="微软雅黑" panose="020B0503020204020204" pitchFamily="34" charset="-122"/>
                            <a:cs typeface="+mn-ea"/>
                          </a:rPr>
                          <m:t>=1</m:t>
                        </m:r>
                      </m:sub>
                      <m:sup>
                        <m:r>
                          <a:rPr lang="en-US" altLang="zh-CN" sz="1200" i="1">
                            <a:latin typeface="Cambria Math" panose="02040503050406030204" pitchFamily="18" charset="0"/>
                            <a:ea typeface="微软雅黑" panose="020B0503020204020204" pitchFamily="34" charset="-122"/>
                            <a:cs typeface="+mn-ea"/>
                          </a:rPr>
                          <m:t>𝑁</m:t>
                        </m:r>
                      </m:sup>
                      <m:e>
                        <m:nary>
                          <m:naryPr>
                            <m:chr m:val="∑"/>
                            <m:ctrlPr>
                              <a:rPr lang="en-US" altLang="zh-CN" sz="1200" i="1">
                                <a:latin typeface="Cambria Math" panose="02040503050406030204" pitchFamily="18" charset="0"/>
                                <a:ea typeface="微软雅黑" panose="020B0503020204020204" pitchFamily="34" charset="-122"/>
                                <a:cs typeface="+mn-ea"/>
                              </a:rPr>
                            </m:ctrlPr>
                          </m:naryPr>
                          <m:sub>
                            <m:r>
                              <m:rPr>
                                <m:brk m:alnAt="23"/>
                              </m:rPr>
                              <a:rPr lang="en-US" altLang="zh-CN" sz="1200" i="1">
                                <a:latin typeface="Cambria Math" panose="02040503050406030204" pitchFamily="18" charset="0"/>
                                <a:ea typeface="微软雅黑" panose="020B0503020204020204" pitchFamily="34" charset="-122"/>
                                <a:cs typeface="+mn-ea"/>
                              </a:rPr>
                              <m:t>𝑡</m:t>
                            </m:r>
                            <m:r>
                              <a:rPr lang="en-US" altLang="zh-CN" sz="1200" i="1">
                                <a:latin typeface="Cambria Math" panose="02040503050406030204" pitchFamily="18" charset="0"/>
                                <a:ea typeface="微软雅黑" panose="020B0503020204020204" pitchFamily="34" charset="-122"/>
                                <a:cs typeface="+mn-ea"/>
                              </a:rPr>
                              <m:t>=0</m:t>
                            </m:r>
                          </m:sub>
                          <m:sup>
                            <m:sSub>
                              <m:sSubPr>
                                <m:ctrlPr>
                                  <a:rPr lang="en-US" altLang="zh-CN" sz="1200" i="1">
                                    <a:latin typeface="Cambria Math" panose="02040503050406030204" pitchFamily="18" charset="0"/>
                                    <a:ea typeface="微软雅黑" panose="020B0503020204020204" pitchFamily="34" charset="-122"/>
                                    <a:cs typeface="+mn-ea"/>
                                  </a:rPr>
                                </m:ctrlPr>
                              </m:sSubPr>
                              <m:e>
                                <m:r>
                                  <a:rPr lang="en-US" altLang="zh-CN" sz="1200" i="1">
                                    <a:latin typeface="Cambria Math" panose="02040503050406030204" pitchFamily="18" charset="0"/>
                                    <a:ea typeface="微软雅黑" panose="020B0503020204020204" pitchFamily="34" charset="-122"/>
                                    <a:cs typeface="+mn-ea"/>
                                  </a:rPr>
                                  <m:t>𝑇</m:t>
                                </m:r>
                              </m:e>
                              <m:sub>
                                <m:r>
                                  <a:rPr lang="en-US" altLang="zh-CN" sz="1200" i="1">
                                    <a:latin typeface="Cambria Math" panose="02040503050406030204" pitchFamily="18" charset="0"/>
                                    <a:ea typeface="微软雅黑" panose="020B0503020204020204" pitchFamily="34" charset="-122"/>
                                    <a:cs typeface="+mn-ea"/>
                                  </a:rPr>
                                  <m:t>𝑛</m:t>
                                </m:r>
                              </m:sub>
                            </m:sSub>
                            <m:r>
                              <a:rPr lang="en-US" altLang="zh-CN" sz="1200" i="1">
                                <a:latin typeface="Cambria Math" panose="02040503050406030204" pitchFamily="18" charset="0"/>
                                <a:ea typeface="微软雅黑" panose="020B0503020204020204" pitchFamily="34" charset="-122"/>
                                <a:cs typeface="+mn-ea"/>
                              </a:rPr>
                              <m:t>−1</m:t>
                            </m:r>
                          </m:sup>
                          <m:e>
                            <m:sSub>
                              <m:sSubPr>
                                <m:ctrlPr>
                                  <a:rPr lang="en-US" altLang="zh-CN" sz="1200" i="1">
                                    <a:latin typeface="Cambria Math" panose="02040503050406030204" pitchFamily="18" charset="0"/>
                                    <a:ea typeface="微软雅黑" panose="020B0503020204020204" pitchFamily="34" charset="-122"/>
                                    <a:cs typeface="+mn-ea"/>
                                  </a:rPr>
                                </m:ctrlPr>
                              </m:sSubPr>
                              <m:e>
                                <m:r>
                                  <a:rPr lang="en-US" altLang="zh-CN" sz="1200" i="1">
                                    <a:latin typeface="Cambria Math" panose="02040503050406030204" pitchFamily="18" charset="0"/>
                                    <a:ea typeface="微软雅黑" panose="020B0503020204020204" pitchFamily="34" charset="-122"/>
                                    <a:cs typeface="+mn-ea"/>
                                  </a:rPr>
                                  <m:t>𝑅</m:t>
                                </m:r>
                              </m:e>
                              <m:sub>
                                <m:sSub>
                                  <m:sSubPr>
                                    <m:ctrlPr>
                                      <a:rPr lang="en-US" altLang="zh-CN" sz="1200" i="1">
                                        <a:latin typeface="Cambria Math" panose="02040503050406030204" pitchFamily="18" charset="0"/>
                                        <a:ea typeface="微软雅黑" panose="020B0503020204020204" pitchFamily="34" charset="-122"/>
                                        <a:cs typeface="+mn-ea"/>
                                      </a:rPr>
                                    </m:ctrlPr>
                                  </m:sSubPr>
                                  <m:e>
                                    <m:r>
                                      <a:rPr lang="zh-CN" altLang="en-US" sz="1200" i="1">
                                        <a:latin typeface="Cambria Math" panose="02040503050406030204" pitchFamily="18" charset="0"/>
                                        <a:ea typeface="微软雅黑" panose="020B0503020204020204" pitchFamily="34" charset="-122"/>
                                        <a:cs typeface="+mn-ea"/>
                                      </a:rPr>
                                      <m:t>𝜏</m:t>
                                    </m:r>
                                  </m:e>
                                  <m:sub>
                                    <m:r>
                                      <a:rPr lang="en-US" altLang="zh-CN" sz="1200" i="1">
                                        <a:latin typeface="Cambria Math" panose="02040503050406030204" pitchFamily="18" charset="0"/>
                                        <a:ea typeface="微软雅黑" panose="020B0503020204020204" pitchFamily="34" charset="-122"/>
                                        <a:cs typeface="+mn-ea"/>
                                      </a:rPr>
                                      <m:t>𝑛</m:t>
                                    </m:r>
                                  </m:sub>
                                </m:sSub>
                              </m:sub>
                            </m:sSub>
                            <m:f>
                              <m:fPr>
                                <m:ctrlPr>
                                  <a:rPr lang="en-US" altLang="zh-CN" sz="1200" i="1" smtClean="0">
                                    <a:latin typeface="Cambria Math" panose="02040503050406030204" pitchFamily="18" charset="0"/>
                                    <a:ea typeface="微软雅黑" panose="020B0503020204020204" pitchFamily="34" charset="-122"/>
                                    <a:cs typeface="+mn-ea"/>
                                  </a:rPr>
                                </m:ctrlPr>
                              </m:fPr>
                              <m:num>
                                <m:r>
                                  <a:rPr lang="en-US" altLang="zh-CN" sz="1200" i="0" smtClean="0">
                                    <a:latin typeface="Cambria Math" panose="02040503050406030204" pitchFamily="18" charset="0"/>
                                    <a:ea typeface="Cambria Math" panose="02040503050406030204" pitchFamily="18" charset="0"/>
                                    <a:cs typeface="+mn-ea"/>
                                  </a:rPr>
                                  <m:t>𝛻</m:t>
                                </m:r>
                                <m:sSub>
                                  <m:sSubPr>
                                    <m:ctrlPr>
                                      <a:rPr lang="en-US" altLang="zh-CN" sz="1200" i="1">
                                        <a:latin typeface="Cambria Math" panose="02040503050406030204" pitchFamily="18" charset="0"/>
                                        <a:ea typeface="微软雅黑" panose="020B0503020204020204" pitchFamily="34" charset="-122"/>
                                        <a:cs typeface="+mn-ea"/>
                                      </a:rPr>
                                    </m:ctrlPr>
                                  </m:sSubPr>
                                  <m:e>
                                    <m:r>
                                      <a:rPr lang="zh-CN" altLang="en-US" sz="1200" i="1">
                                        <a:latin typeface="Cambria Math" panose="02040503050406030204" pitchFamily="18" charset="0"/>
                                        <a:ea typeface="微软雅黑" panose="020B0503020204020204" pitchFamily="34" charset="-122"/>
                                        <a:cs typeface="+mn-ea"/>
                                      </a:rPr>
                                      <m:t>𝜋</m:t>
                                    </m:r>
                                  </m:e>
                                  <m:sub>
                                    <m:r>
                                      <a:rPr lang="zh-CN" altLang="en-US" sz="1200" i="1">
                                        <a:latin typeface="Cambria Math" panose="02040503050406030204" pitchFamily="18" charset="0"/>
                                        <a:ea typeface="微软雅黑" panose="020B0503020204020204" pitchFamily="34" charset="-122"/>
                                        <a:cs typeface="+mn-ea"/>
                                      </a:rPr>
                                      <m:t>𝜃</m:t>
                                    </m:r>
                                  </m:sub>
                                </m:sSub>
                                <m:d>
                                  <m:dPr>
                                    <m:ctrlPr>
                                      <a:rPr lang="en-US" altLang="zh-CN" sz="1200" i="1">
                                        <a:latin typeface="Cambria Math" panose="02040503050406030204" pitchFamily="18" charset="0"/>
                                        <a:ea typeface="微软雅黑" panose="020B0503020204020204" pitchFamily="34" charset="-122"/>
                                        <a:cs typeface="+mn-ea"/>
                                      </a:rPr>
                                    </m:ctrlPr>
                                  </m:dPr>
                                  <m:e>
                                    <m:sSub>
                                      <m:sSubPr>
                                        <m:ctrlPr>
                                          <a:rPr lang="en-US" altLang="zh-CN" sz="1200" i="1">
                                            <a:latin typeface="Cambria Math" panose="02040503050406030204" pitchFamily="18" charset="0"/>
                                            <a:ea typeface="微软雅黑" panose="020B0503020204020204" pitchFamily="34" charset="-122"/>
                                            <a:cs typeface="+mn-ea"/>
                                          </a:rPr>
                                        </m:ctrlPr>
                                      </m:sSubPr>
                                      <m:e>
                                        <m:r>
                                          <a:rPr lang="en-US" altLang="zh-CN" sz="1200" i="1">
                                            <a:latin typeface="Cambria Math" panose="02040503050406030204" pitchFamily="18" charset="0"/>
                                            <a:ea typeface="微软雅黑" panose="020B0503020204020204" pitchFamily="34" charset="-122"/>
                                            <a:cs typeface="+mn-ea"/>
                                          </a:rPr>
                                          <m:t>𝑎</m:t>
                                        </m:r>
                                      </m:e>
                                      <m:sub>
                                        <m:r>
                                          <a:rPr lang="en-US" altLang="zh-CN" sz="1200" i="1">
                                            <a:latin typeface="Cambria Math" panose="02040503050406030204" pitchFamily="18" charset="0"/>
                                            <a:ea typeface="微软雅黑" panose="020B0503020204020204" pitchFamily="34" charset="-122"/>
                                            <a:cs typeface="+mn-ea"/>
                                          </a:rPr>
                                          <m:t>𝑡</m:t>
                                        </m:r>
                                      </m:sub>
                                    </m:sSub>
                                  </m:e>
                                  <m:e>
                                    <m:sSub>
                                      <m:sSubPr>
                                        <m:ctrlPr>
                                          <a:rPr lang="en-US" altLang="zh-CN" sz="1200" i="1">
                                            <a:latin typeface="Cambria Math" panose="02040503050406030204" pitchFamily="18" charset="0"/>
                                            <a:ea typeface="微软雅黑" panose="020B0503020204020204" pitchFamily="34" charset="-122"/>
                                            <a:cs typeface="+mn-ea"/>
                                          </a:rPr>
                                        </m:ctrlPr>
                                      </m:sSubPr>
                                      <m:e>
                                        <m:r>
                                          <a:rPr lang="en-US" altLang="zh-CN" sz="1200" i="1">
                                            <a:latin typeface="Cambria Math" panose="02040503050406030204" pitchFamily="18" charset="0"/>
                                            <a:ea typeface="微软雅黑" panose="020B0503020204020204" pitchFamily="34" charset="-122"/>
                                            <a:cs typeface="+mn-ea"/>
                                          </a:rPr>
                                          <m:t>𝑠</m:t>
                                        </m:r>
                                      </m:e>
                                      <m:sub>
                                        <m:r>
                                          <a:rPr lang="en-US" altLang="zh-CN" sz="1200" i="1">
                                            <a:latin typeface="Cambria Math" panose="02040503050406030204" pitchFamily="18" charset="0"/>
                                            <a:ea typeface="微软雅黑" panose="020B0503020204020204" pitchFamily="34" charset="-122"/>
                                            <a:cs typeface="+mn-ea"/>
                                          </a:rPr>
                                          <m:t>𝑡</m:t>
                                        </m:r>
                                      </m:sub>
                                    </m:sSub>
                                  </m:e>
                                </m:d>
                              </m:num>
                              <m:den>
                                <m:sSub>
                                  <m:sSubPr>
                                    <m:ctrlPr>
                                      <a:rPr lang="en-US" altLang="zh-CN" sz="1200" i="1">
                                        <a:latin typeface="Cambria Math" panose="02040503050406030204" pitchFamily="18" charset="0"/>
                                        <a:ea typeface="微软雅黑" panose="020B0503020204020204" pitchFamily="34" charset="-122"/>
                                        <a:cs typeface="+mn-ea"/>
                                      </a:rPr>
                                    </m:ctrlPr>
                                  </m:sSubPr>
                                  <m:e>
                                    <m:r>
                                      <a:rPr lang="zh-CN" altLang="en-US" sz="1200" i="1">
                                        <a:latin typeface="Cambria Math" panose="02040503050406030204" pitchFamily="18" charset="0"/>
                                        <a:ea typeface="微软雅黑" panose="020B0503020204020204" pitchFamily="34" charset="-122"/>
                                        <a:cs typeface="+mn-ea"/>
                                      </a:rPr>
                                      <m:t>𝜋</m:t>
                                    </m:r>
                                  </m:e>
                                  <m:sub>
                                    <m:r>
                                      <a:rPr lang="zh-CN" altLang="en-US" sz="1200" i="1">
                                        <a:latin typeface="Cambria Math" panose="02040503050406030204" pitchFamily="18" charset="0"/>
                                        <a:ea typeface="微软雅黑" panose="020B0503020204020204" pitchFamily="34" charset="-122"/>
                                        <a:cs typeface="+mn-ea"/>
                                      </a:rPr>
                                      <m:t>𝜃</m:t>
                                    </m:r>
                                  </m:sub>
                                </m:sSub>
                                <m:d>
                                  <m:dPr>
                                    <m:ctrlPr>
                                      <a:rPr lang="en-US" altLang="zh-CN" sz="1200" i="1">
                                        <a:latin typeface="Cambria Math" panose="02040503050406030204" pitchFamily="18" charset="0"/>
                                        <a:ea typeface="微软雅黑" panose="020B0503020204020204" pitchFamily="34" charset="-122"/>
                                        <a:cs typeface="+mn-ea"/>
                                      </a:rPr>
                                    </m:ctrlPr>
                                  </m:dPr>
                                  <m:e>
                                    <m:sSub>
                                      <m:sSubPr>
                                        <m:ctrlPr>
                                          <a:rPr lang="en-US" altLang="zh-CN" sz="1200" i="1">
                                            <a:latin typeface="Cambria Math" panose="02040503050406030204" pitchFamily="18" charset="0"/>
                                            <a:ea typeface="微软雅黑" panose="020B0503020204020204" pitchFamily="34" charset="-122"/>
                                            <a:cs typeface="+mn-ea"/>
                                          </a:rPr>
                                        </m:ctrlPr>
                                      </m:sSubPr>
                                      <m:e>
                                        <m:r>
                                          <a:rPr lang="en-US" altLang="zh-CN" sz="1200" i="1">
                                            <a:latin typeface="Cambria Math" panose="02040503050406030204" pitchFamily="18" charset="0"/>
                                            <a:ea typeface="微软雅黑" panose="020B0503020204020204" pitchFamily="34" charset="-122"/>
                                            <a:cs typeface="+mn-ea"/>
                                          </a:rPr>
                                          <m:t>𝑎</m:t>
                                        </m:r>
                                      </m:e>
                                      <m:sub>
                                        <m:r>
                                          <a:rPr lang="en-US" altLang="zh-CN" sz="1200" i="1">
                                            <a:latin typeface="Cambria Math" panose="02040503050406030204" pitchFamily="18" charset="0"/>
                                            <a:ea typeface="微软雅黑" panose="020B0503020204020204" pitchFamily="34" charset="-122"/>
                                            <a:cs typeface="+mn-ea"/>
                                          </a:rPr>
                                          <m:t>𝑡</m:t>
                                        </m:r>
                                      </m:sub>
                                    </m:sSub>
                                  </m:e>
                                  <m:e>
                                    <m:sSub>
                                      <m:sSubPr>
                                        <m:ctrlPr>
                                          <a:rPr lang="en-US" altLang="zh-CN" sz="1200" i="1">
                                            <a:latin typeface="Cambria Math" panose="02040503050406030204" pitchFamily="18" charset="0"/>
                                            <a:ea typeface="微软雅黑" panose="020B0503020204020204" pitchFamily="34" charset="-122"/>
                                            <a:cs typeface="+mn-ea"/>
                                          </a:rPr>
                                        </m:ctrlPr>
                                      </m:sSubPr>
                                      <m:e>
                                        <m:r>
                                          <a:rPr lang="en-US" altLang="zh-CN" sz="1200" i="1">
                                            <a:latin typeface="Cambria Math" panose="02040503050406030204" pitchFamily="18" charset="0"/>
                                            <a:ea typeface="微软雅黑" panose="020B0503020204020204" pitchFamily="34" charset="-122"/>
                                            <a:cs typeface="+mn-ea"/>
                                          </a:rPr>
                                          <m:t>𝑠</m:t>
                                        </m:r>
                                      </m:e>
                                      <m:sub>
                                        <m:r>
                                          <a:rPr lang="en-US" altLang="zh-CN" sz="1200" i="1">
                                            <a:latin typeface="Cambria Math" panose="02040503050406030204" pitchFamily="18" charset="0"/>
                                            <a:ea typeface="微软雅黑" panose="020B0503020204020204" pitchFamily="34" charset="-122"/>
                                            <a:cs typeface="+mn-ea"/>
                                          </a:rPr>
                                          <m:t>𝑡</m:t>
                                        </m:r>
                                      </m:sub>
                                    </m:sSub>
                                  </m:e>
                                </m:d>
                              </m:den>
                            </m:f>
                          </m:e>
                        </m:nary>
                      </m:e>
                    </m:nary>
                  </m:oMath>
                </a14:m>
                <a:r>
                  <a:rPr lang="zh-CN" altLang="en-US" sz="1200" dirty="0" smtClean="0">
                    <a:latin typeface="微软雅黑" panose="020B0503020204020204" pitchFamily="34" charset="-122"/>
                    <a:ea typeface="微软雅黑" panose="020B0503020204020204" pitchFamily="34" charset="-122"/>
                    <a:cs typeface="+mn-ea"/>
                  </a:rPr>
                  <a:t>，</a:t>
                </a:r>
                <a:r>
                  <a:rPr lang="en-US" altLang="zh-CN" sz="1200" dirty="0">
                    <a:ea typeface="微软雅黑" panose="020B0503020204020204" pitchFamily="34" charset="-122"/>
                    <a:cs typeface="+mn-ea"/>
                  </a:rPr>
                  <a:t> </a:t>
                </a:r>
                <a14:m>
                  <m:oMath xmlns:m="http://schemas.openxmlformats.org/officeDocument/2006/math">
                    <m:r>
                      <a:rPr lang="en-US" altLang="zh-CN" sz="1200" i="1">
                        <a:latin typeface="Cambria Math" panose="02040503050406030204" pitchFamily="18" charset="0"/>
                        <a:ea typeface="微软雅黑" panose="020B0503020204020204" pitchFamily="34" charset="-122"/>
                        <a:cs typeface="+mn-ea"/>
                      </a:rPr>
                      <m:t>𝑁</m:t>
                    </m:r>
                  </m:oMath>
                </a14:m>
                <a:r>
                  <a:rPr lang="zh-CN" altLang="en-US" sz="1200" dirty="0" smtClean="0">
                    <a:latin typeface="微软雅黑" panose="020B0503020204020204" pitchFamily="34" charset="-122"/>
                    <a:ea typeface="微软雅黑" panose="020B0503020204020204" pitchFamily="34" charset="-122"/>
                    <a:cs typeface="+mn-ea"/>
                  </a:rPr>
                  <a:t>为采样的轨迹数量，</a:t>
                </a:r>
                <a14:m>
                  <m:oMath xmlns:m="http://schemas.openxmlformats.org/officeDocument/2006/math">
                    <m:sSub>
                      <m:sSubPr>
                        <m:ctrlPr>
                          <a:rPr lang="en-US" altLang="zh-CN" sz="1200" i="1">
                            <a:latin typeface="Cambria Math" panose="02040503050406030204" pitchFamily="18" charset="0"/>
                            <a:ea typeface="微软雅黑" panose="020B0503020204020204" pitchFamily="34" charset="-122"/>
                            <a:cs typeface="+mn-ea"/>
                          </a:rPr>
                        </m:ctrlPr>
                      </m:sSubPr>
                      <m:e>
                        <m:r>
                          <a:rPr lang="en-US" altLang="zh-CN" sz="1200" i="1">
                            <a:latin typeface="Cambria Math" panose="02040503050406030204" pitchFamily="18" charset="0"/>
                            <a:ea typeface="微软雅黑" panose="020B0503020204020204" pitchFamily="34" charset="-122"/>
                            <a:cs typeface="+mn-ea"/>
                          </a:rPr>
                          <m:t>𝑇</m:t>
                        </m:r>
                      </m:e>
                      <m:sub>
                        <m:r>
                          <a:rPr lang="en-US" altLang="zh-CN" sz="1200" i="1">
                            <a:latin typeface="Cambria Math" panose="02040503050406030204" pitchFamily="18" charset="0"/>
                            <a:ea typeface="微软雅黑" panose="020B0503020204020204" pitchFamily="34" charset="-122"/>
                            <a:cs typeface="+mn-ea"/>
                          </a:rPr>
                          <m:t>𝑛</m:t>
                        </m:r>
                      </m:sub>
                    </m:sSub>
                  </m:oMath>
                </a14:m>
                <a:r>
                  <a:rPr lang="zh-CN" altLang="en-US" sz="1200" dirty="0" smtClean="0">
                    <a:latin typeface="微软雅黑" panose="020B0503020204020204" pitchFamily="34" charset="-122"/>
                    <a:ea typeface="微软雅黑" panose="020B0503020204020204" pitchFamily="34" charset="-122"/>
                    <a:cs typeface="+mn-ea"/>
                  </a:rPr>
                  <a:t>为每条轨迹长度（采样方法如拒绝采样、</a:t>
                </a:r>
                <a:r>
                  <a:rPr lang="en-US" altLang="zh-CN" sz="1200" dirty="0" smtClean="0">
                    <a:latin typeface="微软雅黑" panose="020B0503020204020204" pitchFamily="34" charset="-122"/>
                    <a:ea typeface="微软雅黑" panose="020B0503020204020204" pitchFamily="34" charset="-122"/>
                    <a:cs typeface="+mn-ea"/>
                  </a:rPr>
                  <a:t>MCTS</a:t>
                </a:r>
                <a:r>
                  <a:rPr lang="zh-CN" altLang="en-US" sz="1200" dirty="0" smtClean="0">
                    <a:latin typeface="微软雅黑" panose="020B0503020204020204" pitchFamily="34" charset="-122"/>
                    <a:ea typeface="微软雅黑" panose="020B0503020204020204" pitchFamily="34" charset="-122"/>
                    <a:cs typeface="+mn-ea"/>
                  </a:rPr>
                  <a:t>、</a:t>
                </a:r>
                <a:r>
                  <a:rPr lang="en-US" altLang="zh-CN" sz="1200" dirty="0" smtClean="0">
                    <a:latin typeface="微软雅黑" panose="020B0503020204020204" pitchFamily="34" charset="-122"/>
                    <a:ea typeface="微软雅黑" panose="020B0503020204020204" pitchFamily="34" charset="-122"/>
                    <a:cs typeface="+mn-ea"/>
                  </a:rPr>
                  <a:t>ETS</a:t>
                </a:r>
                <a:r>
                  <a:rPr lang="zh-CN" altLang="en-US" sz="1200" dirty="0" smtClean="0">
                    <a:latin typeface="微软雅黑" panose="020B0503020204020204" pitchFamily="34" charset="-122"/>
                    <a:ea typeface="微软雅黑" panose="020B0503020204020204" pitchFamily="34" charset="-122"/>
                    <a:cs typeface="+mn-ea"/>
                  </a:rPr>
                  <a:t>等，会影响策略多样性、时间复杂度</a:t>
                </a:r>
                <a:r>
                  <a:rPr lang="en-US" altLang="zh-CN" sz="1200" dirty="0" smtClean="0">
                    <a:latin typeface="微软雅黑" panose="020B0503020204020204" pitchFamily="34" charset="-122"/>
                    <a:ea typeface="微软雅黑" panose="020B0503020204020204" pitchFamily="34" charset="-122"/>
                    <a:cs typeface="+mn-ea"/>
                  </a:rPr>
                  <a:t>/</a:t>
                </a:r>
                <a:r>
                  <a:rPr lang="zh-CN" altLang="en-US" sz="1200" dirty="0" smtClean="0">
                    <a:latin typeface="微软雅黑" panose="020B0503020204020204" pitchFamily="34" charset="-122"/>
                    <a:ea typeface="微软雅黑" panose="020B0503020204020204" pitchFamily="34" charset="-122"/>
                    <a:cs typeface="+mn-ea"/>
                  </a:rPr>
                  <a:t>速度、缓存需求）</a:t>
                </a:r>
                <a:endParaRPr lang="en-US" altLang="zh-CN" sz="1200" dirty="0" smtClean="0">
                  <a:latin typeface="微软雅黑" panose="020B0503020204020204" pitchFamily="34" charset="-122"/>
                  <a:ea typeface="微软雅黑" panose="020B0503020204020204" pitchFamily="34" charset="-122"/>
                  <a:cs typeface="+mn-ea"/>
                </a:endParaRPr>
              </a:p>
              <a:p>
                <a:pPr marL="800100" lvl="1" indent="-342900">
                  <a:lnSpc>
                    <a:spcPct val="150000"/>
                  </a:lnSpc>
                  <a:buFont typeface="Arial" panose="020B0604020202020204" pitchFamily="34" charset="0"/>
                  <a:buChar char="•"/>
                </a:pPr>
                <a14:m>
                  <m:oMath xmlns:m="http://schemas.openxmlformats.org/officeDocument/2006/math">
                    <m:r>
                      <a:rPr lang="zh-CN" altLang="en-US" sz="1200">
                        <a:latin typeface="Cambria Math" panose="02040503050406030204" pitchFamily="18" charset="0"/>
                        <a:ea typeface="微软雅黑" panose="020B0503020204020204" pitchFamily="34" charset="-122"/>
                        <a:cs typeface="+mn-ea"/>
                      </a:rPr>
                      <m:t>𝛻</m:t>
                    </m:r>
                    <m:r>
                      <a:rPr lang="en-US" altLang="zh-CN" sz="1200" i="1">
                        <a:latin typeface="Cambria Math" panose="02040503050406030204" pitchFamily="18" charset="0"/>
                        <a:ea typeface="微软雅黑" panose="020B0503020204020204" pitchFamily="34" charset="-122"/>
                        <a:cs typeface="+mn-ea"/>
                      </a:rPr>
                      <m:t>𝑙𝑜𝑔</m:t>
                    </m:r>
                    <m:sSub>
                      <m:sSubPr>
                        <m:ctrlPr>
                          <a:rPr lang="en-US" altLang="zh-CN" sz="1200" i="1">
                            <a:latin typeface="Cambria Math" panose="02040503050406030204" pitchFamily="18" charset="0"/>
                            <a:ea typeface="微软雅黑" panose="020B0503020204020204" pitchFamily="34" charset="-122"/>
                            <a:cs typeface="+mn-ea"/>
                          </a:rPr>
                        </m:ctrlPr>
                      </m:sSubPr>
                      <m:e>
                        <m:r>
                          <a:rPr lang="zh-CN" altLang="en-US" sz="1200" i="1">
                            <a:latin typeface="Cambria Math" panose="02040503050406030204" pitchFamily="18" charset="0"/>
                            <a:ea typeface="微软雅黑" panose="020B0503020204020204" pitchFamily="34" charset="-122"/>
                            <a:cs typeface="+mn-ea"/>
                          </a:rPr>
                          <m:t>𝜋</m:t>
                        </m:r>
                      </m:e>
                      <m:sub>
                        <m:r>
                          <a:rPr lang="zh-CN" altLang="en-US" sz="1200" i="1">
                            <a:latin typeface="Cambria Math" panose="02040503050406030204" pitchFamily="18" charset="0"/>
                            <a:ea typeface="微软雅黑" panose="020B0503020204020204" pitchFamily="34" charset="-122"/>
                            <a:cs typeface="+mn-ea"/>
                          </a:rPr>
                          <m:t>𝜃</m:t>
                        </m:r>
                      </m:sub>
                    </m:sSub>
                    <m:r>
                      <a:rPr lang="en-US" altLang="zh-CN" sz="1200" i="1">
                        <a:latin typeface="Cambria Math" panose="02040503050406030204" pitchFamily="18" charset="0"/>
                        <a:ea typeface="微软雅黑" panose="020B0503020204020204" pitchFamily="34" charset="-122"/>
                        <a:cs typeface="+mn-ea"/>
                      </a:rPr>
                      <m:t>(</m:t>
                    </m:r>
                    <m:sSub>
                      <m:sSubPr>
                        <m:ctrlPr>
                          <a:rPr lang="en-US" altLang="zh-CN" sz="1200" i="1">
                            <a:latin typeface="Cambria Math" panose="02040503050406030204" pitchFamily="18" charset="0"/>
                            <a:ea typeface="微软雅黑" panose="020B0503020204020204" pitchFamily="34" charset="-122"/>
                            <a:cs typeface="+mn-ea"/>
                          </a:rPr>
                        </m:ctrlPr>
                      </m:sSubPr>
                      <m:e>
                        <m:r>
                          <a:rPr lang="en-US" altLang="zh-CN" sz="1200" i="1">
                            <a:latin typeface="Cambria Math" panose="02040503050406030204" pitchFamily="18" charset="0"/>
                            <a:ea typeface="微软雅黑" panose="020B0503020204020204" pitchFamily="34" charset="-122"/>
                            <a:cs typeface="+mn-ea"/>
                          </a:rPr>
                          <m:t>𝑎</m:t>
                        </m:r>
                      </m:e>
                      <m:sub>
                        <m:r>
                          <a:rPr lang="en-US" altLang="zh-CN" sz="1200" i="1">
                            <a:latin typeface="Cambria Math" panose="02040503050406030204" pitchFamily="18" charset="0"/>
                            <a:ea typeface="微软雅黑" panose="020B0503020204020204" pitchFamily="34" charset="-122"/>
                            <a:cs typeface="+mn-ea"/>
                          </a:rPr>
                          <m:t>𝑡</m:t>
                        </m:r>
                      </m:sub>
                    </m:sSub>
                    <m:r>
                      <a:rPr lang="en-US" altLang="zh-CN" sz="1200" i="1">
                        <a:latin typeface="Cambria Math" panose="02040503050406030204" pitchFamily="18" charset="0"/>
                        <a:ea typeface="微软雅黑" panose="020B0503020204020204" pitchFamily="34" charset="-122"/>
                        <a:cs typeface="+mn-ea"/>
                      </a:rPr>
                      <m:t>|</m:t>
                    </m:r>
                    <m:sSub>
                      <m:sSubPr>
                        <m:ctrlPr>
                          <a:rPr lang="en-US" altLang="zh-CN" sz="1200" i="1">
                            <a:latin typeface="Cambria Math" panose="02040503050406030204" pitchFamily="18" charset="0"/>
                            <a:ea typeface="微软雅黑" panose="020B0503020204020204" pitchFamily="34" charset="-122"/>
                            <a:cs typeface="+mn-ea"/>
                          </a:rPr>
                        </m:ctrlPr>
                      </m:sSubPr>
                      <m:e>
                        <m:r>
                          <a:rPr lang="en-US" altLang="zh-CN" sz="1200" i="1">
                            <a:latin typeface="Cambria Math" panose="02040503050406030204" pitchFamily="18" charset="0"/>
                            <a:ea typeface="微软雅黑" panose="020B0503020204020204" pitchFamily="34" charset="-122"/>
                            <a:cs typeface="+mn-ea"/>
                          </a:rPr>
                          <m:t>𝑠</m:t>
                        </m:r>
                      </m:e>
                      <m:sub>
                        <m:r>
                          <a:rPr lang="en-US" altLang="zh-CN" sz="1200" i="1">
                            <a:latin typeface="Cambria Math" panose="02040503050406030204" pitchFamily="18" charset="0"/>
                            <a:ea typeface="微软雅黑" panose="020B0503020204020204" pitchFamily="34" charset="-122"/>
                            <a:cs typeface="+mn-ea"/>
                          </a:rPr>
                          <m:t>𝑡</m:t>
                        </m:r>
                      </m:sub>
                    </m:sSub>
                    <m:r>
                      <a:rPr lang="en-US" altLang="zh-CN" sz="1200" i="1">
                        <a:latin typeface="Cambria Math" panose="02040503050406030204" pitchFamily="18" charset="0"/>
                        <a:ea typeface="微软雅黑" panose="020B0503020204020204" pitchFamily="34" charset="-122"/>
                        <a:cs typeface="+mn-ea"/>
                      </a:rPr>
                      <m:t>)</m:t>
                    </m:r>
                  </m:oMath>
                </a14:m>
                <a:r>
                  <a:rPr lang="zh-CN" altLang="en-US" sz="1200" dirty="0">
                    <a:latin typeface="微软雅黑" panose="020B0503020204020204" pitchFamily="34" charset="-122"/>
                    <a:ea typeface="微软雅黑" panose="020B0503020204020204" pitchFamily="34" charset="-122"/>
                    <a:cs typeface="+mn-ea"/>
                  </a:rPr>
                  <a:t>的形式相当于在每一个动作的梯度下除以采样到这个动作的</a:t>
                </a:r>
                <a:r>
                  <a:rPr lang="zh-CN" altLang="en-US" sz="1200" dirty="0" smtClean="0">
                    <a:latin typeface="微软雅黑" panose="020B0503020204020204" pitchFamily="34" charset="-122"/>
                    <a:ea typeface="微软雅黑" panose="020B0503020204020204" pitchFamily="34" charset="-122"/>
                    <a:cs typeface="+mn-ea"/>
                  </a:rPr>
                  <a:t>概率，这样避免</a:t>
                </a:r>
                <a:r>
                  <a:rPr lang="zh-CN" altLang="en-US" sz="1200" dirty="0">
                    <a:latin typeface="微软雅黑" panose="020B0503020204020204" pitchFamily="34" charset="-122"/>
                    <a:ea typeface="微软雅黑" panose="020B0503020204020204" pitchFamily="34" charset="-122"/>
                    <a:cs typeface="+mn-ea"/>
                  </a:rPr>
                  <a:t>了在采样过程中采到很多奖励值很低但是出现频次高的动作，造成模型对这种</a:t>
                </a:r>
                <a:r>
                  <a:rPr lang="zh-CN" altLang="en-US" sz="1200" b="1" dirty="0">
                    <a:latin typeface="微软雅黑" panose="020B0503020204020204" pitchFamily="34" charset="-122"/>
                    <a:ea typeface="微软雅黑" panose="020B0503020204020204" pitchFamily="34" charset="-122"/>
                    <a:cs typeface="+mn-ea"/>
                  </a:rPr>
                  <a:t>低奖励值高频次动作的</a:t>
                </a:r>
                <a:r>
                  <a:rPr lang="zh-CN" altLang="en-US" sz="1200" b="1" dirty="0" smtClean="0">
                    <a:latin typeface="微软雅黑" panose="020B0503020204020204" pitchFamily="34" charset="-122"/>
                    <a:ea typeface="微软雅黑" panose="020B0503020204020204" pitchFamily="34" charset="-122"/>
                    <a:cs typeface="+mn-ea"/>
                  </a:rPr>
                  <a:t>偏好</a:t>
                </a:r>
                <a:endParaRPr lang="en-US" altLang="zh-CN" sz="1200" b="1" dirty="0" smtClean="0">
                  <a:latin typeface="微软雅黑" panose="020B0503020204020204" pitchFamily="34" charset="-122"/>
                  <a:ea typeface="微软雅黑" panose="020B0503020204020204" pitchFamily="34" charset="-122"/>
                  <a:cs typeface="+mn-ea"/>
                </a:endParaRPr>
              </a:p>
              <a:p>
                <a:pPr marL="800100" lvl="1" indent="-342900">
                  <a:lnSpc>
                    <a:spcPct val="150000"/>
                  </a:lnSpc>
                  <a:buFont typeface="Arial" panose="020B0604020202020204" pitchFamily="34" charset="0"/>
                  <a:buChar char="•"/>
                </a:pPr>
                <a:r>
                  <a:rPr lang="zh-CN" altLang="en-US" sz="1200" dirty="0" smtClean="0">
                    <a:latin typeface="微软雅黑" panose="020B0503020204020204" pitchFamily="34" charset="-122"/>
                    <a:ea typeface="微软雅黑" panose="020B0503020204020204" pitchFamily="34" charset="-122"/>
                    <a:cs typeface="+mn-ea"/>
                  </a:rPr>
                  <a:t>同时为了</a:t>
                </a:r>
                <a:r>
                  <a:rPr lang="zh-CN" altLang="en-US" sz="1200" dirty="0">
                    <a:latin typeface="微软雅黑" panose="020B0503020204020204" pitchFamily="34" charset="-122"/>
                    <a:ea typeface="微软雅黑" panose="020B0503020204020204" pitchFamily="34" charset="-122"/>
                    <a:cs typeface="+mn-ea"/>
                  </a:rPr>
                  <a:t>避免某些好的动作没有被采样到但是采样到的坏的动作梯度永远为正造成模型训练失败，一条轨迹的累积奖励</a:t>
                </a:r>
                <a14:m>
                  <m:oMath xmlns:m="http://schemas.openxmlformats.org/officeDocument/2006/math">
                    <m:sSub>
                      <m:sSubPr>
                        <m:ctrlPr>
                          <a:rPr lang="en-US" altLang="zh-CN" sz="1200" i="1">
                            <a:latin typeface="Cambria Math" panose="02040503050406030204" pitchFamily="18" charset="0"/>
                            <a:ea typeface="微软雅黑" panose="020B0503020204020204" pitchFamily="34" charset="-122"/>
                            <a:cs typeface="+mn-ea"/>
                          </a:rPr>
                        </m:ctrlPr>
                      </m:sSubPr>
                      <m:e>
                        <m:r>
                          <a:rPr lang="en-US" altLang="zh-CN" sz="1200" i="1">
                            <a:latin typeface="Cambria Math" panose="02040503050406030204" pitchFamily="18" charset="0"/>
                            <a:ea typeface="微软雅黑" panose="020B0503020204020204" pitchFamily="34" charset="-122"/>
                            <a:cs typeface="+mn-ea"/>
                          </a:rPr>
                          <m:t>𝑅</m:t>
                        </m:r>
                      </m:e>
                      <m:sub>
                        <m:sSub>
                          <m:sSubPr>
                            <m:ctrlPr>
                              <a:rPr lang="en-US" altLang="zh-CN" sz="1200" i="1">
                                <a:latin typeface="Cambria Math" panose="02040503050406030204" pitchFamily="18" charset="0"/>
                                <a:ea typeface="微软雅黑" panose="020B0503020204020204" pitchFamily="34" charset="-122"/>
                                <a:cs typeface="+mn-ea"/>
                              </a:rPr>
                            </m:ctrlPr>
                          </m:sSubPr>
                          <m:e>
                            <m:r>
                              <a:rPr lang="zh-CN" altLang="en-US" sz="1200" i="1">
                                <a:latin typeface="Cambria Math" panose="02040503050406030204" pitchFamily="18" charset="0"/>
                                <a:ea typeface="微软雅黑" panose="020B0503020204020204" pitchFamily="34" charset="-122"/>
                                <a:cs typeface="+mn-ea"/>
                              </a:rPr>
                              <m:t>𝜏</m:t>
                            </m:r>
                          </m:e>
                          <m:sub>
                            <m:r>
                              <a:rPr lang="en-US" altLang="zh-CN" sz="1200" i="1">
                                <a:latin typeface="Cambria Math" panose="02040503050406030204" pitchFamily="18" charset="0"/>
                                <a:ea typeface="微软雅黑" panose="020B0503020204020204" pitchFamily="34" charset="-122"/>
                                <a:cs typeface="+mn-ea"/>
                              </a:rPr>
                              <m:t>𝑛</m:t>
                            </m:r>
                          </m:sub>
                        </m:sSub>
                      </m:sub>
                    </m:sSub>
                  </m:oMath>
                </a14:m>
                <a:r>
                  <a:rPr lang="zh-CN" altLang="en-US" sz="1200" dirty="0">
                    <a:latin typeface="微软雅黑" panose="020B0503020204020204" pitchFamily="34" charset="-122"/>
                    <a:ea typeface="微软雅黑" panose="020B0503020204020204" pitchFamily="34" charset="-122"/>
                    <a:cs typeface="+mn-ea"/>
                  </a:rPr>
                  <a:t> 不应该总为正值，可以考虑统一减去</a:t>
                </a:r>
                <a:r>
                  <a:rPr lang="en-US" altLang="zh-CN" sz="1200" dirty="0">
                    <a:latin typeface="微软雅黑" panose="020B0503020204020204" pitchFamily="34" charset="-122"/>
                    <a:ea typeface="微软雅黑" panose="020B0503020204020204" pitchFamily="34" charset="-122"/>
                    <a:cs typeface="+mn-ea"/>
                  </a:rPr>
                  <a:t>baseline</a:t>
                </a:r>
                <a:r>
                  <a:rPr lang="zh-CN" altLang="en-US" sz="1200" dirty="0" smtClean="0">
                    <a:latin typeface="微软雅黑" panose="020B0503020204020204" pitchFamily="34" charset="-122"/>
                    <a:ea typeface="微软雅黑" panose="020B0503020204020204" pitchFamily="34" charset="-122"/>
                    <a:cs typeface="+mn-ea"/>
                  </a:rPr>
                  <a:t>，因此</a:t>
                </a:r>
                <a14:m>
                  <m:oMath xmlns:m="http://schemas.openxmlformats.org/officeDocument/2006/math">
                    <m:sSub>
                      <m:sSubPr>
                        <m:ctrlPr>
                          <a:rPr lang="en-US" altLang="zh-CN" sz="1200" i="1">
                            <a:latin typeface="Cambria Math" panose="02040503050406030204" pitchFamily="18" charset="0"/>
                            <a:ea typeface="微软雅黑" panose="020B0503020204020204" pitchFamily="34" charset="-122"/>
                            <a:cs typeface="+mn-ea"/>
                          </a:rPr>
                        </m:ctrlPr>
                      </m:sSubPr>
                      <m:e>
                        <m:r>
                          <a:rPr lang="en-US" altLang="zh-CN" sz="1200" i="1">
                            <a:latin typeface="Cambria Math" panose="02040503050406030204" pitchFamily="18" charset="0"/>
                            <a:ea typeface="微软雅黑" panose="020B0503020204020204" pitchFamily="34" charset="-122"/>
                            <a:cs typeface="+mn-ea"/>
                          </a:rPr>
                          <m:t>𝑅</m:t>
                        </m:r>
                      </m:e>
                      <m:sub>
                        <m:sSub>
                          <m:sSubPr>
                            <m:ctrlPr>
                              <a:rPr lang="en-US" altLang="zh-CN" sz="1200" i="1">
                                <a:latin typeface="Cambria Math" panose="02040503050406030204" pitchFamily="18" charset="0"/>
                                <a:ea typeface="微软雅黑" panose="020B0503020204020204" pitchFamily="34" charset="-122"/>
                                <a:cs typeface="+mn-ea"/>
                              </a:rPr>
                            </m:ctrlPr>
                          </m:sSubPr>
                          <m:e>
                            <m:r>
                              <a:rPr lang="zh-CN" altLang="en-US" sz="1200" i="1">
                                <a:latin typeface="Cambria Math" panose="02040503050406030204" pitchFamily="18" charset="0"/>
                                <a:ea typeface="微软雅黑" panose="020B0503020204020204" pitchFamily="34" charset="-122"/>
                                <a:cs typeface="+mn-ea"/>
                              </a:rPr>
                              <m:t>𝜏</m:t>
                            </m:r>
                          </m:e>
                          <m:sub>
                            <m:r>
                              <a:rPr lang="en-US" altLang="zh-CN" sz="1200" i="1">
                                <a:latin typeface="Cambria Math" panose="02040503050406030204" pitchFamily="18" charset="0"/>
                                <a:ea typeface="微软雅黑" panose="020B0503020204020204" pitchFamily="34" charset="-122"/>
                                <a:cs typeface="+mn-ea"/>
                              </a:rPr>
                              <m:t>𝑛</m:t>
                            </m:r>
                          </m:sub>
                        </m:sSub>
                      </m:sub>
                    </m:sSub>
                  </m:oMath>
                </a14:m>
                <a:r>
                  <a:rPr lang="zh-CN" altLang="en-US" sz="1200" dirty="0" smtClean="0">
                    <a:latin typeface="微软雅黑" panose="020B0503020204020204" pitchFamily="34" charset="-122"/>
                    <a:ea typeface="微软雅黑" panose="020B0503020204020204" pitchFamily="34" charset="-122"/>
                    <a:cs typeface="+mn-ea"/>
                  </a:rPr>
                  <a:t>的优化空间</a:t>
                </a:r>
                <a:r>
                  <a:rPr lang="zh-CN" altLang="en-US" sz="1200" dirty="0">
                    <a:latin typeface="微软雅黑" panose="020B0503020204020204" pitchFamily="34" charset="-122"/>
                    <a:ea typeface="微软雅黑" panose="020B0503020204020204" pitchFamily="34" charset="-122"/>
                    <a:cs typeface="+mn-ea"/>
                  </a:rPr>
                  <a:t>很多，有很多刻画单步回报的项可供选择</a:t>
                </a:r>
                <a:r>
                  <a:rPr lang="zh-CN" altLang="en-US" sz="1200" dirty="0" smtClean="0">
                    <a:latin typeface="微软雅黑" panose="020B0503020204020204" pitchFamily="34" charset="-122"/>
                    <a:ea typeface="微软雅黑" panose="020B0503020204020204" pitchFamily="34" charset="-122"/>
                    <a:cs typeface="+mn-ea"/>
                  </a:rPr>
                  <a:t>，因此后续采用</a:t>
                </a:r>
                <a:r>
                  <a:rPr lang="en-US" altLang="zh-CN" sz="1200" b="1" dirty="0" smtClean="0">
                    <a:latin typeface="微软雅黑" panose="020B0503020204020204" pitchFamily="34" charset="-122"/>
                    <a:ea typeface="微软雅黑" panose="020B0503020204020204" pitchFamily="34" charset="-122"/>
                    <a:cs typeface="+mn-ea"/>
                  </a:rPr>
                  <a:t>critic</a:t>
                </a:r>
                <a:r>
                  <a:rPr lang="zh-CN" altLang="en-US" sz="1200" b="1" dirty="0" smtClean="0">
                    <a:latin typeface="微软雅黑" panose="020B0503020204020204" pitchFamily="34" charset="-122"/>
                    <a:ea typeface="微软雅黑" panose="020B0503020204020204" pitchFamily="34" charset="-122"/>
                    <a:cs typeface="+mn-ea"/>
                  </a:rPr>
                  <a:t>的价值函数</a:t>
                </a:r>
                <a14:m>
                  <m:oMath xmlns:m="http://schemas.openxmlformats.org/officeDocument/2006/math">
                    <m:sSub>
                      <m:sSubPr>
                        <m:ctrlPr>
                          <a:rPr lang="en-US" altLang="zh-CN" sz="1200" i="1">
                            <a:latin typeface="Cambria Math" panose="02040503050406030204" pitchFamily="18" charset="0"/>
                            <a:ea typeface="Cambria Math" panose="02040503050406030204" pitchFamily="18" charset="0"/>
                            <a:cs typeface="+mn-ea"/>
                          </a:rPr>
                        </m:ctrlPr>
                      </m:sSubPr>
                      <m:e>
                        <m:r>
                          <a:rPr lang="en-US" altLang="zh-CN" sz="1200" i="1">
                            <a:latin typeface="Cambria Math" panose="02040503050406030204" pitchFamily="18" charset="0"/>
                            <a:ea typeface="Cambria Math" panose="02040503050406030204" pitchFamily="18" charset="0"/>
                            <a:cs typeface="+mn-ea"/>
                          </a:rPr>
                          <m:t>𝑉</m:t>
                        </m:r>
                      </m:e>
                      <m:sub>
                        <m:r>
                          <a:rPr lang="zh-CN" altLang="en-US" sz="1200" i="1">
                            <a:latin typeface="Cambria Math" panose="02040503050406030204" pitchFamily="18" charset="0"/>
                            <a:ea typeface="Cambria Math" panose="02040503050406030204" pitchFamily="18" charset="0"/>
                            <a:cs typeface="+mn-ea"/>
                          </a:rPr>
                          <m:t>𝜋</m:t>
                        </m:r>
                      </m:sub>
                    </m:sSub>
                    <m:d>
                      <m:dPr>
                        <m:ctrlPr>
                          <a:rPr lang="en-US" altLang="zh-CN" sz="1200" i="1">
                            <a:latin typeface="Cambria Math" panose="02040503050406030204" pitchFamily="18" charset="0"/>
                            <a:ea typeface="Cambria Math" panose="02040503050406030204" pitchFamily="18" charset="0"/>
                            <a:cs typeface="+mn-ea"/>
                          </a:rPr>
                        </m:ctrlPr>
                      </m:dPr>
                      <m:e>
                        <m:r>
                          <a:rPr lang="en-US" altLang="zh-CN" sz="1200" i="1">
                            <a:latin typeface="Cambria Math" panose="02040503050406030204" pitchFamily="18" charset="0"/>
                            <a:ea typeface="Cambria Math" panose="02040503050406030204" pitchFamily="18" charset="0"/>
                            <a:cs typeface="+mn-ea"/>
                          </a:rPr>
                          <m:t>𝑠</m:t>
                        </m:r>
                      </m:e>
                    </m:d>
                  </m:oMath>
                </a14:m>
                <a:r>
                  <a:rPr lang="zh-CN" altLang="en-US" sz="1200" dirty="0" smtClean="0">
                    <a:latin typeface="微软雅黑" panose="020B0503020204020204" pitchFamily="34" charset="-122"/>
                    <a:ea typeface="微软雅黑" panose="020B0503020204020204" pitchFamily="34" charset="-122"/>
                    <a:cs typeface="+mn-ea"/>
                  </a:rPr>
                  <a:t>或</a:t>
                </a:r>
                <a14:m>
                  <m:oMath xmlns:m="http://schemas.openxmlformats.org/officeDocument/2006/math">
                    <m:sSub>
                      <m:sSubPr>
                        <m:ctrlPr>
                          <a:rPr lang="en-US" altLang="zh-CN" sz="1200" i="1">
                            <a:latin typeface="Cambria Math" panose="02040503050406030204" pitchFamily="18" charset="0"/>
                            <a:ea typeface="Cambria Math" panose="02040503050406030204" pitchFamily="18" charset="0"/>
                            <a:cs typeface="+mn-ea"/>
                          </a:rPr>
                        </m:ctrlPr>
                      </m:sSubPr>
                      <m:e>
                        <m:r>
                          <a:rPr lang="en-US" altLang="zh-CN" sz="1200" i="1">
                            <a:latin typeface="Cambria Math" panose="02040503050406030204" pitchFamily="18" charset="0"/>
                            <a:ea typeface="Cambria Math" panose="02040503050406030204" pitchFamily="18" charset="0"/>
                            <a:cs typeface="+mn-ea"/>
                          </a:rPr>
                          <m:t>𝑄</m:t>
                        </m:r>
                      </m:e>
                      <m:sub>
                        <m:r>
                          <a:rPr lang="zh-CN" altLang="en-US" sz="1200" i="1">
                            <a:latin typeface="Cambria Math" panose="02040503050406030204" pitchFamily="18" charset="0"/>
                            <a:ea typeface="Cambria Math" panose="02040503050406030204" pitchFamily="18" charset="0"/>
                            <a:cs typeface="+mn-ea"/>
                          </a:rPr>
                          <m:t>𝜋</m:t>
                        </m:r>
                      </m:sub>
                    </m:sSub>
                    <m:d>
                      <m:dPr>
                        <m:ctrlPr>
                          <a:rPr lang="en-US" altLang="zh-CN" sz="1200" i="1">
                            <a:latin typeface="Cambria Math" panose="02040503050406030204" pitchFamily="18" charset="0"/>
                            <a:ea typeface="Cambria Math" panose="02040503050406030204" pitchFamily="18" charset="0"/>
                            <a:cs typeface="+mn-ea"/>
                          </a:rPr>
                        </m:ctrlPr>
                      </m:dPr>
                      <m:e>
                        <m:r>
                          <a:rPr lang="en-US" altLang="zh-CN" sz="1200" i="1">
                            <a:latin typeface="Cambria Math" panose="02040503050406030204" pitchFamily="18" charset="0"/>
                            <a:ea typeface="Cambria Math" panose="02040503050406030204" pitchFamily="18" charset="0"/>
                            <a:cs typeface="+mn-ea"/>
                          </a:rPr>
                          <m:t>𝑠</m:t>
                        </m:r>
                        <m:r>
                          <a:rPr lang="en-US" altLang="zh-CN" sz="1200" i="1">
                            <a:latin typeface="Cambria Math" panose="02040503050406030204" pitchFamily="18" charset="0"/>
                            <a:ea typeface="Cambria Math" panose="02040503050406030204" pitchFamily="18" charset="0"/>
                            <a:cs typeface="+mn-ea"/>
                          </a:rPr>
                          <m:t>,</m:t>
                        </m:r>
                        <m:r>
                          <a:rPr lang="en-US" altLang="zh-CN" sz="1200" i="1">
                            <a:latin typeface="Cambria Math" panose="02040503050406030204" pitchFamily="18" charset="0"/>
                            <a:ea typeface="Cambria Math" panose="02040503050406030204" pitchFamily="18" charset="0"/>
                            <a:cs typeface="+mn-ea"/>
                          </a:rPr>
                          <m:t>𝑎</m:t>
                        </m:r>
                      </m:e>
                    </m:d>
                  </m:oMath>
                </a14:m>
                <a:r>
                  <a:rPr lang="zh-CN" altLang="en-US" sz="1200" dirty="0" smtClean="0">
                    <a:latin typeface="微软雅黑" panose="020B0503020204020204" pitchFamily="34" charset="-122"/>
                    <a:ea typeface="微软雅黑" panose="020B0503020204020204" pitchFamily="34" charset="-122"/>
                    <a:cs typeface="+mn-ea"/>
                  </a:rPr>
                  <a:t>修正</a:t>
                </a:r>
                <a:endParaRPr lang="zh-CN" altLang="en-US" sz="1200" dirty="0">
                  <a:latin typeface="微软雅黑" panose="020B0503020204020204" pitchFamily="34" charset="-122"/>
                  <a:ea typeface="微软雅黑" panose="020B0503020204020204" pitchFamily="34" charset="-122"/>
                  <a:cs typeface="+mn-ea"/>
                </a:endParaRPr>
              </a:p>
            </p:txBody>
          </p:sp>
        </mc:Choice>
        <mc:Fallback xmlns="">
          <p:sp>
            <p:nvSpPr>
              <p:cNvPr id="4" name="textbox 10"/>
              <p:cNvSpPr>
                <a:spLocks noRot="1" noChangeAspect="1" noMove="1" noResize="1" noEditPoints="1" noAdjustHandles="1" noChangeArrowheads="1" noChangeShapeType="1" noTextEdit="1"/>
              </p:cNvSpPr>
              <p:nvPr/>
            </p:nvSpPr>
            <p:spPr>
              <a:xfrm>
                <a:off x="436880" y="746496"/>
                <a:ext cx="11399520" cy="6086025"/>
              </a:xfrm>
              <a:prstGeom prst="rect">
                <a:avLst/>
              </a:prstGeom>
              <a:blipFill>
                <a:blip r:embed="rId2"/>
                <a:stretch>
                  <a:fillRect l="-107"/>
                </a:stretch>
              </a:blipFill>
              <a:ln w="19050">
                <a:noFill/>
              </a:ln>
            </p:spPr>
            <p:txBody>
              <a:bodyPr/>
              <a:lstStyle/>
              <a:p>
                <a:r>
                  <a:rPr lang="zh-CN" altLang="en-US">
                    <a:noFill/>
                  </a:rPr>
                  <a:t> </a:t>
                </a:r>
              </a:p>
            </p:txBody>
          </p:sp>
        </mc:Fallback>
      </mc:AlternateContent>
      <p:sp>
        <p:nvSpPr>
          <p:cNvPr id="5" name="灯片编号占位符 4"/>
          <p:cNvSpPr>
            <a:spLocks noGrp="1"/>
          </p:cNvSpPr>
          <p:nvPr>
            <p:ph type="sldNum" sz="quarter" idx="13"/>
          </p:nvPr>
        </p:nvSpPr>
        <p:spPr/>
        <p:txBody>
          <a:bodyPr/>
          <a:lstStyle/>
          <a:p>
            <a:fld id="{D0399D1A-D296-42B7-916E-50FBDB540DBE}" type="slidenum">
              <a:rPr lang="zh-CN" altLang="en-US" smtClean="0"/>
              <a:pPr/>
              <a:t>13</a:t>
            </a:fld>
            <a:endParaRPr lang="zh-CN" altLang="en-US" dirty="0"/>
          </a:p>
        </p:txBody>
      </p:sp>
    </p:spTree>
    <p:extLst>
      <p:ext uri="{BB962C8B-B14F-4D97-AF65-F5344CB8AC3E}">
        <p14:creationId xmlns:p14="http://schemas.microsoft.com/office/powerpoint/2010/main" val="8290371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4"/>
          </p:nvPr>
        </p:nvSpPr>
        <p:spPr/>
        <p:txBody>
          <a:bodyPr/>
          <a:lstStyle/>
          <a:p>
            <a:r>
              <a:rPr lang="zh-CN" altLang="en-US" dirty="0" smtClean="0"/>
              <a:t>补充细节</a:t>
            </a:r>
            <a:r>
              <a:rPr lang="en-US" altLang="zh-CN" dirty="0" smtClean="0"/>
              <a:t>2</a:t>
            </a:r>
            <a:endParaRPr lang="zh-CN" altLang="en-US" dirty="0"/>
          </a:p>
        </p:txBody>
      </p:sp>
      <mc:AlternateContent xmlns:mc="http://schemas.openxmlformats.org/markup-compatibility/2006" xmlns:a14="http://schemas.microsoft.com/office/drawing/2010/main">
        <mc:Choice Requires="a14">
          <p:sp>
            <p:nvSpPr>
              <p:cNvPr id="4" name="textbox 10"/>
              <p:cNvSpPr/>
              <p:nvPr/>
            </p:nvSpPr>
            <p:spPr>
              <a:xfrm>
                <a:off x="399556" y="765158"/>
                <a:ext cx="11399520" cy="5890523"/>
              </a:xfrm>
              <a:prstGeom prst="rect">
                <a:avLst/>
              </a:prstGeom>
              <a:ln w="19050">
                <a:noFill/>
              </a:ln>
            </p:spPr>
            <p:txBody>
              <a:bodyPr wrap="square">
                <a:spAutoFit/>
              </a:bodyPr>
              <a:lstStyle/>
              <a:p>
                <a:pPr marL="342900" indent="-342900">
                  <a:lnSpc>
                    <a:spcPct val="150000"/>
                  </a:lnSpc>
                  <a:buFont typeface="Arial" panose="020B0604020202020204" pitchFamily="34" charset="0"/>
                  <a:buChar char="•"/>
                </a:pPr>
                <a:r>
                  <a:rPr lang="en-US" altLang="zh-CN" sz="1400" b="1" dirty="0" smtClean="0">
                    <a:latin typeface="微软雅黑" panose="020B0503020204020204" pitchFamily="34" charset="-122"/>
                    <a:ea typeface="微软雅黑" panose="020B0503020204020204" pitchFamily="34" charset="-122"/>
                    <a:cs typeface="+mn-ea"/>
                  </a:rPr>
                  <a:t>Baseline</a:t>
                </a:r>
                <a:r>
                  <a:rPr lang="zh-CN" altLang="en-US" sz="1400" b="1" dirty="0" smtClean="0">
                    <a:latin typeface="微软雅黑" panose="020B0503020204020204" pitchFamily="34" charset="-122"/>
                    <a:ea typeface="微软雅黑" panose="020B0503020204020204" pitchFamily="34" charset="-122"/>
                    <a:cs typeface="+mn-ea"/>
                  </a:rPr>
                  <a:t>计算</a:t>
                </a:r>
                <a:r>
                  <a:rPr lang="zh-CN" altLang="en-US" sz="1400" dirty="0" smtClean="0">
                    <a:latin typeface="微软雅黑" panose="020B0503020204020204" pitchFamily="34" charset="-122"/>
                    <a:ea typeface="微软雅黑" panose="020B0503020204020204" pitchFamily="34" charset="-122"/>
                    <a:cs typeface="+mn-ea"/>
                  </a:rPr>
                  <a:t>：</a:t>
                </a:r>
                <a:endParaRPr lang="en-US" altLang="zh-CN" sz="1400" dirty="0" smtClean="0">
                  <a:latin typeface="微软雅黑" panose="020B0503020204020204" pitchFamily="34" charset="-122"/>
                  <a:ea typeface="微软雅黑" panose="020B0503020204020204" pitchFamily="34" charset="-122"/>
                  <a:cs typeface="+mn-ea"/>
                </a:endParaRPr>
              </a:p>
              <a:p>
                <a:pPr marL="800100" lvl="1" indent="-342900">
                  <a:lnSpc>
                    <a:spcPct val="150000"/>
                  </a:lnSpc>
                  <a:buFont typeface="Arial" panose="020B0604020202020204" pitchFamily="34" charset="0"/>
                  <a:buChar char="•"/>
                </a:pPr>
                <a:r>
                  <a:rPr lang="zh-CN" altLang="en-US" sz="1200" dirty="0" smtClean="0">
                    <a:latin typeface="微软雅黑" panose="020B0503020204020204" pitchFamily="34" charset="-122"/>
                    <a:ea typeface="微软雅黑" panose="020B0503020204020204" pitchFamily="34" charset="-122"/>
                    <a:cs typeface="+mn-ea"/>
                  </a:rPr>
                  <a:t>通过</a:t>
                </a:r>
                <a:r>
                  <a:rPr lang="zh-CN" altLang="en-US" sz="1200" dirty="0">
                    <a:latin typeface="微软雅黑" panose="020B0503020204020204" pitchFamily="34" charset="-122"/>
                    <a:ea typeface="微软雅黑" panose="020B0503020204020204" pitchFamily="34" charset="-122"/>
                    <a:cs typeface="+mn-ea"/>
                  </a:rPr>
                  <a:t>状态价值</a:t>
                </a:r>
                <a:r>
                  <a:rPr lang="zh-CN" altLang="en-US" sz="1200" dirty="0" smtClean="0">
                    <a:latin typeface="微软雅黑" panose="020B0503020204020204" pitchFamily="34" charset="-122"/>
                    <a:ea typeface="微软雅黑" panose="020B0503020204020204" pitchFamily="34" charset="-122"/>
                    <a:cs typeface="+mn-ea"/>
                  </a:rPr>
                  <a:t>函数、</a:t>
                </a:r>
                <a:r>
                  <a:rPr lang="zh-CN" altLang="en-US" sz="1200" dirty="0">
                    <a:latin typeface="微软雅黑" panose="020B0503020204020204" pitchFamily="34" charset="-122"/>
                    <a:ea typeface="微软雅黑" panose="020B0503020204020204" pitchFamily="34" charset="-122"/>
                    <a:cs typeface="+mn-ea"/>
                  </a:rPr>
                  <a:t>状态</a:t>
                </a:r>
                <a:r>
                  <a:rPr lang="en-US" altLang="zh-CN" sz="1200" dirty="0">
                    <a:latin typeface="微软雅黑" panose="020B0503020204020204" pitchFamily="34" charset="-122"/>
                    <a:ea typeface="微软雅黑" panose="020B0503020204020204" pitchFamily="34" charset="-122"/>
                    <a:cs typeface="+mn-ea"/>
                  </a:rPr>
                  <a:t>-</a:t>
                </a:r>
                <a:r>
                  <a:rPr lang="zh-CN" altLang="en-US" sz="1200" dirty="0">
                    <a:latin typeface="微软雅黑" panose="020B0503020204020204" pitchFamily="34" charset="-122"/>
                    <a:ea typeface="微软雅黑" panose="020B0503020204020204" pitchFamily="34" charset="-122"/>
                    <a:cs typeface="+mn-ea"/>
                  </a:rPr>
                  <a:t>动作价值</a:t>
                </a:r>
                <a:r>
                  <a:rPr lang="zh-CN" altLang="en-US" sz="1200" dirty="0" smtClean="0">
                    <a:latin typeface="微软雅黑" panose="020B0503020204020204" pitchFamily="34" charset="-122"/>
                    <a:ea typeface="微软雅黑" panose="020B0503020204020204" pitchFamily="34" charset="-122"/>
                    <a:cs typeface="+mn-ea"/>
                  </a:rPr>
                  <a:t>函数的定义推导可得，两者的联系为</a:t>
                </a:r>
                <a14:m>
                  <m:oMath xmlns:m="http://schemas.openxmlformats.org/officeDocument/2006/math">
                    <m:sSub>
                      <m:sSubPr>
                        <m:ctrlPr>
                          <a:rPr lang="en-US" altLang="zh-CN" sz="1200" i="1">
                            <a:latin typeface="Cambria Math" panose="02040503050406030204" pitchFamily="18" charset="0"/>
                            <a:ea typeface="Cambria Math" panose="02040503050406030204" pitchFamily="18" charset="0"/>
                            <a:cs typeface="+mn-ea"/>
                          </a:rPr>
                        </m:ctrlPr>
                      </m:sSubPr>
                      <m:e>
                        <m:r>
                          <a:rPr lang="en-US" altLang="zh-CN" sz="1200" i="1">
                            <a:latin typeface="Cambria Math" panose="02040503050406030204" pitchFamily="18" charset="0"/>
                            <a:ea typeface="Cambria Math" panose="02040503050406030204" pitchFamily="18" charset="0"/>
                            <a:cs typeface="+mn-ea"/>
                          </a:rPr>
                          <m:t>𝑉</m:t>
                        </m:r>
                      </m:e>
                      <m:sub>
                        <m:r>
                          <a:rPr lang="zh-CN" altLang="en-US" sz="1200" i="1">
                            <a:latin typeface="Cambria Math" panose="02040503050406030204" pitchFamily="18" charset="0"/>
                            <a:ea typeface="Cambria Math" panose="02040503050406030204" pitchFamily="18" charset="0"/>
                            <a:cs typeface="+mn-ea"/>
                          </a:rPr>
                          <m:t>𝜋</m:t>
                        </m:r>
                      </m:sub>
                    </m:sSub>
                    <m:d>
                      <m:dPr>
                        <m:ctrlPr>
                          <a:rPr lang="en-US" altLang="zh-CN" sz="1200" i="1">
                            <a:latin typeface="Cambria Math" panose="02040503050406030204" pitchFamily="18" charset="0"/>
                            <a:ea typeface="Cambria Math" panose="02040503050406030204" pitchFamily="18" charset="0"/>
                            <a:cs typeface="+mn-ea"/>
                          </a:rPr>
                        </m:ctrlPr>
                      </m:dPr>
                      <m:e>
                        <m:sSub>
                          <m:sSubPr>
                            <m:ctrlPr>
                              <a:rPr lang="en-US" altLang="zh-CN" sz="1200" i="1" smtClean="0">
                                <a:latin typeface="Cambria Math" panose="02040503050406030204" pitchFamily="18" charset="0"/>
                                <a:ea typeface="Cambria Math" panose="02040503050406030204" pitchFamily="18" charset="0"/>
                                <a:cs typeface="+mn-ea"/>
                              </a:rPr>
                            </m:ctrlPr>
                          </m:sSubPr>
                          <m:e>
                            <m:r>
                              <a:rPr lang="en-US" altLang="zh-CN" sz="1200" b="0" i="1" smtClean="0">
                                <a:latin typeface="Cambria Math" panose="02040503050406030204" pitchFamily="18" charset="0"/>
                                <a:ea typeface="Cambria Math" panose="02040503050406030204" pitchFamily="18" charset="0"/>
                                <a:cs typeface="+mn-ea"/>
                              </a:rPr>
                              <m:t>𝑠</m:t>
                            </m:r>
                          </m:e>
                          <m:sub>
                            <m:r>
                              <a:rPr lang="en-US" altLang="zh-CN" sz="1200" b="0" i="1" smtClean="0">
                                <a:latin typeface="Cambria Math" panose="02040503050406030204" pitchFamily="18" charset="0"/>
                                <a:ea typeface="Cambria Math" panose="02040503050406030204" pitchFamily="18" charset="0"/>
                                <a:cs typeface="+mn-ea"/>
                              </a:rPr>
                              <m:t>𝑡</m:t>
                            </m:r>
                          </m:sub>
                        </m:sSub>
                      </m:e>
                    </m:d>
                    <m:r>
                      <a:rPr lang="en-US" altLang="zh-CN" sz="1200" b="0" i="1" smtClean="0">
                        <a:latin typeface="Cambria Math" panose="02040503050406030204" pitchFamily="18" charset="0"/>
                        <a:ea typeface="Cambria Math" panose="02040503050406030204" pitchFamily="18" charset="0"/>
                        <a:cs typeface="+mn-ea"/>
                      </a:rPr>
                      <m:t>=</m:t>
                    </m:r>
                    <m:sSub>
                      <m:sSubPr>
                        <m:ctrlPr>
                          <a:rPr lang="en-US" altLang="zh-CN" sz="1200" b="0" i="1" smtClean="0">
                            <a:latin typeface="Cambria Math" panose="02040503050406030204" pitchFamily="18" charset="0"/>
                            <a:ea typeface="Cambria Math" panose="02040503050406030204" pitchFamily="18" charset="0"/>
                            <a:cs typeface="+mn-ea"/>
                          </a:rPr>
                        </m:ctrlPr>
                      </m:sSubPr>
                      <m:e>
                        <m:r>
                          <a:rPr lang="en-US" altLang="zh-CN" sz="1200" b="0" i="1" smtClean="0">
                            <a:latin typeface="Cambria Math" panose="02040503050406030204" pitchFamily="18" charset="0"/>
                            <a:ea typeface="Cambria Math" panose="02040503050406030204" pitchFamily="18" charset="0"/>
                            <a:cs typeface="+mn-ea"/>
                          </a:rPr>
                          <m:t>𝐸</m:t>
                        </m:r>
                      </m:e>
                      <m:sub>
                        <m:sSub>
                          <m:sSubPr>
                            <m:ctrlPr>
                              <a:rPr lang="en-US" altLang="zh-CN" sz="1200" b="0" i="1" smtClean="0">
                                <a:latin typeface="Cambria Math" panose="02040503050406030204" pitchFamily="18" charset="0"/>
                                <a:ea typeface="Cambria Math" panose="02040503050406030204" pitchFamily="18" charset="0"/>
                                <a:cs typeface="+mn-ea"/>
                              </a:rPr>
                            </m:ctrlPr>
                          </m:sSubPr>
                          <m:e>
                            <m:r>
                              <a:rPr lang="en-US" altLang="zh-CN" sz="1200" b="0" i="1" smtClean="0">
                                <a:latin typeface="Cambria Math" panose="02040503050406030204" pitchFamily="18" charset="0"/>
                                <a:ea typeface="Cambria Math" panose="02040503050406030204" pitchFamily="18" charset="0"/>
                                <a:cs typeface="+mn-ea"/>
                              </a:rPr>
                              <m:t>𝑎</m:t>
                            </m:r>
                          </m:e>
                          <m:sub>
                            <m:r>
                              <a:rPr lang="en-US" altLang="zh-CN" sz="1200" b="0" i="1" smtClean="0">
                                <a:latin typeface="Cambria Math" panose="02040503050406030204" pitchFamily="18" charset="0"/>
                                <a:ea typeface="Cambria Math" panose="02040503050406030204" pitchFamily="18" charset="0"/>
                                <a:cs typeface="+mn-ea"/>
                              </a:rPr>
                              <m:t>𝑡</m:t>
                            </m:r>
                          </m:sub>
                        </m:sSub>
                        <m:r>
                          <a:rPr lang="en-US" altLang="zh-CN" sz="1200" b="0" i="1" smtClean="0">
                            <a:latin typeface="Cambria Math" panose="02040503050406030204" pitchFamily="18" charset="0"/>
                            <a:ea typeface="Cambria Math" panose="02040503050406030204" pitchFamily="18" charset="0"/>
                            <a:cs typeface="+mn-ea"/>
                          </a:rPr>
                          <m:t>~</m:t>
                        </m:r>
                        <m:r>
                          <a:rPr lang="zh-CN" altLang="en-US" sz="1200" b="0" i="1" smtClean="0">
                            <a:latin typeface="Cambria Math" panose="02040503050406030204" pitchFamily="18" charset="0"/>
                            <a:ea typeface="Cambria Math" panose="02040503050406030204" pitchFamily="18" charset="0"/>
                            <a:cs typeface="+mn-ea"/>
                          </a:rPr>
                          <m:t>𝜋</m:t>
                        </m:r>
                        <m:r>
                          <a:rPr lang="en-US" altLang="zh-CN" sz="1200" b="0" i="1" smtClean="0">
                            <a:latin typeface="Cambria Math" panose="02040503050406030204" pitchFamily="18" charset="0"/>
                            <a:ea typeface="Cambria Math" panose="02040503050406030204" pitchFamily="18" charset="0"/>
                            <a:cs typeface="+mn-ea"/>
                          </a:rPr>
                          <m:t>(∙|</m:t>
                        </m:r>
                        <m:sSub>
                          <m:sSubPr>
                            <m:ctrlPr>
                              <a:rPr lang="en-US" altLang="zh-CN" sz="1200" i="1">
                                <a:latin typeface="Cambria Math" panose="02040503050406030204" pitchFamily="18" charset="0"/>
                                <a:ea typeface="Cambria Math" panose="02040503050406030204" pitchFamily="18" charset="0"/>
                                <a:cs typeface="+mn-ea"/>
                              </a:rPr>
                            </m:ctrlPr>
                          </m:sSubPr>
                          <m:e>
                            <m:r>
                              <a:rPr lang="en-US" altLang="zh-CN" sz="1200" b="0" i="1" smtClean="0">
                                <a:latin typeface="Cambria Math" panose="02040503050406030204" pitchFamily="18" charset="0"/>
                                <a:ea typeface="Cambria Math" panose="02040503050406030204" pitchFamily="18" charset="0"/>
                                <a:cs typeface="+mn-ea"/>
                              </a:rPr>
                              <m:t>𝑠</m:t>
                            </m:r>
                          </m:e>
                          <m:sub>
                            <m:r>
                              <a:rPr lang="en-US" altLang="zh-CN" sz="1200" i="1">
                                <a:latin typeface="Cambria Math" panose="02040503050406030204" pitchFamily="18" charset="0"/>
                                <a:ea typeface="Cambria Math" panose="02040503050406030204" pitchFamily="18" charset="0"/>
                                <a:cs typeface="+mn-ea"/>
                              </a:rPr>
                              <m:t>𝑡</m:t>
                            </m:r>
                          </m:sub>
                        </m:sSub>
                        <m:r>
                          <a:rPr lang="en-US" altLang="zh-CN" sz="1200" b="0" i="1" smtClean="0">
                            <a:latin typeface="Cambria Math" panose="02040503050406030204" pitchFamily="18" charset="0"/>
                            <a:ea typeface="Cambria Math" panose="02040503050406030204" pitchFamily="18" charset="0"/>
                            <a:cs typeface="+mn-ea"/>
                          </a:rPr>
                          <m:t>,</m:t>
                        </m:r>
                        <m:sSub>
                          <m:sSubPr>
                            <m:ctrlPr>
                              <a:rPr lang="en-US" altLang="zh-CN" sz="1200" i="1">
                                <a:latin typeface="Cambria Math" panose="02040503050406030204" pitchFamily="18" charset="0"/>
                                <a:ea typeface="Cambria Math" panose="02040503050406030204" pitchFamily="18" charset="0"/>
                                <a:cs typeface="+mn-ea"/>
                              </a:rPr>
                            </m:ctrlPr>
                          </m:sSubPr>
                          <m:e>
                            <m:r>
                              <a:rPr lang="en-US" altLang="zh-CN" sz="1200" i="1">
                                <a:latin typeface="Cambria Math" panose="02040503050406030204" pitchFamily="18" charset="0"/>
                                <a:ea typeface="Cambria Math" panose="02040503050406030204" pitchFamily="18" charset="0"/>
                                <a:cs typeface="+mn-ea"/>
                              </a:rPr>
                              <m:t>𝑎</m:t>
                            </m:r>
                          </m:e>
                          <m:sub>
                            <m:r>
                              <a:rPr lang="en-US" altLang="zh-CN" sz="1200" i="1">
                                <a:latin typeface="Cambria Math" panose="02040503050406030204" pitchFamily="18" charset="0"/>
                                <a:ea typeface="Cambria Math" panose="02040503050406030204" pitchFamily="18" charset="0"/>
                                <a:cs typeface="+mn-ea"/>
                              </a:rPr>
                              <m:t>𝑡</m:t>
                            </m:r>
                          </m:sub>
                        </m:sSub>
                        <m:r>
                          <a:rPr lang="en-US" altLang="zh-CN" sz="1200" b="0" i="1" smtClean="0">
                            <a:latin typeface="Cambria Math" panose="02040503050406030204" pitchFamily="18" charset="0"/>
                            <a:ea typeface="Cambria Math" panose="02040503050406030204" pitchFamily="18" charset="0"/>
                            <a:cs typeface="+mn-ea"/>
                          </a:rPr>
                          <m:t>)</m:t>
                        </m:r>
                      </m:sub>
                    </m:sSub>
                    <m:d>
                      <m:dPr>
                        <m:begChr m:val="["/>
                        <m:endChr m:val="]"/>
                        <m:ctrlPr>
                          <a:rPr lang="en-US" altLang="zh-CN" sz="1200" b="0" i="1" smtClean="0">
                            <a:latin typeface="Cambria Math" panose="02040503050406030204" pitchFamily="18" charset="0"/>
                            <a:ea typeface="Cambria Math" panose="02040503050406030204" pitchFamily="18" charset="0"/>
                            <a:cs typeface="+mn-ea"/>
                          </a:rPr>
                        </m:ctrlPr>
                      </m:dPr>
                      <m:e>
                        <m:sSub>
                          <m:sSubPr>
                            <m:ctrlPr>
                              <a:rPr lang="en-US" altLang="zh-CN" sz="1200" i="1">
                                <a:latin typeface="Cambria Math" panose="02040503050406030204" pitchFamily="18" charset="0"/>
                                <a:ea typeface="Cambria Math" panose="02040503050406030204" pitchFamily="18" charset="0"/>
                                <a:cs typeface="+mn-ea"/>
                              </a:rPr>
                            </m:ctrlPr>
                          </m:sSubPr>
                          <m:e>
                            <m:r>
                              <a:rPr lang="en-US" altLang="zh-CN" sz="1200" i="1">
                                <a:latin typeface="Cambria Math" panose="02040503050406030204" pitchFamily="18" charset="0"/>
                                <a:ea typeface="Cambria Math" panose="02040503050406030204" pitchFamily="18" charset="0"/>
                                <a:cs typeface="+mn-ea"/>
                              </a:rPr>
                              <m:t>𝑄</m:t>
                            </m:r>
                          </m:e>
                          <m:sub>
                            <m:r>
                              <a:rPr lang="zh-CN" altLang="en-US" sz="1200" i="1">
                                <a:latin typeface="Cambria Math" panose="02040503050406030204" pitchFamily="18" charset="0"/>
                                <a:ea typeface="Cambria Math" panose="02040503050406030204" pitchFamily="18" charset="0"/>
                                <a:cs typeface="+mn-ea"/>
                              </a:rPr>
                              <m:t>𝜋</m:t>
                            </m:r>
                          </m:sub>
                        </m:sSub>
                        <m:d>
                          <m:dPr>
                            <m:ctrlPr>
                              <a:rPr lang="en-US" altLang="zh-CN" sz="1200" i="1">
                                <a:latin typeface="Cambria Math" panose="02040503050406030204" pitchFamily="18" charset="0"/>
                                <a:ea typeface="Cambria Math" panose="02040503050406030204" pitchFamily="18" charset="0"/>
                                <a:cs typeface="+mn-ea"/>
                              </a:rPr>
                            </m:ctrlPr>
                          </m:dPr>
                          <m:e>
                            <m:sSub>
                              <m:sSubPr>
                                <m:ctrlPr>
                                  <a:rPr lang="en-US" altLang="zh-CN" sz="1200" i="1">
                                    <a:latin typeface="Cambria Math" panose="02040503050406030204" pitchFamily="18" charset="0"/>
                                    <a:ea typeface="Cambria Math" panose="02040503050406030204" pitchFamily="18" charset="0"/>
                                    <a:cs typeface="+mn-ea"/>
                                  </a:rPr>
                                </m:ctrlPr>
                              </m:sSubPr>
                              <m:e>
                                <m:r>
                                  <a:rPr lang="en-US" altLang="zh-CN" sz="1200" i="1">
                                    <a:latin typeface="Cambria Math" panose="02040503050406030204" pitchFamily="18" charset="0"/>
                                    <a:ea typeface="Cambria Math" panose="02040503050406030204" pitchFamily="18" charset="0"/>
                                    <a:cs typeface="+mn-ea"/>
                                  </a:rPr>
                                  <m:t>𝑠</m:t>
                                </m:r>
                              </m:e>
                              <m:sub>
                                <m:r>
                                  <a:rPr lang="en-US" altLang="zh-CN" sz="1200" i="1">
                                    <a:latin typeface="Cambria Math" panose="02040503050406030204" pitchFamily="18" charset="0"/>
                                    <a:ea typeface="Cambria Math" panose="02040503050406030204" pitchFamily="18" charset="0"/>
                                    <a:cs typeface="+mn-ea"/>
                                  </a:rPr>
                                  <m:t>𝑡</m:t>
                                </m:r>
                              </m:sub>
                            </m:sSub>
                            <m:r>
                              <a:rPr lang="en-US" altLang="zh-CN" sz="1200" i="1">
                                <a:latin typeface="Cambria Math" panose="02040503050406030204" pitchFamily="18" charset="0"/>
                                <a:ea typeface="Cambria Math" panose="02040503050406030204" pitchFamily="18" charset="0"/>
                                <a:cs typeface="+mn-ea"/>
                              </a:rPr>
                              <m:t>,</m:t>
                            </m:r>
                            <m:sSub>
                              <m:sSubPr>
                                <m:ctrlPr>
                                  <a:rPr lang="en-US" altLang="zh-CN" sz="1200" i="1">
                                    <a:latin typeface="Cambria Math" panose="02040503050406030204" pitchFamily="18" charset="0"/>
                                    <a:ea typeface="Cambria Math" panose="02040503050406030204" pitchFamily="18" charset="0"/>
                                    <a:cs typeface="+mn-ea"/>
                                  </a:rPr>
                                </m:ctrlPr>
                              </m:sSubPr>
                              <m:e>
                                <m:r>
                                  <a:rPr lang="en-US" altLang="zh-CN" sz="1200" i="1">
                                    <a:latin typeface="Cambria Math" panose="02040503050406030204" pitchFamily="18" charset="0"/>
                                    <a:ea typeface="Cambria Math" panose="02040503050406030204" pitchFamily="18" charset="0"/>
                                    <a:cs typeface="+mn-ea"/>
                                  </a:rPr>
                                  <m:t>𝑎</m:t>
                                </m:r>
                              </m:e>
                              <m:sub>
                                <m:r>
                                  <a:rPr lang="en-US" altLang="zh-CN" sz="1200" i="1">
                                    <a:latin typeface="Cambria Math" panose="02040503050406030204" pitchFamily="18" charset="0"/>
                                    <a:ea typeface="Cambria Math" panose="02040503050406030204" pitchFamily="18" charset="0"/>
                                    <a:cs typeface="+mn-ea"/>
                                  </a:rPr>
                                  <m:t>𝑡</m:t>
                                </m:r>
                              </m:sub>
                            </m:sSub>
                          </m:e>
                        </m:d>
                      </m:e>
                    </m:d>
                    <m:r>
                      <a:rPr lang="en-US" altLang="zh-CN" sz="1200" b="0" i="1" smtClean="0">
                        <a:latin typeface="Cambria Math" panose="02040503050406030204" pitchFamily="18" charset="0"/>
                        <a:ea typeface="Cambria Math" panose="02040503050406030204" pitchFamily="18" charset="0"/>
                        <a:cs typeface="+mn-ea"/>
                      </a:rPr>
                      <m:t>=</m:t>
                    </m:r>
                    <m:nary>
                      <m:naryPr>
                        <m:chr m:val="∑"/>
                        <m:supHide m:val="on"/>
                        <m:ctrlPr>
                          <a:rPr lang="en-US" altLang="zh-CN" sz="1200" b="0" i="1" smtClean="0">
                            <a:latin typeface="Cambria Math" panose="02040503050406030204" pitchFamily="18" charset="0"/>
                            <a:ea typeface="Cambria Math" panose="02040503050406030204" pitchFamily="18" charset="0"/>
                            <a:cs typeface="+mn-ea"/>
                          </a:rPr>
                        </m:ctrlPr>
                      </m:naryPr>
                      <m:sub>
                        <m:sSub>
                          <m:sSubPr>
                            <m:ctrlPr>
                              <a:rPr lang="en-US" altLang="zh-CN" sz="1200" i="1" smtClean="0">
                                <a:latin typeface="Cambria Math" panose="02040503050406030204" pitchFamily="18" charset="0"/>
                                <a:ea typeface="Cambria Math" panose="02040503050406030204" pitchFamily="18" charset="0"/>
                                <a:cs typeface="+mn-ea"/>
                              </a:rPr>
                            </m:ctrlPr>
                          </m:sSubPr>
                          <m:e>
                            <m:r>
                              <a:rPr lang="en-US" altLang="zh-CN" sz="1200" i="1">
                                <a:latin typeface="Cambria Math" panose="02040503050406030204" pitchFamily="18" charset="0"/>
                                <a:ea typeface="Cambria Math" panose="02040503050406030204" pitchFamily="18" charset="0"/>
                                <a:cs typeface="+mn-ea"/>
                              </a:rPr>
                              <m:t>𝑎</m:t>
                            </m:r>
                          </m:e>
                          <m:sub>
                            <m:r>
                              <a:rPr lang="en-US" altLang="zh-CN" sz="1200" i="1">
                                <a:latin typeface="Cambria Math" panose="02040503050406030204" pitchFamily="18" charset="0"/>
                                <a:ea typeface="Cambria Math" panose="02040503050406030204" pitchFamily="18" charset="0"/>
                                <a:cs typeface="+mn-ea"/>
                              </a:rPr>
                              <m:t>𝑡</m:t>
                            </m:r>
                          </m:sub>
                        </m:sSub>
                        <m:r>
                          <a:rPr lang="zh-CN" altLang="en-US" sz="1200" i="1" smtClean="0">
                            <a:latin typeface="Cambria Math" panose="02040503050406030204" pitchFamily="18" charset="0"/>
                            <a:ea typeface="Cambria Math" panose="02040503050406030204" pitchFamily="18" charset="0"/>
                            <a:cs typeface="+mn-ea"/>
                          </a:rPr>
                          <m:t>𝜖</m:t>
                        </m:r>
                        <m:r>
                          <m:rPr>
                            <m:sty m:val="p"/>
                          </m:rPr>
                          <a:rPr lang="el-GR" altLang="zh-CN" sz="1200" i="1" smtClean="0">
                            <a:latin typeface="Cambria Math" panose="02040503050406030204" pitchFamily="18" charset="0"/>
                            <a:ea typeface="Cambria Math" panose="02040503050406030204" pitchFamily="18" charset="0"/>
                            <a:cs typeface="+mn-ea"/>
                          </a:rPr>
                          <m:t>Α</m:t>
                        </m:r>
                      </m:sub>
                      <m:sup/>
                      <m:e>
                        <m:r>
                          <a:rPr lang="zh-CN" altLang="en-US" sz="1200" i="1">
                            <a:latin typeface="Cambria Math" panose="02040503050406030204" pitchFamily="18" charset="0"/>
                            <a:ea typeface="Cambria Math" panose="02040503050406030204" pitchFamily="18" charset="0"/>
                            <a:cs typeface="+mn-ea"/>
                          </a:rPr>
                          <m:t>𝜋</m:t>
                        </m:r>
                        <m:r>
                          <a:rPr lang="en-US" altLang="zh-CN" sz="1200" i="1">
                            <a:latin typeface="Cambria Math" panose="02040503050406030204" pitchFamily="18" charset="0"/>
                            <a:ea typeface="Cambria Math" panose="02040503050406030204" pitchFamily="18" charset="0"/>
                            <a:cs typeface="+mn-ea"/>
                          </a:rPr>
                          <m:t>(</m:t>
                        </m:r>
                        <m:sSub>
                          <m:sSubPr>
                            <m:ctrlPr>
                              <a:rPr lang="en-US" altLang="zh-CN" sz="1200" i="1">
                                <a:latin typeface="Cambria Math" panose="02040503050406030204" pitchFamily="18" charset="0"/>
                                <a:ea typeface="Cambria Math" panose="02040503050406030204" pitchFamily="18" charset="0"/>
                                <a:cs typeface="+mn-ea"/>
                              </a:rPr>
                            </m:ctrlPr>
                          </m:sSubPr>
                          <m:e>
                            <m:sSub>
                              <m:sSubPr>
                                <m:ctrlPr>
                                  <a:rPr lang="en-US" altLang="zh-CN" sz="1200" i="1">
                                    <a:latin typeface="Cambria Math" panose="02040503050406030204" pitchFamily="18" charset="0"/>
                                    <a:ea typeface="Cambria Math" panose="02040503050406030204" pitchFamily="18" charset="0"/>
                                    <a:cs typeface="+mn-ea"/>
                                  </a:rPr>
                                </m:ctrlPr>
                              </m:sSubPr>
                              <m:e>
                                <m:r>
                                  <a:rPr lang="en-US" altLang="zh-CN" sz="1200" i="1">
                                    <a:latin typeface="Cambria Math" panose="02040503050406030204" pitchFamily="18" charset="0"/>
                                    <a:ea typeface="Cambria Math" panose="02040503050406030204" pitchFamily="18" charset="0"/>
                                    <a:cs typeface="+mn-ea"/>
                                  </a:rPr>
                                  <m:t>𝑎</m:t>
                                </m:r>
                              </m:e>
                              <m:sub>
                                <m:r>
                                  <a:rPr lang="en-US" altLang="zh-CN" sz="1200" i="1">
                                    <a:latin typeface="Cambria Math" panose="02040503050406030204" pitchFamily="18" charset="0"/>
                                    <a:ea typeface="Cambria Math" panose="02040503050406030204" pitchFamily="18" charset="0"/>
                                    <a:cs typeface="+mn-ea"/>
                                  </a:rPr>
                                  <m:t>𝑡</m:t>
                                </m:r>
                              </m:sub>
                            </m:sSub>
                            <m:r>
                              <a:rPr lang="en-US" altLang="zh-CN" sz="1200" b="0" i="1" smtClean="0">
                                <a:latin typeface="Cambria Math" panose="02040503050406030204" pitchFamily="18" charset="0"/>
                                <a:ea typeface="Cambria Math" panose="02040503050406030204" pitchFamily="18" charset="0"/>
                                <a:cs typeface="+mn-ea"/>
                              </a:rPr>
                              <m:t>|</m:t>
                            </m:r>
                            <m:r>
                              <a:rPr lang="en-US" altLang="zh-CN" sz="1200" i="1">
                                <a:latin typeface="Cambria Math" panose="02040503050406030204" pitchFamily="18" charset="0"/>
                                <a:ea typeface="Cambria Math" panose="02040503050406030204" pitchFamily="18" charset="0"/>
                                <a:cs typeface="+mn-ea"/>
                              </a:rPr>
                              <m:t>𝑠</m:t>
                            </m:r>
                          </m:e>
                          <m:sub>
                            <m:r>
                              <a:rPr lang="en-US" altLang="zh-CN" sz="1200" i="1">
                                <a:latin typeface="Cambria Math" panose="02040503050406030204" pitchFamily="18" charset="0"/>
                                <a:ea typeface="Cambria Math" panose="02040503050406030204" pitchFamily="18" charset="0"/>
                                <a:cs typeface="+mn-ea"/>
                              </a:rPr>
                              <m:t>𝑡</m:t>
                            </m:r>
                          </m:sub>
                        </m:sSub>
                        <m:r>
                          <a:rPr lang="en-US" altLang="zh-CN" sz="1200" i="1">
                            <a:latin typeface="Cambria Math" panose="02040503050406030204" pitchFamily="18" charset="0"/>
                            <a:ea typeface="Cambria Math" panose="02040503050406030204" pitchFamily="18" charset="0"/>
                            <a:cs typeface="+mn-ea"/>
                          </a:rPr>
                          <m:t>)</m:t>
                        </m:r>
                        <m:sSub>
                          <m:sSubPr>
                            <m:ctrlPr>
                              <a:rPr lang="en-US" altLang="zh-CN" sz="1200" i="1">
                                <a:latin typeface="Cambria Math" panose="02040503050406030204" pitchFamily="18" charset="0"/>
                                <a:ea typeface="Cambria Math" panose="02040503050406030204" pitchFamily="18" charset="0"/>
                                <a:cs typeface="+mn-ea"/>
                              </a:rPr>
                            </m:ctrlPr>
                          </m:sSubPr>
                          <m:e>
                            <m:r>
                              <a:rPr lang="en-US" altLang="zh-CN" sz="1200" i="1">
                                <a:latin typeface="Cambria Math" panose="02040503050406030204" pitchFamily="18" charset="0"/>
                                <a:ea typeface="Cambria Math" panose="02040503050406030204" pitchFamily="18" charset="0"/>
                                <a:cs typeface="+mn-ea"/>
                              </a:rPr>
                              <m:t>𝑄</m:t>
                            </m:r>
                          </m:e>
                          <m:sub>
                            <m:r>
                              <a:rPr lang="zh-CN" altLang="en-US" sz="1200" i="1">
                                <a:latin typeface="Cambria Math" panose="02040503050406030204" pitchFamily="18" charset="0"/>
                                <a:ea typeface="Cambria Math" panose="02040503050406030204" pitchFamily="18" charset="0"/>
                                <a:cs typeface="+mn-ea"/>
                              </a:rPr>
                              <m:t>𝜋</m:t>
                            </m:r>
                          </m:sub>
                        </m:sSub>
                        <m:d>
                          <m:dPr>
                            <m:ctrlPr>
                              <a:rPr lang="en-US" altLang="zh-CN" sz="1200" i="1">
                                <a:latin typeface="Cambria Math" panose="02040503050406030204" pitchFamily="18" charset="0"/>
                                <a:ea typeface="Cambria Math" panose="02040503050406030204" pitchFamily="18" charset="0"/>
                                <a:cs typeface="+mn-ea"/>
                              </a:rPr>
                            </m:ctrlPr>
                          </m:dPr>
                          <m:e>
                            <m:sSub>
                              <m:sSubPr>
                                <m:ctrlPr>
                                  <a:rPr lang="en-US" altLang="zh-CN" sz="1200" i="1">
                                    <a:latin typeface="Cambria Math" panose="02040503050406030204" pitchFamily="18" charset="0"/>
                                    <a:ea typeface="Cambria Math" panose="02040503050406030204" pitchFamily="18" charset="0"/>
                                    <a:cs typeface="+mn-ea"/>
                                  </a:rPr>
                                </m:ctrlPr>
                              </m:sSubPr>
                              <m:e>
                                <m:r>
                                  <a:rPr lang="en-US" altLang="zh-CN" sz="1200" i="1">
                                    <a:latin typeface="Cambria Math" panose="02040503050406030204" pitchFamily="18" charset="0"/>
                                    <a:ea typeface="Cambria Math" panose="02040503050406030204" pitchFamily="18" charset="0"/>
                                    <a:cs typeface="+mn-ea"/>
                                  </a:rPr>
                                  <m:t>𝑠</m:t>
                                </m:r>
                              </m:e>
                              <m:sub>
                                <m:r>
                                  <a:rPr lang="en-US" altLang="zh-CN" sz="1200" i="1">
                                    <a:latin typeface="Cambria Math" panose="02040503050406030204" pitchFamily="18" charset="0"/>
                                    <a:ea typeface="Cambria Math" panose="02040503050406030204" pitchFamily="18" charset="0"/>
                                    <a:cs typeface="+mn-ea"/>
                                  </a:rPr>
                                  <m:t>𝑡</m:t>
                                </m:r>
                              </m:sub>
                            </m:sSub>
                            <m:r>
                              <a:rPr lang="en-US" altLang="zh-CN" sz="1200" i="1">
                                <a:latin typeface="Cambria Math" panose="02040503050406030204" pitchFamily="18" charset="0"/>
                                <a:ea typeface="Cambria Math" panose="02040503050406030204" pitchFamily="18" charset="0"/>
                                <a:cs typeface="+mn-ea"/>
                              </a:rPr>
                              <m:t>,</m:t>
                            </m:r>
                            <m:sSub>
                              <m:sSubPr>
                                <m:ctrlPr>
                                  <a:rPr lang="en-US" altLang="zh-CN" sz="1200" i="1">
                                    <a:latin typeface="Cambria Math" panose="02040503050406030204" pitchFamily="18" charset="0"/>
                                    <a:ea typeface="Cambria Math" panose="02040503050406030204" pitchFamily="18" charset="0"/>
                                    <a:cs typeface="+mn-ea"/>
                                  </a:rPr>
                                </m:ctrlPr>
                              </m:sSubPr>
                              <m:e>
                                <m:r>
                                  <a:rPr lang="en-US" altLang="zh-CN" sz="1200" i="1">
                                    <a:latin typeface="Cambria Math" panose="02040503050406030204" pitchFamily="18" charset="0"/>
                                    <a:ea typeface="Cambria Math" panose="02040503050406030204" pitchFamily="18" charset="0"/>
                                    <a:cs typeface="+mn-ea"/>
                                  </a:rPr>
                                  <m:t>𝑎</m:t>
                                </m:r>
                              </m:e>
                              <m:sub>
                                <m:r>
                                  <a:rPr lang="en-US" altLang="zh-CN" sz="1200" i="1">
                                    <a:latin typeface="Cambria Math" panose="02040503050406030204" pitchFamily="18" charset="0"/>
                                    <a:ea typeface="Cambria Math" panose="02040503050406030204" pitchFamily="18" charset="0"/>
                                    <a:cs typeface="+mn-ea"/>
                                  </a:rPr>
                                  <m:t>𝑡</m:t>
                                </m:r>
                              </m:sub>
                            </m:sSub>
                          </m:e>
                        </m:d>
                      </m:e>
                    </m:nary>
                  </m:oMath>
                </a14:m>
                <a:endParaRPr lang="en-US" altLang="zh-CN" sz="1200" dirty="0" smtClean="0">
                  <a:latin typeface="微软雅黑" panose="020B0503020204020204" pitchFamily="34" charset="-122"/>
                  <a:ea typeface="微软雅黑" panose="020B0503020204020204" pitchFamily="34" charset="-122"/>
                  <a:cs typeface="+mn-ea"/>
                </a:endParaRPr>
              </a:p>
              <a:p>
                <a:pPr marL="800100" lvl="1" indent="-342900">
                  <a:lnSpc>
                    <a:spcPct val="150000"/>
                  </a:lnSpc>
                  <a:buFont typeface="Arial" panose="020B0604020202020204" pitchFamily="34" charset="0"/>
                  <a:buChar char="•"/>
                </a:pPr>
                <a:r>
                  <a:rPr lang="en-US" altLang="zh-CN" sz="1200" b="1" dirty="0" smtClean="0">
                    <a:latin typeface="微软雅黑" panose="020B0503020204020204" pitchFamily="34" charset="-122"/>
                    <a:ea typeface="微软雅黑" panose="020B0503020204020204" pitchFamily="34" charset="-122"/>
                    <a:cs typeface="+mn-ea"/>
                  </a:rPr>
                  <a:t>Temporal Difference</a:t>
                </a:r>
                <a:r>
                  <a:rPr lang="zh-CN" altLang="en-US" sz="1200" dirty="0" smtClean="0">
                    <a:latin typeface="微软雅黑" panose="020B0503020204020204" pitchFamily="34" charset="-122"/>
                    <a:ea typeface="微软雅黑" panose="020B0503020204020204" pitchFamily="34" charset="-122"/>
                    <a:cs typeface="+mn-ea"/>
                  </a:rPr>
                  <a:t>定义：</a:t>
                </a:r>
                <a:r>
                  <a:rPr lang="en-US" altLang="zh-CN" sz="1200" dirty="0" smtClean="0">
                    <a:latin typeface="微软雅黑" panose="020B0503020204020204" pitchFamily="34" charset="-122"/>
                    <a:ea typeface="微软雅黑" panose="020B0503020204020204" pitchFamily="34" charset="-122"/>
                    <a:cs typeface="+mn-ea"/>
                  </a:rPr>
                  <a:t>advantage</a:t>
                </a:r>
                <a:r>
                  <a:rPr lang="zh-CN" altLang="en-US" sz="1200" dirty="0">
                    <a:latin typeface="微软雅黑" panose="020B0503020204020204" pitchFamily="34" charset="-122"/>
                    <a:ea typeface="微软雅黑" panose="020B0503020204020204" pitchFamily="34" charset="-122"/>
                    <a:cs typeface="+mn-ea"/>
                  </a:rPr>
                  <a:t>表示为在</a:t>
                </a:r>
                <a:r>
                  <a:rPr lang="zh-CN" altLang="en-US" sz="1200" dirty="0" smtClean="0">
                    <a:latin typeface="微软雅黑" panose="020B0503020204020204" pitchFamily="34" charset="-122"/>
                    <a:ea typeface="微软雅黑" panose="020B0503020204020204" pitchFamily="34" charset="-122"/>
                    <a:cs typeface="+mn-ea"/>
                  </a:rPr>
                  <a:t>状态</a:t>
                </a:r>
                <a14:m>
                  <m:oMath xmlns:m="http://schemas.openxmlformats.org/officeDocument/2006/math">
                    <m:sSub>
                      <m:sSubPr>
                        <m:ctrlPr>
                          <a:rPr lang="en-US" altLang="zh-CN" sz="1200" i="1">
                            <a:latin typeface="Cambria Math" panose="02040503050406030204" pitchFamily="18" charset="0"/>
                            <a:ea typeface="Cambria Math" panose="02040503050406030204" pitchFamily="18" charset="0"/>
                            <a:cs typeface="+mn-ea"/>
                          </a:rPr>
                        </m:ctrlPr>
                      </m:sSubPr>
                      <m:e>
                        <m:r>
                          <a:rPr lang="en-US" altLang="zh-CN" sz="1200" i="1">
                            <a:latin typeface="Cambria Math" panose="02040503050406030204" pitchFamily="18" charset="0"/>
                            <a:ea typeface="Cambria Math" panose="02040503050406030204" pitchFamily="18" charset="0"/>
                            <a:cs typeface="+mn-ea"/>
                          </a:rPr>
                          <m:t>𝑠</m:t>
                        </m:r>
                      </m:e>
                      <m:sub>
                        <m:r>
                          <a:rPr lang="en-US" altLang="zh-CN" sz="1200" i="1">
                            <a:latin typeface="Cambria Math" panose="02040503050406030204" pitchFamily="18" charset="0"/>
                            <a:ea typeface="Cambria Math" panose="02040503050406030204" pitchFamily="18" charset="0"/>
                            <a:cs typeface="+mn-ea"/>
                          </a:rPr>
                          <m:t>𝑡</m:t>
                        </m:r>
                      </m:sub>
                    </m:sSub>
                  </m:oMath>
                </a14:m>
                <a:r>
                  <a:rPr lang="zh-CN" altLang="en-US" sz="1200" dirty="0" smtClean="0">
                    <a:latin typeface="微软雅黑" panose="020B0503020204020204" pitchFamily="34" charset="-122"/>
                    <a:ea typeface="微软雅黑" panose="020B0503020204020204" pitchFamily="34" charset="-122"/>
                    <a:cs typeface="+mn-ea"/>
                  </a:rPr>
                  <a:t>下</a:t>
                </a:r>
                <a:r>
                  <a:rPr lang="zh-CN" altLang="en-US" sz="1200" dirty="0">
                    <a:latin typeface="微软雅黑" panose="020B0503020204020204" pitchFamily="34" charset="-122"/>
                    <a:ea typeface="微软雅黑" panose="020B0503020204020204" pitchFamily="34" charset="-122"/>
                    <a:cs typeface="+mn-ea"/>
                  </a:rPr>
                  <a:t>，某个动作</a:t>
                </a:r>
                <a14:m>
                  <m:oMath xmlns:m="http://schemas.openxmlformats.org/officeDocument/2006/math">
                    <m:sSub>
                      <m:sSubPr>
                        <m:ctrlPr>
                          <a:rPr lang="en-US" altLang="zh-CN" sz="1200" i="1">
                            <a:latin typeface="Cambria Math" panose="02040503050406030204" pitchFamily="18" charset="0"/>
                            <a:ea typeface="Cambria Math" panose="02040503050406030204" pitchFamily="18" charset="0"/>
                            <a:cs typeface="+mn-ea"/>
                          </a:rPr>
                        </m:ctrlPr>
                      </m:sSubPr>
                      <m:e>
                        <m:r>
                          <a:rPr lang="en-US" altLang="zh-CN" sz="1200" i="1">
                            <a:latin typeface="Cambria Math" panose="02040503050406030204" pitchFamily="18" charset="0"/>
                            <a:ea typeface="Cambria Math" panose="02040503050406030204" pitchFamily="18" charset="0"/>
                            <a:cs typeface="+mn-ea"/>
                          </a:rPr>
                          <m:t>𝑎</m:t>
                        </m:r>
                      </m:e>
                      <m:sub>
                        <m:r>
                          <a:rPr lang="en-US" altLang="zh-CN" sz="1200" i="1">
                            <a:latin typeface="Cambria Math" panose="02040503050406030204" pitchFamily="18" charset="0"/>
                            <a:ea typeface="Cambria Math" panose="02040503050406030204" pitchFamily="18" charset="0"/>
                            <a:cs typeface="+mn-ea"/>
                          </a:rPr>
                          <m:t>𝑡</m:t>
                        </m:r>
                      </m:sub>
                    </m:sSub>
                  </m:oMath>
                </a14:m>
                <a:r>
                  <a:rPr lang="zh-CN" altLang="en-US" sz="1200" dirty="0" smtClean="0">
                    <a:latin typeface="微软雅黑" panose="020B0503020204020204" pitchFamily="34" charset="-122"/>
                    <a:ea typeface="微软雅黑" panose="020B0503020204020204" pitchFamily="34" charset="-122"/>
                    <a:cs typeface="+mn-ea"/>
                  </a:rPr>
                  <a:t>相对</a:t>
                </a:r>
                <a:r>
                  <a:rPr lang="zh-CN" altLang="en-US" sz="1200" dirty="0">
                    <a:latin typeface="微软雅黑" panose="020B0503020204020204" pitchFamily="34" charset="-122"/>
                    <a:ea typeface="微软雅黑" panose="020B0503020204020204" pitchFamily="34" charset="-122"/>
                    <a:cs typeface="+mn-ea"/>
                  </a:rPr>
                  <a:t>于平均水平有多好。具体来说，它是</a:t>
                </a:r>
                <a:r>
                  <a:rPr lang="en-US" altLang="zh-CN" sz="1200" dirty="0">
                    <a:latin typeface="微软雅黑" panose="020B0503020204020204" pitchFamily="34" charset="-122"/>
                    <a:ea typeface="微软雅黑" panose="020B0503020204020204" pitchFamily="34" charset="-122"/>
                    <a:cs typeface="+mn-ea"/>
                  </a:rPr>
                  <a:t>Q</a:t>
                </a:r>
                <a:r>
                  <a:rPr lang="zh-CN" altLang="en-US" sz="1200" dirty="0">
                    <a:latin typeface="微软雅黑" panose="020B0503020204020204" pitchFamily="34" charset="-122"/>
                    <a:ea typeface="微软雅黑" panose="020B0503020204020204" pitchFamily="34" charset="-122"/>
                    <a:cs typeface="+mn-ea"/>
                  </a:rPr>
                  <a:t>值</a:t>
                </a:r>
                <a:r>
                  <a:rPr lang="en-US" altLang="zh-CN" sz="1200" dirty="0">
                    <a:latin typeface="微软雅黑" panose="020B0503020204020204" pitchFamily="34" charset="-122"/>
                    <a:ea typeface="微软雅黑" panose="020B0503020204020204" pitchFamily="34" charset="-122"/>
                    <a:cs typeface="+mn-ea"/>
                  </a:rPr>
                  <a:t>(</a:t>
                </a:r>
                <a:r>
                  <a:rPr lang="zh-CN" altLang="en-US" sz="1200" dirty="0">
                    <a:latin typeface="微软雅黑" panose="020B0503020204020204" pitchFamily="34" charset="-122"/>
                    <a:ea typeface="微软雅黑" panose="020B0503020204020204" pitchFamily="34" charset="-122"/>
                    <a:cs typeface="+mn-ea"/>
                  </a:rPr>
                  <a:t>动作价值</a:t>
                </a:r>
                <a:r>
                  <a:rPr lang="en-US" altLang="zh-CN" sz="1200" dirty="0">
                    <a:latin typeface="微软雅黑" panose="020B0503020204020204" pitchFamily="34" charset="-122"/>
                    <a:ea typeface="微软雅黑" panose="020B0503020204020204" pitchFamily="34" charset="-122"/>
                    <a:cs typeface="+mn-ea"/>
                  </a:rPr>
                  <a:t>)</a:t>
                </a:r>
                <a:r>
                  <a:rPr lang="zh-CN" altLang="en-US" sz="1200" dirty="0">
                    <a:latin typeface="微软雅黑" panose="020B0503020204020204" pitchFamily="34" charset="-122"/>
                    <a:ea typeface="微软雅黑" panose="020B0503020204020204" pitchFamily="34" charset="-122"/>
                    <a:cs typeface="+mn-ea"/>
                  </a:rPr>
                  <a:t>减去</a:t>
                </a:r>
                <a:r>
                  <a:rPr lang="en-US" altLang="zh-CN" sz="1200" dirty="0">
                    <a:latin typeface="微软雅黑" panose="020B0503020204020204" pitchFamily="34" charset="-122"/>
                    <a:ea typeface="微软雅黑" panose="020B0503020204020204" pitchFamily="34" charset="-122"/>
                    <a:cs typeface="+mn-ea"/>
                  </a:rPr>
                  <a:t>V</a:t>
                </a:r>
                <a:r>
                  <a:rPr lang="zh-CN" altLang="en-US" sz="1200" dirty="0">
                    <a:latin typeface="微软雅黑" panose="020B0503020204020204" pitchFamily="34" charset="-122"/>
                    <a:ea typeface="微软雅黑" panose="020B0503020204020204" pitchFamily="34" charset="-122"/>
                    <a:cs typeface="+mn-ea"/>
                  </a:rPr>
                  <a:t>值</a:t>
                </a:r>
                <a:r>
                  <a:rPr lang="en-US" altLang="zh-CN" sz="1200" dirty="0">
                    <a:latin typeface="微软雅黑" panose="020B0503020204020204" pitchFamily="34" charset="-122"/>
                    <a:ea typeface="微软雅黑" panose="020B0503020204020204" pitchFamily="34" charset="-122"/>
                    <a:cs typeface="+mn-ea"/>
                  </a:rPr>
                  <a:t>(</a:t>
                </a:r>
                <a:r>
                  <a:rPr lang="zh-CN" altLang="en-US" sz="1200" dirty="0">
                    <a:latin typeface="微软雅黑" panose="020B0503020204020204" pitchFamily="34" charset="-122"/>
                    <a:ea typeface="微软雅黑" panose="020B0503020204020204" pitchFamily="34" charset="-122"/>
                    <a:cs typeface="+mn-ea"/>
                  </a:rPr>
                  <a:t>状态价值</a:t>
                </a:r>
                <a:r>
                  <a:rPr lang="en-US" altLang="zh-CN" sz="1200" dirty="0">
                    <a:latin typeface="微软雅黑" panose="020B0503020204020204" pitchFamily="34" charset="-122"/>
                    <a:ea typeface="微软雅黑" panose="020B0503020204020204" pitchFamily="34" charset="-122"/>
                    <a:cs typeface="+mn-ea"/>
                  </a:rPr>
                  <a:t>)</a:t>
                </a:r>
                <a:r>
                  <a:rPr lang="zh-CN" altLang="en-US" sz="1200" dirty="0" smtClean="0">
                    <a:latin typeface="微软雅黑" panose="020B0503020204020204" pitchFamily="34" charset="-122"/>
                    <a:ea typeface="微软雅黑" panose="020B0503020204020204" pitchFamily="34" charset="-122"/>
                    <a:cs typeface="+mn-ea"/>
                  </a:rPr>
                  <a:t>：</a:t>
                </a:r>
                <a:endParaRPr lang="en-US" altLang="zh-CN" sz="1200" dirty="0" smtClean="0">
                  <a:latin typeface="微软雅黑" panose="020B0503020204020204" pitchFamily="34" charset="-122"/>
                  <a:ea typeface="微软雅黑" panose="020B0503020204020204" pitchFamily="34" charset="-122"/>
                  <a:cs typeface="+mn-ea"/>
                </a:endParaRPr>
              </a:p>
              <a:p>
                <a:pPr marL="1257300" lvl="2" indent="-342900">
                  <a:lnSpc>
                    <a:spcPct val="150000"/>
                  </a:lnSpc>
                  <a:buFont typeface="Arial" panose="020B0604020202020204" pitchFamily="34" charset="0"/>
                  <a:buChar char="•"/>
                </a:pPr>
                <a:r>
                  <a:rPr lang="zh-CN" altLang="en-US" sz="1200" dirty="0" smtClean="0">
                    <a:latin typeface="微软雅黑" panose="020B0503020204020204" pitchFamily="34" charset="-122"/>
                    <a:ea typeface="微软雅黑" panose="020B0503020204020204" pitchFamily="34" charset="-122"/>
                    <a:cs typeface="+mn-ea"/>
                  </a:rPr>
                  <a:t>用</a:t>
                </a:r>
                <a14:m>
                  <m:oMath xmlns:m="http://schemas.openxmlformats.org/officeDocument/2006/math">
                    <m:sSub>
                      <m:sSubPr>
                        <m:ctrlPr>
                          <a:rPr lang="en-US" altLang="zh-CN" sz="1200" i="1">
                            <a:latin typeface="Cambria Math" panose="02040503050406030204" pitchFamily="18" charset="0"/>
                            <a:ea typeface="微软雅黑" panose="020B0503020204020204" pitchFamily="34" charset="-122"/>
                            <a:cs typeface="+mn-ea"/>
                          </a:rPr>
                        </m:ctrlPr>
                      </m:sSubPr>
                      <m:e>
                        <m:r>
                          <a:rPr lang="en-US" altLang="zh-CN" sz="1200" i="1">
                            <a:latin typeface="Cambria Math" panose="02040503050406030204" pitchFamily="18" charset="0"/>
                            <a:ea typeface="微软雅黑" panose="020B0503020204020204" pitchFamily="34" charset="-122"/>
                            <a:cs typeface="+mn-ea"/>
                          </a:rPr>
                          <m:t>𝐴</m:t>
                        </m:r>
                      </m:e>
                      <m:sub>
                        <m:r>
                          <a:rPr lang="zh-CN" altLang="en-US" sz="1200" i="1">
                            <a:latin typeface="Cambria Math" panose="02040503050406030204" pitchFamily="18" charset="0"/>
                            <a:ea typeface="微软雅黑" panose="020B0503020204020204" pitchFamily="34" charset="-122"/>
                            <a:cs typeface="+mn-ea"/>
                          </a:rPr>
                          <m:t>𝜋</m:t>
                        </m:r>
                      </m:sub>
                    </m:sSub>
                    <m:r>
                      <a:rPr lang="en-US" altLang="zh-CN" sz="1200" i="1">
                        <a:latin typeface="Cambria Math" panose="02040503050406030204" pitchFamily="18" charset="0"/>
                        <a:ea typeface="微软雅黑" panose="020B0503020204020204" pitchFamily="34" charset="-122"/>
                        <a:cs typeface="+mn-ea"/>
                      </a:rPr>
                      <m:t>(</m:t>
                    </m:r>
                    <m:sSub>
                      <m:sSubPr>
                        <m:ctrlPr>
                          <a:rPr lang="en-US" altLang="zh-CN" sz="1200" i="1">
                            <a:latin typeface="Cambria Math" panose="02040503050406030204" pitchFamily="18" charset="0"/>
                            <a:ea typeface="微软雅黑" panose="020B0503020204020204" pitchFamily="34" charset="-122"/>
                            <a:cs typeface="+mn-ea"/>
                          </a:rPr>
                        </m:ctrlPr>
                      </m:sSubPr>
                      <m:e>
                        <m:r>
                          <a:rPr lang="en-US" altLang="zh-CN" sz="1200" i="1">
                            <a:latin typeface="Cambria Math" panose="02040503050406030204" pitchFamily="18" charset="0"/>
                            <a:ea typeface="微软雅黑" panose="020B0503020204020204" pitchFamily="34" charset="-122"/>
                            <a:cs typeface="+mn-ea"/>
                          </a:rPr>
                          <m:t>𝑠</m:t>
                        </m:r>
                      </m:e>
                      <m:sub>
                        <m:r>
                          <a:rPr lang="en-US" altLang="zh-CN" sz="1200" i="1">
                            <a:latin typeface="Cambria Math" panose="02040503050406030204" pitchFamily="18" charset="0"/>
                            <a:ea typeface="微软雅黑" panose="020B0503020204020204" pitchFamily="34" charset="-122"/>
                            <a:cs typeface="+mn-ea"/>
                          </a:rPr>
                          <m:t>𝑡</m:t>
                        </m:r>
                      </m:sub>
                    </m:sSub>
                    <m:r>
                      <a:rPr lang="en-US" altLang="zh-CN" sz="1200" i="1">
                        <a:latin typeface="Cambria Math" panose="02040503050406030204" pitchFamily="18" charset="0"/>
                        <a:ea typeface="微软雅黑" panose="020B0503020204020204" pitchFamily="34" charset="-122"/>
                        <a:cs typeface="+mn-ea"/>
                      </a:rPr>
                      <m:t>,</m:t>
                    </m:r>
                    <m:sSub>
                      <m:sSubPr>
                        <m:ctrlPr>
                          <a:rPr lang="en-US" altLang="zh-CN" sz="1200" i="1">
                            <a:latin typeface="Cambria Math" panose="02040503050406030204" pitchFamily="18" charset="0"/>
                            <a:ea typeface="微软雅黑" panose="020B0503020204020204" pitchFamily="34" charset="-122"/>
                            <a:cs typeface="+mn-ea"/>
                          </a:rPr>
                        </m:ctrlPr>
                      </m:sSubPr>
                      <m:e>
                        <m:r>
                          <a:rPr lang="en-US" altLang="zh-CN" sz="1200" i="1">
                            <a:latin typeface="Cambria Math" panose="02040503050406030204" pitchFamily="18" charset="0"/>
                            <a:ea typeface="微软雅黑" panose="020B0503020204020204" pitchFamily="34" charset="-122"/>
                            <a:cs typeface="+mn-ea"/>
                          </a:rPr>
                          <m:t>𝑎</m:t>
                        </m:r>
                      </m:e>
                      <m:sub>
                        <m:r>
                          <a:rPr lang="en-US" altLang="zh-CN" sz="1200" i="1">
                            <a:latin typeface="Cambria Math" panose="02040503050406030204" pitchFamily="18" charset="0"/>
                            <a:ea typeface="微软雅黑" panose="020B0503020204020204" pitchFamily="34" charset="-122"/>
                            <a:cs typeface="+mn-ea"/>
                          </a:rPr>
                          <m:t>𝑡</m:t>
                        </m:r>
                      </m:sub>
                    </m:sSub>
                    <m:r>
                      <a:rPr lang="en-US" altLang="zh-CN" sz="1200" i="1">
                        <a:latin typeface="Cambria Math" panose="02040503050406030204" pitchFamily="18" charset="0"/>
                        <a:ea typeface="微软雅黑" panose="020B0503020204020204" pitchFamily="34" charset="-122"/>
                        <a:cs typeface="+mn-ea"/>
                      </a:rPr>
                      <m:t>)</m:t>
                    </m:r>
                  </m:oMath>
                </a14:m>
                <a:r>
                  <a:rPr lang="zh-CN" altLang="en-US" sz="1200" dirty="0" smtClean="0">
                    <a:latin typeface="微软雅黑" panose="020B0503020204020204" pitchFamily="34" charset="-122"/>
                    <a:ea typeface="微软雅黑" panose="020B0503020204020204" pitchFamily="34" charset="-122"/>
                    <a:cs typeface="+mn-ea"/>
                  </a:rPr>
                  <a:t>代替</a:t>
                </a:r>
                <a14:m>
                  <m:oMath xmlns:m="http://schemas.openxmlformats.org/officeDocument/2006/math">
                    <m:sSub>
                      <m:sSubPr>
                        <m:ctrlPr>
                          <a:rPr lang="en-US" altLang="zh-CN" sz="1200" i="1">
                            <a:latin typeface="Cambria Math" panose="02040503050406030204" pitchFamily="18" charset="0"/>
                            <a:ea typeface="微软雅黑" panose="020B0503020204020204" pitchFamily="34" charset="-122"/>
                            <a:cs typeface="+mn-ea"/>
                          </a:rPr>
                        </m:ctrlPr>
                      </m:sSubPr>
                      <m:e>
                        <m:r>
                          <a:rPr lang="en-US" altLang="zh-CN" sz="1200" b="0" i="1" smtClean="0">
                            <a:latin typeface="Cambria Math" panose="02040503050406030204" pitchFamily="18" charset="0"/>
                            <a:ea typeface="微软雅黑" panose="020B0503020204020204" pitchFamily="34" charset="-122"/>
                            <a:cs typeface="+mn-ea"/>
                          </a:rPr>
                          <m:t>𝑅</m:t>
                        </m:r>
                      </m:e>
                      <m:sub>
                        <m:r>
                          <a:rPr lang="zh-CN" altLang="en-US" sz="1200" i="1">
                            <a:latin typeface="Cambria Math" panose="02040503050406030204" pitchFamily="18" charset="0"/>
                            <a:ea typeface="微软雅黑" panose="020B0503020204020204" pitchFamily="34" charset="-122"/>
                            <a:cs typeface="+mn-ea"/>
                          </a:rPr>
                          <m:t>𝜏</m:t>
                        </m:r>
                      </m:sub>
                    </m:sSub>
                  </m:oMath>
                </a14:m>
                <a:r>
                  <a:rPr lang="zh-CN" altLang="en-US" sz="1200" dirty="0" smtClean="0">
                    <a:latin typeface="微软雅黑" panose="020B0503020204020204" pitchFamily="34" charset="-122"/>
                    <a:ea typeface="微软雅黑" panose="020B0503020204020204" pitchFamily="34" charset="-122"/>
                    <a:cs typeface="+mn-ea"/>
                  </a:rPr>
                  <a:t>可得</a:t>
                </a:r>
                <a:r>
                  <a:rPr lang="en-US" altLang="zh-CN" sz="1200" dirty="0" smtClean="0">
                    <a:latin typeface="微软雅黑" panose="020B0503020204020204" pitchFamily="34" charset="-122"/>
                    <a:ea typeface="微软雅黑" panose="020B0503020204020204" pitchFamily="34" charset="-122"/>
                    <a:cs typeface="+mn-ea"/>
                  </a:rPr>
                  <a:t>actor</a:t>
                </a:r>
                <a:r>
                  <a:rPr lang="zh-CN" altLang="en-US" sz="1200" dirty="0" smtClean="0">
                    <a:latin typeface="微软雅黑" panose="020B0503020204020204" pitchFamily="34" charset="-122"/>
                    <a:ea typeface="微软雅黑" panose="020B0503020204020204" pitchFamily="34" charset="-122"/>
                    <a:cs typeface="+mn-ea"/>
                  </a:rPr>
                  <a:t>的优化目标</a:t>
                </a:r>
                <a:endParaRPr lang="en-US" altLang="zh-CN" sz="1200" dirty="0" smtClean="0">
                  <a:latin typeface="微软雅黑" panose="020B0503020204020204" pitchFamily="34" charset="-122"/>
                  <a:ea typeface="微软雅黑" panose="020B0503020204020204" pitchFamily="34" charset="-122"/>
                  <a:cs typeface="+mn-ea"/>
                </a:endParaRPr>
              </a:p>
              <a:p>
                <a:pPr marL="1257300" lvl="2" indent="-342900">
                  <a:lnSpc>
                    <a:spcPct val="150000"/>
                  </a:lnSpc>
                  <a:buFont typeface="Arial" panose="020B0604020202020204" pitchFamily="34" charset="0"/>
                  <a:buChar char="•"/>
                </a:pPr>
                <a:r>
                  <a:rPr lang="zh-CN" altLang="en-US" sz="1200" dirty="0">
                    <a:latin typeface="微软雅黑" panose="020B0503020204020204" pitchFamily="34" charset="-122"/>
                    <a:ea typeface="微软雅黑" panose="020B0503020204020204" pitchFamily="34" charset="-122"/>
                    <a:cs typeface="+mn-ea"/>
                  </a:rPr>
                  <a:t>其中</a:t>
                </a:r>
                <a14:m>
                  <m:oMath xmlns:m="http://schemas.openxmlformats.org/officeDocument/2006/math">
                    <m:sSub>
                      <m:sSubPr>
                        <m:ctrlPr>
                          <a:rPr lang="en-US" altLang="zh-CN" sz="1200" i="1">
                            <a:latin typeface="Cambria Math" panose="02040503050406030204" pitchFamily="18" charset="0"/>
                            <a:ea typeface="微软雅黑" panose="020B0503020204020204" pitchFamily="34" charset="-122"/>
                            <a:cs typeface="+mn-ea"/>
                          </a:rPr>
                        </m:ctrlPr>
                      </m:sSubPr>
                      <m:e>
                        <m:r>
                          <a:rPr lang="en-US" altLang="zh-CN" sz="1200" i="1">
                            <a:latin typeface="Cambria Math" panose="02040503050406030204" pitchFamily="18" charset="0"/>
                            <a:ea typeface="微软雅黑" panose="020B0503020204020204" pitchFamily="34" charset="-122"/>
                            <a:cs typeface="+mn-ea"/>
                          </a:rPr>
                          <m:t>𝑉</m:t>
                        </m:r>
                      </m:e>
                      <m:sub>
                        <m:r>
                          <a:rPr lang="zh-CN" altLang="en-US" sz="1200" i="1">
                            <a:latin typeface="Cambria Math" panose="02040503050406030204" pitchFamily="18" charset="0"/>
                            <a:ea typeface="微软雅黑" panose="020B0503020204020204" pitchFamily="34" charset="-122"/>
                            <a:cs typeface="+mn-ea"/>
                          </a:rPr>
                          <m:t>𝜋</m:t>
                        </m:r>
                      </m:sub>
                    </m:sSub>
                    <m:d>
                      <m:dPr>
                        <m:ctrlPr>
                          <a:rPr lang="en-US" altLang="zh-CN" sz="1200" i="1">
                            <a:latin typeface="Cambria Math" panose="02040503050406030204" pitchFamily="18" charset="0"/>
                            <a:ea typeface="微软雅黑" panose="020B0503020204020204" pitchFamily="34" charset="-122"/>
                            <a:cs typeface="+mn-ea"/>
                          </a:rPr>
                        </m:ctrlPr>
                      </m:dPr>
                      <m:e>
                        <m:sSub>
                          <m:sSubPr>
                            <m:ctrlPr>
                              <a:rPr lang="en-US" altLang="zh-CN" sz="1200" i="1">
                                <a:latin typeface="Cambria Math" panose="02040503050406030204" pitchFamily="18" charset="0"/>
                                <a:ea typeface="微软雅黑" panose="020B0503020204020204" pitchFamily="34" charset="-122"/>
                                <a:cs typeface="+mn-ea"/>
                              </a:rPr>
                            </m:ctrlPr>
                          </m:sSubPr>
                          <m:e>
                            <m:r>
                              <a:rPr lang="en-US" altLang="zh-CN" sz="1200" i="1">
                                <a:latin typeface="Cambria Math" panose="02040503050406030204" pitchFamily="18" charset="0"/>
                                <a:ea typeface="微软雅黑" panose="020B0503020204020204" pitchFamily="34" charset="-122"/>
                                <a:cs typeface="+mn-ea"/>
                              </a:rPr>
                              <m:t>𝑠</m:t>
                            </m:r>
                          </m:e>
                          <m:sub>
                            <m:r>
                              <a:rPr lang="en-US" altLang="zh-CN" sz="1200" i="1">
                                <a:latin typeface="Cambria Math" panose="02040503050406030204" pitchFamily="18" charset="0"/>
                                <a:ea typeface="微软雅黑" panose="020B0503020204020204" pitchFamily="34" charset="-122"/>
                                <a:cs typeface="+mn-ea"/>
                              </a:rPr>
                              <m:t>𝑡</m:t>
                            </m:r>
                          </m:sub>
                        </m:sSub>
                      </m:e>
                    </m:d>
                    <m:r>
                      <a:rPr lang="en-US" altLang="zh-CN" sz="1200" i="1">
                        <a:latin typeface="Cambria Math" panose="02040503050406030204" pitchFamily="18" charset="0"/>
                        <a:ea typeface="微软雅黑" panose="020B0503020204020204" pitchFamily="34" charset="-122"/>
                        <a:cs typeface="+mn-ea"/>
                      </a:rPr>
                      <m:t>−</m:t>
                    </m:r>
                    <m:r>
                      <a:rPr lang="zh-CN" altLang="en-US" sz="1200" i="1">
                        <a:latin typeface="Cambria Math" panose="02040503050406030204" pitchFamily="18" charset="0"/>
                        <a:ea typeface="微软雅黑" panose="020B0503020204020204" pitchFamily="34" charset="-122"/>
                        <a:cs typeface="+mn-ea"/>
                      </a:rPr>
                      <m:t>𝛾</m:t>
                    </m:r>
                    <m:sSub>
                      <m:sSubPr>
                        <m:ctrlPr>
                          <a:rPr lang="en-US" altLang="zh-CN" sz="1200" i="1">
                            <a:latin typeface="Cambria Math" panose="02040503050406030204" pitchFamily="18" charset="0"/>
                            <a:ea typeface="微软雅黑" panose="020B0503020204020204" pitchFamily="34" charset="-122"/>
                            <a:cs typeface="+mn-ea"/>
                          </a:rPr>
                        </m:ctrlPr>
                      </m:sSubPr>
                      <m:e>
                        <m:r>
                          <a:rPr lang="en-US" altLang="zh-CN" sz="1200" i="1">
                            <a:latin typeface="Cambria Math" panose="02040503050406030204" pitchFamily="18" charset="0"/>
                            <a:ea typeface="微软雅黑" panose="020B0503020204020204" pitchFamily="34" charset="-122"/>
                            <a:cs typeface="+mn-ea"/>
                          </a:rPr>
                          <m:t>𝑉</m:t>
                        </m:r>
                      </m:e>
                      <m:sub>
                        <m:r>
                          <a:rPr lang="zh-CN" altLang="en-US" sz="1200" i="1">
                            <a:latin typeface="Cambria Math" panose="02040503050406030204" pitchFamily="18" charset="0"/>
                            <a:ea typeface="微软雅黑" panose="020B0503020204020204" pitchFamily="34" charset="-122"/>
                            <a:cs typeface="+mn-ea"/>
                          </a:rPr>
                          <m:t>𝜋</m:t>
                        </m:r>
                      </m:sub>
                    </m:sSub>
                    <m:r>
                      <a:rPr lang="en-US" altLang="zh-CN" sz="1200" i="1">
                        <a:latin typeface="Cambria Math" panose="02040503050406030204" pitchFamily="18" charset="0"/>
                        <a:ea typeface="微软雅黑" panose="020B0503020204020204" pitchFamily="34" charset="-122"/>
                        <a:cs typeface="+mn-ea"/>
                      </a:rPr>
                      <m:t>(</m:t>
                    </m:r>
                    <m:sSub>
                      <m:sSubPr>
                        <m:ctrlPr>
                          <a:rPr lang="en-US" altLang="zh-CN" sz="1200" i="1">
                            <a:latin typeface="Cambria Math" panose="02040503050406030204" pitchFamily="18" charset="0"/>
                            <a:ea typeface="微软雅黑" panose="020B0503020204020204" pitchFamily="34" charset="-122"/>
                            <a:cs typeface="+mn-ea"/>
                          </a:rPr>
                        </m:ctrlPr>
                      </m:sSubPr>
                      <m:e>
                        <m:r>
                          <a:rPr lang="en-US" altLang="zh-CN" sz="1200" i="1">
                            <a:latin typeface="Cambria Math" panose="02040503050406030204" pitchFamily="18" charset="0"/>
                            <a:ea typeface="微软雅黑" panose="020B0503020204020204" pitchFamily="34" charset="-122"/>
                            <a:cs typeface="+mn-ea"/>
                          </a:rPr>
                          <m:t>𝑠</m:t>
                        </m:r>
                      </m:e>
                      <m:sub>
                        <m:r>
                          <a:rPr lang="en-US" altLang="zh-CN" sz="1200" i="1">
                            <a:latin typeface="Cambria Math" panose="02040503050406030204" pitchFamily="18" charset="0"/>
                            <a:ea typeface="微软雅黑" panose="020B0503020204020204" pitchFamily="34" charset="-122"/>
                            <a:cs typeface="+mn-ea"/>
                          </a:rPr>
                          <m:t>𝑡</m:t>
                        </m:r>
                        <m:r>
                          <a:rPr lang="en-US" altLang="zh-CN" sz="1200" i="1">
                            <a:latin typeface="Cambria Math" panose="02040503050406030204" pitchFamily="18" charset="0"/>
                            <a:ea typeface="微软雅黑" panose="020B0503020204020204" pitchFamily="34" charset="-122"/>
                            <a:cs typeface="+mn-ea"/>
                          </a:rPr>
                          <m:t>+1</m:t>
                        </m:r>
                      </m:sub>
                    </m:sSub>
                    <m:r>
                      <a:rPr lang="en-US" altLang="zh-CN" sz="1200" i="1">
                        <a:latin typeface="Cambria Math" panose="02040503050406030204" pitchFamily="18" charset="0"/>
                        <a:ea typeface="微软雅黑" panose="020B0503020204020204" pitchFamily="34" charset="-122"/>
                        <a:cs typeface="+mn-ea"/>
                      </a:rPr>
                      <m:t>)</m:t>
                    </m:r>
                  </m:oMath>
                </a14:m>
                <a:r>
                  <a:rPr lang="zh-CN" altLang="en-US" sz="1200" dirty="0" smtClean="0">
                    <a:latin typeface="微软雅黑" panose="020B0503020204020204" pitchFamily="34" charset="-122"/>
                    <a:ea typeface="微软雅黑" panose="020B0503020204020204" pitchFamily="34" charset="-122"/>
                    <a:cs typeface="+mn-ea"/>
                  </a:rPr>
                  <a:t>可以视为</a:t>
                </a:r>
                <a:r>
                  <a:rPr lang="en-US" altLang="zh-CN" sz="1200" dirty="0" smtClean="0">
                    <a:latin typeface="微软雅黑" panose="020B0503020204020204" pitchFamily="34" charset="-122"/>
                    <a:ea typeface="微软雅黑" panose="020B0503020204020204" pitchFamily="34" charset="-122"/>
                    <a:cs typeface="+mn-ea"/>
                  </a:rPr>
                  <a:t>baseline</a:t>
                </a:r>
                <a:endParaRPr lang="en-US" altLang="zh-CN" sz="1200" dirty="0">
                  <a:latin typeface="微软雅黑" panose="020B0503020204020204" pitchFamily="34" charset="-122"/>
                  <a:ea typeface="微软雅黑" panose="020B0503020204020204" pitchFamily="34" charset="-122"/>
                  <a:cs typeface="+mn-ea"/>
                </a:endParaRPr>
              </a:p>
              <a:p>
                <a:pPr marL="800100" lvl="1" indent="-342900">
                  <a:lnSpc>
                    <a:spcPct val="150000"/>
                  </a:lnSpc>
                  <a:buFont typeface="Arial" panose="020B0604020202020204" pitchFamily="34" charset="0"/>
                  <a:buChar char="•"/>
                </a:pPr>
                <a:r>
                  <a:rPr lang="en-US" altLang="zh-CN" sz="1200" dirty="0" smtClean="0">
                    <a:latin typeface="微软雅黑" panose="020B0503020204020204" pitchFamily="34" charset="-122"/>
                    <a:ea typeface="微软雅黑" panose="020B0503020204020204" pitchFamily="34" charset="-122"/>
                    <a:cs typeface="+mn-ea"/>
                  </a:rPr>
                  <a:t>Critic</a:t>
                </a:r>
                <a:r>
                  <a:rPr lang="zh-CN" altLang="en-US" sz="1200" dirty="0" smtClean="0">
                    <a:latin typeface="微软雅黑" panose="020B0503020204020204" pitchFamily="34" charset="-122"/>
                    <a:ea typeface="微软雅黑" panose="020B0503020204020204" pitchFamily="34" charset="-122"/>
                    <a:cs typeface="+mn-ea"/>
                  </a:rPr>
                  <a:t>的优化目标为最小化</a:t>
                </a:r>
                <a:r>
                  <a:rPr lang="en-US" altLang="zh-CN" sz="1200" dirty="0" smtClean="0">
                    <a:latin typeface="微软雅黑" panose="020B0503020204020204" pitchFamily="34" charset="-122"/>
                    <a:ea typeface="微软雅黑" panose="020B0503020204020204" pitchFamily="34" charset="-122"/>
                    <a:cs typeface="+mn-ea"/>
                  </a:rPr>
                  <a:t>TD error</a:t>
                </a:r>
              </a:p>
              <a:p>
                <a:pPr marL="800100" lvl="1" indent="-342900">
                  <a:lnSpc>
                    <a:spcPct val="150000"/>
                  </a:lnSpc>
                  <a:buFont typeface="Arial" panose="020B0604020202020204" pitchFamily="34" charset="0"/>
                  <a:buChar char="•"/>
                </a:pPr>
                <a:r>
                  <a:rPr lang="zh-CN" altLang="en-US" sz="1200" dirty="0" smtClean="0">
                    <a:latin typeface="微软雅黑" panose="020B0503020204020204" pitchFamily="34" charset="-122"/>
                    <a:ea typeface="微软雅黑" panose="020B0503020204020204" pitchFamily="34" charset="-122"/>
                    <a:cs typeface="+mn-ea"/>
                  </a:rPr>
                  <a:t>由于</a:t>
                </a:r>
                <a:r>
                  <a:rPr lang="en-US" altLang="zh-CN" sz="1200" dirty="0" smtClean="0">
                    <a:latin typeface="微软雅黑" panose="020B0503020204020204" pitchFamily="34" charset="-122"/>
                    <a:ea typeface="微软雅黑" panose="020B0503020204020204" pitchFamily="34" charset="-122"/>
                    <a:cs typeface="+mn-ea"/>
                  </a:rPr>
                  <a:t>TD error</a:t>
                </a:r>
                <a:r>
                  <a:rPr lang="zh-CN" altLang="en-US" sz="1200" dirty="0" smtClean="0">
                    <a:latin typeface="微软雅黑" panose="020B0503020204020204" pitchFamily="34" charset="-122"/>
                    <a:ea typeface="微软雅黑" panose="020B0503020204020204" pitchFamily="34" charset="-122"/>
                    <a:cs typeface="+mn-ea"/>
                  </a:rPr>
                  <a:t>是无偏估计，因此有了优化方法</a:t>
                </a:r>
                <a:r>
                  <a:rPr lang="en-US" altLang="zh-CN" sz="1200" dirty="0" smtClean="0">
                    <a:latin typeface="微软雅黑" panose="020B0503020204020204" pitchFamily="34" charset="-122"/>
                    <a:ea typeface="微软雅黑" panose="020B0503020204020204" pitchFamily="34" charset="-122"/>
                    <a:cs typeface="+mn-ea"/>
                  </a:rPr>
                  <a:t>GAE</a:t>
                </a:r>
              </a:p>
              <a:p>
                <a:pPr marL="1257300" lvl="2" indent="-342900">
                  <a:lnSpc>
                    <a:spcPct val="150000"/>
                  </a:lnSpc>
                  <a:buFont typeface="Arial" panose="020B0604020202020204" pitchFamily="34" charset="0"/>
                  <a:buChar char="•"/>
                </a:pPr>
                <a:r>
                  <a:rPr lang="zh-CN" altLang="en-US" sz="1200" dirty="0">
                    <a:latin typeface="微软雅黑" panose="020B0503020204020204" pitchFamily="34" charset="-122"/>
                    <a:ea typeface="微软雅黑" panose="020B0503020204020204" pitchFamily="34" charset="-122"/>
                    <a:cs typeface="+mn-ea"/>
                  </a:rPr>
                  <a:t>通过结合多步 </a:t>
                </a:r>
                <a:r>
                  <a:rPr lang="en-US" altLang="zh-CN" sz="1200" dirty="0">
                    <a:latin typeface="微软雅黑" panose="020B0503020204020204" pitchFamily="34" charset="-122"/>
                    <a:ea typeface="微软雅黑" panose="020B0503020204020204" pitchFamily="34" charset="-122"/>
                    <a:cs typeface="+mn-ea"/>
                  </a:rPr>
                  <a:t>TD </a:t>
                </a:r>
                <a:r>
                  <a:rPr lang="zh-CN" altLang="en-US" sz="1200" dirty="0">
                    <a:latin typeface="微软雅黑" panose="020B0503020204020204" pitchFamily="34" charset="-122"/>
                    <a:ea typeface="微软雅黑" panose="020B0503020204020204" pitchFamily="34" charset="-122"/>
                    <a:cs typeface="+mn-ea"/>
                  </a:rPr>
                  <a:t>估计来平衡偏差和</a:t>
                </a:r>
                <a:r>
                  <a:rPr lang="zh-CN" altLang="en-US" sz="1200" dirty="0" smtClean="0">
                    <a:latin typeface="微软雅黑" panose="020B0503020204020204" pitchFamily="34" charset="-122"/>
                    <a:ea typeface="微软雅黑" panose="020B0503020204020204" pitchFamily="34" charset="-122"/>
                    <a:cs typeface="+mn-ea"/>
                  </a:rPr>
                  <a:t>方差</a:t>
                </a:r>
                <a:endParaRPr lang="en-US" altLang="zh-CN" sz="1200" dirty="0" smtClean="0">
                  <a:latin typeface="微软雅黑" panose="020B0503020204020204" pitchFamily="34" charset="-122"/>
                  <a:ea typeface="微软雅黑" panose="020B0503020204020204" pitchFamily="34" charset="-122"/>
                  <a:cs typeface="+mn-ea"/>
                </a:endParaRPr>
              </a:p>
              <a:p>
                <a:pPr marL="342900" indent="-342900">
                  <a:lnSpc>
                    <a:spcPct val="150000"/>
                  </a:lnSpc>
                  <a:buFont typeface="Arial" panose="020B0604020202020204" pitchFamily="34" charset="0"/>
                  <a:buChar char="•"/>
                </a:pPr>
                <a:r>
                  <a:rPr lang="zh-CN" altLang="en-US" sz="1400" b="1" dirty="0" smtClean="0">
                    <a:latin typeface="微软雅黑" panose="020B0503020204020204" pitchFamily="34" charset="-122"/>
                    <a:ea typeface="微软雅黑" panose="020B0503020204020204" pitchFamily="34" charset="-122"/>
                    <a:cs typeface="+mn-ea"/>
                  </a:rPr>
                  <a:t>轨迹生成方式</a:t>
                </a:r>
                <a:r>
                  <a:rPr lang="zh-CN" altLang="en-US" sz="1400" dirty="0" smtClean="0">
                    <a:latin typeface="微软雅黑" panose="020B0503020204020204" pitchFamily="34" charset="-122"/>
                    <a:ea typeface="微软雅黑" panose="020B0503020204020204" pitchFamily="34" charset="-122"/>
                    <a:cs typeface="+mn-ea"/>
                  </a:rPr>
                  <a:t>：</a:t>
                </a:r>
                <a:endParaRPr lang="en-US" altLang="zh-CN" sz="1400" dirty="0" smtClean="0">
                  <a:latin typeface="微软雅黑" panose="020B0503020204020204" pitchFamily="34" charset="-122"/>
                  <a:ea typeface="微软雅黑" panose="020B0503020204020204" pitchFamily="34" charset="-122"/>
                  <a:cs typeface="+mn-ea"/>
                </a:endParaRPr>
              </a:p>
              <a:p>
                <a:pPr marL="800100" lvl="1" indent="-342900">
                  <a:lnSpc>
                    <a:spcPct val="150000"/>
                  </a:lnSpc>
                  <a:buFont typeface="Arial" panose="020B0604020202020204" pitchFamily="34" charset="0"/>
                  <a:buChar char="•"/>
                </a:pPr>
                <a:r>
                  <a:rPr lang="en-US" altLang="zh-CN" sz="1200" dirty="0">
                    <a:latin typeface="微软雅黑" panose="020B0503020204020204" pitchFamily="34" charset="-122"/>
                    <a:ea typeface="微软雅黑" panose="020B0503020204020204" pitchFamily="34" charset="-122"/>
                    <a:cs typeface="+mn-ea"/>
                  </a:rPr>
                  <a:t>On-policy </a:t>
                </a:r>
                <a:r>
                  <a:rPr lang="zh-CN" altLang="en-US" sz="1200" dirty="0" smtClean="0">
                    <a:latin typeface="微软雅黑" panose="020B0503020204020204" pitchFamily="34" charset="-122"/>
                    <a:ea typeface="微软雅黑" panose="020B0503020204020204" pitchFamily="34" charset="-122"/>
                    <a:cs typeface="+mn-ea"/>
                  </a:rPr>
                  <a:t>方法，生成</a:t>
                </a:r>
                <a:r>
                  <a:rPr lang="zh-CN" altLang="en-US" sz="1200" dirty="0">
                    <a:latin typeface="微软雅黑" panose="020B0503020204020204" pitchFamily="34" charset="-122"/>
                    <a:ea typeface="微软雅黑" panose="020B0503020204020204" pitchFamily="34" charset="-122"/>
                    <a:cs typeface="+mn-ea"/>
                  </a:rPr>
                  <a:t>数据的策略必须是当前优化的</a:t>
                </a:r>
                <a:r>
                  <a:rPr lang="zh-CN" altLang="en-US" sz="1200" dirty="0" smtClean="0">
                    <a:latin typeface="微软雅黑" panose="020B0503020204020204" pitchFamily="34" charset="-122"/>
                    <a:ea typeface="微软雅黑" panose="020B0503020204020204" pitchFamily="34" charset="-122"/>
                    <a:cs typeface="+mn-ea"/>
                  </a:rPr>
                  <a:t>策略</a:t>
                </a:r>
                <a:endParaRPr lang="en-US" altLang="zh-CN" sz="1200" dirty="0" smtClean="0">
                  <a:latin typeface="微软雅黑" panose="020B0503020204020204" pitchFamily="34" charset="-122"/>
                  <a:ea typeface="微软雅黑" panose="020B0503020204020204" pitchFamily="34" charset="-122"/>
                  <a:cs typeface="+mn-ea"/>
                </a:endParaRPr>
              </a:p>
              <a:p>
                <a:pPr marL="800100" lvl="1" indent="-342900">
                  <a:lnSpc>
                    <a:spcPct val="150000"/>
                  </a:lnSpc>
                  <a:buFont typeface="Arial" panose="020B0604020202020204" pitchFamily="34" charset="0"/>
                  <a:buChar char="•"/>
                </a:pPr>
                <a:r>
                  <a:rPr lang="en-US" altLang="zh-CN" sz="1200" b="1" dirty="0" smtClean="0">
                    <a:latin typeface="微软雅黑" panose="020B0503020204020204" pitchFamily="34" charset="-122"/>
                    <a:ea typeface="微软雅黑" panose="020B0503020204020204" pitchFamily="34" charset="-122"/>
                    <a:cs typeface="+mn-ea"/>
                  </a:rPr>
                  <a:t>Off-policy </a:t>
                </a:r>
                <a:r>
                  <a:rPr lang="zh-CN" altLang="en-US" sz="1200" b="1" dirty="0">
                    <a:latin typeface="微软雅黑" panose="020B0503020204020204" pitchFamily="34" charset="-122"/>
                    <a:ea typeface="微软雅黑" panose="020B0503020204020204" pitchFamily="34" charset="-122"/>
                    <a:cs typeface="+mn-ea"/>
                  </a:rPr>
                  <a:t>方法</a:t>
                </a:r>
                <a:r>
                  <a:rPr lang="zh-CN" altLang="en-US" sz="1200" dirty="0">
                    <a:latin typeface="微软雅黑" panose="020B0503020204020204" pitchFamily="34" charset="-122"/>
                    <a:ea typeface="微软雅黑" panose="020B0503020204020204" pitchFamily="34" charset="-122"/>
                    <a:cs typeface="+mn-ea"/>
                  </a:rPr>
                  <a:t>允许从与目标策略不同的行为策略中</a:t>
                </a:r>
                <a:r>
                  <a:rPr lang="zh-CN" altLang="en-US" sz="1200" dirty="0" smtClean="0">
                    <a:latin typeface="微软雅黑" panose="020B0503020204020204" pitchFamily="34" charset="-122"/>
                    <a:ea typeface="微软雅黑" panose="020B0503020204020204" pitchFamily="34" charset="-122"/>
                    <a:cs typeface="+mn-ea"/>
                  </a:rPr>
                  <a:t>采样数据</a:t>
                </a:r>
                <a:endParaRPr lang="en-US" altLang="zh-CN" sz="1200" dirty="0" smtClean="0">
                  <a:latin typeface="微软雅黑" panose="020B0503020204020204" pitchFamily="34" charset="-122"/>
                  <a:ea typeface="微软雅黑" panose="020B0503020204020204" pitchFamily="34" charset="-122"/>
                  <a:cs typeface="+mn-ea"/>
                </a:endParaRPr>
              </a:p>
              <a:p>
                <a:pPr lvl="1">
                  <a:lnSpc>
                    <a:spcPct val="150000"/>
                  </a:lnSpc>
                </a:pPr>
                <a:r>
                  <a:rPr lang="zh-CN" altLang="en-US" sz="1200" dirty="0">
                    <a:latin typeface="微软雅黑" panose="020B0503020204020204" pitchFamily="34" charset="-122"/>
                    <a:ea typeface="微软雅黑" panose="020B0503020204020204" pitchFamily="34" charset="-122"/>
                    <a:cs typeface="+mn-ea"/>
                  </a:rPr>
                  <a:t>（降低采样成本，提升训练</a:t>
                </a:r>
                <a:r>
                  <a:rPr lang="zh-CN" altLang="en-US" sz="1200" dirty="0" smtClean="0">
                    <a:latin typeface="微软雅黑" panose="020B0503020204020204" pitchFamily="34" charset="-122"/>
                    <a:ea typeface="微软雅黑" panose="020B0503020204020204" pitchFamily="34" charset="-122"/>
                    <a:cs typeface="+mn-ea"/>
                  </a:rPr>
                  <a:t>效率，减少</a:t>
                </a:r>
                <a14:m>
                  <m:oMath xmlns:m="http://schemas.openxmlformats.org/officeDocument/2006/math">
                    <m:sSub>
                      <m:sSubPr>
                        <m:ctrlPr>
                          <a:rPr lang="en-US" altLang="zh-CN" sz="1200" i="1">
                            <a:latin typeface="Cambria Math" panose="02040503050406030204" pitchFamily="18" charset="0"/>
                            <a:ea typeface="微软雅黑" panose="020B0503020204020204" pitchFamily="34" charset="-122"/>
                            <a:cs typeface="+mn-ea"/>
                          </a:rPr>
                        </m:ctrlPr>
                      </m:sSubPr>
                      <m:e>
                        <m:r>
                          <a:rPr lang="en-US" altLang="zh-CN" sz="1200" i="1">
                            <a:latin typeface="Cambria Math" panose="02040503050406030204" pitchFamily="18" charset="0"/>
                            <a:ea typeface="微软雅黑" panose="020B0503020204020204" pitchFamily="34" charset="-122"/>
                            <a:cs typeface="+mn-ea"/>
                          </a:rPr>
                          <m:t>𝐴</m:t>
                        </m:r>
                      </m:e>
                      <m:sub>
                        <m:r>
                          <a:rPr lang="zh-CN" altLang="en-US" sz="1200" i="1">
                            <a:latin typeface="Cambria Math" panose="02040503050406030204" pitchFamily="18" charset="0"/>
                            <a:ea typeface="微软雅黑" panose="020B0503020204020204" pitchFamily="34" charset="-122"/>
                            <a:cs typeface="+mn-ea"/>
                          </a:rPr>
                          <m:t>𝜋</m:t>
                        </m:r>
                      </m:sub>
                    </m:sSub>
                    <m:r>
                      <a:rPr lang="en-US" altLang="zh-CN" sz="1200" i="1">
                        <a:latin typeface="Cambria Math" panose="02040503050406030204" pitchFamily="18" charset="0"/>
                        <a:ea typeface="微软雅黑" panose="020B0503020204020204" pitchFamily="34" charset="-122"/>
                        <a:cs typeface="+mn-ea"/>
                      </a:rPr>
                      <m:t>(</m:t>
                    </m:r>
                    <m:sSub>
                      <m:sSubPr>
                        <m:ctrlPr>
                          <a:rPr lang="en-US" altLang="zh-CN" sz="1200" i="1">
                            <a:latin typeface="Cambria Math" panose="02040503050406030204" pitchFamily="18" charset="0"/>
                            <a:ea typeface="微软雅黑" panose="020B0503020204020204" pitchFamily="34" charset="-122"/>
                            <a:cs typeface="+mn-ea"/>
                          </a:rPr>
                        </m:ctrlPr>
                      </m:sSubPr>
                      <m:e>
                        <m:r>
                          <a:rPr lang="en-US" altLang="zh-CN" sz="1200" i="1">
                            <a:latin typeface="Cambria Math" panose="02040503050406030204" pitchFamily="18" charset="0"/>
                            <a:ea typeface="微软雅黑" panose="020B0503020204020204" pitchFamily="34" charset="-122"/>
                            <a:cs typeface="+mn-ea"/>
                          </a:rPr>
                          <m:t>𝑠</m:t>
                        </m:r>
                      </m:e>
                      <m:sub>
                        <m:r>
                          <a:rPr lang="en-US" altLang="zh-CN" sz="1200" i="1">
                            <a:latin typeface="Cambria Math" panose="02040503050406030204" pitchFamily="18" charset="0"/>
                            <a:ea typeface="微软雅黑" panose="020B0503020204020204" pitchFamily="34" charset="-122"/>
                            <a:cs typeface="+mn-ea"/>
                          </a:rPr>
                          <m:t>𝑡</m:t>
                        </m:r>
                      </m:sub>
                    </m:sSub>
                    <m:r>
                      <a:rPr lang="en-US" altLang="zh-CN" sz="1200" i="1">
                        <a:latin typeface="Cambria Math" panose="02040503050406030204" pitchFamily="18" charset="0"/>
                        <a:ea typeface="微软雅黑" panose="020B0503020204020204" pitchFamily="34" charset="-122"/>
                        <a:cs typeface="+mn-ea"/>
                      </a:rPr>
                      <m:t>,</m:t>
                    </m:r>
                    <m:sSub>
                      <m:sSubPr>
                        <m:ctrlPr>
                          <a:rPr lang="en-US" altLang="zh-CN" sz="1200" i="1">
                            <a:latin typeface="Cambria Math" panose="02040503050406030204" pitchFamily="18" charset="0"/>
                            <a:ea typeface="微软雅黑" panose="020B0503020204020204" pitchFamily="34" charset="-122"/>
                            <a:cs typeface="+mn-ea"/>
                          </a:rPr>
                        </m:ctrlPr>
                      </m:sSubPr>
                      <m:e>
                        <m:r>
                          <a:rPr lang="en-US" altLang="zh-CN" sz="1200" i="1">
                            <a:latin typeface="Cambria Math" panose="02040503050406030204" pitchFamily="18" charset="0"/>
                            <a:ea typeface="微软雅黑" panose="020B0503020204020204" pitchFamily="34" charset="-122"/>
                            <a:cs typeface="+mn-ea"/>
                          </a:rPr>
                          <m:t>𝑎</m:t>
                        </m:r>
                      </m:e>
                      <m:sub>
                        <m:r>
                          <a:rPr lang="en-US" altLang="zh-CN" sz="1200" i="1">
                            <a:latin typeface="Cambria Math" panose="02040503050406030204" pitchFamily="18" charset="0"/>
                            <a:ea typeface="微软雅黑" panose="020B0503020204020204" pitchFamily="34" charset="-122"/>
                            <a:cs typeface="+mn-ea"/>
                          </a:rPr>
                          <m:t>𝑡</m:t>
                        </m:r>
                      </m:sub>
                    </m:sSub>
                    <m:r>
                      <a:rPr lang="en-US" altLang="zh-CN" sz="1200" i="1">
                        <a:latin typeface="Cambria Math" panose="02040503050406030204" pitchFamily="18" charset="0"/>
                        <a:ea typeface="微软雅黑" panose="020B0503020204020204" pitchFamily="34" charset="-122"/>
                        <a:cs typeface="+mn-ea"/>
                      </a:rPr>
                      <m:t>)</m:t>
                    </m:r>
                  </m:oMath>
                </a14:m>
                <a:r>
                  <a:rPr lang="zh-CN" altLang="en-US" sz="1200" dirty="0" smtClean="0">
                    <a:latin typeface="微软雅黑" panose="020B0503020204020204" pitchFamily="34" charset="-122"/>
                    <a:ea typeface="微软雅黑" panose="020B0503020204020204" pitchFamily="34" charset="-122"/>
                    <a:cs typeface="+mn-ea"/>
                  </a:rPr>
                  <a:t>的多次计算）</a:t>
                </a:r>
                <a:endParaRPr lang="en-US" altLang="zh-CN" sz="1200" dirty="0" smtClean="0">
                  <a:latin typeface="微软雅黑" panose="020B0503020204020204" pitchFamily="34" charset="-122"/>
                  <a:ea typeface="微软雅黑" panose="020B0503020204020204" pitchFamily="34" charset="-122"/>
                  <a:cs typeface="+mn-ea"/>
                </a:endParaRPr>
              </a:p>
              <a:p>
                <a:pPr marL="1257300" lvl="2" indent="-342900">
                  <a:lnSpc>
                    <a:spcPct val="150000"/>
                  </a:lnSpc>
                  <a:buFont typeface="Arial" panose="020B0604020202020204" pitchFamily="34" charset="0"/>
                  <a:buChar char="•"/>
                </a:pPr>
                <a:r>
                  <a:rPr lang="zh-CN" altLang="en-US" sz="1200" dirty="0" smtClean="0">
                    <a:latin typeface="微软雅黑" panose="020B0503020204020204" pitchFamily="34" charset="-122"/>
                    <a:ea typeface="微软雅黑" panose="020B0503020204020204" pitchFamily="34" charset="-122"/>
                    <a:cs typeface="+mn-ea"/>
                  </a:rPr>
                  <a:t>用</a:t>
                </a:r>
                <a14:m>
                  <m:oMath xmlns:m="http://schemas.openxmlformats.org/officeDocument/2006/math">
                    <m:sSub>
                      <m:sSubPr>
                        <m:ctrlPr>
                          <a:rPr lang="en-US" altLang="zh-CN" sz="1200" i="1">
                            <a:latin typeface="Cambria Math" panose="02040503050406030204" pitchFamily="18" charset="0"/>
                            <a:ea typeface="Cambria Math" panose="02040503050406030204" pitchFamily="18" charset="0"/>
                            <a:cs typeface="+mn-ea"/>
                          </a:rPr>
                        </m:ctrlPr>
                      </m:sSubPr>
                      <m:e>
                        <m:r>
                          <a:rPr lang="zh-CN" altLang="en-US" sz="1200" i="1" smtClean="0">
                            <a:latin typeface="Cambria Math" panose="02040503050406030204" pitchFamily="18" charset="0"/>
                            <a:ea typeface="Cambria Math" panose="02040503050406030204" pitchFamily="18" charset="0"/>
                            <a:cs typeface="+mn-ea"/>
                          </a:rPr>
                          <m:t>𝜋</m:t>
                        </m:r>
                      </m:e>
                      <m:sub>
                        <m:r>
                          <a:rPr lang="en-US" altLang="zh-CN" sz="1200" b="0" i="1" smtClean="0">
                            <a:latin typeface="Cambria Math" panose="02040503050406030204" pitchFamily="18" charset="0"/>
                            <a:ea typeface="Cambria Math" panose="02040503050406030204" pitchFamily="18" charset="0"/>
                            <a:cs typeface="+mn-ea"/>
                          </a:rPr>
                          <m:t>𝑜𝑙𝑑</m:t>
                        </m:r>
                      </m:sub>
                    </m:sSub>
                  </m:oMath>
                </a14:m>
                <a:r>
                  <a:rPr lang="zh-CN" altLang="en-US" sz="1200" dirty="0" smtClean="0">
                    <a:latin typeface="微软雅黑" panose="020B0503020204020204" pitchFamily="34" charset="-122"/>
                    <a:ea typeface="微软雅黑" panose="020B0503020204020204" pitchFamily="34" charset="-122"/>
                    <a:cs typeface="+mn-ea"/>
                  </a:rPr>
                  <a:t>和</a:t>
                </a:r>
                <a:r>
                  <a:rPr lang="zh-CN" altLang="en-US" sz="1200" dirty="0">
                    <a:latin typeface="微软雅黑" panose="020B0503020204020204" pitchFamily="34" charset="-122"/>
                    <a:ea typeface="微软雅黑" panose="020B0503020204020204" pitchFamily="34" charset="-122"/>
                    <a:cs typeface="+mn-ea"/>
                  </a:rPr>
                  <a:t>环境交互，得到一批经验数据</a:t>
                </a:r>
                <a:r>
                  <a:rPr lang="zh-CN" altLang="en-US" sz="1200" dirty="0" smtClean="0">
                    <a:latin typeface="微软雅黑" panose="020B0503020204020204" pitchFamily="34" charset="-122"/>
                    <a:ea typeface="微软雅黑" panose="020B0503020204020204" pitchFamily="34" charset="-122"/>
                    <a:cs typeface="+mn-ea"/>
                  </a:rPr>
                  <a:t>（状态</a:t>
                </a:r>
                <a:r>
                  <a:rPr lang="zh-CN" altLang="en-US" sz="1200" dirty="0">
                    <a:latin typeface="微软雅黑" panose="020B0503020204020204" pitchFamily="34" charset="-122"/>
                    <a:ea typeface="微软雅黑" panose="020B0503020204020204" pitchFamily="34" charset="-122"/>
                    <a:cs typeface="+mn-ea"/>
                  </a:rPr>
                  <a:t>价值、优势、回报）</a:t>
                </a:r>
                <a:endParaRPr lang="en-US" altLang="zh-CN" sz="1200" dirty="0" smtClean="0">
                  <a:latin typeface="微软雅黑" panose="020B0503020204020204" pitchFamily="34" charset="-122"/>
                  <a:ea typeface="微软雅黑" panose="020B0503020204020204" pitchFamily="34" charset="-122"/>
                  <a:cs typeface="+mn-ea"/>
                </a:endParaRPr>
              </a:p>
              <a:p>
                <a:pPr marL="1257300" lvl="2" indent="-342900">
                  <a:lnSpc>
                    <a:spcPct val="150000"/>
                  </a:lnSpc>
                  <a:buFont typeface="Arial" panose="020B0604020202020204" pitchFamily="34" charset="0"/>
                  <a:buChar char="•"/>
                </a:pPr>
                <a:r>
                  <a:rPr lang="zh-CN" altLang="en-US" sz="1200" dirty="0">
                    <a:latin typeface="微软雅黑" panose="020B0503020204020204" pitchFamily="34" charset="-122"/>
                    <a:ea typeface="微软雅黑" panose="020B0503020204020204" pitchFamily="34" charset="-122"/>
                    <a:cs typeface="+mn-ea"/>
                  </a:rPr>
                  <a:t>将把这一批回合数据重复使用</a:t>
                </a:r>
                <a:r>
                  <a:rPr lang="en-US" altLang="zh-CN" sz="1200" dirty="0">
                    <a:latin typeface="微软雅黑" panose="020B0503020204020204" pitchFamily="34" charset="-122"/>
                    <a:ea typeface="微软雅黑" panose="020B0503020204020204" pitchFamily="34" charset="-122"/>
                    <a:cs typeface="+mn-ea"/>
                  </a:rPr>
                  <a:t>k</a:t>
                </a:r>
                <a:r>
                  <a:rPr lang="zh-CN" altLang="en-US" sz="1200" dirty="0">
                    <a:latin typeface="微软雅黑" panose="020B0503020204020204" pitchFamily="34" charset="-122"/>
                    <a:ea typeface="微软雅黑" panose="020B0503020204020204" pitchFamily="34" charset="-122"/>
                    <a:cs typeface="+mn-ea"/>
                  </a:rPr>
                  <a:t>次：即我们先把这批数据喂给</a:t>
                </a:r>
                <a14:m>
                  <m:oMath xmlns:m="http://schemas.openxmlformats.org/officeDocument/2006/math">
                    <m:sSub>
                      <m:sSubPr>
                        <m:ctrlPr>
                          <a:rPr lang="en-US" altLang="zh-CN" sz="1200" i="1">
                            <a:latin typeface="Cambria Math" panose="02040503050406030204" pitchFamily="18" charset="0"/>
                            <a:ea typeface="Cambria Math" panose="02040503050406030204" pitchFamily="18" charset="0"/>
                            <a:cs typeface="+mn-ea"/>
                          </a:rPr>
                        </m:ctrlPr>
                      </m:sSubPr>
                      <m:e>
                        <m:r>
                          <a:rPr lang="zh-CN" altLang="en-US" sz="1200" i="1">
                            <a:latin typeface="Cambria Math" panose="02040503050406030204" pitchFamily="18" charset="0"/>
                            <a:ea typeface="Cambria Math" panose="02040503050406030204" pitchFamily="18" charset="0"/>
                            <a:cs typeface="+mn-ea"/>
                          </a:rPr>
                          <m:t>𝜋</m:t>
                        </m:r>
                      </m:e>
                      <m:sub>
                        <m:r>
                          <a:rPr lang="en-US" altLang="zh-CN" sz="1200" i="1">
                            <a:latin typeface="Cambria Math" panose="02040503050406030204" pitchFamily="18" charset="0"/>
                            <a:ea typeface="Cambria Math" panose="02040503050406030204" pitchFamily="18" charset="0"/>
                            <a:cs typeface="+mn-ea"/>
                          </a:rPr>
                          <m:t>𝑜𝑙𝑑</m:t>
                        </m:r>
                      </m:sub>
                    </m:sSub>
                  </m:oMath>
                </a14:m>
                <a:r>
                  <a:rPr lang="zh-CN" altLang="en-US" sz="1200" dirty="0" smtClean="0">
                    <a:latin typeface="微软雅黑" panose="020B0503020204020204" pitchFamily="34" charset="-122"/>
                    <a:ea typeface="微软雅黑" panose="020B0503020204020204" pitchFamily="34" charset="-122"/>
                    <a:cs typeface="+mn-ea"/>
                  </a:rPr>
                  <a:t>，</a:t>
                </a:r>
                <a:r>
                  <a:rPr lang="zh-CN" altLang="en-US" sz="1200" dirty="0">
                    <a:latin typeface="微软雅黑" panose="020B0503020204020204" pitchFamily="34" charset="-122"/>
                    <a:ea typeface="微软雅黑" panose="020B0503020204020204" pitchFamily="34" charset="-122"/>
                    <a:cs typeface="+mn-ea"/>
                  </a:rPr>
                  <a:t>更新</a:t>
                </a:r>
                <a:r>
                  <a:rPr lang="zh-CN" altLang="en-US" sz="1200" dirty="0" smtClean="0">
                    <a:latin typeface="微软雅黑" panose="020B0503020204020204" pitchFamily="34" charset="-122"/>
                    <a:ea typeface="微软雅黑" panose="020B0503020204020204" pitchFamily="34" charset="-122"/>
                    <a:cs typeface="+mn-ea"/>
                  </a:rPr>
                  <a:t>得到</a:t>
                </a:r>
                <a14:m>
                  <m:oMath xmlns:m="http://schemas.openxmlformats.org/officeDocument/2006/math">
                    <m:sSub>
                      <m:sSubPr>
                        <m:ctrlPr>
                          <a:rPr lang="en-US" altLang="zh-CN" sz="1200" i="1">
                            <a:latin typeface="Cambria Math" panose="02040503050406030204" pitchFamily="18" charset="0"/>
                            <a:ea typeface="Cambria Math" panose="02040503050406030204" pitchFamily="18" charset="0"/>
                            <a:cs typeface="+mn-ea"/>
                          </a:rPr>
                        </m:ctrlPr>
                      </m:sSubPr>
                      <m:e>
                        <m:r>
                          <a:rPr lang="zh-CN" altLang="en-US" sz="1200" i="1">
                            <a:latin typeface="Cambria Math" panose="02040503050406030204" pitchFamily="18" charset="0"/>
                            <a:ea typeface="Cambria Math" panose="02040503050406030204" pitchFamily="18" charset="0"/>
                            <a:cs typeface="+mn-ea"/>
                          </a:rPr>
                          <m:t>𝜋</m:t>
                        </m:r>
                      </m:e>
                      <m:sub>
                        <m:sSub>
                          <m:sSubPr>
                            <m:ctrlPr>
                              <a:rPr lang="en-US" altLang="zh-CN" sz="1200" i="1" smtClean="0">
                                <a:latin typeface="Cambria Math" panose="02040503050406030204" pitchFamily="18" charset="0"/>
                                <a:ea typeface="Cambria Math" panose="02040503050406030204" pitchFamily="18" charset="0"/>
                                <a:cs typeface="+mn-ea"/>
                              </a:rPr>
                            </m:ctrlPr>
                          </m:sSubPr>
                          <m:e>
                            <m:r>
                              <a:rPr lang="zh-CN" altLang="en-US" sz="1200" i="1" smtClean="0">
                                <a:latin typeface="Cambria Math" panose="02040503050406030204" pitchFamily="18" charset="0"/>
                                <a:ea typeface="Cambria Math" panose="02040503050406030204" pitchFamily="18" charset="0"/>
                                <a:cs typeface="+mn-ea"/>
                              </a:rPr>
                              <m:t>𝜃</m:t>
                            </m:r>
                          </m:e>
                          <m:sub>
                            <m:r>
                              <a:rPr lang="en-US" altLang="zh-CN" sz="1200" b="0" i="1" smtClean="0">
                                <a:latin typeface="Cambria Math" panose="02040503050406030204" pitchFamily="18" charset="0"/>
                                <a:ea typeface="Cambria Math" panose="02040503050406030204" pitchFamily="18" charset="0"/>
                                <a:cs typeface="+mn-ea"/>
                              </a:rPr>
                              <m:t>0</m:t>
                            </m:r>
                          </m:sub>
                        </m:sSub>
                      </m:sub>
                    </m:sSub>
                  </m:oMath>
                </a14:m>
                <a:r>
                  <a:rPr lang="zh-CN" altLang="en-US" sz="1200" dirty="0" smtClean="0">
                    <a:latin typeface="微软雅黑" panose="020B0503020204020204" pitchFamily="34" charset="-122"/>
                    <a:ea typeface="微软雅黑" panose="020B0503020204020204" pitchFamily="34" charset="-122"/>
                    <a:cs typeface="+mn-ea"/>
                  </a:rPr>
                  <a:t>；</a:t>
                </a:r>
                <a:r>
                  <a:rPr lang="zh-CN" altLang="en-US" sz="1200" dirty="0">
                    <a:latin typeface="微软雅黑" panose="020B0503020204020204" pitchFamily="34" charset="-122"/>
                    <a:ea typeface="微软雅黑" panose="020B0503020204020204" pitchFamily="34" charset="-122"/>
                    <a:cs typeface="+mn-ea"/>
                  </a:rPr>
                  <a:t>我们再把同一批数据喂</a:t>
                </a:r>
                <a:r>
                  <a:rPr lang="zh-CN" altLang="en-US" sz="1200" dirty="0" smtClean="0">
                    <a:latin typeface="微软雅黑" panose="020B0503020204020204" pitchFamily="34" charset="-122"/>
                    <a:ea typeface="微软雅黑" panose="020B0503020204020204" pitchFamily="34" charset="-122"/>
                    <a:cs typeface="+mn-ea"/>
                  </a:rPr>
                  <a:t>给</a:t>
                </a:r>
                <a14:m>
                  <m:oMath xmlns:m="http://schemas.openxmlformats.org/officeDocument/2006/math">
                    <m:sSub>
                      <m:sSubPr>
                        <m:ctrlPr>
                          <a:rPr lang="en-US" altLang="zh-CN" sz="1200" i="1">
                            <a:latin typeface="Cambria Math" panose="02040503050406030204" pitchFamily="18" charset="0"/>
                            <a:ea typeface="Cambria Math" panose="02040503050406030204" pitchFamily="18" charset="0"/>
                            <a:cs typeface="+mn-ea"/>
                          </a:rPr>
                        </m:ctrlPr>
                      </m:sSubPr>
                      <m:e>
                        <m:r>
                          <a:rPr lang="zh-CN" altLang="en-US" sz="1200" i="1">
                            <a:latin typeface="Cambria Math" panose="02040503050406030204" pitchFamily="18" charset="0"/>
                            <a:ea typeface="Cambria Math" panose="02040503050406030204" pitchFamily="18" charset="0"/>
                            <a:cs typeface="+mn-ea"/>
                          </a:rPr>
                          <m:t>𝜋</m:t>
                        </m:r>
                      </m:e>
                      <m:sub>
                        <m:sSub>
                          <m:sSubPr>
                            <m:ctrlPr>
                              <a:rPr lang="en-US" altLang="zh-CN" sz="1200" i="1" smtClean="0">
                                <a:latin typeface="Cambria Math" panose="02040503050406030204" pitchFamily="18" charset="0"/>
                                <a:ea typeface="Cambria Math" panose="02040503050406030204" pitchFamily="18" charset="0"/>
                                <a:cs typeface="+mn-ea"/>
                              </a:rPr>
                            </m:ctrlPr>
                          </m:sSubPr>
                          <m:e>
                            <m:r>
                              <a:rPr lang="zh-CN" altLang="en-US" sz="1200" i="1">
                                <a:latin typeface="Cambria Math" panose="02040503050406030204" pitchFamily="18" charset="0"/>
                                <a:ea typeface="Cambria Math" panose="02040503050406030204" pitchFamily="18" charset="0"/>
                                <a:cs typeface="+mn-ea"/>
                              </a:rPr>
                              <m:t>𝜃</m:t>
                            </m:r>
                          </m:e>
                          <m:sub>
                            <m:r>
                              <a:rPr lang="en-US" altLang="zh-CN" sz="1200" i="1">
                                <a:latin typeface="Cambria Math" panose="02040503050406030204" pitchFamily="18" charset="0"/>
                                <a:ea typeface="Cambria Math" panose="02040503050406030204" pitchFamily="18" charset="0"/>
                                <a:cs typeface="+mn-ea"/>
                              </a:rPr>
                              <m:t>0</m:t>
                            </m:r>
                          </m:sub>
                        </m:sSub>
                      </m:sub>
                    </m:sSub>
                  </m:oMath>
                </a14:m>
                <a:r>
                  <a:rPr lang="zh-CN" altLang="en-US" sz="1200" dirty="0" smtClean="0">
                    <a:latin typeface="微软雅黑" panose="020B0503020204020204" pitchFamily="34" charset="-122"/>
                    <a:ea typeface="微软雅黑" panose="020B0503020204020204" pitchFamily="34" charset="-122"/>
                    <a:cs typeface="+mn-ea"/>
                  </a:rPr>
                  <a:t>，</a:t>
                </a:r>
                <a:r>
                  <a:rPr lang="zh-CN" altLang="en-US" sz="1200" dirty="0">
                    <a:latin typeface="微软雅黑" panose="020B0503020204020204" pitchFamily="34" charset="-122"/>
                    <a:ea typeface="微软雅黑" panose="020B0503020204020204" pitchFamily="34" charset="-122"/>
                    <a:cs typeface="+mn-ea"/>
                  </a:rPr>
                  <a:t>更新得到</a:t>
                </a:r>
                <a14:m>
                  <m:oMath xmlns:m="http://schemas.openxmlformats.org/officeDocument/2006/math">
                    <m:sSub>
                      <m:sSubPr>
                        <m:ctrlPr>
                          <a:rPr lang="en-US" altLang="zh-CN" sz="1200" i="1">
                            <a:latin typeface="Cambria Math" panose="02040503050406030204" pitchFamily="18" charset="0"/>
                            <a:ea typeface="Cambria Math" panose="02040503050406030204" pitchFamily="18" charset="0"/>
                            <a:cs typeface="+mn-ea"/>
                          </a:rPr>
                        </m:ctrlPr>
                      </m:sSubPr>
                      <m:e>
                        <m:r>
                          <a:rPr lang="zh-CN" altLang="en-US" sz="1200" i="1">
                            <a:latin typeface="Cambria Math" panose="02040503050406030204" pitchFamily="18" charset="0"/>
                            <a:ea typeface="Cambria Math" panose="02040503050406030204" pitchFamily="18" charset="0"/>
                            <a:cs typeface="+mn-ea"/>
                          </a:rPr>
                          <m:t>𝜋</m:t>
                        </m:r>
                      </m:e>
                      <m:sub>
                        <m:sSub>
                          <m:sSubPr>
                            <m:ctrlPr>
                              <a:rPr lang="en-US" altLang="zh-CN" sz="1200" i="1">
                                <a:latin typeface="Cambria Math" panose="02040503050406030204" pitchFamily="18" charset="0"/>
                                <a:ea typeface="Cambria Math" panose="02040503050406030204" pitchFamily="18" charset="0"/>
                                <a:cs typeface="+mn-ea"/>
                              </a:rPr>
                            </m:ctrlPr>
                          </m:sSubPr>
                          <m:e>
                            <m:r>
                              <a:rPr lang="zh-CN" altLang="en-US" sz="1200" i="1">
                                <a:latin typeface="Cambria Math" panose="02040503050406030204" pitchFamily="18" charset="0"/>
                                <a:ea typeface="Cambria Math" panose="02040503050406030204" pitchFamily="18" charset="0"/>
                                <a:cs typeface="+mn-ea"/>
                              </a:rPr>
                              <m:t>𝜃</m:t>
                            </m:r>
                          </m:e>
                          <m:sub>
                            <m:r>
                              <a:rPr lang="en-US" altLang="zh-CN" sz="1200" b="0" i="1" smtClean="0">
                                <a:latin typeface="Cambria Math" panose="02040503050406030204" pitchFamily="18" charset="0"/>
                                <a:ea typeface="Cambria Math" panose="02040503050406030204" pitchFamily="18" charset="0"/>
                                <a:cs typeface="+mn-ea"/>
                              </a:rPr>
                              <m:t>1</m:t>
                            </m:r>
                          </m:sub>
                        </m:sSub>
                      </m:sub>
                    </m:sSub>
                  </m:oMath>
                </a14:m>
                <a:r>
                  <a:rPr lang="zh-CN" altLang="en-US" sz="1200" dirty="0" smtClean="0">
                    <a:latin typeface="微软雅黑" panose="020B0503020204020204" pitchFamily="34" charset="-122"/>
                    <a:ea typeface="微软雅黑" panose="020B0503020204020204" pitchFamily="34" charset="-122"/>
                    <a:cs typeface="+mn-ea"/>
                  </a:rPr>
                  <a:t>；</a:t>
                </a:r>
                <a:r>
                  <a:rPr lang="zh-CN" altLang="en-US" sz="1200" dirty="0">
                    <a:latin typeface="微软雅黑" panose="020B0503020204020204" pitchFamily="34" charset="-122"/>
                    <a:ea typeface="微软雅黑" panose="020B0503020204020204" pitchFamily="34" charset="-122"/>
                    <a:cs typeface="+mn-ea"/>
                  </a:rPr>
                  <a:t>以此类推，做</a:t>
                </a:r>
                <a:r>
                  <a:rPr lang="en-US" altLang="zh-CN" sz="1200" dirty="0">
                    <a:latin typeface="微软雅黑" panose="020B0503020204020204" pitchFamily="34" charset="-122"/>
                    <a:ea typeface="微软雅黑" panose="020B0503020204020204" pitchFamily="34" charset="-122"/>
                    <a:cs typeface="+mn-ea"/>
                  </a:rPr>
                  <a:t>k</a:t>
                </a:r>
                <a:r>
                  <a:rPr lang="zh-CN" altLang="en-US" sz="1200" dirty="0">
                    <a:latin typeface="微软雅黑" panose="020B0503020204020204" pitchFamily="34" charset="-122"/>
                    <a:ea typeface="微软雅黑" panose="020B0503020204020204" pitchFamily="34" charset="-122"/>
                    <a:cs typeface="+mn-ea"/>
                  </a:rPr>
                  <a:t>次更新后，我们</a:t>
                </a:r>
                <a:r>
                  <a:rPr lang="zh-CN" altLang="en-US" sz="1200" dirty="0" smtClean="0">
                    <a:latin typeface="微软雅黑" panose="020B0503020204020204" pitchFamily="34" charset="-122"/>
                    <a:ea typeface="微软雅黑" panose="020B0503020204020204" pitchFamily="34" charset="-122"/>
                    <a:cs typeface="+mn-ea"/>
                  </a:rPr>
                  <a:t>得到</a:t>
                </a:r>
                <a14:m>
                  <m:oMath xmlns:m="http://schemas.openxmlformats.org/officeDocument/2006/math">
                    <m:sSub>
                      <m:sSubPr>
                        <m:ctrlPr>
                          <a:rPr lang="en-US" altLang="zh-CN" sz="1200" i="1">
                            <a:latin typeface="Cambria Math" panose="02040503050406030204" pitchFamily="18" charset="0"/>
                            <a:ea typeface="Cambria Math" panose="02040503050406030204" pitchFamily="18" charset="0"/>
                            <a:cs typeface="+mn-ea"/>
                          </a:rPr>
                        </m:ctrlPr>
                      </m:sSubPr>
                      <m:e>
                        <m:r>
                          <a:rPr lang="zh-CN" altLang="en-US" sz="1200" i="1">
                            <a:latin typeface="Cambria Math" panose="02040503050406030204" pitchFamily="18" charset="0"/>
                            <a:ea typeface="Cambria Math" panose="02040503050406030204" pitchFamily="18" charset="0"/>
                            <a:cs typeface="+mn-ea"/>
                          </a:rPr>
                          <m:t>𝜋</m:t>
                        </m:r>
                      </m:e>
                      <m:sub>
                        <m:r>
                          <a:rPr lang="zh-CN" altLang="en-US" sz="1200" i="1" smtClean="0">
                            <a:latin typeface="Cambria Math" panose="02040503050406030204" pitchFamily="18" charset="0"/>
                            <a:ea typeface="Cambria Math" panose="02040503050406030204" pitchFamily="18" charset="0"/>
                            <a:cs typeface="+mn-ea"/>
                          </a:rPr>
                          <m:t>𝜃</m:t>
                        </m:r>
                      </m:sub>
                    </m:sSub>
                  </m:oMath>
                </a14:m>
                <a:r>
                  <a:rPr lang="zh-CN" altLang="en-US" sz="1200" dirty="0" smtClean="0">
                    <a:latin typeface="微软雅黑" panose="020B0503020204020204" pitchFamily="34" charset="-122"/>
                    <a:ea typeface="微软雅黑" panose="020B0503020204020204" pitchFamily="34" charset="-122"/>
                    <a:cs typeface="+mn-ea"/>
                  </a:rPr>
                  <a:t>。这个</a:t>
                </a:r>
                <a:r>
                  <a:rPr lang="zh-CN" altLang="en-US" sz="1200" dirty="0">
                    <a:latin typeface="微软雅黑" panose="020B0503020204020204" pitchFamily="34" charset="-122"/>
                    <a:ea typeface="微软雅黑" panose="020B0503020204020204" pitchFamily="34" charset="-122"/>
                    <a:cs typeface="+mn-ea"/>
                  </a:rPr>
                  <a:t>过程叫</a:t>
                </a:r>
                <a:r>
                  <a:rPr lang="en-US" altLang="zh-CN" sz="1200" dirty="0">
                    <a:latin typeface="微软雅黑" panose="020B0503020204020204" pitchFamily="34" charset="-122"/>
                    <a:ea typeface="微软雅黑" panose="020B0503020204020204" pitchFamily="34" charset="-122"/>
                    <a:cs typeface="+mn-ea"/>
                  </a:rPr>
                  <a:t>off-policy</a:t>
                </a:r>
                <a:r>
                  <a:rPr lang="zh-CN" altLang="en-US" sz="1200" dirty="0">
                    <a:latin typeface="微软雅黑" panose="020B0503020204020204" pitchFamily="34" charset="-122"/>
                    <a:ea typeface="微软雅黑" panose="020B0503020204020204" pitchFamily="34" charset="-122"/>
                    <a:cs typeface="+mn-ea"/>
                  </a:rPr>
                  <a:t>（产出数据的策略和用这批数据做更新的策略不是同一个</a:t>
                </a:r>
                <a:r>
                  <a:rPr lang="zh-CN" altLang="en-US" sz="1200" dirty="0" smtClean="0">
                    <a:latin typeface="微软雅黑" panose="020B0503020204020204" pitchFamily="34" charset="-122"/>
                    <a:ea typeface="微软雅黑" panose="020B0503020204020204" pitchFamily="34" charset="-122"/>
                    <a:cs typeface="+mn-ea"/>
                  </a:rPr>
                  <a:t>）</a:t>
                </a:r>
                <a:endParaRPr lang="en-US" altLang="zh-CN" sz="1200" dirty="0" smtClean="0">
                  <a:latin typeface="微软雅黑" panose="020B0503020204020204" pitchFamily="34" charset="-122"/>
                  <a:ea typeface="微软雅黑" panose="020B0503020204020204" pitchFamily="34" charset="-122"/>
                  <a:cs typeface="+mn-ea"/>
                </a:endParaRPr>
              </a:p>
              <a:p>
                <a:pPr marL="1257300" lvl="2" indent="-342900">
                  <a:buFont typeface="Arial" panose="020B0604020202020204" pitchFamily="34" charset="0"/>
                  <a:buChar char="•"/>
                </a:pPr>
                <a:r>
                  <a:rPr lang="zh-CN" altLang="en-US" sz="1200" dirty="0">
                    <a:latin typeface="微软雅黑" panose="020B0503020204020204" pitchFamily="34" charset="-122"/>
                    <a:ea typeface="微软雅黑" panose="020B0503020204020204" pitchFamily="34" charset="-122"/>
                    <a:cs typeface="+mn-ea"/>
                  </a:rPr>
                  <a:t>训练的过程中，由于策略已经发生了</a:t>
                </a:r>
                <a:r>
                  <a:rPr lang="zh-CN" altLang="en-US" sz="1200" dirty="0" smtClean="0">
                    <a:latin typeface="微软雅黑" panose="020B0503020204020204" pitchFamily="34" charset="-122"/>
                    <a:ea typeface="微软雅黑" panose="020B0503020204020204" pitchFamily="34" charset="-122"/>
                    <a:cs typeface="+mn-ea"/>
                  </a:rPr>
                  <a:t>改变</a:t>
                </a:r>
                <a:r>
                  <a:rPr lang="en-US" altLang="zh-CN" sz="1200" dirty="0" smtClean="0">
                    <a:latin typeface="微软雅黑" panose="020B0503020204020204" pitchFamily="34" charset="-122"/>
                    <a:ea typeface="微软雅黑" panose="020B0503020204020204" pitchFamily="34" charset="-122"/>
                    <a:cs typeface="+mn-ea"/>
                  </a:rPr>
                  <a:t>(</a:t>
                </a:r>
                <a14:m>
                  <m:oMath xmlns:m="http://schemas.openxmlformats.org/officeDocument/2006/math">
                    <m:r>
                      <a:rPr lang="en-US" altLang="zh-CN" sz="1200" b="0" i="1" smtClean="0">
                        <a:latin typeface="Cambria Math" panose="02040503050406030204" pitchFamily="18" charset="0"/>
                        <a:ea typeface="微软雅黑" panose="020B0503020204020204" pitchFamily="34" charset="-122"/>
                        <a:cs typeface="+mn-ea"/>
                      </a:rPr>
                      <m:t>𝑞</m:t>
                    </m:r>
                    <m:r>
                      <a:rPr lang="en-US" altLang="zh-CN" sz="1200" i="1">
                        <a:latin typeface="Cambria Math" panose="02040503050406030204" pitchFamily="18" charset="0"/>
                        <a:ea typeface="微软雅黑" panose="020B0503020204020204" pitchFamily="34" charset="-122"/>
                        <a:cs typeface="+mn-ea"/>
                      </a:rPr>
                      <m:t>(</m:t>
                    </m:r>
                    <m:r>
                      <a:rPr lang="en-US" altLang="zh-CN" sz="1200" i="1">
                        <a:latin typeface="Cambria Math" panose="02040503050406030204" pitchFamily="18" charset="0"/>
                        <a:ea typeface="微软雅黑" panose="020B0503020204020204" pitchFamily="34" charset="-122"/>
                        <a:cs typeface="+mn-ea"/>
                      </a:rPr>
                      <m:t>𝑥</m:t>
                    </m:r>
                    <m:r>
                      <a:rPr lang="en-US" altLang="zh-CN" sz="1200" i="1">
                        <a:latin typeface="Cambria Math" panose="02040503050406030204" pitchFamily="18" charset="0"/>
                        <a:ea typeface="微软雅黑" panose="020B0503020204020204" pitchFamily="34" charset="-122"/>
                        <a:cs typeface="+mn-ea"/>
                      </a:rPr>
                      <m:t>)</m:t>
                    </m:r>
                  </m:oMath>
                </a14:m>
                <a:r>
                  <a:rPr lang="en-US" altLang="zh-CN" sz="1200" dirty="0" smtClean="0">
                    <a:latin typeface="微软雅黑" panose="020B0503020204020204" pitchFamily="34" charset="-122"/>
                    <a:ea typeface="微软雅黑" panose="020B0503020204020204" pitchFamily="34" charset="-122"/>
                    <a:cs typeface="+mn-ea"/>
                  </a:rPr>
                  <a:t> </a:t>
                </a:r>
                <a:r>
                  <a:rPr lang="zh-CN" altLang="en-US" sz="1200" dirty="0" smtClean="0">
                    <a:latin typeface="微软雅黑" panose="020B0503020204020204" pitchFamily="34" charset="-122"/>
                    <a:ea typeface="微软雅黑" panose="020B0503020204020204" pitchFamily="34" charset="-122"/>
                    <a:cs typeface="+mn-ea"/>
                  </a:rPr>
                  <a:t>到 </a:t>
                </a:r>
                <a14:m>
                  <m:oMath xmlns:m="http://schemas.openxmlformats.org/officeDocument/2006/math">
                    <m:r>
                      <a:rPr lang="en-US" altLang="zh-CN" sz="1200" b="0" i="1" smtClean="0">
                        <a:latin typeface="Cambria Math" panose="02040503050406030204" pitchFamily="18" charset="0"/>
                        <a:ea typeface="微软雅黑" panose="020B0503020204020204" pitchFamily="34" charset="-122"/>
                        <a:cs typeface="+mn-ea"/>
                      </a:rPr>
                      <m:t>𝑝</m:t>
                    </m:r>
                    <m:r>
                      <a:rPr lang="en-US" altLang="zh-CN" sz="1200" i="1">
                        <a:latin typeface="Cambria Math" panose="02040503050406030204" pitchFamily="18" charset="0"/>
                        <a:ea typeface="微软雅黑" panose="020B0503020204020204" pitchFamily="34" charset="-122"/>
                        <a:cs typeface="+mn-ea"/>
                      </a:rPr>
                      <m:t>(</m:t>
                    </m:r>
                    <m:r>
                      <a:rPr lang="en-US" altLang="zh-CN" sz="1200" i="1">
                        <a:latin typeface="Cambria Math" panose="02040503050406030204" pitchFamily="18" charset="0"/>
                        <a:ea typeface="微软雅黑" panose="020B0503020204020204" pitchFamily="34" charset="-122"/>
                        <a:cs typeface="+mn-ea"/>
                      </a:rPr>
                      <m:t>𝑥</m:t>
                    </m:r>
                    <m:r>
                      <a:rPr lang="en-US" altLang="zh-CN" sz="1200" i="1">
                        <a:latin typeface="Cambria Math" panose="02040503050406030204" pitchFamily="18" charset="0"/>
                        <a:ea typeface="微软雅黑" panose="020B0503020204020204" pitchFamily="34" charset="-122"/>
                        <a:cs typeface="+mn-ea"/>
                      </a:rPr>
                      <m:t>)</m:t>
                    </m:r>
                  </m:oMath>
                </a14:m>
                <a:r>
                  <a:rPr lang="en-US" altLang="zh-CN" sz="1200" dirty="0" smtClean="0">
                    <a:latin typeface="微软雅黑" panose="020B0503020204020204" pitchFamily="34" charset="-122"/>
                    <a:ea typeface="微软雅黑" panose="020B0503020204020204" pitchFamily="34" charset="-122"/>
                    <a:cs typeface="+mn-ea"/>
                  </a:rPr>
                  <a:t>)</a:t>
                </a:r>
                <a:r>
                  <a:rPr lang="zh-CN" altLang="en-US" sz="1200" dirty="0" smtClean="0">
                    <a:latin typeface="微软雅黑" panose="020B0503020204020204" pitchFamily="34" charset="-122"/>
                    <a:ea typeface="微软雅黑" panose="020B0503020204020204" pitchFamily="34" charset="-122"/>
                    <a:cs typeface="+mn-ea"/>
                  </a:rPr>
                  <a:t>，</a:t>
                </a:r>
                <a:r>
                  <a:rPr lang="zh-CN" altLang="en-US" sz="1200" dirty="0">
                    <a:latin typeface="微软雅黑" panose="020B0503020204020204" pitchFamily="34" charset="-122"/>
                    <a:ea typeface="微软雅黑" panose="020B0503020204020204" pitchFamily="34" charset="-122"/>
                    <a:cs typeface="+mn-ea"/>
                  </a:rPr>
                  <a:t>采样出来的分布已经变</a:t>
                </a:r>
                <a:r>
                  <a:rPr lang="zh-CN" altLang="en-US" sz="1200" dirty="0" smtClean="0">
                    <a:latin typeface="微软雅黑" panose="020B0503020204020204" pitchFamily="34" charset="-122"/>
                    <a:ea typeface="微软雅黑" panose="020B0503020204020204" pitchFamily="34" charset="-122"/>
                    <a:cs typeface="+mn-ea"/>
                  </a:rPr>
                  <a:t>了</a:t>
                </a:r>
                <a:r>
                  <a:rPr lang="en-US" altLang="zh-CN" sz="1200" dirty="0" smtClean="0">
                    <a:latin typeface="微软雅黑" panose="020B0503020204020204" pitchFamily="34" charset="-122"/>
                    <a:ea typeface="微软雅黑" panose="020B0503020204020204" pitchFamily="34" charset="-122"/>
                    <a:cs typeface="+mn-ea"/>
                  </a:rPr>
                  <a:t>,</a:t>
                </a:r>
                <a:r>
                  <a:rPr lang="zh-CN" altLang="en-US" sz="1200" dirty="0">
                    <a:latin typeface="微软雅黑" panose="020B0503020204020204" pitchFamily="34" charset="-122"/>
                    <a:ea typeface="微软雅黑" panose="020B0503020204020204" pitchFamily="34" charset="-122"/>
                    <a:cs typeface="+mn-ea"/>
                  </a:rPr>
                  <a:t>由于无法从</a:t>
                </a:r>
                <a14:m>
                  <m:oMath xmlns:m="http://schemas.openxmlformats.org/officeDocument/2006/math">
                    <m:r>
                      <a:rPr lang="en-US" altLang="zh-CN" sz="1200" i="1">
                        <a:latin typeface="Cambria Math" panose="02040503050406030204" pitchFamily="18" charset="0"/>
                        <a:ea typeface="微软雅黑" panose="020B0503020204020204" pitchFamily="34" charset="-122"/>
                        <a:cs typeface="+mn-ea"/>
                      </a:rPr>
                      <m:t>𝑝</m:t>
                    </m:r>
                    <m:r>
                      <a:rPr lang="en-US" altLang="zh-CN" sz="1200" i="1">
                        <a:latin typeface="Cambria Math" panose="02040503050406030204" pitchFamily="18" charset="0"/>
                        <a:ea typeface="微软雅黑" panose="020B0503020204020204" pitchFamily="34" charset="-122"/>
                        <a:cs typeface="+mn-ea"/>
                      </a:rPr>
                      <m:t>(</m:t>
                    </m:r>
                    <m:r>
                      <a:rPr lang="en-US" altLang="zh-CN" sz="1200" i="1">
                        <a:latin typeface="Cambria Math" panose="02040503050406030204" pitchFamily="18" charset="0"/>
                        <a:ea typeface="微软雅黑" panose="020B0503020204020204" pitchFamily="34" charset="-122"/>
                        <a:cs typeface="+mn-ea"/>
                      </a:rPr>
                      <m:t>𝑥</m:t>
                    </m:r>
                    <m:r>
                      <a:rPr lang="en-US" altLang="zh-CN" sz="1200" i="1">
                        <a:latin typeface="Cambria Math" panose="02040503050406030204" pitchFamily="18" charset="0"/>
                        <a:ea typeface="微软雅黑" panose="020B0503020204020204" pitchFamily="34" charset="-122"/>
                        <a:cs typeface="+mn-ea"/>
                      </a:rPr>
                      <m:t>)</m:t>
                    </m:r>
                  </m:oMath>
                </a14:m>
                <a:r>
                  <a:rPr lang="zh-CN" altLang="en-US" sz="1200" dirty="0">
                    <a:latin typeface="微软雅黑" panose="020B0503020204020204" pitchFamily="34" charset="-122"/>
                    <a:ea typeface="微软雅黑" panose="020B0503020204020204" pitchFamily="34" charset="-122"/>
                    <a:cs typeface="+mn-ea"/>
                  </a:rPr>
                  <a:t>中</a:t>
                </a:r>
                <a:r>
                  <a:rPr lang="zh-CN" altLang="en-US" sz="1200" dirty="0" smtClean="0">
                    <a:latin typeface="微软雅黑" panose="020B0503020204020204" pitchFamily="34" charset="-122"/>
                    <a:ea typeface="微软雅黑" panose="020B0503020204020204" pitchFamily="34" charset="-122"/>
                    <a:cs typeface="+mn-ea"/>
                  </a:rPr>
                  <a:t>采样。因此奖励的期望修正为</a:t>
                </a:r>
                <a14:m>
                  <m:oMath xmlns:m="http://schemas.openxmlformats.org/officeDocument/2006/math">
                    <m:sSub>
                      <m:sSubPr>
                        <m:ctrlPr>
                          <a:rPr lang="en-US" altLang="zh-CN" sz="1200" i="1">
                            <a:latin typeface="Cambria Math" panose="02040503050406030204" pitchFamily="18" charset="0"/>
                            <a:ea typeface="微软雅黑" panose="020B0503020204020204" pitchFamily="34" charset="-122"/>
                            <a:cs typeface="+mn-ea"/>
                          </a:rPr>
                        </m:ctrlPr>
                      </m:sSubPr>
                      <m:e>
                        <m:r>
                          <a:rPr lang="en-US" altLang="zh-CN" sz="1200" i="1">
                            <a:latin typeface="Cambria Math" panose="02040503050406030204" pitchFamily="18" charset="0"/>
                            <a:ea typeface="微软雅黑" panose="020B0503020204020204" pitchFamily="34" charset="-122"/>
                            <a:cs typeface="+mn-ea"/>
                          </a:rPr>
                          <m:t>𝐽</m:t>
                        </m:r>
                      </m:e>
                      <m:sub>
                        <m:sSub>
                          <m:sSubPr>
                            <m:ctrlPr>
                              <a:rPr lang="en-US" altLang="zh-CN" sz="1200" i="1">
                                <a:latin typeface="Cambria Math" panose="02040503050406030204" pitchFamily="18" charset="0"/>
                                <a:ea typeface="微软雅黑" panose="020B0503020204020204" pitchFamily="34" charset="-122"/>
                                <a:cs typeface="+mn-ea"/>
                              </a:rPr>
                            </m:ctrlPr>
                          </m:sSubPr>
                          <m:e>
                            <m:r>
                              <a:rPr lang="zh-CN" altLang="en-US" sz="1200" i="1">
                                <a:latin typeface="Cambria Math" panose="02040503050406030204" pitchFamily="18" charset="0"/>
                                <a:ea typeface="微软雅黑" panose="020B0503020204020204" pitchFamily="34" charset="-122"/>
                                <a:cs typeface="+mn-ea"/>
                              </a:rPr>
                              <m:t>𝜋</m:t>
                            </m:r>
                          </m:e>
                          <m:sub>
                            <m:r>
                              <a:rPr lang="zh-CN" altLang="en-US" sz="1200" i="1">
                                <a:latin typeface="Cambria Math" panose="02040503050406030204" pitchFamily="18" charset="0"/>
                                <a:ea typeface="微软雅黑" panose="020B0503020204020204" pitchFamily="34" charset="-122"/>
                                <a:cs typeface="+mn-ea"/>
                              </a:rPr>
                              <m:t>𝜃</m:t>
                            </m:r>
                          </m:sub>
                        </m:sSub>
                      </m:sub>
                    </m:sSub>
                    <m:r>
                      <a:rPr lang="en-US" altLang="zh-CN" sz="1200" i="1">
                        <a:latin typeface="Cambria Math" panose="02040503050406030204" pitchFamily="18" charset="0"/>
                        <a:ea typeface="微软雅黑" panose="020B0503020204020204" pitchFamily="34" charset="-122"/>
                        <a:cs typeface="+mn-ea"/>
                      </a:rPr>
                      <m:t>=</m:t>
                    </m:r>
                    <m:sSub>
                      <m:sSubPr>
                        <m:ctrlPr>
                          <a:rPr lang="en-US" altLang="zh-CN" sz="1200" i="1">
                            <a:latin typeface="Cambria Math" panose="02040503050406030204" pitchFamily="18" charset="0"/>
                            <a:ea typeface="微软雅黑" panose="020B0503020204020204" pitchFamily="34" charset="-122"/>
                            <a:cs typeface="+mn-ea"/>
                          </a:rPr>
                        </m:ctrlPr>
                      </m:sSubPr>
                      <m:e>
                        <m:r>
                          <a:rPr lang="en-US" altLang="zh-CN" sz="1200" i="1">
                            <a:latin typeface="Cambria Math" panose="02040503050406030204" pitchFamily="18" charset="0"/>
                            <a:ea typeface="微软雅黑" panose="020B0503020204020204" pitchFamily="34" charset="-122"/>
                            <a:cs typeface="+mn-ea"/>
                          </a:rPr>
                          <m:t>𝐸</m:t>
                        </m:r>
                      </m:e>
                      <m:sub>
                        <m:r>
                          <a:rPr lang="zh-CN" altLang="en-US" sz="1200" i="1">
                            <a:latin typeface="Cambria Math" panose="02040503050406030204" pitchFamily="18" charset="0"/>
                            <a:ea typeface="微软雅黑" panose="020B0503020204020204" pitchFamily="34" charset="-122"/>
                            <a:cs typeface="+mn-ea"/>
                          </a:rPr>
                          <m:t>𝜏</m:t>
                        </m:r>
                        <m:r>
                          <a:rPr lang="en-US" altLang="zh-CN" sz="1200" i="1">
                            <a:latin typeface="Cambria Math" panose="02040503050406030204" pitchFamily="18" charset="0"/>
                            <a:ea typeface="Cambria Math" panose="02040503050406030204" pitchFamily="18" charset="0"/>
                            <a:cs typeface="+mn-ea"/>
                          </a:rPr>
                          <m:t>~</m:t>
                        </m:r>
                        <m:sSub>
                          <m:sSubPr>
                            <m:ctrlPr>
                              <a:rPr lang="en-US" altLang="zh-CN" sz="1200" i="1">
                                <a:latin typeface="Cambria Math" panose="02040503050406030204" pitchFamily="18" charset="0"/>
                                <a:ea typeface="Cambria Math" panose="02040503050406030204" pitchFamily="18" charset="0"/>
                                <a:cs typeface="+mn-ea"/>
                              </a:rPr>
                            </m:ctrlPr>
                          </m:sSubPr>
                          <m:e>
                            <m:r>
                              <a:rPr lang="zh-CN" altLang="en-US" sz="1200" i="1">
                                <a:latin typeface="Cambria Math" panose="02040503050406030204" pitchFamily="18" charset="0"/>
                                <a:ea typeface="Cambria Math" panose="02040503050406030204" pitchFamily="18" charset="0"/>
                                <a:cs typeface="+mn-ea"/>
                              </a:rPr>
                              <m:t>𝜋</m:t>
                            </m:r>
                          </m:e>
                          <m:sub>
                            <m:sSub>
                              <m:sSubPr>
                                <m:ctrlPr>
                                  <a:rPr lang="en-US" altLang="zh-CN" sz="1200" i="1">
                                    <a:latin typeface="Cambria Math" panose="02040503050406030204" pitchFamily="18" charset="0"/>
                                    <a:ea typeface="Cambria Math" panose="02040503050406030204" pitchFamily="18" charset="0"/>
                                    <a:cs typeface="+mn-ea"/>
                                  </a:rPr>
                                </m:ctrlPr>
                              </m:sSubPr>
                              <m:e>
                                <m:r>
                                  <a:rPr lang="zh-CN" altLang="en-US" sz="1200" i="1">
                                    <a:latin typeface="Cambria Math" panose="02040503050406030204" pitchFamily="18" charset="0"/>
                                    <a:ea typeface="Cambria Math" panose="02040503050406030204" pitchFamily="18" charset="0"/>
                                    <a:cs typeface="+mn-ea"/>
                                  </a:rPr>
                                  <m:t>𝜃</m:t>
                                </m:r>
                              </m:e>
                              <m:sub>
                                <m:r>
                                  <a:rPr lang="en-US" altLang="zh-CN" sz="1200" i="1">
                                    <a:latin typeface="Cambria Math" panose="02040503050406030204" pitchFamily="18" charset="0"/>
                                    <a:ea typeface="Cambria Math" panose="02040503050406030204" pitchFamily="18" charset="0"/>
                                    <a:cs typeface="+mn-ea"/>
                                  </a:rPr>
                                  <m:t>𝑜𝑙𝑑</m:t>
                                </m:r>
                              </m:sub>
                            </m:sSub>
                          </m:sub>
                        </m:sSub>
                      </m:sub>
                    </m:sSub>
                    <m:d>
                      <m:dPr>
                        <m:begChr m:val="["/>
                        <m:endChr m:val="]"/>
                        <m:ctrlPr>
                          <a:rPr lang="en-US" altLang="zh-CN" sz="1200" i="1">
                            <a:latin typeface="Cambria Math" panose="02040503050406030204" pitchFamily="18" charset="0"/>
                            <a:ea typeface="微软雅黑" panose="020B0503020204020204" pitchFamily="34" charset="-122"/>
                            <a:cs typeface="+mn-ea"/>
                          </a:rPr>
                        </m:ctrlPr>
                      </m:dPr>
                      <m:e>
                        <m:f>
                          <m:fPr>
                            <m:ctrlPr>
                              <a:rPr lang="en-US" altLang="zh-CN" sz="1200" i="1">
                                <a:latin typeface="Cambria Math" panose="02040503050406030204" pitchFamily="18" charset="0"/>
                                <a:ea typeface="微软雅黑" panose="020B0503020204020204" pitchFamily="34" charset="-122"/>
                                <a:cs typeface="+mn-ea"/>
                              </a:rPr>
                            </m:ctrlPr>
                          </m:fPr>
                          <m:num>
                            <m:r>
                              <a:rPr lang="en-US" altLang="zh-CN" sz="1200" i="1">
                                <a:latin typeface="Cambria Math" panose="02040503050406030204" pitchFamily="18" charset="0"/>
                                <a:ea typeface="微软雅黑" panose="020B0503020204020204" pitchFamily="34" charset="-122"/>
                                <a:cs typeface="+mn-ea"/>
                              </a:rPr>
                              <m:t>𝑝</m:t>
                            </m:r>
                            <m:r>
                              <a:rPr lang="en-US" altLang="zh-CN" sz="1200" i="1">
                                <a:latin typeface="Cambria Math" panose="02040503050406030204" pitchFamily="18" charset="0"/>
                                <a:ea typeface="微软雅黑" panose="020B0503020204020204" pitchFamily="34" charset="-122"/>
                                <a:cs typeface="+mn-ea"/>
                              </a:rPr>
                              <m:t>(</m:t>
                            </m:r>
                            <m:r>
                              <a:rPr lang="en-US" altLang="zh-CN" sz="1200" i="1">
                                <a:latin typeface="Cambria Math" panose="02040503050406030204" pitchFamily="18" charset="0"/>
                                <a:ea typeface="微软雅黑" panose="020B0503020204020204" pitchFamily="34" charset="-122"/>
                                <a:cs typeface="+mn-ea"/>
                              </a:rPr>
                              <m:t>𝑥</m:t>
                            </m:r>
                            <m:r>
                              <a:rPr lang="en-US" altLang="zh-CN" sz="1200" i="1">
                                <a:latin typeface="Cambria Math" panose="02040503050406030204" pitchFamily="18" charset="0"/>
                                <a:ea typeface="微软雅黑" panose="020B0503020204020204" pitchFamily="34" charset="-122"/>
                                <a:cs typeface="+mn-ea"/>
                              </a:rPr>
                              <m:t>)</m:t>
                            </m:r>
                          </m:num>
                          <m:den>
                            <m:r>
                              <a:rPr lang="en-US" altLang="zh-CN" sz="1200" i="1">
                                <a:latin typeface="Cambria Math" panose="02040503050406030204" pitchFamily="18" charset="0"/>
                                <a:ea typeface="微软雅黑" panose="020B0503020204020204" pitchFamily="34" charset="-122"/>
                                <a:cs typeface="+mn-ea"/>
                              </a:rPr>
                              <m:t>𝑞</m:t>
                            </m:r>
                            <m:r>
                              <a:rPr lang="en-US" altLang="zh-CN" sz="1200" i="1">
                                <a:latin typeface="Cambria Math" panose="02040503050406030204" pitchFamily="18" charset="0"/>
                                <a:ea typeface="微软雅黑" panose="020B0503020204020204" pitchFamily="34" charset="-122"/>
                                <a:cs typeface="+mn-ea"/>
                              </a:rPr>
                              <m:t>(</m:t>
                            </m:r>
                            <m:r>
                              <a:rPr lang="en-US" altLang="zh-CN" sz="1200" i="1">
                                <a:latin typeface="Cambria Math" panose="02040503050406030204" pitchFamily="18" charset="0"/>
                                <a:ea typeface="微软雅黑" panose="020B0503020204020204" pitchFamily="34" charset="-122"/>
                                <a:cs typeface="+mn-ea"/>
                              </a:rPr>
                              <m:t>𝑥</m:t>
                            </m:r>
                            <m:r>
                              <a:rPr lang="en-US" altLang="zh-CN" sz="1200" i="1">
                                <a:latin typeface="Cambria Math" panose="02040503050406030204" pitchFamily="18" charset="0"/>
                                <a:ea typeface="微软雅黑" panose="020B0503020204020204" pitchFamily="34" charset="-122"/>
                                <a:cs typeface="+mn-ea"/>
                              </a:rPr>
                              <m:t>)</m:t>
                            </m:r>
                          </m:den>
                        </m:f>
                        <m:sSub>
                          <m:sSubPr>
                            <m:ctrlPr>
                              <a:rPr lang="en-US" altLang="zh-CN" sz="1200" i="1">
                                <a:latin typeface="Cambria Math" panose="02040503050406030204" pitchFamily="18" charset="0"/>
                                <a:ea typeface="微软雅黑" panose="020B0503020204020204" pitchFamily="34" charset="-122"/>
                                <a:cs typeface="+mn-ea"/>
                              </a:rPr>
                            </m:ctrlPr>
                          </m:sSubPr>
                          <m:e>
                            <m:r>
                              <a:rPr lang="en-US" altLang="zh-CN" sz="1200" i="1">
                                <a:latin typeface="Cambria Math" panose="02040503050406030204" pitchFamily="18" charset="0"/>
                                <a:ea typeface="微软雅黑" panose="020B0503020204020204" pitchFamily="34" charset="-122"/>
                                <a:cs typeface="+mn-ea"/>
                              </a:rPr>
                              <m:t>𝐴</m:t>
                            </m:r>
                          </m:e>
                          <m:sub>
                            <m:r>
                              <a:rPr lang="zh-CN" altLang="en-US" sz="1200" i="1">
                                <a:latin typeface="Cambria Math" panose="02040503050406030204" pitchFamily="18" charset="0"/>
                                <a:ea typeface="微软雅黑" panose="020B0503020204020204" pitchFamily="34" charset="-122"/>
                                <a:cs typeface="+mn-ea"/>
                              </a:rPr>
                              <m:t>𝜏</m:t>
                            </m:r>
                            <m:r>
                              <a:rPr lang="en-US" altLang="zh-CN" sz="1200" i="1">
                                <a:latin typeface="Cambria Math" panose="02040503050406030204" pitchFamily="18" charset="0"/>
                                <a:ea typeface="Cambria Math" panose="02040503050406030204" pitchFamily="18" charset="0"/>
                                <a:cs typeface="+mn-ea"/>
                              </a:rPr>
                              <m:t>~</m:t>
                            </m:r>
                            <m:sSub>
                              <m:sSubPr>
                                <m:ctrlPr>
                                  <a:rPr lang="en-US" altLang="zh-CN" sz="1200" i="1">
                                    <a:latin typeface="Cambria Math" panose="02040503050406030204" pitchFamily="18" charset="0"/>
                                    <a:ea typeface="Cambria Math" panose="02040503050406030204" pitchFamily="18" charset="0"/>
                                    <a:cs typeface="+mn-ea"/>
                                  </a:rPr>
                                </m:ctrlPr>
                              </m:sSubPr>
                              <m:e>
                                <m:r>
                                  <a:rPr lang="zh-CN" altLang="en-US" sz="1200" i="1">
                                    <a:latin typeface="Cambria Math" panose="02040503050406030204" pitchFamily="18" charset="0"/>
                                    <a:ea typeface="Cambria Math" panose="02040503050406030204" pitchFamily="18" charset="0"/>
                                    <a:cs typeface="+mn-ea"/>
                                  </a:rPr>
                                  <m:t>𝜋</m:t>
                                </m:r>
                              </m:e>
                              <m:sub>
                                <m:r>
                                  <a:rPr lang="zh-CN" altLang="en-US" sz="1200" i="1">
                                    <a:latin typeface="Cambria Math" panose="02040503050406030204" pitchFamily="18" charset="0"/>
                                    <a:ea typeface="Cambria Math" panose="02040503050406030204" pitchFamily="18" charset="0"/>
                                    <a:cs typeface="+mn-ea"/>
                                  </a:rPr>
                                  <m:t>𝜃</m:t>
                                </m:r>
                              </m:sub>
                            </m:sSub>
                          </m:sub>
                        </m:sSub>
                        <m:r>
                          <a:rPr lang="en-US" altLang="zh-CN" sz="1200" i="1">
                            <a:latin typeface="Cambria Math" panose="02040503050406030204" pitchFamily="18" charset="0"/>
                            <a:ea typeface="微软雅黑" panose="020B0503020204020204" pitchFamily="34" charset="-122"/>
                            <a:cs typeface="+mn-ea"/>
                          </a:rPr>
                          <m:t>(</m:t>
                        </m:r>
                        <m:sSub>
                          <m:sSubPr>
                            <m:ctrlPr>
                              <a:rPr lang="en-US" altLang="zh-CN" sz="1200" i="1">
                                <a:latin typeface="Cambria Math" panose="02040503050406030204" pitchFamily="18" charset="0"/>
                                <a:ea typeface="微软雅黑" panose="020B0503020204020204" pitchFamily="34" charset="-122"/>
                                <a:cs typeface="+mn-ea"/>
                              </a:rPr>
                            </m:ctrlPr>
                          </m:sSubPr>
                          <m:e>
                            <m:r>
                              <a:rPr lang="en-US" altLang="zh-CN" sz="1200" i="1">
                                <a:latin typeface="Cambria Math" panose="02040503050406030204" pitchFamily="18" charset="0"/>
                                <a:ea typeface="微软雅黑" panose="020B0503020204020204" pitchFamily="34" charset="-122"/>
                                <a:cs typeface="+mn-ea"/>
                              </a:rPr>
                              <m:t>𝑠</m:t>
                            </m:r>
                          </m:e>
                          <m:sub>
                            <m:r>
                              <a:rPr lang="en-US" altLang="zh-CN" sz="1200" i="1">
                                <a:latin typeface="Cambria Math" panose="02040503050406030204" pitchFamily="18" charset="0"/>
                                <a:ea typeface="微软雅黑" panose="020B0503020204020204" pitchFamily="34" charset="-122"/>
                                <a:cs typeface="+mn-ea"/>
                              </a:rPr>
                              <m:t>𝑡</m:t>
                            </m:r>
                          </m:sub>
                        </m:sSub>
                        <m:r>
                          <a:rPr lang="en-US" altLang="zh-CN" sz="1200" i="1">
                            <a:latin typeface="Cambria Math" panose="02040503050406030204" pitchFamily="18" charset="0"/>
                            <a:ea typeface="微软雅黑" panose="020B0503020204020204" pitchFamily="34" charset="-122"/>
                            <a:cs typeface="+mn-ea"/>
                          </a:rPr>
                          <m:t>,</m:t>
                        </m:r>
                        <m:sSub>
                          <m:sSubPr>
                            <m:ctrlPr>
                              <a:rPr lang="en-US" altLang="zh-CN" sz="1200" i="1">
                                <a:latin typeface="Cambria Math" panose="02040503050406030204" pitchFamily="18" charset="0"/>
                                <a:ea typeface="微软雅黑" panose="020B0503020204020204" pitchFamily="34" charset="-122"/>
                                <a:cs typeface="+mn-ea"/>
                              </a:rPr>
                            </m:ctrlPr>
                          </m:sSubPr>
                          <m:e>
                            <m:r>
                              <a:rPr lang="en-US" altLang="zh-CN" sz="1200" i="1">
                                <a:latin typeface="Cambria Math" panose="02040503050406030204" pitchFamily="18" charset="0"/>
                                <a:ea typeface="微软雅黑" panose="020B0503020204020204" pitchFamily="34" charset="-122"/>
                                <a:cs typeface="+mn-ea"/>
                              </a:rPr>
                              <m:t>𝑎</m:t>
                            </m:r>
                          </m:e>
                          <m:sub>
                            <m:r>
                              <a:rPr lang="en-US" altLang="zh-CN" sz="1200" i="1">
                                <a:latin typeface="Cambria Math" panose="02040503050406030204" pitchFamily="18" charset="0"/>
                                <a:ea typeface="微软雅黑" panose="020B0503020204020204" pitchFamily="34" charset="-122"/>
                                <a:cs typeface="+mn-ea"/>
                              </a:rPr>
                              <m:t>𝑡</m:t>
                            </m:r>
                          </m:sub>
                        </m:sSub>
                        <m:r>
                          <a:rPr lang="en-US" altLang="zh-CN" sz="1200" i="1">
                            <a:latin typeface="Cambria Math" panose="02040503050406030204" pitchFamily="18" charset="0"/>
                            <a:ea typeface="微软雅黑" panose="020B0503020204020204" pitchFamily="34" charset="-122"/>
                            <a:cs typeface="+mn-ea"/>
                          </a:rPr>
                          <m:t>)</m:t>
                        </m:r>
                      </m:e>
                    </m:d>
                    <m:sSub>
                      <m:sSubPr>
                        <m:ctrlPr>
                          <a:rPr lang="en-US" altLang="zh-CN" sz="1200" i="1">
                            <a:latin typeface="Cambria Math" panose="02040503050406030204" pitchFamily="18" charset="0"/>
                            <a:ea typeface="微软雅黑" panose="020B0503020204020204" pitchFamily="34" charset="-122"/>
                            <a:cs typeface="+mn-ea"/>
                          </a:rPr>
                        </m:ctrlPr>
                      </m:sSubPr>
                      <m:e>
                        <m:r>
                          <a:rPr lang="en-US" altLang="zh-CN" sz="1200" i="1">
                            <a:latin typeface="Cambria Math" panose="02040503050406030204" pitchFamily="18" charset="0"/>
                            <a:ea typeface="微软雅黑" panose="020B0503020204020204" pitchFamily="34" charset="-122"/>
                            <a:cs typeface="+mn-ea"/>
                          </a:rPr>
                          <m:t>=</m:t>
                        </m:r>
                        <m:r>
                          <a:rPr lang="en-US" altLang="zh-CN" sz="1200" i="1">
                            <a:latin typeface="Cambria Math" panose="02040503050406030204" pitchFamily="18" charset="0"/>
                            <a:ea typeface="微软雅黑" panose="020B0503020204020204" pitchFamily="34" charset="-122"/>
                            <a:cs typeface="+mn-ea"/>
                          </a:rPr>
                          <m:t>𝐸</m:t>
                        </m:r>
                      </m:e>
                      <m:sub>
                        <m:r>
                          <a:rPr lang="zh-CN" altLang="en-US" sz="1200" i="1">
                            <a:latin typeface="Cambria Math" panose="02040503050406030204" pitchFamily="18" charset="0"/>
                            <a:ea typeface="微软雅黑" panose="020B0503020204020204" pitchFamily="34" charset="-122"/>
                            <a:cs typeface="+mn-ea"/>
                          </a:rPr>
                          <m:t>𝜏</m:t>
                        </m:r>
                        <m:r>
                          <a:rPr lang="en-US" altLang="zh-CN" sz="1200" i="1">
                            <a:latin typeface="Cambria Math" panose="02040503050406030204" pitchFamily="18" charset="0"/>
                            <a:ea typeface="Cambria Math" panose="02040503050406030204" pitchFamily="18" charset="0"/>
                            <a:cs typeface="+mn-ea"/>
                          </a:rPr>
                          <m:t>~</m:t>
                        </m:r>
                        <m:sSub>
                          <m:sSubPr>
                            <m:ctrlPr>
                              <a:rPr lang="en-US" altLang="zh-CN" sz="1200" i="1">
                                <a:latin typeface="Cambria Math" panose="02040503050406030204" pitchFamily="18" charset="0"/>
                                <a:ea typeface="Cambria Math" panose="02040503050406030204" pitchFamily="18" charset="0"/>
                                <a:cs typeface="+mn-ea"/>
                              </a:rPr>
                            </m:ctrlPr>
                          </m:sSubPr>
                          <m:e>
                            <m:r>
                              <a:rPr lang="zh-CN" altLang="en-US" sz="1200" i="1">
                                <a:latin typeface="Cambria Math" panose="02040503050406030204" pitchFamily="18" charset="0"/>
                                <a:ea typeface="Cambria Math" panose="02040503050406030204" pitchFamily="18" charset="0"/>
                                <a:cs typeface="+mn-ea"/>
                              </a:rPr>
                              <m:t>𝜋</m:t>
                            </m:r>
                          </m:e>
                          <m:sub>
                            <m:sSub>
                              <m:sSubPr>
                                <m:ctrlPr>
                                  <a:rPr lang="en-US" altLang="zh-CN" sz="1200" i="1">
                                    <a:latin typeface="Cambria Math" panose="02040503050406030204" pitchFamily="18" charset="0"/>
                                    <a:ea typeface="Cambria Math" panose="02040503050406030204" pitchFamily="18" charset="0"/>
                                    <a:cs typeface="+mn-ea"/>
                                  </a:rPr>
                                </m:ctrlPr>
                              </m:sSubPr>
                              <m:e>
                                <m:r>
                                  <a:rPr lang="zh-CN" altLang="en-US" sz="1200" i="1">
                                    <a:latin typeface="Cambria Math" panose="02040503050406030204" pitchFamily="18" charset="0"/>
                                    <a:ea typeface="Cambria Math" panose="02040503050406030204" pitchFamily="18" charset="0"/>
                                    <a:cs typeface="+mn-ea"/>
                                  </a:rPr>
                                  <m:t>𝜃</m:t>
                                </m:r>
                              </m:e>
                              <m:sub>
                                <m:r>
                                  <a:rPr lang="en-US" altLang="zh-CN" sz="1200" i="1">
                                    <a:latin typeface="Cambria Math" panose="02040503050406030204" pitchFamily="18" charset="0"/>
                                    <a:ea typeface="Cambria Math" panose="02040503050406030204" pitchFamily="18" charset="0"/>
                                    <a:cs typeface="+mn-ea"/>
                                  </a:rPr>
                                  <m:t>𝑜𝑙𝑑</m:t>
                                </m:r>
                              </m:sub>
                            </m:sSub>
                          </m:sub>
                        </m:sSub>
                      </m:sub>
                    </m:sSub>
                    <m:d>
                      <m:dPr>
                        <m:begChr m:val="["/>
                        <m:endChr m:val="]"/>
                        <m:ctrlPr>
                          <a:rPr lang="en-US" altLang="zh-CN" sz="1200" i="1">
                            <a:latin typeface="Cambria Math" panose="02040503050406030204" pitchFamily="18" charset="0"/>
                            <a:ea typeface="微软雅黑" panose="020B0503020204020204" pitchFamily="34" charset="-122"/>
                            <a:cs typeface="+mn-ea"/>
                          </a:rPr>
                        </m:ctrlPr>
                      </m:dPr>
                      <m:e>
                        <m:f>
                          <m:fPr>
                            <m:ctrlPr>
                              <a:rPr lang="en-US" altLang="zh-CN" sz="1200" i="1">
                                <a:latin typeface="Cambria Math" panose="02040503050406030204" pitchFamily="18" charset="0"/>
                                <a:ea typeface="微软雅黑" panose="020B0503020204020204" pitchFamily="34" charset="-122"/>
                                <a:cs typeface="+mn-ea"/>
                              </a:rPr>
                            </m:ctrlPr>
                          </m:fPr>
                          <m:num>
                            <m:sSub>
                              <m:sSubPr>
                                <m:ctrlPr>
                                  <a:rPr lang="en-US" altLang="zh-CN" sz="1200" i="1">
                                    <a:latin typeface="Cambria Math" panose="02040503050406030204" pitchFamily="18" charset="0"/>
                                    <a:ea typeface="Cambria Math" panose="02040503050406030204" pitchFamily="18" charset="0"/>
                                    <a:cs typeface="+mn-ea"/>
                                  </a:rPr>
                                </m:ctrlPr>
                              </m:sSubPr>
                              <m:e>
                                <m:r>
                                  <a:rPr lang="zh-CN" altLang="en-US" sz="1200" i="1">
                                    <a:latin typeface="Cambria Math" panose="02040503050406030204" pitchFamily="18" charset="0"/>
                                    <a:ea typeface="Cambria Math" panose="02040503050406030204" pitchFamily="18" charset="0"/>
                                    <a:cs typeface="+mn-ea"/>
                                  </a:rPr>
                                  <m:t>𝜋</m:t>
                                </m:r>
                              </m:e>
                              <m:sub>
                                <m:r>
                                  <a:rPr lang="zh-CN" altLang="en-US" sz="1200" i="1">
                                    <a:latin typeface="Cambria Math" panose="02040503050406030204" pitchFamily="18" charset="0"/>
                                    <a:ea typeface="Cambria Math" panose="02040503050406030204" pitchFamily="18" charset="0"/>
                                    <a:cs typeface="+mn-ea"/>
                                  </a:rPr>
                                  <m:t>𝜃</m:t>
                                </m:r>
                              </m:sub>
                            </m:sSub>
                            <m:d>
                              <m:dPr>
                                <m:ctrlPr>
                                  <a:rPr lang="en-US" altLang="zh-CN" sz="1200" i="1">
                                    <a:latin typeface="Cambria Math" panose="02040503050406030204" pitchFamily="18" charset="0"/>
                                    <a:ea typeface="Cambria Math" panose="02040503050406030204" pitchFamily="18" charset="0"/>
                                    <a:cs typeface="+mn-ea"/>
                                  </a:rPr>
                                </m:ctrlPr>
                              </m:dPr>
                              <m:e>
                                <m:sSub>
                                  <m:sSubPr>
                                    <m:ctrlPr>
                                      <a:rPr lang="en-US" altLang="zh-CN" sz="1200" i="1">
                                        <a:latin typeface="Cambria Math" panose="02040503050406030204" pitchFamily="18" charset="0"/>
                                        <a:ea typeface="Cambria Math" panose="02040503050406030204" pitchFamily="18" charset="0"/>
                                        <a:cs typeface="+mn-ea"/>
                                      </a:rPr>
                                    </m:ctrlPr>
                                  </m:sSubPr>
                                  <m:e>
                                    <m:r>
                                      <a:rPr lang="en-US" altLang="zh-CN" sz="1200" i="1">
                                        <a:latin typeface="Cambria Math" panose="02040503050406030204" pitchFamily="18" charset="0"/>
                                        <a:ea typeface="Cambria Math" panose="02040503050406030204" pitchFamily="18" charset="0"/>
                                        <a:cs typeface="+mn-ea"/>
                                      </a:rPr>
                                      <m:t>𝑎</m:t>
                                    </m:r>
                                  </m:e>
                                  <m:sub>
                                    <m:r>
                                      <a:rPr lang="en-US" altLang="zh-CN" sz="1200" i="1">
                                        <a:latin typeface="Cambria Math" panose="02040503050406030204" pitchFamily="18" charset="0"/>
                                        <a:ea typeface="Cambria Math" panose="02040503050406030204" pitchFamily="18" charset="0"/>
                                        <a:cs typeface="+mn-ea"/>
                                      </a:rPr>
                                      <m:t>𝑡</m:t>
                                    </m:r>
                                  </m:sub>
                                </m:sSub>
                              </m:e>
                              <m:e>
                                <m:sSub>
                                  <m:sSubPr>
                                    <m:ctrlPr>
                                      <a:rPr lang="en-US" altLang="zh-CN" sz="1200" i="1">
                                        <a:latin typeface="Cambria Math" panose="02040503050406030204" pitchFamily="18" charset="0"/>
                                        <a:ea typeface="Cambria Math" panose="02040503050406030204" pitchFamily="18" charset="0"/>
                                        <a:cs typeface="+mn-ea"/>
                                      </a:rPr>
                                    </m:ctrlPr>
                                  </m:sSubPr>
                                  <m:e>
                                    <m:r>
                                      <a:rPr lang="en-US" altLang="zh-CN" sz="1200" i="1">
                                        <a:latin typeface="Cambria Math" panose="02040503050406030204" pitchFamily="18" charset="0"/>
                                        <a:ea typeface="Cambria Math" panose="02040503050406030204" pitchFamily="18" charset="0"/>
                                        <a:cs typeface="+mn-ea"/>
                                      </a:rPr>
                                      <m:t>𝑠</m:t>
                                    </m:r>
                                  </m:e>
                                  <m:sub>
                                    <m:r>
                                      <a:rPr lang="en-US" altLang="zh-CN" sz="1200" i="1">
                                        <a:latin typeface="Cambria Math" panose="02040503050406030204" pitchFamily="18" charset="0"/>
                                        <a:ea typeface="Cambria Math" panose="02040503050406030204" pitchFamily="18" charset="0"/>
                                        <a:cs typeface="+mn-ea"/>
                                      </a:rPr>
                                      <m:t>𝑡</m:t>
                                    </m:r>
                                  </m:sub>
                                </m:sSub>
                              </m:e>
                            </m:d>
                          </m:num>
                          <m:den>
                            <m:sSub>
                              <m:sSubPr>
                                <m:ctrlPr>
                                  <a:rPr lang="en-US" altLang="zh-CN" sz="1200" i="1">
                                    <a:latin typeface="Cambria Math" panose="02040503050406030204" pitchFamily="18" charset="0"/>
                                    <a:ea typeface="Cambria Math" panose="02040503050406030204" pitchFamily="18" charset="0"/>
                                    <a:cs typeface="+mn-ea"/>
                                  </a:rPr>
                                </m:ctrlPr>
                              </m:sSubPr>
                              <m:e>
                                <m:r>
                                  <a:rPr lang="zh-CN" altLang="en-US" sz="1200" i="1">
                                    <a:latin typeface="Cambria Math" panose="02040503050406030204" pitchFamily="18" charset="0"/>
                                    <a:ea typeface="Cambria Math" panose="02040503050406030204" pitchFamily="18" charset="0"/>
                                    <a:cs typeface="+mn-ea"/>
                                  </a:rPr>
                                  <m:t>𝜋</m:t>
                                </m:r>
                              </m:e>
                              <m:sub>
                                <m:sSub>
                                  <m:sSubPr>
                                    <m:ctrlPr>
                                      <a:rPr lang="en-US" altLang="zh-CN" sz="1200" i="1">
                                        <a:latin typeface="Cambria Math" panose="02040503050406030204" pitchFamily="18" charset="0"/>
                                        <a:ea typeface="Cambria Math" panose="02040503050406030204" pitchFamily="18" charset="0"/>
                                        <a:cs typeface="+mn-ea"/>
                                      </a:rPr>
                                    </m:ctrlPr>
                                  </m:sSubPr>
                                  <m:e>
                                    <m:r>
                                      <a:rPr lang="zh-CN" altLang="en-US" sz="1200" i="1">
                                        <a:latin typeface="Cambria Math" panose="02040503050406030204" pitchFamily="18" charset="0"/>
                                        <a:ea typeface="Cambria Math" panose="02040503050406030204" pitchFamily="18" charset="0"/>
                                        <a:cs typeface="+mn-ea"/>
                                      </a:rPr>
                                      <m:t>𝜃</m:t>
                                    </m:r>
                                  </m:e>
                                  <m:sub>
                                    <m:r>
                                      <a:rPr lang="en-US" altLang="zh-CN" sz="1200" i="1">
                                        <a:latin typeface="Cambria Math" panose="02040503050406030204" pitchFamily="18" charset="0"/>
                                        <a:ea typeface="Cambria Math" panose="02040503050406030204" pitchFamily="18" charset="0"/>
                                        <a:cs typeface="+mn-ea"/>
                                      </a:rPr>
                                      <m:t>𝑜𝑙𝑑</m:t>
                                    </m:r>
                                  </m:sub>
                                </m:sSub>
                              </m:sub>
                            </m:sSub>
                            <m:d>
                              <m:dPr>
                                <m:ctrlPr>
                                  <a:rPr lang="en-US" altLang="zh-CN" sz="1200" i="1">
                                    <a:latin typeface="Cambria Math" panose="02040503050406030204" pitchFamily="18" charset="0"/>
                                    <a:ea typeface="Cambria Math" panose="02040503050406030204" pitchFamily="18" charset="0"/>
                                    <a:cs typeface="+mn-ea"/>
                                  </a:rPr>
                                </m:ctrlPr>
                              </m:dPr>
                              <m:e>
                                <m:sSub>
                                  <m:sSubPr>
                                    <m:ctrlPr>
                                      <a:rPr lang="en-US" altLang="zh-CN" sz="1200" i="1">
                                        <a:latin typeface="Cambria Math" panose="02040503050406030204" pitchFamily="18" charset="0"/>
                                        <a:ea typeface="Cambria Math" panose="02040503050406030204" pitchFamily="18" charset="0"/>
                                        <a:cs typeface="+mn-ea"/>
                                      </a:rPr>
                                    </m:ctrlPr>
                                  </m:sSubPr>
                                  <m:e>
                                    <m:r>
                                      <a:rPr lang="en-US" altLang="zh-CN" sz="1200" i="1">
                                        <a:latin typeface="Cambria Math" panose="02040503050406030204" pitchFamily="18" charset="0"/>
                                        <a:ea typeface="Cambria Math" panose="02040503050406030204" pitchFamily="18" charset="0"/>
                                        <a:cs typeface="+mn-ea"/>
                                      </a:rPr>
                                      <m:t>𝑎</m:t>
                                    </m:r>
                                  </m:e>
                                  <m:sub>
                                    <m:r>
                                      <a:rPr lang="en-US" altLang="zh-CN" sz="1200" i="1">
                                        <a:latin typeface="Cambria Math" panose="02040503050406030204" pitchFamily="18" charset="0"/>
                                        <a:ea typeface="Cambria Math" panose="02040503050406030204" pitchFamily="18" charset="0"/>
                                        <a:cs typeface="+mn-ea"/>
                                      </a:rPr>
                                      <m:t>𝑡</m:t>
                                    </m:r>
                                  </m:sub>
                                </m:sSub>
                              </m:e>
                              <m:e>
                                <m:sSub>
                                  <m:sSubPr>
                                    <m:ctrlPr>
                                      <a:rPr lang="en-US" altLang="zh-CN" sz="1200" i="1">
                                        <a:latin typeface="Cambria Math" panose="02040503050406030204" pitchFamily="18" charset="0"/>
                                        <a:ea typeface="Cambria Math" panose="02040503050406030204" pitchFamily="18" charset="0"/>
                                        <a:cs typeface="+mn-ea"/>
                                      </a:rPr>
                                    </m:ctrlPr>
                                  </m:sSubPr>
                                  <m:e>
                                    <m:r>
                                      <a:rPr lang="en-US" altLang="zh-CN" sz="1200" i="1">
                                        <a:latin typeface="Cambria Math" panose="02040503050406030204" pitchFamily="18" charset="0"/>
                                        <a:ea typeface="Cambria Math" panose="02040503050406030204" pitchFamily="18" charset="0"/>
                                        <a:cs typeface="+mn-ea"/>
                                      </a:rPr>
                                      <m:t>𝑠</m:t>
                                    </m:r>
                                  </m:e>
                                  <m:sub>
                                    <m:r>
                                      <a:rPr lang="en-US" altLang="zh-CN" sz="1200" i="1">
                                        <a:latin typeface="Cambria Math" panose="02040503050406030204" pitchFamily="18" charset="0"/>
                                        <a:ea typeface="Cambria Math" panose="02040503050406030204" pitchFamily="18" charset="0"/>
                                        <a:cs typeface="+mn-ea"/>
                                      </a:rPr>
                                      <m:t>𝑡</m:t>
                                    </m:r>
                                  </m:sub>
                                </m:sSub>
                              </m:e>
                            </m:d>
                          </m:den>
                        </m:f>
                        <m:sSub>
                          <m:sSubPr>
                            <m:ctrlPr>
                              <a:rPr lang="en-US" altLang="zh-CN" sz="1200" i="1">
                                <a:latin typeface="Cambria Math" panose="02040503050406030204" pitchFamily="18" charset="0"/>
                                <a:ea typeface="微软雅黑" panose="020B0503020204020204" pitchFamily="34" charset="-122"/>
                                <a:cs typeface="+mn-ea"/>
                              </a:rPr>
                            </m:ctrlPr>
                          </m:sSubPr>
                          <m:e>
                            <m:r>
                              <a:rPr lang="en-US" altLang="zh-CN" sz="1200" i="1">
                                <a:latin typeface="Cambria Math" panose="02040503050406030204" pitchFamily="18" charset="0"/>
                                <a:ea typeface="微软雅黑" panose="020B0503020204020204" pitchFamily="34" charset="-122"/>
                                <a:cs typeface="+mn-ea"/>
                              </a:rPr>
                              <m:t>𝐴</m:t>
                            </m:r>
                          </m:e>
                          <m:sub>
                            <m:r>
                              <a:rPr lang="zh-CN" altLang="en-US" sz="1200" i="1">
                                <a:latin typeface="Cambria Math" panose="02040503050406030204" pitchFamily="18" charset="0"/>
                                <a:ea typeface="微软雅黑" panose="020B0503020204020204" pitchFamily="34" charset="-122"/>
                                <a:cs typeface="+mn-ea"/>
                              </a:rPr>
                              <m:t>𝜋</m:t>
                            </m:r>
                          </m:sub>
                        </m:sSub>
                        <m:r>
                          <a:rPr lang="en-US" altLang="zh-CN" sz="1200" i="1">
                            <a:latin typeface="Cambria Math" panose="02040503050406030204" pitchFamily="18" charset="0"/>
                            <a:ea typeface="微软雅黑" panose="020B0503020204020204" pitchFamily="34" charset="-122"/>
                            <a:cs typeface="+mn-ea"/>
                          </a:rPr>
                          <m:t>(</m:t>
                        </m:r>
                        <m:sSub>
                          <m:sSubPr>
                            <m:ctrlPr>
                              <a:rPr lang="en-US" altLang="zh-CN" sz="1200" i="1">
                                <a:latin typeface="Cambria Math" panose="02040503050406030204" pitchFamily="18" charset="0"/>
                                <a:ea typeface="微软雅黑" panose="020B0503020204020204" pitchFamily="34" charset="-122"/>
                                <a:cs typeface="+mn-ea"/>
                              </a:rPr>
                            </m:ctrlPr>
                          </m:sSubPr>
                          <m:e>
                            <m:r>
                              <a:rPr lang="en-US" altLang="zh-CN" sz="1200" i="1">
                                <a:latin typeface="Cambria Math" panose="02040503050406030204" pitchFamily="18" charset="0"/>
                                <a:ea typeface="微软雅黑" panose="020B0503020204020204" pitchFamily="34" charset="-122"/>
                                <a:cs typeface="+mn-ea"/>
                              </a:rPr>
                              <m:t>𝑠</m:t>
                            </m:r>
                          </m:e>
                          <m:sub>
                            <m:r>
                              <a:rPr lang="en-US" altLang="zh-CN" sz="1200" i="1">
                                <a:latin typeface="Cambria Math" panose="02040503050406030204" pitchFamily="18" charset="0"/>
                                <a:ea typeface="微软雅黑" panose="020B0503020204020204" pitchFamily="34" charset="-122"/>
                                <a:cs typeface="+mn-ea"/>
                              </a:rPr>
                              <m:t>𝑡</m:t>
                            </m:r>
                          </m:sub>
                        </m:sSub>
                        <m:r>
                          <a:rPr lang="en-US" altLang="zh-CN" sz="1200" i="1">
                            <a:latin typeface="Cambria Math" panose="02040503050406030204" pitchFamily="18" charset="0"/>
                            <a:ea typeface="微软雅黑" panose="020B0503020204020204" pitchFamily="34" charset="-122"/>
                            <a:cs typeface="+mn-ea"/>
                          </a:rPr>
                          <m:t>,</m:t>
                        </m:r>
                        <m:sSub>
                          <m:sSubPr>
                            <m:ctrlPr>
                              <a:rPr lang="en-US" altLang="zh-CN" sz="1200" i="1">
                                <a:latin typeface="Cambria Math" panose="02040503050406030204" pitchFamily="18" charset="0"/>
                                <a:ea typeface="微软雅黑" panose="020B0503020204020204" pitchFamily="34" charset="-122"/>
                                <a:cs typeface="+mn-ea"/>
                              </a:rPr>
                            </m:ctrlPr>
                          </m:sSubPr>
                          <m:e>
                            <m:r>
                              <a:rPr lang="en-US" altLang="zh-CN" sz="1200" i="1">
                                <a:latin typeface="Cambria Math" panose="02040503050406030204" pitchFamily="18" charset="0"/>
                                <a:ea typeface="微软雅黑" panose="020B0503020204020204" pitchFamily="34" charset="-122"/>
                                <a:cs typeface="+mn-ea"/>
                              </a:rPr>
                              <m:t>𝑎</m:t>
                            </m:r>
                          </m:e>
                          <m:sub>
                            <m:r>
                              <a:rPr lang="en-US" altLang="zh-CN" sz="1200" i="1">
                                <a:latin typeface="Cambria Math" panose="02040503050406030204" pitchFamily="18" charset="0"/>
                                <a:ea typeface="微软雅黑" panose="020B0503020204020204" pitchFamily="34" charset="-122"/>
                                <a:cs typeface="+mn-ea"/>
                              </a:rPr>
                              <m:t>𝑡</m:t>
                            </m:r>
                          </m:sub>
                        </m:sSub>
                        <m:r>
                          <a:rPr lang="en-US" altLang="zh-CN" sz="1200" i="1">
                            <a:latin typeface="Cambria Math" panose="02040503050406030204" pitchFamily="18" charset="0"/>
                            <a:ea typeface="微软雅黑" panose="020B0503020204020204" pitchFamily="34" charset="-122"/>
                            <a:cs typeface="+mn-ea"/>
                          </a:rPr>
                          <m:t>)</m:t>
                        </m:r>
                      </m:e>
                    </m:d>
                  </m:oMath>
                </a14:m>
                <a:endParaRPr lang="en-US" altLang="zh-CN" sz="1200" dirty="0" smtClean="0">
                  <a:latin typeface="微软雅黑" panose="020B0503020204020204" pitchFamily="34" charset="-122"/>
                  <a:ea typeface="微软雅黑" panose="020B0503020204020204" pitchFamily="34" charset="-122"/>
                  <a:cs typeface="+mn-ea"/>
                </a:endParaRPr>
              </a:p>
              <a:p>
                <a:pPr marL="342900" indent="-342900">
                  <a:lnSpc>
                    <a:spcPct val="150000"/>
                  </a:lnSpc>
                  <a:buFont typeface="Arial" panose="020B0604020202020204" pitchFamily="34" charset="0"/>
                  <a:buChar char="•"/>
                </a:pPr>
                <a:r>
                  <a:rPr lang="zh-CN" altLang="en-US" sz="1400" b="1" dirty="0" smtClean="0">
                    <a:latin typeface="微软雅黑" panose="020B0503020204020204" pitchFamily="34" charset="-122"/>
                    <a:ea typeface="微软雅黑" panose="020B0503020204020204" pitchFamily="34" charset="-122"/>
                    <a:cs typeface="+mn-ea"/>
                  </a:rPr>
                  <a:t>采样方法：</a:t>
                </a:r>
                <a:endParaRPr lang="en-US" altLang="zh-CN" sz="1400" b="1" dirty="0" smtClean="0">
                  <a:latin typeface="微软雅黑" panose="020B0503020204020204" pitchFamily="34" charset="-122"/>
                  <a:ea typeface="微软雅黑" panose="020B0503020204020204" pitchFamily="34" charset="-122"/>
                  <a:cs typeface="+mn-ea"/>
                </a:endParaRPr>
              </a:p>
              <a:p>
                <a:pPr marL="800100" lvl="1" indent="-342900">
                  <a:lnSpc>
                    <a:spcPct val="150000"/>
                  </a:lnSpc>
                  <a:buFont typeface="Arial" panose="020B0604020202020204" pitchFamily="34" charset="0"/>
                  <a:buChar char="•"/>
                </a:pPr>
                <a:r>
                  <a:rPr lang="en-US" altLang="zh-CN" sz="1200" dirty="0" smtClean="0">
                    <a:latin typeface="微软雅黑" panose="020B0503020204020204" pitchFamily="34" charset="-122"/>
                    <a:ea typeface="微软雅黑" panose="020B0503020204020204" pitchFamily="34" charset="-122"/>
                    <a:cs typeface="+mn-ea"/>
                  </a:rPr>
                  <a:t>Reject </a:t>
                </a:r>
                <a:r>
                  <a:rPr lang="en-US" altLang="zh-CN" sz="1200" dirty="0">
                    <a:latin typeface="微软雅黑" panose="020B0503020204020204" pitchFamily="34" charset="-122"/>
                    <a:ea typeface="微软雅黑" panose="020B0503020204020204" pitchFamily="34" charset="-122"/>
                    <a:cs typeface="+mn-ea"/>
                  </a:rPr>
                  <a:t>S</a:t>
                </a:r>
                <a:r>
                  <a:rPr lang="en-US" altLang="zh-CN" sz="1200" dirty="0" smtClean="0">
                    <a:latin typeface="微软雅黑" panose="020B0503020204020204" pitchFamily="34" charset="-122"/>
                    <a:ea typeface="微软雅黑" panose="020B0503020204020204" pitchFamily="34" charset="-122"/>
                    <a:cs typeface="+mn-ea"/>
                  </a:rPr>
                  <a:t>ampling</a:t>
                </a:r>
                <a:r>
                  <a:rPr lang="zh-CN" altLang="en-US" sz="1200" dirty="0" smtClean="0">
                    <a:latin typeface="微软雅黑" panose="020B0503020204020204" pitchFamily="34" charset="-122"/>
                    <a:ea typeface="微软雅黑" panose="020B0503020204020204" pitchFamily="34" charset="-122"/>
                    <a:cs typeface="+mn-ea"/>
                  </a:rPr>
                  <a:t>：</a:t>
                </a:r>
                <a:r>
                  <a:rPr lang="en-US" altLang="zh-CN" sz="1200" dirty="0" smtClean="0">
                    <a:latin typeface="微软雅黑" panose="020B0503020204020204" pitchFamily="34" charset="-122"/>
                    <a:ea typeface="微软雅黑" panose="020B0503020204020204" pitchFamily="34" charset="-122"/>
                    <a:cs typeface="+mn-ea"/>
                  </a:rPr>
                  <a:t>Best-of-N</a:t>
                </a:r>
                <a:r>
                  <a:rPr lang="zh-CN" altLang="en-US" sz="1200" dirty="0" smtClean="0">
                    <a:latin typeface="微软雅黑" panose="020B0503020204020204" pitchFamily="34" charset="-122"/>
                    <a:ea typeface="微软雅黑" panose="020B0503020204020204" pitchFamily="34" charset="-122"/>
                    <a:cs typeface="+mn-ea"/>
                  </a:rPr>
                  <a:t>，</a:t>
                </a:r>
                <a:r>
                  <a:rPr lang="en-US" altLang="zh-CN" sz="1200" dirty="0" smtClean="0">
                    <a:latin typeface="微软雅黑" panose="020B0503020204020204" pitchFamily="34" charset="-122"/>
                    <a:ea typeface="微软雅黑" panose="020B0503020204020204" pitchFamily="34" charset="-122"/>
                    <a:cs typeface="+mn-ea"/>
                  </a:rPr>
                  <a:t>use verifier including PRM and ORM</a:t>
                </a:r>
                <a:r>
                  <a:rPr lang="zh-CN" altLang="en-US" sz="1200" dirty="0" smtClean="0">
                    <a:latin typeface="微软雅黑" panose="020B0503020204020204" pitchFamily="34" charset="-122"/>
                    <a:ea typeface="微软雅黑" panose="020B0503020204020204" pitchFamily="34" charset="-122"/>
                    <a:cs typeface="+mn-ea"/>
                  </a:rPr>
                  <a:t>，轨迹多样性低，</a:t>
                </a:r>
                <a:r>
                  <a:rPr lang="en-US" altLang="zh-CN" sz="1200" dirty="0" smtClean="0">
                    <a:latin typeface="微软雅黑" panose="020B0503020204020204" pitchFamily="34" charset="-122"/>
                    <a:ea typeface="微软雅黑" panose="020B0503020204020204" pitchFamily="34" charset="-122"/>
                    <a:cs typeface="+mn-ea"/>
                  </a:rPr>
                  <a:t>imbalance distribution</a:t>
                </a:r>
              </a:p>
              <a:p>
                <a:pPr marL="800100" lvl="1" indent="-342900">
                  <a:lnSpc>
                    <a:spcPct val="150000"/>
                  </a:lnSpc>
                  <a:buFont typeface="Arial" panose="020B0604020202020204" pitchFamily="34" charset="0"/>
                  <a:buChar char="•"/>
                </a:pPr>
                <a:r>
                  <a:rPr lang="en-US" altLang="zh-CN" sz="1200" dirty="0" smtClean="0">
                    <a:latin typeface="微软雅黑" panose="020B0503020204020204" pitchFamily="34" charset="-122"/>
                    <a:ea typeface="微软雅黑" panose="020B0503020204020204" pitchFamily="34" charset="-122"/>
                    <a:cs typeface="+mn-ea"/>
                  </a:rPr>
                  <a:t>Tree Search: Beam search</a:t>
                </a:r>
                <a:r>
                  <a:rPr lang="zh-CN" altLang="en-US" sz="1200" dirty="0" smtClean="0">
                    <a:latin typeface="微软雅黑" panose="020B0503020204020204" pitchFamily="34" charset="-122"/>
                    <a:ea typeface="微软雅黑" panose="020B0503020204020204" pitchFamily="34" charset="-122"/>
                    <a:cs typeface="+mn-ea"/>
                  </a:rPr>
                  <a:t>、</a:t>
                </a:r>
                <a:r>
                  <a:rPr lang="en-US" altLang="zh-CN" sz="1200" dirty="0" smtClean="0">
                    <a:latin typeface="微软雅黑" panose="020B0503020204020204" pitchFamily="34" charset="-122"/>
                    <a:ea typeface="微软雅黑" panose="020B0503020204020204" pitchFamily="34" charset="-122"/>
                    <a:cs typeface="+mn-ea"/>
                  </a:rPr>
                  <a:t>MCTS</a:t>
                </a:r>
                <a:r>
                  <a:rPr lang="zh-CN" altLang="en-US" sz="1200" dirty="0" smtClean="0">
                    <a:latin typeface="微软雅黑" panose="020B0503020204020204" pitchFamily="34" charset="-122"/>
                    <a:ea typeface="微软雅黑" panose="020B0503020204020204" pitchFamily="34" charset="-122"/>
                    <a:cs typeface="+mn-ea"/>
                  </a:rPr>
                  <a:t>、</a:t>
                </a:r>
                <a:r>
                  <a:rPr lang="en-US" altLang="zh-CN" sz="1200" dirty="0" smtClean="0">
                    <a:latin typeface="微软雅黑" panose="020B0503020204020204" pitchFamily="34" charset="-122"/>
                    <a:ea typeface="微软雅黑" panose="020B0503020204020204" pitchFamily="34" charset="-122"/>
                    <a:cs typeface="+mn-ea"/>
                  </a:rPr>
                  <a:t>DVTS</a:t>
                </a:r>
                <a:r>
                  <a:rPr lang="zh-CN" altLang="en-US" sz="1200" dirty="0" smtClean="0">
                    <a:latin typeface="微软雅黑" panose="020B0503020204020204" pitchFamily="34" charset="-122"/>
                    <a:ea typeface="微软雅黑" panose="020B0503020204020204" pitchFamily="34" charset="-122"/>
                    <a:cs typeface="+mn-ea"/>
                  </a:rPr>
                  <a:t>、</a:t>
                </a:r>
                <a:r>
                  <a:rPr lang="en-US" altLang="zh-CN" sz="1200" b="1" dirty="0" err="1" smtClean="0">
                    <a:latin typeface="微软雅黑" panose="020B0503020204020204" pitchFamily="34" charset="-122"/>
                    <a:ea typeface="微软雅黑" panose="020B0503020204020204" pitchFamily="34" charset="-122"/>
                    <a:cs typeface="+mn-ea"/>
                  </a:rPr>
                  <a:t>FastMCTS</a:t>
                </a:r>
                <a:r>
                  <a:rPr lang="zh-CN" altLang="en-US" sz="1200" dirty="0" smtClean="0">
                    <a:latin typeface="微软雅黑" panose="020B0503020204020204" pitchFamily="34" charset="-122"/>
                    <a:ea typeface="微软雅黑" panose="020B0503020204020204" pitchFamily="34" charset="-122"/>
                    <a:cs typeface="+mn-ea"/>
                  </a:rPr>
                  <a:t>，</a:t>
                </a:r>
                <a:r>
                  <a:rPr lang="en-US" altLang="zh-CN" sz="1200" dirty="0" smtClean="0">
                    <a:latin typeface="微软雅黑" panose="020B0503020204020204" pitchFamily="34" charset="-122"/>
                    <a:ea typeface="微软雅黑" panose="020B0503020204020204" pitchFamily="34" charset="-122"/>
                    <a:cs typeface="+mn-ea"/>
                  </a:rPr>
                  <a:t>PRM is used to provide reward score</a:t>
                </a:r>
                <a:r>
                  <a:rPr lang="zh-CN" altLang="en-US" sz="1200" dirty="0" smtClean="0">
                    <a:latin typeface="微软雅黑" panose="020B0503020204020204" pitchFamily="34" charset="-122"/>
                    <a:ea typeface="微软雅黑" panose="020B0503020204020204" pitchFamily="34" charset="-122"/>
                    <a:cs typeface="+mn-ea"/>
                  </a:rPr>
                  <a:t>，搜索空间大，缓存需求大</a:t>
                </a:r>
                <a:endParaRPr lang="en-US" altLang="zh-CN" sz="1200" dirty="0" smtClean="0">
                  <a:latin typeface="微软雅黑" panose="020B0503020204020204" pitchFamily="34" charset="-122"/>
                  <a:ea typeface="微软雅黑" panose="020B0503020204020204" pitchFamily="34" charset="-122"/>
                  <a:cs typeface="+mn-ea"/>
                </a:endParaRPr>
              </a:p>
            </p:txBody>
          </p:sp>
        </mc:Choice>
        <mc:Fallback xmlns="">
          <p:sp>
            <p:nvSpPr>
              <p:cNvPr id="4" name="textbox 10"/>
              <p:cNvSpPr>
                <a:spLocks noRot="1" noChangeAspect="1" noMove="1" noResize="1" noEditPoints="1" noAdjustHandles="1" noChangeArrowheads="1" noChangeShapeType="1" noTextEdit="1"/>
              </p:cNvSpPr>
              <p:nvPr/>
            </p:nvSpPr>
            <p:spPr>
              <a:xfrm>
                <a:off x="399556" y="765158"/>
                <a:ext cx="11399520" cy="5890523"/>
              </a:xfrm>
              <a:prstGeom prst="rect">
                <a:avLst/>
              </a:prstGeom>
              <a:blipFill>
                <a:blip r:embed="rId3"/>
                <a:stretch>
                  <a:fillRect l="-107"/>
                </a:stretch>
              </a:blipFill>
              <a:ln w="19050">
                <a:noFill/>
              </a:ln>
            </p:spPr>
            <p:txBody>
              <a:bodyPr/>
              <a:lstStyle/>
              <a:p>
                <a:r>
                  <a:rPr lang="zh-CN" altLang="en-US">
                    <a:noFill/>
                  </a:rPr>
                  <a:t> </a:t>
                </a:r>
              </a:p>
            </p:txBody>
          </p:sp>
        </mc:Fallback>
      </mc:AlternateContent>
      <p:grpSp>
        <p:nvGrpSpPr>
          <p:cNvPr id="12" name="组合 11"/>
          <p:cNvGrpSpPr/>
          <p:nvPr/>
        </p:nvGrpSpPr>
        <p:grpSpPr>
          <a:xfrm>
            <a:off x="6326932" y="3005269"/>
            <a:ext cx="5101319" cy="983850"/>
            <a:chOff x="6305356" y="3220662"/>
            <a:chExt cx="5101319" cy="983850"/>
          </a:xfrm>
        </p:grpSpPr>
        <p:pic>
          <p:nvPicPr>
            <p:cNvPr id="6" name="图片 5"/>
            <p:cNvPicPr>
              <a:picLocks noChangeAspect="1"/>
            </p:cNvPicPr>
            <p:nvPr/>
          </p:nvPicPr>
          <p:blipFill>
            <a:blip r:embed="rId4"/>
            <a:stretch>
              <a:fillRect/>
            </a:stretch>
          </p:blipFill>
          <p:spPr>
            <a:xfrm>
              <a:off x="6649825" y="3299658"/>
              <a:ext cx="4756850" cy="626871"/>
            </a:xfrm>
            <a:prstGeom prst="rect">
              <a:avLst/>
            </a:prstGeom>
          </p:spPr>
        </p:pic>
        <p:pic>
          <p:nvPicPr>
            <p:cNvPr id="7" name="图片 6"/>
            <p:cNvPicPr>
              <a:picLocks noChangeAspect="1"/>
            </p:cNvPicPr>
            <p:nvPr/>
          </p:nvPicPr>
          <p:blipFill rotWithShape="1">
            <a:blip r:embed="rId5"/>
            <a:srcRect t="26901" b="15832"/>
            <a:stretch/>
          </p:blipFill>
          <p:spPr>
            <a:xfrm>
              <a:off x="7285194" y="3874752"/>
              <a:ext cx="3752993" cy="329760"/>
            </a:xfrm>
            <a:prstGeom prst="rect">
              <a:avLst/>
            </a:prstGeom>
          </p:spPr>
        </p:pic>
        <p:sp>
          <p:nvSpPr>
            <p:cNvPr id="10" name="矩形 9"/>
            <p:cNvSpPr/>
            <p:nvPr/>
          </p:nvSpPr>
          <p:spPr>
            <a:xfrm>
              <a:off x="6305356" y="3220662"/>
              <a:ext cx="1797263" cy="276999"/>
            </a:xfrm>
            <a:prstGeom prst="rect">
              <a:avLst/>
            </a:prstGeom>
          </p:spPr>
          <p:txBody>
            <a:bodyPr wrap="square">
              <a:spAutoFit/>
            </a:bodyPr>
            <a:lstStyle/>
            <a:p>
              <a:r>
                <a:rPr lang="en-US" altLang="zh-CN" sz="1200" b="1" dirty="0" smtClean="0">
                  <a:solidFill>
                    <a:srgbClr val="0070C0"/>
                  </a:solidFill>
                  <a:latin typeface="+mj-ea"/>
                  <a:ea typeface="+mj-ea"/>
                </a:rPr>
                <a:t>Critic</a:t>
              </a:r>
              <a:r>
                <a:rPr lang="zh-CN" altLang="en-US" sz="1200" b="1" dirty="0" smtClean="0">
                  <a:solidFill>
                    <a:srgbClr val="0070C0"/>
                  </a:solidFill>
                  <a:latin typeface="+mj-ea"/>
                  <a:ea typeface="+mj-ea"/>
                </a:rPr>
                <a:t>优化目标</a:t>
              </a:r>
              <a:r>
                <a:rPr lang="en-US" altLang="zh-CN" sz="1200" b="1" dirty="0" smtClean="0">
                  <a:solidFill>
                    <a:srgbClr val="0070C0"/>
                  </a:solidFill>
                  <a:latin typeface="+mj-ea"/>
                  <a:ea typeface="+mj-ea"/>
                </a:rPr>
                <a:t>:</a:t>
              </a:r>
              <a:endParaRPr lang="zh-CN" altLang="en-US" sz="1200" b="1" dirty="0">
                <a:solidFill>
                  <a:srgbClr val="0070C0"/>
                </a:solidFill>
                <a:latin typeface="+mj-ea"/>
                <a:ea typeface="+mj-ea"/>
              </a:endParaRPr>
            </a:p>
          </p:txBody>
        </p:sp>
      </p:grpSp>
      <p:grpSp>
        <p:nvGrpSpPr>
          <p:cNvPr id="13" name="组合 12"/>
          <p:cNvGrpSpPr/>
          <p:nvPr/>
        </p:nvGrpSpPr>
        <p:grpSpPr>
          <a:xfrm>
            <a:off x="6326932" y="3982042"/>
            <a:ext cx="4562913" cy="527185"/>
            <a:chOff x="6640491" y="4518508"/>
            <a:chExt cx="4562913" cy="527185"/>
          </a:xfrm>
        </p:grpSpPr>
        <p:pic>
          <p:nvPicPr>
            <p:cNvPr id="8" name="图片 7"/>
            <p:cNvPicPr>
              <a:picLocks noChangeAspect="1"/>
            </p:cNvPicPr>
            <p:nvPr/>
          </p:nvPicPr>
          <p:blipFill rotWithShape="1">
            <a:blip r:embed="rId6"/>
            <a:srcRect t="20224" r="5664" b="17547"/>
            <a:stretch/>
          </p:blipFill>
          <p:spPr>
            <a:xfrm>
              <a:off x="7346884" y="4730621"/>
              <a:ext cx="3856520" cy="315072"/>
            </a:xfrm>
            <a:prstGeom prst="rect">
              <a:avLst/>
            </a:prstGeom>
          </p:spPr>
        </p:pic>
        <p:sp>
          <p:nvSpPr>
            <p:cNvPr id="11" name="矩形 10"/>
            <p:cNvSpPr/>
            <p:nvPr/>
          </p:nvSpPr>
          <p:spPr>
            <a:xfrm>
              <a:off x="6640491" y="4518508"/>
              <a:ext cx="1797263" cy="276999"/>
            </a:xfrm>
            <a:prstGeom prst="rect">
              <a:avLst/>
            </a:prstGeom>
          </p:spPr>
          <p:txBody>
            <a:bodyPr wrap="square">
              <a:spAutoFit/>
            </a:bodyPr>
            <a:lstStyle/>
            <a:p>
              <a:r>
                <a:rPr lang="en-US" altLang="zh-CN" sz="1200" b="1" dirty="0" smtClean="0">
                  <a:solidFill>
                    <a:srgbClr val="0070C0"/>
                  </a:solidFill>
                  <a:latin typeface="+mj-ea"/>
                  <a:ea typeface="+mj-ea"/>
                </a:rPr>
                <a:t>Actor</a:t>
              </a:r>
              <a:r>
                <a:rPr lang="zh-CN" altLang="en-US" sz="1200" b="1" dirty="0" smtClean="0">
                  <a:solidFill>
                    <a:srgbClr val="0070C0"/>
                  </a:solidFill>
                  <a:latin typeface="+mj-ea"/>
                  <a:ea typeface="+mj-ea"/>
                </a:rPr>
                <a:t>优化目标</a:t>
              </a:r>
              <a:r>
                <a:rPr lang="en-US" altLang="zh-CN" sz="1200" b="1" dirty="0" smtClean="0">
                  <a:solidFill>
                    <a:srgbClr val="0070C0"/>
                  </a:solidFill>
                  <a:latin typeface="+mj-ea"/>
                  <a:ea typeface="+mj-ea"/>
                </a:rPr>
                <a:t>:</a:t>
              </a:r>
              <a:endParaRPr lang="zh-CN" altLang="en-US" sz="1200" b="1" dirty="0">
                <a:solidFill>
                  <a:srgbClr val="0070C0"/>
                </a:solidFill>
                <a:latin typeface="+mj-ea"/>
                <a:ea typeface="+mj-ea"/>
              </a:endParaRPr>
            </a:p>
          </p:txBody>
        </p:sp>
      </p:grpSp>
      <p:grpSp>
        <p:nvGrpSpPr>
          <p:cNvPr id="15" name="组合 14"/>
          <p:cNvGrpSpPr/>
          <p:nvPr/>
        </p:nvGrpSpPr>
        <p:grpSpPr>
          <a:xfrm>
            <a:off x="6326932" y="1725036"/>
            <a:ext cx="5567525" cy="1334917"/>
            <a:chOff x="6136640" y="1838919"/>
            <a:chExt cx="5567525" cy="1334917"/>
          </a:xfrm>
        </p:grpSpPr>
        <p:pic>
          <p:nvPicPr>
            <p:cNvPr id="5" name="图片 4"/>
            <p:cNvPicPr>
              <a:picLocks noChangeAspect="1"/>
            </p:cNvPicPr>
            <p:nvPr/>
          </p:nvPicPr>
          <p:blipFill>
            <a:blip r:embed="rId7"/>
            <a:stretch>
              <a:fillRect/>
            </a:stretch>
          </p:blipFill>
          <p:spPr>
            <a:xfrm>
              <a:off x="6333349" y="1971610"/>
              <a:ext cx="5370816" cy="1202226"/>
            </a:xfrm>
            <a:prstGeom prst="rect">
              <a:avLst/>
            </a:prstGeom>
          </p:spPr>
        </p:pic>
        <p:sp>
          <p:nvSpPr>
            <p:cNvPr id="14" name="矩形 13"/>
            <p:cNvSpPr/>
            <p:nvPr/>
          </p:nvSpPr>
          <p:spPr>
            <a:xfrm>
              <a:off x="6136640" y="1838919"/>
              <a:ext cx="2372878" cy="276999"/>
            </a:xfrm>
            <a:prstGeom prst="rect">
              <a:avLst/>
            </a:prstGeom>
          </p:spPr>
          <p:txBody>
            <a:bodyPr wrap="square">
              <a:spAutoFit/>
            </a:bodyPr>
            <a:lstStyle/>
            <a:p>
              <a:r>
                <a:rPr lang="en-US" altLang="zh-CN" sz="1200" b="1" dirty="0" smtClean="0">
                  <a:solidFill>
                    <a:srgbClr val="0070C0"/>
                  </a:solidFill>
                  <a:latin typeface="+mj-ea"/>
                  <a:ea typeface="+mj-ea"/>
                </a:rPr>
                <a:t>TD Advantage/baseline</a:t>
              </a:r>
              <a:r>
                <a:rPr lang="zh-CN" altLang="en-US" sz="1200" b="1" dirty="0" smtClean="0">
                  <a:solidFill>
                    <a:srgbClr val="0070C0"/>
                  </a:solidFill>
                  <a:latin typeface="+mj-ea"/>
                  <a:ea typeface="+mj-ea"/>
                </a:rPr>
                <a:t>推导</a:t>
              </a:r>
              <a:r>
                <a:rPr lang="en-US" altLang="zh-CN" sz="1200" b="1" dirty="0" smtClean="0">
                  <a:solidFill>
                    <a:srgbClr val="0070C0"/>
                  </a:solidFill>
                  <a:latin typeface="+mj-ea"/>
                  <a:ea typeface="+mj-ea"/>
                </a:rPr>
                <a:t>:</a:t>
              </a:r>
              <a:endParaRPr lang="zh-CN" altLang="en-US" sz="1200" b="1" dirty="0">
                <a:solidFill>
                  <a:srgbClr val="0070C0"/>
                </a:solidFill>
                <a:latin typeface="+mj-ea"/>
                <a:ea typeface="+mj-ea"/>
              </a:endParaRPr>
            </a:p>
          </p:txBody>
        </p:sp>
      </p:grpSp>
      <p:sp>
        <p:nvSpPr>
          <p:cNvPr id="9" name="灯片编号占位符 8"/>
          <p:cNvSpPr>
            <a:spLocks noGrp="1"/>
          </p:cNvSpPr>
          <p:nvPr>
            <p:ph type="sldNum" sz="quarter" idx="13"/>
          </p:nvPr>
        </p:nvSpPr>
        <p:spPr/>
        <p:txBody>
          <a:bodyPr/>
          <a:lstStyle/>
          <a:p>
            <a:fld id="{D0399D1A-D296-42B7-916E-50FBDB540DBE}" type="slidenum">
              <a:rPr lang="zh-CN" altLang="en-US" smtClean="0"/>
              <a:pPr/>
              <a:t>14</a:t>
            </a:fld>
            <a:endParaRPr lang="zh-CN" altLang="en-US" dirty="0"/>
          </a:p>
        </p:txBody>
      </p:sp>
    </p:spTree>
    <p:extLst>
      <p:ext uri="{BB962C8B-B14F-4D97-AF65-F5344CB8AC3E}">
        <p14:creationId xmlns:p14="http://schemas.microsoft.com/office/powerpoint/2010/main" val="10094030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4"/>
          </p:nvPr>
        </p:nvSpPr>
        <p:spPr/>
        <p:txBody>
          <a:bodyPr/>
          <a:lstStyle/>
          <a:p>
            <a:r>
              <a:rPr lang="zh-CN" altLang="en-US" dirty="0"/>
              <a:t>策略优化算法</a:t>
            </a:r>
            <a:r>
              <a:rPr lang="zh-CN" altLang="en-US" dirty="0" smtClean="0"/>
              <a:t>：</a:t>
            </a:r>
            <a:r>
              <a:rPr lang="en-US" altLang="zh-CN" dirty="0" smtClean="0"/>
              <a:t>DPO</a:t>
            </a:r>
            <a:endParaRPr lang="en-US" altLang="zh-CN" dirty="0"/>
          </a:p>
        </p:txBody>
      </p:sp>
      <mc:AlternateContent xmlns:mc="http://schemas.openxmlformats.org/markup-compatibility/2006" xmlns:a14="http://schemas.microsoft.com/office/drawing/2010/main">
        <mc:Choice Requires="a14">
          <p:sp>
            <p:nvSpPr>
              <p:cNvPr id="4" name="textbox 10"/>
              <p:cNvSpPr/>
              <p:nvPr/>
            </p:nvSpPr>
            <p:spPr>
              <a:xfrm>
                <a:off x="558800" y="1241232"/>
                <a:ext cx="10952480" cy="4200958"/>
              </a:xfrm>
              <a:prstGeom prst="rect">
                <a:avLst/>
              </a:prstGeom>
              <a:ln w="19050">
                <a:noFill/>
              </a:ln>
            </p:spPr>
            <p:txBody>
              <a:bodyPr wrap="square">
                <a:spAutoFit/>
              </a:bodyPr>
              <a:lstStyle/>
              <a:p>
                <a:pPr marL="342900" indent="-342900">
                  <a:lnSpc>
                    <a:spcPct val="150000"/>
                  </a:lnSpc>
                  <a:buFont typeface="Arial" panose="020B0604020202020204" pitchFamily="34" charset="0"/>
                  <a:buChar char="•"/>
                </a:pPr>
                <a:r>
                  <a:rPr lang="en-US" altLang="zh-CN" b="1" dirty="0" smtClean="0">
                    <a:latin typeface="微软雅黑" panose="020B0503020204020204" pitchFamily="34" charset="-122"/>
                    <a:ea typeface="微软雅黑" panose="020B0503020204020204" pitchFamily="34" charset="-122"/>
                    <a:cs typeface="+mn-ea"/>
                  </a:rPr>
                  <a:t>DPO</a:t>
                </a:r>
                <a:r>
                  <a:rPr lang="zh-CN" altLang="en-US" b="1" dirty="0">
                    <a:latin typeface="微软雅黑" panose="020B0503020204020204" pitchFamily="34" charset="-122"/>
                    <a:ea typeface="微软雅黑" panose="020B0503020204020204" pitchFamily="34" charset="-122"/>
                    <a:cs typeface="+mn-ea"/>
                  </a:rPr>
                  <a:t>算法</a:t>
                </a:r>
                <a:r>
                  <a:rPr lang="zh-CN" altLang="en-US" b="1" dirty="0" smtClean="0">
                    <a:latin typeface="微软雅黑" panose="020B0503020204020204" pitchFamily="34" charset="-122"/>
                    <a:ea typeface="微软雅黑" panose="020B0503020204020204" pitchFamily="34" charset="-122"/>
                    <a:cs typeface="+mn-ea"/>
                  </a:rPr>
                  <a:t>：</a:t>
                </a:r>
                <a:r>
                  <a:rPr lang="zh-CN" altLang="en-US" dirty="0" smtClean="0">
                    <a:latin typeface="微软雅黑" panose="020B0503020204020204" pitchFamily="34" charset="-122"/>
                    <a:ea typeface="微软雅黑" panose="020B0503020204020204" pitchFamily="34" charset="-122"/>
                    <a:cs typeface="+mn-ea"/>
                  </a:rPr>
                  <a:t>不需要奖励模型，直接</a:t>
                </a:r>
                <a:r>
                  <a:rPr lang="zh-CN" altLang="en-US" dirty="0">
                    <a:latin typeface="微软雅黑" panose="020B0503020204020204" pitchFamily="34" charset="-122"/>
                    <a:ea typeface="微软雅黑" panose="020B0503020204020204" pitchFamily="34" charset="-122"/>
                    <a:cs typeface="+mn-ea"/>
                  </a:rPr>
                  <a:t>利用人类偏好构建损失函数，使得受偏好的输出概率更高，未受偏好的输出概率更</a:t>
                </a:r>
                <a:r>
                  <a:rPr lang="zh-CN" altLang="en-US" dirty="0" smtClean="0">
                    <a:latin typeface="微软雅黑" panose="020B0503020204020204" pitchFamily="34" charset="-122"/>
                    <a:ea typeface="微软雅黑" panose="020B0503020204020204" pitchFamily="34" charset="-122"/>
                    <a:cs typeface="+mn-ea"/>
                  </a:rPr>
                  <a:t>低</a:t>
                </a:r>
                <a:endParaRPr lang="en-US" altLang="zh-CN" dirty="0" smtClean="0">
                  <a:latin typeface="微软雅黑" panose="020B0503020204020204" pitchFamily="34" charset="-122"/>
                  <a:ea typeface="微软雅黑" panose="020B0503020204020204" pitchFamily="34" charset="-122"/>
                  <a:cs typeface="+mn-ea"/>
                </a:endParaRPr>
              </a:p>
              <a:p>
                <a:pPr marL="800100" lvl="1" indent="-342900">
                  <a:lnSpc>
                    <a:spcPct val="150000"/>
                  </a:lnSpc>
                  <a:buFont typeface="+mj-ea"/>
                  <a:buAutoNum type="circleNumDbPlain"/>
                </a:pPr>
                <a:r>
                  <a:rPr lang="zh-CN" altLang="en-US" sz="1600" b="1" dirty="0" smtClean="0">
                    <a:latin typeface="微软雅黑" panose="020B0503020204020204" pitchFamily="34" charset="-122"/>
                    <a:ea typeface="微软雅黑" panose="020B0503020204020204" pitchFamily="34" charset="-122"/>
                    <a:cs typeface="+mn-ea"/>
                  </a:rPr>
                  <a:t>定义策略</a:t>
                </a:r>
                <a:r>
                  <a:rPr lang="zh-CN" altLang="en-US" sz="1600" dirty="0" smtClean="0">
                    <a:latin typeface="微软雅黑" panose="020B0503020204020204" pitchFamily="34" charset="-122"/>
                    <a:ea typeface="微软雅黑" panose="020B0503020204020204" pitchFamily="34" charset="-122"/>
                    <a:cs typeface="+mn-ea"/>
                  </a:rPr>
                  <a:t>：策略模型</a:t>
                </a:r>
                <a14:m>
                  <m:oMath xmlns:m="http://schemas.openxmlformats.org/officeDocument/2006/math">
                    <m:sSub>
                      <m:sSubPr>
                        <m:ctrlPr>
                          <a:rPr lang="en-US" altLang="zh-CN" sz="1600" i="1">
                            <a:latin typeface="Cambria Math" panose="02040503050406030204" pitchFamily="18" charset="0"/>
                            <a:ea typeface="Cambria Math" panose="02040503050406030204" pitchFamily="18" charset="0"/>
                            <a:cs typeface="+mn-ea"/>
                          </a:rPr>
                        </m:ctrlPr>
                      </m:sSubPr>
                      <m:e>
                        <m:r>
                          <a:rPr lang="zh-CN" altLang="en-US" sz="1600" i="1">
                            <a:latin typeface="Cambria Math" panose="02040503050406030204" pitchFamily="18" charset="0"/>
                            <a:ea typeface="Cambria Math" panose="02040503050406030204" pitchFamily="18" charset="0"/>
                            <a:cs typeface="+mn-ea"/>
                          </a:rPr>
                          <m:t>𝜋</m:t>
                        </m:r>
                      </m:e>
                      <m:sub>
                        <m:r>
                          <a:rPr lang="zh-CN" altLang="en-US" sz="1600" i="1">
                            <a:latin typeface="Cambria Math" panose="02040503050406030204" pitchFamily="18" charset="0"/>
                            <a:ea typeface="Cambria Math" panose="02040503050406030204" pitchFamily="18" charset="0"/>
                            <a:cs typeface="+mn-ea"/>
                          </a:rPr>
                          <m:t>𝜃</m:t>
                        </m:r>
                      </m:sub>
                    </m:sSub>
                    <m:d>
                      <m:dPr>
                        <m:ctrlPr>
                          <a:rPr lang="en-US" altLang="zh-CN" sz="1600" i="1">
                            <a:latin typeface="Cambria Math" panose="02040503050406030204" pitchFamily="18" charset="0"/>
                            <a:ea typeface="Cambria Math" panose="02040503050406030204" pitchFamily="18" charset="0"/>
                            <a:cs typeface="+mn-ea"/>
                          </a:rPr>
                        </m:ctrlPr>
                      </m:dPr>
                      <m:e>
                        <m:r>
                          <a:rPr lang="en-US" altLang="zh-CN" sz="1600" b="0" i="1" smtClean="0">
                            <a:latin typeface="Cambria Math" panose="02040503050406030204" pitchFamily="18" charset="0"/>
                            <a:ea typeface="Cambria Math" panose="02040503050406030204" pitchFamily="18" charset="0"/>
                            <a:cs typeface="+mn-ea"/>
                          </a:rPr>
                          <m:t>𝑦</m:t>
                        </m:r>
                      </m:e>
                      <m:e>
                        <m:r>
                          <a:rPr lang="en-US" altLang="zh-CN" sz="1600" b="0" i="1" smtClean="0">
                            <a:latin typeface="Cambria Math" panose="02040503050406030204" pitchFamily="18" charset="0"/>
                            <a:ea typeface="Cambria Math" panose="02040503050406030204" pitchFamily="18" charset="0"/>
                            <a:cs typeface="+mn-ea"/>
                          </a:rPr>
                          <m:t>𝑥</m:t>
                        </m:r>
                      </m:e>
                    </m:d>
                    <m:r>
                      <a:rPr lang="zh-CN" altLang="en-US" sz="1600" i="1" smtClean="0">
                        <a:latin typeface="Cambria Math" panose="02040503050406030204" pitchFamily="18" charset="0"/>
                        <a:ea typeface="Cambria Math" panose="02040503050406030204" pitchFamily="18" charset="0"/>
                        <a:cs typeface="+mn-ea"/>
                      </a:rPr>
                      <m:t>，</m:t>
                    </m:r>
                  </m:oMath>
                </a14:m>
                <a:r>
                  <a:rPr lang="en-US" altLang="zh-CN" sz="1600" dirty="0">
                    <a:ea typeface="Cambria Math" panose="02040503050406030204" pitchFamily="18" charset="0"/>
                    <a:cs typeface="+mn-ea"/>
                  </a:rPr>
                  <a:t> </a:t>
                </a:r>
                <a14:m>
                  <m:oMath xmlns:m="http://schemas.openxmlformats.org/officeDocument/2006/math">
                    <m:r>
                      <a:rPr lang="en-US" altLang="zh-CN" sz="1600" i="1">
                        <a:latin typeface="Cambria Math" panose="02040503050406030204" pitchFamily="18" charset="0"/>
                        <a:ea typeface="Cambria Math" panose="02040503050406030204" pitchFamily="18" charset="0"/>
                        <a:cs typeface="+mn-ea"/>
                      </a:rPr>
                      <m:t>𝑦</m:t>
                    </m:r>
                  </m:oMath>
                </a14:m>
                <a:r>
                  <a:rPr lang="zh-CN" altLang="en-US" sz="1600" dirty="0" smtClean="0">
                    <a:latin typeface="微软雅黑" panose="020B0503020204020204" pitchFamily="34" charset="-122"/>
                    <a:ea typeface="微软雅黑" panose="020B0503020204020204" pitchFamily="34" charset="-122"/>
                    <a:cs typeface="+mn-ea"/>
                  </a:rPr>
                  <a:t>表示输出，</a:t>
                </a:r>
                <a:r>
                  <a:rPr lang="en-US" altLang="zh-CN" sz="1600" dirty="0">
                    <a:ea typeface="Cambria Math" panose="02040503050406030204" pitchFamily="18" charset="0"/>
                    <a:cs typeface="+mn-ea"/>
                  </a:rPr>
                  <a:t> </a:t>
                </a:r>
                <a14:m>
                  <m:oMath xmlns:m="http://schemas.openxmlformats.org/officeDocument/2006/math">
                    <m:r>
                      <a:rPr lang="en-US" altLang="zh-CN" sz="1600" b="0" i="1" smtClean="0">
                        <a:latin typeface="Cambria Math" panose="02040503050406030204" pitchFamily="18" charset="0"/>
                        <a:ea typeface="Cambria Math" panose="02040503050406030204" pitchFamily="18" charset="0"/>
                        <a:cs typeface="+mn-ea"/>
                      </a:rPr>
                      <m:t>𝑥</m:t>
                    </m:r>
                  </m:oMath>
                </a14:m>
                <a:r>
                  <a:rPr lang="zh-CN" altLang="en-US" sz="1600" dirty="0" smtClean="0">
                    <a:latin typeface="微软雅黑" panose="020B0503020204020204" pitchFamily="34" charset="-122"/>
                    <a:ea typeface="微软雅黑" panose="020B0503020204020204" pitchFamily="34" charset="-122"/>
                    <a:cs typeface="+mn-ea"/>
                  </a:rPr>
                  <a:t>表示输入</a:t>
                </a:r>
                <a:endParaRPr lang="en-US" altLang="zh-CN" sz="1600" dirty="0" smtClean="0">
                  <a:latin typeface="微软雅黑" panose="020B0503020204020204" pitchFamily="34" charset="-122"/>
                  <a:ea typeface="微软雅黑" panose="020B0503020204020204" pitchFamily="34" charset="-122"/>
                  <a:cs typeface="+mn-ea"/>
                </a:endParaRPr>
              </a:p>
              <a:p>
                <a:pPr marL="800100" lvl="1" indent="-342900">
                  <a:lnSpc>
                    <a:spcPct val="150000"/>
                  </a:lnSpc>
                  <a:buFont typeface="+mj-ea"/>
                  <a:buAutoNum type="circleNumDbPlain"/>
                </a:pPr>
                <a:r>
                  <a:rPr lang="zh-CN" altLang="en-US" sz="1600" b="1" dirty="0" smtClean="0">
                    <a:latin typeface="微软雅黑" panose="020B0503020204020204" pitchFamily="34" charset="-122"/>
                    <a:ea typeface="微软雅黑" panose="020B0503020204020204" pitchFamily="34" charset="-122"/>
                    <a:cs typeface="+mn-ea"/>
                  </a:rPr>
                  <a:t>构建人类偏好数据</a:t>
                </a:r>
                <a:r>
                  <a:rPr lang="zh-CN" altLang="en-US" sz="1600" dirty="0" smtClean="0">
                    <a:latin typeface="微软雅黑" panose="020B0503020204020204" pitchFamily="34" charset="-122"/>
                    <a:ea typeface="微软雅黑" panose="020B0503020204020204" pitchFamily="34" charset="-122"/>
                    <a:cs typeface="+mn-ea"/>
                  </a:rPr>
                  <a:t>：表示为</a:t>
                </a:r>
                <a14:m>
                  <m:oMath xmlns:m="http://schemas.openxmlformats.org/officeDocument/2006/math">
                    <m:r>
                      <a:rPr lang="en-US" altLang="zh-CN" sz="1600" b="0" i="1" smtClean="0">
                        <a:latin typeface="Cambria Math" panose="02040503050406030204" pitchFamily="18" charset="0"/>
                        <a:ea typeface="微软雅黑" panose="020B0503020204020204" pitchFamily="34" charset="-122"/>
                        <a:cs typeface="+mn-ea"/>
                      </a:rPr>
                      <m:t>(</m:t>
                    </m:r>
                    <m:r>
                      <a:rPr lang="en-US" altLang="zh-CN" sz="1600" b="0" i="1" smtClean="0">
                        <a:latin typeface="Cambria Math" panose="02040503050406030204" pitchFamily="18" charset="0"/>
                        <a:ea typeface="微软雅黑" panose="020B0503020204020204" pitchFamily="34" charset="-122"/>
                        <a:cs typeface="+mn-ea"/>
                      </a:rPr>
                      <m:t>𝑥</m:t>
                    </m:r>
                    <m:r>
                      <a:rPr lang="en-US" altLang="zh-CN" sz="1600" b="0" i="1" smtClean="0">
                        <a:latin typeface="Cambria Math" panose="02040503050406030204" pitchFamily="18" charset="0"/>
                        <a:ea typeface="微软雅黑" panose="020B0503020204020204" pitchFamily="34" charset="-122"/>
                        <a:cs typeface="+mn-ea"/>
                      </a:rPr>
                      <m:t>,</m:t>
                    </m:r>
                    <m:sSup>
                      <m:sSupPr>
                        <m:ctrlPr>
                          <a:rPr lang="en-US" altLang="zh-CN" sz="1600" b="0" i="1" smtClean="0">
                            <a:latin typeface="Cambria Math" panose="02040503050406030204" pitchFamily="18" charset="0"/>
                            <a:ea typeface="微软雅黑" panose="020B0503020204020204" pitchFamily="34" charset="-122"/>
                            <a:cs typeface="+mn-ea"/>
                          </a:rPr>
                        </m:ctrlPr>
                      </m:sSupPr>
                      <m:e>
                        <m:r>
                          <a:rPr lang="en-US" altLang="zh-CN" sz="1600" b="0" i="1" smtClean="0">
                            <a:latin typeface="Cambria Math" panose="02040503050406030204" pitchFamily="18" charset="0"/>
                            <a:ea typeface="微软雅黑" panose="020B0503020204020204" pitchFamily="34" charset="-122"/>
                            <a:cs typeface="+mn-ea"/>
                          </a:rPr>
                          <m:t>𝑦</m:t>
                        </m:r>
                      </m:e>
                      <m:sup>
                        <m:r>
                          <a:rPr lang="en-US" altLang="zh-CN" sz="1600" b="0" i="1" smtClean="0">
                            <a:latin typeface="Cambria Math" panose="02040503050406030204" pitchFamily="18" charset="0"/>
                            <a:ea typeface="微软雅黑" panose="020B0503020204020204" pitchFamily="34" charset="-122"/>
                            <a:cs typeface="+mn-ea"/>
                          </a:rPr>
                          <m:t>+</m:t>
                        </m:r>
                      </m:sup>
                    </m:sSup>
                    <m:r>
                      <a:rPr lang="en-US" altLang="zh-CN" sz="1600" b="0" i="1" smtClean="0">
                        <a:latin typeface="Cambria Math" panose="02040503050406030204" pitchFamily="18" charset="0"/>
                        <a:ea typeface="微软雅黑" panose="020B0503020204020204" pitchFamily="34" charset="-122"/>
                        <a:cs typeface="+mn-ea"/>
                      </a:rPr>
                      <m:t>,</m:t>
                    </m:r>
                    <m:sSup>
                      <m:sSupPr>
                        <m:ctrlPr>
                          <a:rPr lang="en-US" altLang="zh-CN" sz="1600" b="0" i="1" smtClean="0">
                            <a:latin typeface="Cambria Math" panose="02040503050406030204" pitchFamily="18" charset="0"/>
                            <a:ea typeface="微软雅黑" panose="020B0503020204020204" pitchFamily="34" charset="-122"/>
                            <a:cs typeface="+mn-ea"/>
                          </a:rPr>
                        </m:ctrlPr>
                      </m:sSupPr>
                      <m:e>
                        <m:r>
                          <a:rPr lang="en-US" altLang="zh-CN" sz="1600" b="0" i="1" smtClean="0">
                            <a:latin typeface="Cambria Math" panose="02040503050406030204" pitchFamily="18" charset="0"/>
                            <a:ea typeface="微软雅黑" panose="020B0503020204020204" pitchFamily="34" charset="-122"/>
                            <a:cs typeface="+mn-ea"/>
                          </a:rPr>
                          <m:t>𝑦</m:t>
                        </m:r>
                      </m:e>
                      <m:sup>
                        <m:r>
                          <a:rPr lang="en-US" altLang="zh-CN" sz="1600" b="0" i="1" smtClean="0">
                            <a:latin typeface="Cambria Math" panose="02040503050406030204" pitchFamily="18" charset="0"/>
                            <a:ea typeface="微软雅黑" panose="020B0503020204020204" pitchFamily="34" charset="-122"/>
                            <a:cs typeface="+mn-ea"/>
                          </a:rPr>
                          <m:t>−</m:t>
                        </m:r>
                      </m:sup>
                    </m:sSup>
                    <m:r>
                      <a:rPr lang="en-US" altLang="zh-CN" sz="1600" b="0" i="1" smtClean="0">
                        <a:latin typeface="Cambria Math" panose="02040503050406030204" pitchFamily="18" charset="0"/>
                        <a:ea typeface="微软雅黑" panose="020B0503020204020204" pitchFamily="34" charset="-122"/>
                        <a:cs typeface="+mn-ea"/>
                      </a:rPr>
                      <m:t>)</m:t>
                    </m:r>
                    <m:r>
                      <a:rPr lang="zh-CN" altLang="en-US" sz="1600" i="1">
                        <a:latin typeface="Cambria Math" panose="02040503050406030204" pitchFamily="18" charset="0"/>
                        <a:ea typeface="微软雅黑" panose="020B0503020204020204" pitchFamily="34" charset="-122"/>
                        <a:cs typeface="+mn-ea"/>
                      </a:rPr>
                      <m:t>，</m:t>
                    </m:r>
                    <m:sSup>
                      <m:sSupPr>
                        <m:ctrlPr>
                          <a:rPr lang="en-US" altLang="zh-CN" sz="1600" i="1">
                            <a:latin typeface="Cambria Math" panose="02040503050406030204" pitchFamily="18" charset="0"/>
                            <a:ea typeface="微软雅黑" panose="020B0503020204020204" pitchFamily="34" charset="-122"/>
                            <a:cs typeface="+mn-ea"/>
                          </a:rPr>
                        </m:ctrlPr>
                      </m:sSupPr>
                      <m:e>
                        <m:r>
                          <a:rPr lang="en-US" altLang="zh-CN" sz="1600" i="1">
                            <a:latin typeface="Cambria Math" panose="02040503050406030204" pitchFamily="18" charset="0"/>
                            <a:ea typeface="微软雅黑" panose="020B0503020204020204" pitchFamily="34" charset="-122"/>
                            <a:cs typeface="+mn-ea"/>
                          </a:rPr>
                          <m:t>𝑦</m:t>
                        </m:r>
                      </m:e>
                      <m:sup>
                        <m:r>
                          <a:rPr lang="en-US" altLang="zh-CN" sz="1600" i="1">
                            <a:latin typeface="Cambria Math" panose="02040503050406030204" pitchFamily="18" charset="0"/>
                            <a:ea typeface="微软雅黑" panose="020B0503020204020204" pitchFamily="34" charset="-122"/>
                            <a:cs typeface="+mn-ea"/>
                          </a:rPr>
                          <m:t>+</m:t>
                        </m:r>
                      </m:sup>
                    </m:sSup>
                  </m:oMath>
                </a14:m>
                <a:r>
                  <a:rPr lang="zh-CN" altLang="en-US" sz="1600" dirty="0" smtClean="0">
                    <a:latin typeface="微软雅黑" panose="020B0503020204020204" pitchFamily="34" charset="-122"/>
                    <a:ea typeface="微软雅黑" panose="020B0503020204020204" pitchFamily="34" charset="-122"/>
                    <a:cs typeface="+mn-ea"/>
                  </a:rPr>
                  <a:t>表示在人类偏好中胜出的回复，</a:t>
                </a:r>
                <a14:m>
                  <m:oMath xmlns:m="http://schemas.openxmlformats.org/officeDocument/2006/math">
                    <m:sSup>
                      <m:sSupPr>
                        <m:ctrlPr>
                          <a:rPr lang="en-US" altLang="zh-CN" sz="1600" i="1">
                            <a:latin typeface="Cambria Math" panose="02040503050406030204" pitchFamily="18" charset="0"/>
                            <a:ea typeface="微软雅黑" panose="020B0503020204020204" pitchFamily="34" charset="-122"/>
                            <a:cs typeface="+mn-ea"/>
                          </a:rPr>
                        </m:ctrlPr>
                      </m:sSupPr>
                      <m:e>
                        <m:r>
                          <a:rPr lang="en-US" altLang="zh-CN" sz="1600" i="1">
                            <a:latin typeface="Cambria Math" panose="02040503050406030204" pitchFamily="18" charset="0"/>
                            <a:ea typeface="微软雅黑" panose="020B0503020204020204" pitchFamily="34" charset="-122"/>
                            <a:cs typeface="+mn-ea"/>
                          </a:rPr>
                          <m:t>𝑦</m:t>
                        </m:r>
                      </m:e>
                      <m:sup>
                        <m:r>
                          <a:rPr lang="en-US" altLang="zh-CN" sz="1600" b="0" i="1" smtClean="0">
                            <a:latin typeface="Cambria Math" panose="02040503050406030204" pitchFamily="18" charset="0"/>
                            <a:ea typeface="微软雅黑" panose="020B0503020204020204" pitchFamily="34" charset="-122"/>
                            <a:cs typeface="+mn-ea"/>
                          </a:rPr>
                          <m:t>−</m:t>
                        </m:r>
                      </m:sup>
                    </m:sSup>
                  </m:oMath>
                </a14:m>
                <a:r>
                  <a:rPr lang="zh-CN" altLang="en-US" sz="1600" dirty="0" smtClean="0">
                    <a:latin typeface="微软雅黑" panose="020B0503020204020204" pitchFamily="34" charset="-122"/>
                    <a:ea typeface="微软雅黑" panose="020B0503020204020204" pitchFamily="34" charset="-122"/>
                    <a:cs typeface="+mn-ea"/>
                  </a:rPr>
                  <a:t>表示不被偏好的回复</a:t>
                </a:r>
                <a:endParaRPr lang="en-US" altLang="zh-CN" sz="1600" dirty="0" smtClean="0">
                  <a:latin typeface="微软雅黑" panose="020B0503020204020204" pitchFamily="34" charset="-122"/>
                  <a:ea typeface="微软雅黑" panose="020B0503020204020204" pitchFamily="34" charset="-122"/>
                  <a:cs typeface="+mn-ea"/>
                </a:endParaRPr>
              </a:p>
              <a:p>
                <a:pPr marL="800100" lvl="1" indent="-342900">
                  <a:lnSpc>
                    <a:spcPct val="150000"/>
                  </a:lnSpc>
                  <a:buFont typeface="+mj-ea"/>
                  <a:buAutoNum type="circleNumDbPlain"/>
                </a:pPr>
                <a:r>
                  <a:rPr lang="zh-CN" altLang="en-US" sz="1600" b="1" dirty="0" smtClean="0">
                    <a:latin typeface="微软雅黑" panose="020B0503020204020204" pitchFamily="34" charset="-122"/>
                    <a:ea typeface="微软雅黑" panose="020B0503020204020204" pitchFamily="34" charset="-122"/>
                    <a:cs typeface="+mn-ea"/>
                  </a:rPr>
                  <a:t>计算偏好概率</a:t>
                </a:r>
                <a:r>
                  <a:rPr lang="zh-CN" altLang="en-US" sz="1600" dirty="0" smtClean="0">
                    <a:latin typeface="微软雅黑" panose="020B0503020204020204" pitchFamily="34" charset="-122"/>
                    <a:ea typeface="微软雅黑" panose="020B0503020204020204" pitchFamily="34" charset="-122"/>
                    <a:cs typeface="+mn-ea"/>
                  </a:rPr>
                  <a:t>：代表偏好</a:t>
                </a:r>
                <a14:m>
                  <m:oMath xmlns:m="http://schemas.openxmlformats.org/officeDocument/2006/math">
                    <m:sSup>
                      <m:sSupPr>
                        <m:ctrlPr>
                          <a:rPr lang="en-US" altLang="zh-CN" sz="1600" i="1">
                            <a:latin typeface="Cambria Math" panose="02040503050406030204" pitchFamily="18" charset="0"/>
                            <a:ea typeface="微软雅黑" panose="020B0503020204020204" pitchFamily="34" charset="-122"/>
                            <a:cs typeface="+mn-ea"/>
                          </a:rPr>
                        </m:ctrlPr>
                      </m:sSupPr>
                      <m:e>
                        <m:r>
                          <a:rPr lang="en-US" altLang="zh-CN" sz="1600" i="1">
                            <a:latin typeface="Cambria Math" panose="02040503050406030204" pitchFamily="18" charset="0"/>
                            <a:ea typeface="微软雅黑" panose="020B0503020204020204" pitchFamily="34" charset="-122"/>
                            <a:cs typeface="+mn-ea"/>
                          </a:rPr>
                          <m:t>𝑦</m:t>
                        </m:r>
                      </m:e>
                      <m:sup>
                        <m:r>
                          <a:rPr lang="en-US" altLang="zh-CN" sz="1600" i="1">
                            <a:latin typeface="Cambria Math" panose="02040503050406030204" pitchFamily="18" charset="0"/>
                            <a:ea typeface="微软雅黑" panose="020B0503020204020204" pitchFamily="34" charset="-122"/>
                            <a:cs typeface="+mn-ea"/>
                          </a:rPr>
                          <m:t>+</m:t>
                        </m:r>
                      </m:sup>
                    </m:sSup>
                  </m:oMath>
                </a14:m>
                <a:r>
                  <a:rPr lang="zh-CN" altLang="en-US" sz="1600" dirty="0" smtClean="0">
                    <a:latin typeface="微软雅黑" panose="020B0503020204020204" pitchFamily="34" charset="-122"/>
                    <a:ea typeface="微软雅黑" panose="020B0503020204020204" pitchFamily="34" charset="-122"/>
                    <a:cs typeface="+mn-ea"/>
                  </a:rPr>
                  <a:t>胜过</a:t>
                </a:r>
                <a14:m>
                  <m:oMath xmlns:m="http://schemas.openxmlformats.org/officeDocument/2006/math">
                    <m:sSup>
                      <m:sSupPr>
                        <m:ctrlPr>
                          <a:rPr lang="en-US" altLang="zh-CN" sz="1600" i="1">
                            <a:latin typeface="Cambria Math" panose="02040503050406030204" pitchFamily="18" charset="0"/>
                            <a:ea typeface="微软雅黑" panose="020B0503020204020204" pitchFamily="34" charset="-122"/>
                            <a:cs typeface="+mn-ea"/>
                          </a:rPr>
                        </m:ctrlPr>
                      </m:sSupPr>
                      <m:e>
                        <m:r>
                          <a:rPr lang="en-US" altLang="zh-CN" sz="1600" i="1">
                            <a:latin typeface="Cambria Math" panose="02040503050406030204" pitchFamily="18" charset="0"/>
                            <a:ea typeface="微软雅黑" panose="020B0503020204020204" pitchFamily="34" charset="-122"/>
                            <a:cs typeface="+mn-ea"/>
                          </a:rPr>
                          <m:t>𝑦</m:t>
                        </m:r>
                      </m:e>
                      <m:sup>
                        <m:r>
                          <a:rPr lang="en-US" altLang="zh-CN" sz="1600" b="0" i="1" smtClean="0">
                            <a:latin typeface="Cambria Math" panose="02040503050406030204" pitchFamily="18" charset="0"/>
                            <a:ea typeface="微软雅黑" panose="020B0503020204020204" pitchFamily="34" charset="-122"/>
                            <a:cs typeface="+mn-ea"/>
                          </a:rPr>
                          <m:t>−</m:t>
                        </m:r>
                      </m:sup>
                    </m:sSup>
                  </m:oMath>
                </a14:m>
                <a:r>
                  <a:rPr lang="zh-CN" altLang="en-US" sz="1600" dirty="0" smtClean="0">
                    <a:latin typeface="微软雅黑" panose="020B0503020204020204" pitchFamily="34" charset="-122"/>
                    <a:ea typeface="微软雅黑" panose="020B0503020204020204" pitchFamily="34" charset="-122"/>
                    <a:cs typeface="+mn-ea"/>
                  </a:rPr>
                  <a:t>的概率</a:t>
                </a:r>
                <a14:m>
                  <m:oMath xmlns:m="http://schemas.openxmlformats.org/officeDocument/2006/math">
                    <m:sSub>
                      <m:sSubPr>
                        <m:ctrlPr>
                          <a:rPr lang="en-US" altLang="zh-CN" sz="1600" i="1" smtClean="0">
                            <a:latin typeface="Cambria Math" panose="02040503050406030204" pitchFamily="18" charset="0"/>
                            <a:ea typeface="微软雅黑" panose="020B0503020204020204" pitchFamily="34" charset="-122"/>
                            <a:cs typeface="+mn-ea"/>
                          </a:rPr>
                        </m:ctrlPr>
                      </m:sSubPr>
                      <m:e>
                        <m:r>
                          <a:rPr lang="en-US" altLang="zh-CN" sz="1600" b="0" i="1" smtClean="0">
                            <a:latin typeface="Cambria Math" panose="02040503050406030204" pitchFamily="18" charset="0"/>
                            <a:ea typeface="微软雅黑" panose="020B0503020204020204" pitchFamily="34" charset="-122"/>
                            <a:cs typeface="+mn-ea"/>
                          </a:rPr>
                          <m:t>𝑃</m:t>
                        </m:r>
                      </m:e>
                      <m:sub>
                        <m:r>
                          <a:rPr lang="zh-CN" altLang="en-US" sz="1600" i="1" smtClean="0">
                            <a:latin typeface="Cambria Math" panose="02040503050406030204" pitchFamily="18" charset="0"/>
                            <a:ea typeface="微软雅黑" panose="020B0503020204020204" pitchFamily="34" charset="-122"/>
                            <a:cs typeface="+mn-ea"/>
                          </a:rPr>
                          <m:t>𝜃</m:t>
                        </m:r>
                      </m:sub>
                    </m:sSub>
                    <m:d>
                      <m:dPr>
                        <m:ctrlPr>
                          <a:rPr lang="en-US" altLang="zh-CN" sz="1600" b="0" i="1" smtClean="0">
                            <a:latin typeface="Cambria Math" panose="02040503050406030204" pitchFamily="18" charset="0"/>
                            <a:ea typeface="微软雅黑" panose="020B0503020204020204" pitchFamily="34" charset="-122"/>
                            <a:cs typeface="+mn-ea"/>
                          </a:rPr>
                        </m:ctrlPr>
                      </m:dPr>
                      <m:e>
                        <m:sSup>
                          <m:sSupPr>
                            <m:ctrlPr>
                              <a:rPr lang="en-US" altLang="zh-CN" sz="1600" i="1">
                                <a:latin typeface="Cambria Math" panose="02040503050406030204" pitchFamily="18" charset="0"/>
                                <a:ea typeface="微软雅黑" panose="020B0503020204020204" pitchFamily="34" charset="-122"/>
                                <a:cs typeface="+mn-ea"/>
                              </a:rPr>
                            </m:ctrlPr>
                          </m:sSupPr>
                          <m:e>
                            <m:r>
                              <a:rPr lang="en-US" altLang="zh-CN" sz="1600" i="1">
                                <a:latin typeface="Cambria Math" panose="02040503050406030204" pitchFamily="18" charset="0"/>
                                <a:ea typeface="微软雅黑" panose="020B0503020204020204" pitchFamily="34" charset="-122"/>
                                <a:cs typeface="+mn-ea"/>
                              </a:rPr>
                              <m:t>𝑦</m:t>
                            </m:r>
                          </m:e>
                          <m:sup>
                            <m:r>
                              <a:rPr lang="en-US" altLang="zh-CN" sz="1600" i="1">
                                <a:latin typeface="Cambria Math" panose="02040503050406030204" pitchFamily="18" charset="0"/>
                                <a:ea typeface="微软雅黑" panose="020B0503020204020204" pitchFamily="34" charset="-122"/>
                                <a:cs typeface="+mn-ea"/>
                              </a:rPr>
                              <m:t>+</m:t>
                            </m:r>
                          </m:sup>
                        </m:sSup>
                        <m:r>
                          <a:rPr lang="en-US" altLang="zh-CN" sz="1600" i="1" smtClean="0">
                            <a:latin typeface="Cambria Math" panose="02040503050406030204" pitchFamily="18" charset="0"/>
                            <a:ea typeface="Cambria Math" panose="02040503050406030204" pitchFamily="18" charset="0"/>
                            <a:cs typeface="+mn-ea"/>
                          </a:rPr>
                          <m:t>≻</m:t>
                        </m:r>
                        <m:sSup>
                          <m:sSupPr>
                            <m:ctrlPr>
                              <a:rPr lang="en-US" altLang="zh-CN" sz="1600" i="1">
                                <a:latin typeface="Cambria Math" panose="02040503050406030204" pitchFamily="18" charset="0"/>
                                <a:ea typeface="微软雅黑" panose="020B0503020204020204" pitchFamily="34" charset="-122"/>
                                <a:cs typeface="+mn-ea"/>
                              </a:rPr>
                            </m:ctrlPr>
                          </m:sSupPr>
                          <m:e>
                            <m:r>
                              <a:rPr lang="en-US" altLang="zh-CN" sz="1600" i="1">
                                <a:latin typeface="Cambria Math" panose="02040503050406030204" pitchFamily="18" charset="0"/>
                                <a:ea typeface="微软雅黑" panose="020B0503020204020204" pitchFamily="34" charset="-122"/>
                                <a:cs typeface="+mn-ea"/>
                              </a:rPr>
                              <m:t>𝑦</m:t>
                            </m:r>
                          </m:e>
                          <m:sup>
                            <m:r>
                              <a:rPr lang="en-US" altLang="zh-CN" sz="1600" i="1">
                                <a:latin typeface="Cambria Math" panose="02040503050406030204" pitchFamily="18" charset="0"/>
                                <a:ea typeface="微软雅黑" panose="020B0503020204020204" pitchFamily="34" charset="-122"/>
                                <a:cs typeface="+mn-ea"/>
                              </a:rPr>
                              <m:t>−</m:t>
                            </m:r>
                          </m:sup>
                        </m:sSup>
                      </m:e>
                      <m:e>
                        <m:r>
                          <a:rPr lang="en-US" altLang="zh-CN" sz="1600" b="0" i="1" smtClean="0">
                            <a:latin typeface="Cambria Math" panose="02040503050406030204" pitchFamily="18" charset="0"/>
                            <a:ea typeface="微软雅黑" panose="020B0503020204020204" pitchFamily="34" charset="-122"/>
                            <a:cs typeface="+mn-ea"/>
                          </a:rPr>
                          <m:t>𝑥</m:t>
                        </m:r>
                      </m:e>
                    </m:d>
                    <m:r>
                      <a:rPr lang="en-US" altLang="zh-CN" sz="1600" b="0" i="1" smtClean="0">
                        <a:latin typeface="Cambria Math" panose="02040503050406030204" pitchFamily="18" charset="0"/>
                        <a:ea typeface="微软雅黑" panose="020B0503020204020204" pitchFamily="34" charset="-122"/>
                        <a:cs typeface="+mn-ea"/>
                      </a:rPr>
                      <m:t>=</m:t>
                    </m:r>
                    <m:f>
                      <m:fPr>
                        <m:ctrlPr>
                          <a:rPr lang="en-US" altLang="zh-CN" sz="1600" b="0" i="1" smtClean="0">
                            <a:latin typeface="Cambria Math" panose="02040503050406030204" pitchFamily="18" charset="0"/>
                            <a:ea typeface="微软雅黑" panose="020B0503020204020204" pitchFamily="34" charset="-122"/>
                            <a:cs typeface="+mn-ea"/>
                          </a:rPr>
                        </m:ctrlPr>
                      </m:fPr>
                      <m:num>
                        <m:sSub>
                          <m:sSubPr>
                            <m:ctrlPr>
                              <a:rPr lang="en-US" altLang="zh-CN" sz="1600" i="1">
                                <a:latin typeface="Cambria Math" panose="02040503050406030204" pitchFamily="18" charset="0"/>
                                <a:ea typeface="Cambria Math" panose="02040503050406030204" pitchFamily="18" charset="0"/>
                                <a:cs typeface="+mn-ea"/>
                              </a:rPr>
                            </m:ctrlPr>
                          </m:sSubPr>
                          <m:e>
                            <m:r>
                              <a:rPr lang="zh-CN" altLang="en-US" sz="1600" i="1">
                                <a:latin typeface="Cambria Math" panose="02040503050406030204" pitchFamily="18" charset="0"/>
                                <a:ea typeface="Cambria Math" panose="02040503050406030204" pitchFamily="18" charset="0"/>
                                <a:cs typeface="+mn-ea"/>
                              </a:rPr>
                              <m:t>𝜋</m:t>
                            </m:r>
                          </m:e>
                          <m:sub>
                            <m:r>
                              <a:rPr lang="zh-CN" altLang="en-US" sz="1600" i="1">
                                <a:latin typeface="Cambria Math" panose="02040503050406030204" pitchFamily="18" charset="0"/>
                                <a:ea typeface="Cambria Math" panose="02040503050406030204" pitchFamily="18" charset="0"/>
                                <a:cs typeface="+mn-ea"/>
                              </a:rPr>
                              <m:t>𝜃</m:t>
                            </m:r>
                          </m:sub>
                        </m:sSub>
                        <m:d>
                          <m:dPr>
                            <m:ctrlPr>
                              <a:rPr lang="en-US" altLang="zh-CN" sz="1600" i="1">
                                <a:latin typeface="Cambria Math" panose="02040503050406030204" pitchFamily="18" charset="0"/>
                                <a:ea typeface="Cambria Math" panose="02040503050406030204" pitchFamily="18" charset="0"/>
                                <a:cs typeface="+mn-ea"/>
                              </a:rPr>
                            </m:ctrlPr>
                          </m:dPr>
                          <m:e>
                            <m:sSup>
                              <m:sSupPr>
                                <m:ctrlPr>
                                  <a:rPr lang="en-US" altLang="zh-CN" sz="1600" i="1" smtClean="0">
                                    <a:latin typeface="Cambria Math" panose="02040503050406030204" pitchFamily="18" charset="0"/>
                                    <a:ea typeface="Cambria Math" panose="02040503050406030204" pitchFamily="18" charset="0"/>
                                    <a:cs typeface="+mn-ea"/>
                                  </a:rPr>
                                </m:ctrlPr>
                              </m:sSupPr>
                              <m:e>
                                <m:r>
                                  <a:rPr lang="en-US" altLang="zh-CN" sz="1600" b="0" i="1" smtClean="0">
                                    <a:latin typeface="Cambria Math" panose="02040503050406030204" pitchFamily="18" charset="0"/>
                                    <a:ea typeface="Cambria Math" panose="02040503050406030204" pitchFamily="18" charset="0"/>
                                    <a:cs typeface="+mn-ea"/>
                                  </a:rPr>
                                  <m:t>𝑦</m:t>
                                </m:r>
                              </m:e>
                              <m:sup>
                                <m:r>
                                  <a:rPr lang="en-US" altLang="zh-CN" sz="1600" b="0" i="1" smtClean="0">
                                    <a:latin typeface="Cambria Math" panose="02040503050406030204" pitchFamily="18" charset="0"/>
                                    <a:ea typeface="Cambria Math" panose="02040503050406030204" pitchFamily="18" charset="0"/>
                                    <a:cs typeface="+mn-ea"/>
                                  </a:rPr>
                                  <m:t>+</m:t>
                                </m:r>
                              </m:sup>
                            </m:sSup>
                          </m:e>
                          <m:e>
                            <m:r>
                              <a:rPr lang="en-US" altLang="zh-CN" sz="1600" i="1">
                                <a:latin typeface="Cambria Math" panose="02040503050406030204" pitchFamily="18" charset="0"/>
                                <a:ea typeface="Cambria Math" panose="02040503050406030204" pitchFamily="18" charset="0"/>
                                <a:cs typeface="+mn-ea"/>
                              </a:rPr>
                              <m:t>𝑥</m:t>
                            </m:r>
                          </m:e>
                        </m:d>
                      </m:num>
                      <m:den>
                        <m:sSub>
                          <m:sSubPr>
                            <m:ctrlPr>
                              <a:rPr lang="en-US" altLang="zh-CN" sz="1600" i="1">
                                <a:latin typeface="Cambria Math" panose="02040503050406030204" pitchFamily="18" charset="0"/>
                                <a:ea typeface="Cambria Math" panose="02040503050406030204" pitchFamily="18" charset="0"/>
                                <a:cs typeface="+mn-ea"/>
                              </a:rPr>
                            </m:ctrlPr>
                          </m:sSubPr>
                          <m:e>
                            <m:r>
                              <a:rPr lang="zh-CN" altLang="en-US" sz="1600" i="1">
                                <a:latin typeface="Cambria Math" panose="02040503050406030204" pitchFamily="18" charset="0"/>
                                <a:ea typeface="Cambria Math" panose="02040503050406030204" pitchFamily="18" charset="0"/>
                                <a:cs typeface="+mn-ea"/>
                              </a:rPr>
                              <m:t>𝜋</m:t>
                            </m:r>
                          </m:e>
                          <m:sub>
                            <m:r>
                              <a:rPr lang="zh-CN" altLang="en-US" sz="1600" i="1">
                                <a:latin typeface="Cambria Math" panose="02040503050406030204" pitchFamily="18" charset="0"/>
                                <a:ea typeface="Cambria Math" panose="02040503050406030204" pitchFamily="18" charset="0"/>
                                <a:cs typeface="+mn-ea"/>
                              </a:rPr>
                              <m:t>𝜃</m:t>
                            </m:r>
                          </m:sub>
                        </m:sSub>
                        <m:d>
                          <m:dPr>
                            <m:ctrlPr>
                              <a:rPr lang="en-US" altLang="zh-CN" sz="1600" i="1">
                                <a:latin typeface="Cambria Math" panose="02040503050406030204" pitchFamily="18" charset="0"/>
                                <a:ea typeface="Cambria Math" panose="02040503050406030204" pitchFamily="18" charset="0"/>
                                <a:cs typeface="+mn-ea"/>
                              </a:rPr>
                            </m:ctrlPr>
                          </m:dPr>
                          <m:e>
                            <m:sSup>
                              <m:sSupPr>
                                <m:ctrlPr>
                                  <a:rPr lang="en-US" altLang="zh-CN" sz="1600" i="1">
                                    <a:latin typeface="Cambria Math" panose="02040503050406030204" pitchFamily="18" charset="0"/>
                                    <a:ea typeface="Cambria Math" panose="02040503050406030204" pitchFamily="18" charset="0"/>
                                    <a:cs typeface="+mn-ea"/>
                                  </a:rPr>
                                </m:ctrlPr>
                              </m:sSupPr>
                              <m:e>
                                <m:r>
                                  <a:rPr lang="en-US" altLang="zh-CN" sz="1600" i="1">
                                    <a:latin typeface="Cambria Math" panose="02040503050406030204" pitchFamily="18" charset="0"/>
                                    <a:ea typeface="Cambria Math" panose="02040503050406030204" pitchFamily="18" charset="0"/>
                                    <a:cs typeface="+mn-ea"/>
                                  </a:rPr>
                                  <m:t>𝑦</m:t>
                                </m:r>
                              </m:e>
                              <m:sup>
                                <m:r>
                                  <a:rPr lang="en-US" altLang="zh-CN" sz="1600" i="1">
                                    <a:latin typeface="Cambria Math" panose="02040503050406030204" pitchFamily="18" charset="0"/>
                                    <a:ea typeface="Cambria Math" panose="02040503050406030204" pitchFamily="18" charset="0"/>
                                    <a:cs typeface="+mn-ea"/>
                                  </a:rPr>
                                  <m:t>+</m:t>
                                </m:r>
                              </m:sup>
                            </m:sSup>
                          </m:e>
                          <m:e>
                            <m:r>
                              <a:rPr lang="en-US" altLang="zh-CN" sz="1600" i="1">
                                <a:latin typeface="Cambria Math" panose="02040503050406030204" pitchFamily="18" charset="0"/>
                                <a:ea typeface="Cambria Math" panose="02040503050406030204" pitchFamily="18" charset="0"/>
                                <a:cs typeface="+mn-ea"/>
                              </a:rPr>
                              <m:t>𝑥</m:t>
                            </m:r>
                          </m:e>
                        </m:d>
                        <m:r>
                          <a:rPr lang="en-US" altLang="zh-CN" sz="1600" b="0" i="1" smtClean="0">
                            <a:latin typeface="Cambria Math" panose="02040503050406030204" pitchFamily="18" charset="0"/>
                            <a:ea typeface="Cambria Math" panose="02040503050406030204" pitchFamily="18" charset="0"/>
                            <a:cs typeface="+mn-ea"/>
                          </a:rPr>
                          <m:t>+</m:t>
                        </m:r>
                        <m:sSub>
                          <m:sSubPr>
                            <m:ctrlPr>
                              <a:rPr lang="en-US" altLang="zh-CN" sz="1600" i="1">
                                <a:latin typeface="Cambria Math" panose="02040503050406030204" pitchFamily="18" charset="0"/>
                                <a:ea typeface="Cambria Math" panose="02040503050406030204" pitchFamily="18" charset="0"/>
                                <a:cs typeface="+mn-ea"/>
                              </a:rPr>
                            </m:ctrlPr>
                          </m:sSubPr>
                          <m:e>
                            <m:r>
                              <a:rPr lang="zh-CN" altLang="en-US" sz="1600" i="1">
                                <a:latin typeface="Cambria Math" panose="02040503050406030204" pitchFamily="18" charset="0"/>
                                <a:ea typeface="Cambria Math" panose="02040503050406030204" pitchFamily="18" charset="0"/>
                                <a:cs typeface="+mn-ea"/>
                              </a:rPr>
                              <m:t>𝜋</m:t>
                            </m:r>
                          </m:e>
                          <m:sub>
                            <m:r>
                              <a:rPr lang="zh-CN" altLang="en-US" sz="1600" i="1">
                                <a:latin typeface="Cambria Math" panose="02040503050406030204" pitchFamily="18" charset="0"/>
                                <a:ea typeface="Cambria Math" panose="02040503050406030204" pitchFamily="18" charset="0"/>
                                <a:cs typeface="+mn-ea"/>
                              </a:rPr>
                              <m:t>𝜃</m:t>
                            </m:r>
                          </m:sub>
                        </m:sSub>
                        <m:d>
                          <m:dPr>
                            <m:ctrlPr>
                              <a:rPr lang="en-US" altLang="zh-CN" sz="1600" i="1">
                                <a:latin typeface="Cambria Math" panose="02040503050406030204" pitchFamily="18" charset="0"/>
                                <a:ea typeface="Cambria Math" panose="02040503050406030204" pitchFamily="18" charset="0"/>
                                <a:cs typeface="+mn-ea"/>
                              </a:rPr>
                            </m:ctrlPr>
                          </m:dPr>
                          <m:e>
                            <m:sSup>
                              <m:sSupPr>
                                <m:ctrlPr>
                                  <a:rPr lang="en-US" altLang="zh-CN" sz="1600" i="1">
                                    <a:latin typeface="Cambria Math" panose="02040503050406030204" pitchFamily="18" charset="0"/>
                                    <a:ea typeface="Cambria Math" panose="02040503050406030204" pitchFamily="18" charset="0"/>
                                    <a:cs typeface="+mn-ea"/>
                                  </a:rPr>
                                </m:ctrlPr>
                              </m:sSupPr>
                              <m:e>
                                <m:r>
                                  <a:rPr lang="en-US" altLang="zh-CN" sz="1600" i="1">
                                    <a:latin typeface="Cambria Math" panose="02040503050406030204" pitchFamily="18" charset="0"/>
                                    <a:ea typeface="Cambria Math" panose="02040503050406030204" pitchFamily="18" charset="0"/>
                                    <a:cs typeface="+mn-ea"/>
                                  </a:rPr>
                                  <m:t>𝑦</m:t>
                                </m:r>
                              </m:e>
                              <m:sup>
                                <m:r>
                                  <a:rPr lang="en-US" altLang="zh-CN" sz="1600" b="0" i="1" smtClean="0">
                                    <a:latin typeface="Cambria Math" panose="02040503050406030204" pitchFamily="18" charset="0"/>
                                    <a:ea typeface="Cambria Math" panose="02040503050406030204" pitchFamily="18" charset="0"/>
                                    <a:cs typeface="+mn-ea"/>
                                  </a:rPr>
                                  <m:t>−</m:t>
                                </m:r>
                              </m:sup>
                            </m:sSup>
                          </m:e>
                          <m:e>
                            <m:r>
                              <a:rPr lang="en-US" altLang="zh-CN" sz="1600" i="1">
                                <a:latin typeface="Cambria Math" panose="02040503050406030204" pitchFamily="18" charset="0"/>
                                <a:ea typeface="Cambria Math" panose="02040503050406030204" pitchFamily="18" charset="0"/>
                                <a:cs typeface="+mn-ea"/>
                              </a:rPr>
                              <m:t>𝑥</m:t>
                            </m:r>
                          </m:e>
                        </m:d>
                      </m:den>
                    </m:f>
                  </m:oMath>
                </a14:m>
                <a:endParaRPr lang="en-US" altLang="zh-CN" sz="1600" dirty="0" smtClean="0">
                  <a:latin typeface="微软雅黑" panose="020B0503020204020204" pitchFamily="34" charset="-122"/>
                  <a:ea typeface="微软雅黑" panose="020B0503020204020204" pitchFamily="34" charset="-122"/>
                  <a:cs typeface="+mn-ea"/>
                </a:endParaRPr>
              </a:p>
              <a:p>
                <a:pPr marL="800100" lvl="1" indent="-342900">
                  <a:lnSpc>
                    <a:spcPct val="150000"/>
                  </a:lnSpc>
                  <a:buFont typeface="+mj-ea"/>
                  <a:buAutoNum type="circleNumDbPlain"/>
                </a:pPr>
                <a:r>
                  <a:rPr lang="zh-CN" altLang="en-US" sz="1600" b="1" dirty="0" smtClean="0">
                    <a:latin typeface="微软雅黑" panose="020B0503020204020204" pitchFamily="34" charset="-122"/>
                    <a:ea typeface="微软雅黑" panose="020B0503020204020204" pitchFamily="34" charset="-122"/>
                    <a:cs typeface="+mn-ea"/>
                  </a:rPr>
                  <a:t>最大化偏好概率</a:t>
                </a:r>
                <a:r>
                  <a:rPr lang="zh-CN" altLang="en-US" sz="1600" dirty="0" smtClean="0">
                    <a:latin typeface="微软雅黑" panose="020B0503020204020204" pitchFamily="34" charset="-122"/>
                    <a:ea typeface="微软雅黑" panose="020B0503020204020204" pitchFamily="34" charset="-122"/>
                    <a:cs typeface="+mn-ea"/>
                  </a:rPr>
                  <a:t>：将偏好概率带入目标函数可得策略的目标为</a:t>
                </a:r>
                <a14:m>
                  <m:oMath xmlns:m="http://schemas.openxmlformats.org/officeDocument/2006/math">
                    <m:r>
                      <m:rPr>
                        <m:sty m:val="p"/>
                      </m:rPr>
                      <a:rPr lang="en-US" altLang="zh-CN" sz="1600" b="0" i="0" smtClean="0">
                        <a:latin typeface="Cambria Math" panose="02040503050406030204" pitchFamily="18" charset="0"/>
                        <a:ea typeface="微软雅黑" panose="020B0503020204020204" pitchFamily="34" charset="-122"/>
                        <a:cs typeface="+mn-ea"/>
                      </a:rPr>
                      <m:t>J</m:t>
                    </m:r>
                    <m:d>
                      <m:dPr>
                        <m:ctrlPr>
                          <a:rPr lang="en-US" altLang="zh-CN" sz="1600" b="0" i="1" smtClean="0">
                            <a:latin typeface="Cambria Math" panose="02040503050406030204" pitchFamily="18" charset="0"/>
                            <a:ea typeface="微软雅黑" panose="020B0503020204020204" pitchFamily="34" charset="-122"/>
                            <a:cs typeface="+mn-ea"/>
                          </a:rPr>
                        </m:ctrlPr>
                      </m:dPr>
                      <m:e>
                        <m:r>
                          <m:rPr>
                            <m:sty m:val="p"/>
                          </m:rPr>
                          <a:rPr lang="el-GR" altLang="zh-CN" sz="1600" b="0" i="1" smtClean="0">
                            <a:latin typeface="Cambria Math" panose="02040503050406030204" pitchFamily="18" charset="0"/>
                            <a:ea typeface="Cambria Math" panose="02040503050406030204" pitchFamily="18" charset="0"/>
                            <a:cs typeface="+mn-ea"/>
                          </a:rPr>
                          <m:t>θ</m:t>
                        </m:r>
                      </m:e>
                    </m:d>
                    <m:r>
                      <a:rPr lang="en-US" altLang="zh-CN" sz="1600" b="0" i="0" smtClean="0">
                        <a:latin typeface="Cambria Math" panose="02040503050406030204" pitchFamily="18" charset="0"/>
                        <a:ea typeface="微软雅黑" panose="020B0503020204020204" pitchFamily="34" charset="-122"/>
                        <a:cs typeface="+mn-ea"/>
                      </a:rPr>
                      <m:t>=</m:t>
                    </m:r>
                    <m:sSub>
                      <m:sSubPr>
                        <m:ctrlPr>
                          <a:rPr lang="en-US" altLang="zh-CN" sz="1600" b="0" i="1" smtClean="0">
                            <a:latin typeface="Cambria Math" panose="02040503050406030204" pitchFamily="18" charset="0"/>
                            <a:ea typeface="微软雅黑" panose="020B0503020204020204" pitchFamily="34" charset="-122"/>
                            <a:cs typeface="+mn-ea"/>
                          </a:rPr>
                        </m:ctrlPr>
                      </m:sSubPr>
                      <m:e>
                        <m:r>
                          <a:rPr lang="en-US" altLang="zh-CN" sz="1600" b="0" i="1" smtClean="0">
                            <a:latin typeface="Cambria Math" panose="02040503050406030204" pitchFamily="18" charset="0"/>
                            <a:ea typeface="微软雅黑" panose="020B0503020204020204" pitchFamily="34" charset="-122"/>
                            <a:cs typeface="+mn-ea"/>
                          </a:rPr>
                          <m:t>𝐸</m:t>
                        </m:r>
                      </m:e>
                      <m:sub>
                        <m:r>
                          <a:rPr lang="en-US" altLang="zh-CN" sz="1600" i="1">
                            <a:latin typeface="Cambria Math" panose="02040503050406030204" pitchFamily="18" charset="0"/>
                            <a:ea typeface="微软雅黑" panose="020B0503020204020204" pitchFamily="34" charset="-122"/>
                            <a:cs typeface="+mn-ea"/>
                          </a:rPr>
                          <m:t>(</m:t>
                        </m:r>
                        <m:r>
                          <a:rPr lang="en-US" altLang="zh-CN" sz="1600" i="1">
                            <a:latin typeface="Cambria Math" panose="02040503050406030204" pitchFamily="18" charset="0"/>
                            <a:ea typeface="微软雅黑" panose="020B0503020204020204" pitchFamily="34" charset="-122"/>
                            <a:cs typeface="+mn-ea"/>
                          </a:rPr>
                          <m:t>𝑥</m:t>
                        </m:r>
                        <m:r>
                          <a:rPr lang="en-US" altLang="zh-CN" sz="1600" i="1">
                            <a:latin typeface="Cambria Math" panose="02040503050406030204" pitchFamily="18" charset="0"/>
                            <a:ea typeface="微软雅黑" panose="020B0503020204020204" pitchFamily="34" charset="-122"/>
                            <a:cs typeface="+mn-ea"/>
                          </a:rPr>
                          <m:t>,</m:t>
                        </m:r>
                        <m:sSup>
                          <m:sSupPr>
                            <m:ctrlPr>
                              <a:rPr lang="en-US" altLang="zh-CN" sz="1600" i="1">
                                <a:latin typeface="Cambria Math" panose="02040503050406030204" pitchFamily="18" charset="0"/>
                                <a:ea typeface="微软雅黑" panose="020B0503020204020204" pitchFamily="34" charset="-122"/>
                                <a:cs typeface="+mn-ea"/>
                              </a:rPr>
                            </m:ctrlPr>
                          </m:sSupPr>
                          <m:e>
                            <m:r>
                              <a:rPr lang="en-US" altLang="zh-CN" sz="1600" i="1">
                                <a:latin typeface="Cambria Math" panose="02040503050406030204" pitchFamily="18" charset="0"/>
                                <a:ea typeface="微软雅黑" panose="020B0503020204020204" pitchFamily="34" charset="-122"/>
                                <a:cs typeface="+mn-ea"/>
                              </a:rPr>
                              <m:t>𝑦</m:t>
                            </m:r>
                          </m:e>
                          <m:sup>
                            <m:r>
                              <a:rPr lang="en-US" altLang="zh-CN" sz="1600" i="1">
                                <a:latin typeface="Cambria Math" panose="02040503050406030204" pitchFamily="18" charset="0"/>
                                <a:ea typeface="微软雅黑" panose="020B0503020204020204" pitchFamily="34" charset="-122"/>
                                <a:cs typeface="+mn-ea"/>
                              </a:rPr>
                              <m:t>+</m:t>
                            </m:r>
                          </m:sup>
                        </m:sSup>
                        <m:r>
                          <a:rPr lang="en-US" altLang="zh-CN" sz="1600" i="1">
                            <a:latin typeface="Cambria Math" panose="02040503050406030204" pitchFamily="18" charset="0"/>
                            <a:ea typeface="微软雅黑" panose="020B0503020204020204" pitchFamily="34" charset="-122"/>
                            <a:cs typeface="+mn-ea"/>
                          </a:rPr>
                          <m:t>,</m:t>
                        </m:r>
                        <m:sSup>
                          <m:sSupPr>
                            <m:ctrlPr>
                              <a:rPr lang="en-US" altLang="zh-CN" sz="1600" i="1">
                                <a:latin typeface="Cambria Math" panose="02040503050406030204" pitchFamily="18" charset="0"/>
                                <a:ea typeface="微软雅黑" panose="020B0503020204020204" pitchFamily="34" charset="-122"/>
                                <a:cs typeface="+mn-ea"/>
                              </a:rPr>
                            </m:ctrlPr>
                          </m:sSupPr>
                          <m:e>
                            <m:r>
                              <a:rPr lang="en-US" altLang="zh-CN" sz="1600" i="1">
                                <a:latin typeface="Cambria Math" panose="02040503050406030204" pitchFamily="18" charset="0"/>
                                <a:ea typeface="微软雅黑" panose="020B0503020204020204" pitchFamily="34" charset="-122"/>
                                <a:cs typeface="+mn-ea"/>
                              </a:rPr>
                              <m:t>𝑦</m:t>
                            </m:r>
                          </m:e>
                          <m:sup>
                            <m:r>
                              <a:rPr lang="en-US" altLang="zh-CN" sz="1600" i="1">
                                <a:latin typeface="Cambria Math" panose="02040503050406030204" pitchFamily="18" charset="0"/>
                                <a:ea typeface="微软雅黑" panose="020B0503020204020204" pitchFamily="34" charset="-122"/>
                                <a:cs typeface="+mn-ea"/>
                              </a:rPr>
                              <m:t>−</m:t>
                            </m:r>
                          </m:sup>
                        </m:sSup>
                        <m:r>
                          <a:rPr lang="en-US" altLang="zh-CN" sz="1600" i="1">
                            <a:latin typeface="Cambria Math" panose="02040503050406030204" pitchFamily="18" charset="0"/>
                            <a:ea typeface="微软雅黑" panose="020B0503020204020204" pitchFamily="34" charset="-122"/>
                            <a:cs typeface="+mn-ea"/>
                          </a:rPr>
                          <m:t>)</m:t>
                        </m:r>
                      </m:sub>
                    </m:sSub>
                    <m:r>
                      <a:rPr lang="en-US" altLang="zh-CN" sz="1600" b="0" i="1" smtClean="0">
                        <a:latin typeface="Cambria Math" panose="02040503050406030204" pitchFamily="18" charset="0"/>
                        <a:ea typeface="微软雅黑" panose="020B0503020204020204" pitchFamily="34" charset="-122"/>
                        <a:cs typeface="+mn-ea"/>
                      </a:rPr>
                      <m:t>[</m:t>
                    </m:r>
                    <m:r>
                      <m:rPr>
                        <m:sty m:val="p"/>
                      </m:rPr>
                      <a:rPr lang="en-US" altLang="zh-CN" sz="1600" b="0" i="0" smtClean="0">
                        <a:latin typeface="Cambria Math" panose="02040503050406030204" pitchFamily="18" charset="0"/>
                        <a:ea typeface="微软雅黑" panose="020B0503020204020204" pitchFamily="34" charset="-122"/>
                        <a:cs typeface="+mn-ea"/>
                      </a:rPr>
                      <m:t>log</m:t>
                    </m:r>
                    <m:r>
                      <a:rPr lang="en-US" altLang="zh-CN" sz="1600" b="0" i="1" smtClean="0">
                        <a:latin typeface="Cambria Math" panose="02040503050406030204" pitchFamily="18" charset="0"/>
                        <a:ea typeface="微软雅黑" panose="020B0503020204020204" pitchFamily="34" charset="-122"/>
                        <a:cs typeface="+mn-ea"/>
                      </a:rPr>
                      <m:t>⁡(</m:t>
                    </m:r>
                    <m:f>
                      <m:fPr>
                        <m:ctrlPr>
                          <a:rPr lang="en-US" altLang="zh-CN" sz="1600" i="1">
                            <a:latin typeface="Cambria Math" panose="02040503050406030204" pitchFamily="18" charset="0"/>
                            <a:ea typeface="微软雅黑" panose="020B0503020204020204" pitchFamily="34" charset="-122"/>
                            <a:cs typeface="+mn-ea"/>
                          </a:rPr>
                        </m:ctrlPr>
                      </m:fPr>
                      <m:num>
                        <m:sSub>
                          <m:sSubPr>
                            <m:ctrlPr>
                              <a:rPr lang="en-US" altLang="zh-CN" sz="1600" i="1">
                                <a:latin typeface="Cambria Math" panose="02040503050406030204" pitchFamily="18" charset="0"/>
                                <a:ea typeface="Cambria Math" panose="02040503050406030204" pitchFamily="18" charset="0"/>
                                <a:cs typeface="+mn-ea"/>
                              </a:rPr>
                            </m:ctrlPr>
                          </m:sSubPr>
                          <m:e>
                            <m:r>
                              <a:rPr lang="zh-CN" altLang="en-US" sz="1600" i="1">
                                <a:latin typeface="Cambria Math" panose="02040503050406030204" pitchFamily="18" charset="0"/>
                                <a:ea typeface="Cambria Math" panose="02040503050406030204" pitchFamily="18" charset="0"/>
                                <a:cs typeface="+mn-ea"/>
                              </a:rPr>
                              <m:t>𝜋</m:t>
                            </m:r>
                          </m:e>
                          <m:sub>
                            <m:r>
                              <a:rPr lang="zh-CN" altLang="en-US" sz="1600" i="1">
                                <a:latin typeface="Cambria Math" panose="02040503050406030204" pitchFamily="18" charset="0"/>
                                <a:ea typeface="Cambria Math" panose="02040503050406030204" pitchFamily="18" charset="0"/>
                                <a:cs typeface="+mn-ea"/>
                              </a:rPr>
                              <m:t>𝜃</m:t>
                            </m:r>
                          </m:sub>
                        </m:sSub>
                        <m:d>
                          <m:dPr>
                            <m:ctrlPr>
                              <a:rPr lang="en-US" altLang="zh-CN" sz="1600" i="1">
                                <a:latin typeface="Cambria Math" panose="02040503050406030204" pitchFamily="18" charset="0"/>
                                <a:ea typeface="Cambria Math" panose="02040503050406030204" pitchFamily="18" charset="0"/>
                                <a:cs typeface="+mn-ea"/>
                              </a:rPr>
                            </m:ctrlPr>
                          </m:dPr>
                          <m:e>
                            <m:sSup>
                              <m:sSupPr>
                                <m:ctrlPr>
                                  <a:rPr lang="en-US" altLang="zh-CN" sz="1600" i="1">
                                    <a:latin typeface="Cambria Math" panose="02040503050406030204" pitchFamily="18" charset="0"/>
                                    <a:ea typeface="Cambria Math" panose="02040503050406030204" pitchFamily="18" charset="0"/>
                                    <a:cs typeface="+mn-ea"/>
                                  </a:rPr>
                                </m:ctrlPr>
                              </m:sSupPr>
                              <m:e>
                                <m:r>
                                  <a:rPr lang="en-US" altLang="zh-CN" sz="1600" i="1">
                                    <a:latin typeface="Cambria Math" panose="02040503050406030204" pitchFamily="18" charset="0"/>
                                    <a:ea typeface="Cambria Math" panose="02040503050406030204" pitchFamily="18" charset="0"/>
                                    <a:cs typeface="+mn-ea"/>
                                  </a:rPr>
                                  <m:t>𝑦</m:t>
                                </m:r>
                              </m:e>
                              <m:sup>
                                <m:r>
                                  <a:rPr lang="en-US" altLang="zh-CN" sz="1600" i="1">
                                    <a:latin typeface="Cambria Math" panose="02040503050406030204" pitchFamily="18" charset="0"/>
                                    <a:ea typeface="Cambria Math" panose="02040503050406030204" pitchFamily="18" charset="0"/>
                                    <a:cs typeface="+mn-ea"/>
                                  </a:rPr>
                                  <m:t>+</m:t>
                                </m:r>
                              </m:sup>
                            </m:sSup>
                          </m:e>
                          <m:e>
                            <m:r>
                              <a:rPr lang="en-US" altLang="zh-CN" sz="1600" i="1">
                                <a:latin typeface="Cambria Math" panose="02040503050406030204" pitchFamily="18" charset="0"/>
                                <a:ea typeface="Cambria Math" panose="02040503050406030204" pitchFamily="18" charset="0"/>
                                <a:cs typeface="+mn-ea"/>
                              </a:rPr>
                              <m:t>𝑥</m:t>
                            </m:r>
                          </m:e>
                        </m:d>
                      </m:num>
                      <m:den>
                        <m:sSub>
                          <m:sSubPr>
                            <m:ctrlPr>
                              <a:rPr lang="en-US" altLang="zh-CN" sz="1600" i="1">
                                <a:latin typeface="Cambria Math" panose="02040503050406030204" pitchFamily="18" charset="0"/>
                                <a:ea typeface="Cambria Math" panose="02040503050406030204" pitchFamily="18" charset="0"/>
                                <a:cs typeface="+mn-ea"/>
                              </a:rPr>
                            </m:ctrlPr>
                          </m:sSubPr>
                          <m:e>
                            <m:r>
                              <a:rPr lang="zh-CN" altLang="en-US" sz="1600" i="1">
                                <a:latin typeface="Cambria Math" panose="02040503050406030204" pitchFamily="18" charset="0"/>
                                <a:ea typeface="Cambria Math" panose="02040503050406030204" pitchFamily="18" charset="0"/>
                                <a:cs typeface="+mn-ea"/>
                              </a:rPr>
                              <m:t>𝜋</m:t>
                            </m:r>
                          </m:e>
                          <m:sub>
                            <m:r>
                              <a:rPr lang="zh-CN" altLang="en-US" sz="1600" i="1">
                                <a:latin typeface="Cambria Math" panose="02040503050406030204" pitchFamily="18" charset="0"/>
                                <a:ea typeface="Cambria Math" panose="02040503050406030204" pitchFamily="18" charset="0"/>
                                <a:cs typeface="+mn-ea"/>
                              </a:rPr>
                              <m:t>𝜃</m:t>
                            </m:r>
                          </m:sub>
                        </m:sSub>
                        <m:d>
                          <m:dPr>
                            <m:ctrlPr>
                              <a:rPr lang="en-US" altLang="zh-CN" sz="1600" i="1">
                                <a:latin typeface="Cambria Math" panose="02040503050406030204" pitchFamily="18" charset="0"/>
                                <a:ea typeface="Cambria Math" panose="02040503050406030204" pitchFamily="18" charset="0"/>
                                <a:cs typeface="+mn-ea"/>
                              </a:rPr>
                            </m:ctrlPr>
                          </m:dPr>
                          <m:e>
                            <m:sSup>
                              <m:sSupPr>
                                <m:ctrlPr>
                                  <a:rPr lang="en-US" altLang="zh-CN" sz="1600" i="1">
                                    <a:latin typeface="Cambria Math" panose="02040503050406030204" pitchFamily="18" charset="0"/>
                                    <a:ea typeface="Cambria Math" panose="02040503050406030204" pitchFamily="18" charset="0"/>
                                    <a:cs typeface="+mn-ea"/>
                                  </a:rPr>
                                </m:ctrlPr>
                              </m:sSupPr>
                              <m:e>
                                <m:r>
                                  <a:rPr lang="en-US" altLang="zh-CN" sz="1600" i="1">
                                    <a:latin typeface="Cambria Math" panose="02040503050406030204" pitchFamily="18" charset="0"/>
                                    <a:ea typeface="Cambria Math" panose="02040503050406030204" pitchFamily="18" charset="0"/>
                                    <a:cs typeface="+mn-ea"/>
                                  </a:rPr>
                                  <m:t>𝑦</m:t>
                                </m:r>
                              </m:e>
                              <m:sup>
                                <m:r>
                                  <a:rPr lang="en-US" altLang="zh-CN" sz="1600" i="1">
                                    <a:latin typeface="Cambria Math" panose="02040503050406030204" pitchFamily="18" charset="0"/>
                                    <a:ea typeface="Cambria Math" panose="02040503050406030204" pitchFamily="18" charset="0"/>
                                    <a:cs typeface="+mn-ea"/>
                                  </a:rPr>
                                  <m:t>+</m:t>
                                </m:r>
                              </m:sup>
                            </m:sSup>
                          </m:e>
                          <m:e>
                            <m:r>
                              <a:rPr lang="en-US" altLang="zh-CN" sz="1600" i="1">
                                <a:latin typeface="Cambria Math" panose="02040503050406030204" pitchFamily="18" charset="0"/>
                                <a:ea typeface="Cambria Math" panose="02040503050406030204" pitchFamily="18" charset="0"/>
                                <a:cs typeface="+mn-ea"/>
                              </a:rPr>
                              <m:t>𝑥</m:t>
                            </m:r>
                          </m:e>
                        </m:d>
                        <m:r>
                          <a:rPr lang="en-US" altLang="zh-CN" sz="1600" i="1">
                            <a:latin typeface="Cambria Math" panose="02040503050406030204" pitchFamily="18" charset="0"/>
                            <a:ea typeface="Cambria Math" panose="02040503050406030204" pitchFamily="18" charset="0"/>
                            <a:cs typeface="+mn-ea"/>
                          </a:rPr>
                          <m:t>+</m:t>
                        </m:r>
                        <m:sSub>
                          <m:sSubPr>
                            <m:ctrlPr>
                              <a:rPr lang="en-US" altLang="zh-CN" sz="1600" i="1">
                                <a:latin typeface="Cambria Math" panose="02040503050406030204" pitchFamily="18" charset="0"/>
                                <a:ea typeface="Cambria Math" panose="02040503050406030204" pitchFamily="18" charset="0"/>
                                <a:cs typeface="+mn-ea"/>
                              </a:rPr>
                            </m:ctrlPr>
                          </m:sSubPr>
                          <m:e>
                            <m:r>
                              <a:rPr lang="zh-CN" altLang="en-US" sz="1600" i="1">
                                <a:latin typeface="Cambria Math" panose="02040503050406030204" pitchFamily="18" charset="0"/>
                                <a:ea typeface="Cambria Math" panose="02040503050406030204" pitchFamily="18" charset="0"/>
                                <a:cs typeface="+mn-ea"/>
                              </a:rPr>
                              <m:t>𝜋</m:t>
                            </m:r>
                          </m:e>
                          <m:sub>
                            <m:r>
                              <a:rPr lang="zh-CN" altLang="en-US" sz="1600" i="1">
                                <a:latin typeface="Cambria Math" panose="02040503050406030204" pitchFamily="18" charset="0"/>
                                <a:ea typeface="Cambria Math" panose="02040503050406030204" pitchFamily="18" charset="0"/>
                                <a:cs typeface="+mn-ea"/>
                              </a:rPr>
                              <m:t>𝜃</m:t>
                            </m:r>
                          </m:sub>
                        </m:sSub>
                        <m:d>
                          <m:dPr>
                            <m:ctrlPr>
                              <a:rPr lang="en-US" altLang="zh-CN" sz="1600" i="1">
                                <a:latin typeface="Cambria Math" panose="02040503050406030204" pitchFamily="18" charset="0"/>
                                <a:ea typeface="Cambria Math" panose="02040503050406030204" pitchFamily="18" charset="0"/>
                                <a:cs typeface="+mn-ea"/>
                              </a:rPr>
                            </m:ctrlPr>
                          </m:dPr>
                          <m:e>
                            <m:sSup>
                              <m:sSupPr>
                                <m:ctrlPr>
                                  <a:rPr lang="en-US" altLang="zh-CN" sz="1600" i="1">
                                    <a:latin typeface="Cambria Math" panose="02040503050406030204" pitchFamily="18" charset="0"/>
                                    <a:ea typeface="Cambria Math" panose="02040503050406030204" pitchFamily="18" charset="0"/>
                                    <a:cs typeface="+mn-ea"/>
                                  </a:rPr>
                                </m:ctrlPr>
                              </m:sSupPr>
                              <m:e>
                                <m:r>
                                  <a:rPr lang="en-US" altLang="zh-CN" sz="1600" i="1">
                                    <a:latin typeface="Cambria Math" panose="02040503050406030204" pitchFamily="18" charset="0"/>
                                    <a:ea typeface="Cambria Math" panose="02040503050406030204" pitchFamily="18" charset="0"/>
                                    <a:cs typeface="+mn-ea"/>
                                  </a:rPr>
                                  <m:t>𝑦</m:t>
                                </m:r>
                              </m:e>
                              <m:sup>
                                <m:r>
                                  <a:rPr lang="en-US" altLang="zh-CN" sz="1600" i="1">
                                    <a:latin typeface="Cambria Math" panose="02040503050406030204" pitchFamily="18" charset="0"/>
                                    <a:ea typeface="Cambria Math" panose="02040503050406030204" pitchFamily="18" charset="0"/>
                                    <a:cs typeface="+mn-ea"/>
                                  </a:rPr>
                                  <m:t>−</m:t>
                                </m:r>
                              </m:sup>
                            </m:sSup>
                          </m:e>
                          <m:e>
                            <m:r>
                              <a:rPr lang="en-US" altLang="zh-CN" sz="1600" i="1">
                                <a:latin typeface="Cambria Math" panose="02040503050406030204" pitchFamily="18" charset="0"/>
                                <a:ea typeface="Cambria Math" panose="02040503050406030204" pitchFamily="18" charset="0"/>
                                <a:cs typeface="+mn-ea"/>
                              </a:rPr>
                              <m:t>𝑥</m:t>
                            </m:r>
                          </m:e>
                        </m:d>
                      </m:den>
                    </m:f>
                    <m:r>
                      <a:rPr lang="en-US" altLang="zh-CN" sz="1600" b="0" i="1" smtClean="0">
                        <a:latin typeface="Cambria Math" panose="02040503050406030204" pitchFamily="18" charset="0"/>
                        <a:ea typeface="Cambria Math" panose="02040503050406030204" pitchFamily="18" charset="0"/>
                        <a:cs typeface="+mn-ea"/>
                      </a:rPr>
                      <m:t>)]</m:t>
                    </m:r>
                  </m:oMath>
                </a14:m>
                <a:endParaRPr lang="en-US" altLang="zh-CN" sz="1600" dirty="0" smtClean="0">
                  <a:latin typeface="微软雅黑" panose="020B0503020204020204" pitchFamily="34" charset="-122"/>
                  <a:ea typeface="微软雅黑" panose="020B0503020204020204" pitchFamily="34" charset="-122"/>
                  <a:cs typeface="+mn-ea"/>
                </a:endParaRPr>
              </a:p>
              <a:p>
                <a:pPr marL="800100" lvl="1" indent="-342900">
                  <a:lnSpc>
                    <a:spcPct val="150000"/>
                  </a:lnSpc>
                  <a:buFont typeface="+mj-ea"/>
                  <a:buAutoNum type="circleNumDbPlain"/>
                </a:pPr>
                <a:r>
                  <a:rPr lang="zh-CN" altLang="en-US" sz="1600" b="1" dirty="0" smtClean="0">
                    <a:latin typeface="微软雅黑" panose="020B0503020204020204" pitchFamily="34" charset="-122"/>
                    <a:ea typeface="微软雅黑" panose="020B0503020204020204" pitchFamily="34" charset="-122"/>
                    <a:cs typeface="+mn-ea"/>
                  </a:rPr>
                  <a:t>引入正则化项</a:t>
                </a:r>
                <a:r>
                  <a:rPr lang="zh-CN" altLang="en-US" sz="1600" dirty="0" smtClean="0">
                    <a:latin typeface="微软雅黑" panose="020B0503020204020204" pitchFamily="34" charset="-122"/>
                    <a:ea typeface="微软雅黑" panose="020B0503020204020204" pitchFamily="34" charset="-122"/>
                    <a:cs typeface="+mn-ea"/>
                  </a:rPr>
                  <a:t>：使训练更稳定，</a:t>
                </a:r>
                <a14:m>
                  <m:oMath xmlns:m="http://schemas.openxmlformats.org/officeDocument/2006/math">
                    <m:r>
                      <m:rPr>
                        <m:sty m:val="p"/>
                      </m:rPr>
                      <a:rPr lang="en-US" altLang="zh-CN" sz="1600">
                        <a:latin typeface="Cambria Math" panose="02040503050406030204" pitchFamily="18" charset="0"/>
                        <a:ea typeface="微软雅黑" panose="020B0503020204020204" pitchFamily="34" charset="-122"/>
                        <a:cs typeface="+mn-ea"/>
                      </a:rPr>
                      <m:t>J</m:t>
                    </m:r>
                    <m:d>
                      <m:dPr>
                        <m:ctrlPr>
                          <a:rPr lang="en-US" altLang="zh-CN" sz="1600" i="1">
                            <a:latin typeface="Cambria Math" panose="02040503050406030204" pitchFamily="18" charset="0"/>
                            <a:ea typeface="微软雅黑" panose="020B0503020204020204" pitchFamily="34" charset="-122"/>
                            <a:cs typeface="+mn-ea"/>
                          </a:rPr>
                        </m:ctrlPr>
                      </m:dPr>
                      <m:e>
                        <m:r>
                          <m:rPr>
                            <m:sty m:val="p"/>
                          </m:rPr>
                          <a:rPr lang="el-GR" altLang="zh-CN" sz="1600" i="1">
                            <a:latin typeface="Cambria Math" panose="02040503050406030204" pitchFamily="18" charset="0"/>
                            <a:ea typeface="Cambria Math" panose="02040503050406030204" pitchFamily="18" charset="0"/>
                            <a:cs typeface="+mn-ea"/>
                          </a:rPr>
                          <m:t>θ</m:t>
                        </m:r>
                      </m:e>
                    </m:d>
                    <m:r>
                      <a:rPr lang="en-US" altLang="zh-CN" sz="1600">
                        <a:latin typeface="Cambria Math" panose="02040503050406030204" pitchFamily="18" charset="0"/>
                        <a:ea typeface="微软雅黑" panose="020B0503020204020204" pitchFamily="34" charset="-122"/>
                        <a:cs typeface="+mn-ea"/>
                      </a:rPr>
                      <m:t>=</m:t>
                    </m:r>
                    <m:sSub>
                      <m:sSubPr>
                        <m:ctrlPr>
                          <a:rPr lang="en-US" altLang="zh-CN" sz="1600" i="1">
                            <a:latin typeface="Cambria Math" panose="02040503050406030204" pitchFamily="18" charset="0"/>
                            <a:ea typeface="微软雅黑" panose="020B0503020204020204" pitchFamily="34" charset="-122"/>
                            <a:cs typeface="+mn-ea"/>
                          </a:rPr>
                        </m:ctrlPr>
                      </m:sSubPr>
                      <m:e>
                        <m:r>
                          <a:rPr lang="en-US" altLang="zh-CN" sz="1600" i="1">
                            <a:latin typeface="Cambria Math" panose="02040503050406030204" pitchFamily="18" charset="0"/>
                            <a:ea typeface="微软雅黑" panose="020B0503020204020204" pitchFamily="34" charset="-122"/>
                            <a:cs typeface="+mn-ea"/>
                          </a:rPr>
                          <m:t>𝐸</m:t>
                        </m:r>
                      </m:e>
                      <m:sub>
                        <m:r>
                          <a:rPr lang="en-US" altLang="zh-CN" sz="1600" i="1">
                            <a:latin typeface="Cambria Math" panose="02040503050406030204" pitchFamily="18" charset="0"/>
                            <a:ea typeface="微软雅黑" panose="020B0503020204020204" pitchFamily="34" charset="-122"/>
                            <a:cs typeface="+mn-ea"/>
                          </a:rPr>
                          <m:t>(</m:t>
                        </m:r>
                        <m:r>
                          <a:rPr lang="en-US" altLang="zh-CN" sz="1600" i="1">
                            <a:latin typeface="Cambria Math" panose="02040503050406030204" pitchFamily="18" charset="0"/>
                            <a:ea typeface="微软雅黑" panose="020B0503020204020204" pitchFamily="34" charset="-122"/>
                            <a:cs typeface="+mn-ea"/>
                          </a:rPr>
                          <m:t>𝑥</m:t>
                        </m:r>
                        <m:r>
                          <a:rPr lang="en-US" altLang="zh-CN" sz="1600" i="1">
                            <a:latin typeface="Cambria Math" panose="02040503050406030204" pitchFamily="18" charset="0"/>
                            <a:ea typeface="微软雅黑" panose="020B0503020204020204" pitchFamily="34" charset="-122"/>
                            <a:cs typeface="+mn-ea"/>
                          </a:rPr>
                          <m:t>,</m:t>
                        </m:r>
                        <m:sSup>
                          <m:sSupPr>
                            <m:ctrlPr>
                              <a:rPr lang="en-US" altLang="zh-CN" sz="1600" i="1">
                                <a:latin typeface="Cambria Math" panose="02040503050406030204" pitchFamily="18" charset="0"/>
                                <a:ea typeface="微软雅黑" panose="020B0503020204020204" pitchFamily="34" charset="-122"/>
                                <a:cs typeface="+mn-ea"/>
                              </a:rPr>
                            </m:ctrlPr>
                          </m:sSupPr>
                          <m:e>
                            <m:r>
                              <a:rPr lang="en-US" altLang="zh-CN" sz="1600" i="1">
                                <a:latin typeface="Cambria Math" panose="02040503050406030204" pitchFamily="18" charset="0"/>
                                <a:ea typeface="微软雅黑" panose="020B0503020204020204" pitchFamily="34" charset="-122"/>
                                <a:cs typeface="+mn-ea"/>
                              </a:rPr>
                              <m:t>𝑦</m:t>
                            </m:r>
                          </m:e>
                          <m:sup>
                            <m:r>
                              <a:rPr lang="en-US" altLang="zh-CN" sz="1600" i="1">
                                <a:latin typeface="Cambria Math" panose="02040503050406030204" pitchFamily="18" charset="0"/>
                                <a:ea typeface="微软雅黑" panose="020B0503020204020204" pitchFamily="34" charset="-122"/>
                                <a:cs typeface="+mn-ea"/>
                              </a:rPr>
                              <m:t>+</m:t>
                            </m:r>
                          </m:sup>
                        </m:sSup>
                        <m:r>
                          <a:rPr lang="en-US" altLang="zh-CN" sz="1600" i="1">
                            <a:latin typeface="Cambria Math" panose="02040503050406030204" pitchFamily="18" charset="0"/>
                            <a:ea typeface="微软雅黑" panose="020B0503020204020204" pitchFamily="34" charset="-122"/>
                            <a:cs typeface="+mn-ea"/>
                          </a:rPr>
                          <m:t>,</m:t>
                        </m:r>
                        <m:sSup>
                          <m:sSupPr>
                            <m:ctrlPr>
                              <a:rPr lang="en-US" altLang="zh-CN" sz="1600" i="1">
                                <a:latin typeface="Cambria Math" panose="02040503050406030204" pitchFamily="18" charset="0"/>
                                <a:ea typeface="微软雅黑" panose="020B0503020204020204" pitchFamily="34" charset="-122"/>
                                <a:cs typeface="+mn-ea"/>
                              </a:rPr>
                            </m:ctrlPr>
                          </m:sSupPr>
                          <m:e>
                            <m:r>
                              <a:rPr lang="en-US" altLang="zh-CN" sz="1600" i="1">
                                <a:latin typeface="Cambria Math" panose="02040503050406030204" pitchFamily="18" charset="0"/>
                                <a:ea typeface="微软雅黑" panose="020B0503020204020204" pitchFamily="34" charset="-122"/>
                                <a:cs typeface="+mn-ea"/>
                              </a:rPr>
                              <m:t>𝑦</m:t>
                            </m:r>
                          </m:e>
                          <m:sup>
                            <m:r>
                              <a:rPr lang="en-US" altLang="zh-CN" sz="1600" i="1">
                                <a:latin typeface="Cambria Math" panose="02040503050406030204" pitchFamily="18" charset="0"/>
                                <a:ea typeface="微软雅黑" panose="020B0503020204020204" pitchFamily="34" charset="-122"/>
                                <a:cs typeface="+mn-ea"/>
                              </a:rPr>
                              <m:t>−</m:t>
                            </m:r>
                          </m:sup>
                        </m:sSup>
                        <m:r>
                          <a:rPr lang="en-US" altLang="zh-CN" sz="1600" i="1">
                            <a:latin typeface="Cambria Math" panose="02040503050406030204" pitchFamily="18" charset="0"/>
                            <a:ea typeface="微软雅黑" panose="020B0503020204020204" pitchFamily="34" charset="-122"/>
                            <a:cs typeface="+mn-ea"/>
                          </a:rPr>
                          <m:t>)</m:t>
                        </m:r>
                      </m:sub>
                    </m:sSub>
                    <m:d>
                      <m:dPr>
                        <m:begChr m:val="["/>
                        <m:endChr m:val="]"/>
                        <m:ctrlPr>
                          <a:rPr lang="en-US" altLang="zh-CN" sz="1600" i="1">
                            <a:latin typeface="Cambria Math" panose="02040503050406030204" pitchFamily="18" charset="0"/>
                            <a:ea typeface="微软雅黑" panose="020B0503020204020204" pitchFamily="34" charset="-122"/>
                            <a:cs typeface="+mn-ea"/>
                          </a:rPr>
                        </m:ctrlPr>
                      </m:dPr>
                      <m:e>
                        <m:func>
                          <m:funcPr>
                            <m:ctrlPr>
                              <a:rPr lang="en-US" altLang="zh-CN" sz="1600" i="1">
                                <a:latin typeface="Cambria Math" panose="02040503050406030204" pitchFamily="18" charset="0"/>
                                <a:ea typeface="微软雅黑" panose="020B0503020204020204" pitchFamily="34" charset="-122"/>
                                <a:cs typeface="+mn-ea"/>
                              </a:rPr>
                            </m:ctrlPr>
                          </m:funcPr>
                          <m:fName>
                            <m:r>
                              <m:rPr>
                                <m:sty m:val="p"/>
                              </m:rPr>
                              <a:rPr lang="en-US" altLang="zh-CN" sz="1600">
                                <a:latin typeface="Cambria Math" panose="02040503050406030204" pitchFamily="18" charset="0"/>
                                <a:ea typeface="微软雅黑" panose="020B0503020204020204" pitchFamily="34" charset="-122"/>
                                <a:cs typeface="+mn-ea"/>
                              </a:rPr>
                              <m:t>log</m:t>
                            </m:r>
                          </m:fName>
                          <m:e>
                            <m:d>
                              <m:dPr>
                                <m:ctrlPr>
                                  <a:rPr lang="en-US" altLang="zh-CN" sz="1600" i="1">
                                    <a:latin typeface="Cambria Math" panose="02040503050406030204" pitchFamily="18" charset="0"/>
                                    <a:ea typeface="微软雅黑" panose="020B0503020204020204" pitchFamily="34" charset="-122"/>
                                    <a:cs typeface="+mn-ea"/>
                                  </a:rPr>
                                </m:ctrlPr>
                              </m:dPr>
                              <m:e>
                                <m:f>
                                  <m:fPr>
                                    <m:ctrlPr>
                                      <a:rPr lang="en-US" altLang="zh-CN" sz="1600" i="1">
                                        <a:latin typeface="Cambria Math" panose="02040503050406030204" pitchFamily="18" charset="0"/>
                                        <a:ea typeface="微软雅黑" panose="020B0503020204020204" pitchFamily="34" charset="-122"/>
                                        <a:cs typeface="+mn-ea"/>
                                      </a:rPr>
                                    </m:ctrlPr>
                                  </m:fPr>
                                  <m:num>
                                    <m:sSub>
                                      <m:sSubPr>
                                        <m:ctrlPr>
                                          <a:rPr lang="en-US" altLang="zh-CN" sz="1600" i="1">
                                            <a:latin typeface="Cambria Math" panose="02040503050406030204" pitchFamily="18" charset="0"/>
                                            <a:ea typeface="Cambria Math" panose="02040503050406030204" pitchFamily="18" charset="0"/>
                                            <a:cs typeface="+mn-ea"/>
                                          </a:rPr>
                                        </m:ctrlPr>
                                      </m:sSubPr>
                                      <m:e>
                                        <m:r>
                                          <a:rPr lang="zh-CN" altLang="en-US" sz="1600" i="1">
                                            <a:latin typeface="Cambria Math" panose="02040503050406030204" pitchFamily="18" charset="0"/>
                                            <a:ea typeface="Cambria Math" panose="02040503050406030204" pitchFamily="18" charset="0"/>
                                            <a:cs typeface="+mn-ea"/>
                                          </a:rPr>
                                          <m:t>𝜋</m:t>
                                        </m:r>
                                      </m:e>
                                      <m:sub>
                                        <m:r>
                                          <a:rPr lang="zh-CN" altLang="en-US" sz="1600" i="1">
                                            <a:latin typeface="Cambria Math" panose="02040503050406030204" pitchFamily="18" charset="0"/>
                                            <a:ea typeface="Cambria Math" panose="02040503050406030204" pitchFamily="18" charset="0"/>
                                            <a:cs typeface="+mn-ea"/>
                                          </a:rPr>
                                          <m:t>𝜃</m:t>
                                        </m:r>
                                      </m:sub>
                                    </m:sSub>
                                    <m:d>
                                      <m:dPr>
                                        <m:ctrlPr>
                                          <a:rPr lang="en-US" altLang="zh-CN" sz="1600" i="1">
                                            <a:latin typeface="Cambria Math" panose="02040503050406030204" pitchFamily="18" charset="0"/>
                                            <a:ea typeface="Cambria Math" panose="02040503050406030204" pitchFamily="18" charset="0"/>
                                            <a:cs typeface="+mn-ea"/>
                                          </a:rPr>
                                        </m:ctrlPr>
                                      </m:dPr>
                                      <m:e>
                                        <m:sSup>
                                          <m:sSupPr>
                                            <m:ctrlPr>
                                              <a:rPr lang="en-US" altLang="zh-CN" sz="1600" i="1">
                                                <a:latin typeface="Cambria Math" panose="02040503050406030204" pitchFamily="18" charset="0"/>
                                                <a:ea typeface="Cambria Math" panose="02040503050406030204" pitchFamily="18" charset="0"/>
                                                <a:cs typeface="+mn-ea"/>
                                              </a:rPr>
                                            </m:ctrlPr>
                                          </m:sSupPr>
                                          <m:e>
                                            <m:r>
                                              <a:rPr lang="en-US" altLang="zh-CN" sz="1600" i="1">
                                                <a:latin typeface="Cambria Math" panose="02040503050406030204" pitchFamily="18" charset="0"/>
                                                <a:ea typeface="Cambria Math" panose="02040503050406030204" pitchFamily="18" charset="0"/>
                                                <a:cs typeface="+mn-ea"/>
                                              </a:rPr>
                                              <m:t>𝑦</m:t>
                                            </m:r>
                                          </m:e>
                                          <m:sup>
                                            <m:r>
                                              <a:rPr lang="en-US" altLang="zh-CN" sz="1600" i="1">
                                                <a:latin typeface="Cambria Math" panose="02040503050406030204" pitchFamily="18" charset="0"/>
                                                <a:ea typeface="Cambria Math" panose="02040503050406030204" pitchFamily="18" charset="0"/>
                                                <a:cs typeface="+mn-ea"/>
                                              </a:rPr>
                                              <m:t>+</m:t>
                                            </m:r>
                                          </m:sup>
                                        </m:sSup>
                                      </m:e>
                                      <m:e>
                                        <m:r>
                                          <a:rPr lang="en-US" altLang="zh-CN" sz="1600" i="1">
                                            <a:latin typeface="Cambria Math" panose="02040503050406030204" pitchFamily="18" charset="0"/>
                                            <a:ea typeface="Cambria Math" panose="02040503050406030204" pitchFamily="18" charset="0"/>
                                            <a:cs typeface="+mn-ea"/>
                                          </a:rPr>
                                          <m:t>𝑥</m:t>
                                        </m:r>
                                      </m:e>
                                    </m:d>
                                  </m:num>
                                  <m:den>
                                    <m:sSub>
                                      <m:sSubPr>
                                        <m:ctrlPr>
                                          <a:rPr lang="en-US" altLang="zh-CN" sz="1600" i="1">
                                            <a:latin typeface="Cambria Math" panose="02040503050406030204" pitchFamily="18" charset="0"/>
                                            <a:ea typeface="Cambria Math" panose="02040503050406030204" pitchFamily="18" charset="0"/>
                                            <a:cs typeface="+mn-ea"/>
                                          </a:rPr>
                                        </m:ctrlPr>
                                      </m:sSubPr>
                                      <m:e>
                                        <m:r>
                                          <a:rPr lang="zh-CN" altLang="en-US" sz="1600" i="1">
                                            <a:latin typeface="Cambria Math" panose="02040503050406030204" pitchFamily="18" charset="0"/>
                                            <a:ea typeface="Cambria Math" panose="02040503050406030204" pitchFamily="18" charset="0"/>
                                            <a:cs typeface="+mn-ea"/>
                                          </a:rPr>
                                          <m:t>𝜋</m:t>
                                        </m:r>
                                      </m:e>
                                      <m:sub>
                                        <m:r>
                                          <a:rPr lang="zh-CN" altLang="en-US" sz="1600" i="1">
                                            <a:latin typeface="Cambria Math" panose="02040503050406030204" pitchFamily="18" charset="0"/>
                                            <a:ea typeface="Cambria Math" panose="02040503050406030204" pitchFamily="18" charset="0"/>
                                            <a:cs typeface="+mn-ea"/>
                                          </a:rPr>
                                          <m:t>𝜃</m:t>
                                        </m:r>
                                      </m:sub>
                                    </m:sSub>
                                    <m:d>
                                      <m:dPr>
                                        <m:ctrlPr>
                                          <a:rPr lang="en-US" altLang="zh-CN" sz="1600" i="1">
                                            <a:latin typeface="Cambria Math" panose="02040503050406030204" pitchFamily="18" charset="0"/>
                                            <a:ea typeface="Cambria Math" panose="02040503050406030204" pitchFamily="18" charset="0"/>
                                            <a:cs typeface="+mn-ea"/>
                                          </a:rPr>
                                        </m:ctrlPr>
                                      </m:dPr>
                                      <m:e>
                                        <m:sSup>
                                          <m:sSupPr>
                                            <m:ctrlPr>
                                              <a:rPr lang="en-US" altLang="zh-CN" sz="1600" i="1">
                                                <a:latin typeface="Cambria Math" panose="02040503050406030204" pitchFamily="18" charset="0"/>
                                                <a:ea typeface="Cambria Math" panose="02040503050406030204" pitchFamily="18" charset="0"/>
                                                <a:cs typeface="+mn-ea"/>
                                              </a:rPr>
                                            </m:ctrlPr>
                                          </m:sSupPr>
                                          <m:e>
                                            <m:r>
                                              <a:rPr lang="en-US" altLang="zh-CN" sz="1600" i="1">
                                                <a:latin typeface="Cambria Math" panose="02040503050406030204" pitchFamily="18" charset="0"/>
                                                <a:ea typeface="Cambria Math" panose="02040503050406030204" pitchFamily="18" charset="0"/>
                                                <a:cs typeface="+mn-ea"/>
                                              </a:rPr>
                                              <m:t>𝑦</m:t>
                                            </m:r>
                                          </m:e>
                                          <m:sup>
                                            <m:r>
                                              <a:rPr lang="en-US" altLang="zh-CN" sz="1600" i="1">
                                                <a:latin typeface="Cambria Math" panose="02040503050406030204" pitchFamily="18" charset="0"/>
                                                <a:ea typeface="Cambria Math" panose="02040503050406030204" pitchFamily="18" charset="0"/>
                                                <a:cs typeface="+mn-ea"/>
                                              </a:rPr>
                                              <m:t>+</m:t>
                                            </m:r>
                                          </m:sup>
                                        </m:sSup>
                                      </m:e>
                                      <m:e>
                                        <m:r>
                                          <a:rPr lang="en-US" altLang="zh-CN" sz="1600" i="1">
                                            <a:latin typeface="Cambria Math" panose="02040503050406030204" pitchFamily="18" charset="0"/>
                                            <a:ea typeface="Cambria Math" panose="02040503050406030204" pitchFamily="18" charset="0"/>
                                            <a:cs typeface="+mn-ea"/>
                                          </a:rPr>
                                          <m:t>𝑥</m:t>
                                        </m:r>
                                      </m:e>
                                    </m:d>
                                    <m:r>
                                      <a:rPr lang="en-US" altLang="zh-CN" sz="1600" i="1">
                                        <a:latin typeface="Cambria Math" panose="02040503050406030204" pitchFamily="18" charset="0"/>
                                        <a:ea typeface="Cambria Math" panose="02040503050406030204" pitchFamily="18" charset="0"/>
                                        <a:cs typeface="+mn-ea"/>
                                      </a:rPr>
                                      <m:t>+</m:t>
                                    </m:r>
                                    <m:sSub>
                                      <m:sSubPr>
                                        <m:ctrlPr>
                                          <a:rPr lang="en-US" altLang="zh-CN" sz="1600" i="1">
                                            <a:latin typeface="Cambria Math" panose="02040503050406030204" pitchFamily="18" charset="0"/>
                                            <a:ea typeface="Cambria Math" panose="02040503050406030204" pitchFamily="18" charset="0"/>
                                            <a:cs typeface="+mn-ea"/>
                                          </a:rPr>
                                        </m:ctrlPr>
                                      </m:sSubPr>
                                      <m:e>
                                        <m:r>
                                          <a:rPr lang="zh-CN" altLang="en-US" sz="1600" i="1">
                                            <a:latin typeface="Cambria Math" panose="02040503050406030204" pitchFamily="18" charset="0"/>
                                            <a:ea typeface="Cambria Math" panose="02040503050406030204" pitchFamily="18" charset="0"/>
                                            <a:cs typeface="+mn-ea"/>
                                          </a:rPr>
                                          <m:t>𝜋</m:t>
                                        </m:r>
                                      </m:e>
                                      <m:sub>
                                        <m:r>
                                          <a:rPr lang="zh-CN" altLang="en-US" sz="1600" i="1">
                                            <a:latin typeface="Cambria Math" panose="02040503050406030204" pitchFamily="18" charset="0"/>
                                            <a:ea typeface="Cambria Math" panose="02040503050406030204" pitchFamily="18" charset="0"/>
                                            <a:cs typeface="+mn-ea"/>
                                          </a:rPr>
                                          <m:t>𝜃</m:t>
                                        </m:r>
                                      </m:sub>
                                    </m:sSub>
                                    <m:d>
                                      <m:dPr>
                                        <m:ctrlPr>
                                          <a:rPr lang="en-US" altLang="zh-CN" sz="1600" i="1">
                                            <a:latin typeface="Cambria Math" panose="02040503050406030204" pitchFamily="18" charset="0"/>
                                            <a:ea typeface="Cambria Math" panose="02040503050406030204" pitchFamily="18" charset="0"/>
                                            <a:cs typeface="+mn-ea"/>
                                          </a:rPr>
                                        </m:ctrlPr>
                                      </m:dPr>
                                      <m:e>
                                        <m:sSup>
                                          <m:sSupPr>
                                            <m:ctrlPr>
                                              <a:rPr lang="en-US" altLang="zh-CN" sz="1600" i="1">
                                                <a:latin typeface="Cambria Math" panose="02040503050406030204" pitchFamily="18" charset="0"/>
                                                <a:ea typeface="Cambria Math" panose="02040503050406030204" pitchFamily="18" charset="0"/>
                                                <a:cs typeface="+mn-ea"/>
                                              </a:rPr>
                                            </m:ctrlPr>
                                          </m:sSupPr>
                                          <m:e>
                                            <m:r>
                                              <a:rPr lang="en-US" altLang="zh-CN" sz="1600" i="1">
                                                <a:latin typeface="Cambria Math" panose="02040503050406030204" pitchFamily="18" charset="0"/>
                                                <a:ea typeface="Cambria Math" panose="02040503050406030204" pitchFamily="18" charset="0"/>
                                                <a:cs typeface="+mn-ea"/>
                                              </a:rPr>
                                              <m:t>𝑦</m:t>
                                            </m:r>
                                          </m:e>
                                          <m:sup>
                                            <m:r>
                                              <a:rPr lang="en-US" altLang="zh-CN" sz="1600" i="1">
                                                <a:latin typeface="Cambria Math" panose="02040503050406030204" pitchFamily="18" charset="0"/>
                                                <a:ea typeface="Cambria Math" panose="02040503050406030204" pitchFamily="18" charset="0"/>
                                                <a:cs typeface="+mn-ea"/>
                                              </a:rPr>
                                              <m:t>−</m:t>
                                            </m:r>
                                          </m:sup>
                                        </m:sSup>
                                      </m:e>
                                      <m:e>
                                        <m:r>
                                          <a:rPr lang="en-US" altLang="zh-CN" sz="1600" i="1">
                                            <a:latin typeface="Cambria Math" panose="02040503050406030204" pitchFamily="18" charset="0"/>
                                            <a:ea typeface="Cambria Math" panose="02040503050406030204" pitchFamily="18" charset="0"/>
                                            <a:cs typeface="+mn-ea"/>
                                          </a:rPr>
                                          <m:t>𝑥</m:t>
                                        </m:r>
                                      </m:e>
                                    </m:d>
                                  </m:den>
                                </m:f>
                              </m:e>
                            </m:d>
                          </m:e>
                        </m:func>
                      </m:e>
                    </m:d>
                    <m:r>
                      <a:rPr lang="en-US" altLang="zh-CN" sz="1600" b="0" i="1" smtClean="0">
                        <a:latin typeface="Cambria Math" panose="02040503050406030204" pitchFamily="18" charset="0"/>
                        <a:ea typeface="Cambria Math" panose="02040503050406030204" pitchFamily="18" charset="0"/>
                        <a:cs typeface="+mn-ea"/>
                      </a:rPr>
                      <m:t>+</m:t>
                    </m:r>
                    <m:r>
                      <a:rPr lang="zh-CN" altLang="en-US" sz="1600" b="0" i="1" smtClean="0">
                        <a:latin typeface="Cambria Math" panose="02040503050406030204" pitchFamily="18" charset="0"/>
                        <a:ea typeface="Cambria Math" panose="02040503050406030204" pitchFamily="18" charset="0"/>
                        <a:cs typeface="+mn-ea"/>
                      </a:rPr>
                      <m:t>𝛽</m:t>
                    </m:r>
                    <m:r>
                      <a:rPr lang="en-US" altLang="zh-CN" sz="1600" b="0" i="1" smtClean="0">
                        <a:latin typeface="Cambria Math" panose="02040503050406030204" pitchFamily="18" charset="0"/>
                        <a:ea typeface="Cambria Math" panose="02040503050406030204" pitchFamily="18" charset="0"/>
                        <a:cs typeface="+mn-ea"/>
                      </a:rPr>
                      <m:t>𝐾𝐿</m:t>
                    </m:r>
                    <m:r>
                      <a:rPr lang="en-US" altLang="zh-CN" sz="1600" b="0" i="1" smtClean="0">
                        <a:latin typeface="Cambria Math" panose="02040503050406030204" pitchFamily="18" charset="0"/>
                        <a:ea typeface="Cambria Math" panose="02040503050406030204" pitchFamily="18" charset="0"/>
                        <a:cs typeface="+mn-ea"/>
                      </a:rPr>
                      <m:t>(</m:t>
                    </m:r>
                    <m:sSub>
                      <m:sSubPr>
                        <m:ctrlPr>
                          <a:rPr lang="en-US" altLang="zh-CN" sz="1600" i="1">
                            <a:latin typeface="Cambria Math" panose="02040503050406030204" pitchFamily="18" charset="0"/>
                            <a:ea typeface="Cambria Math" panose="02040503050406030204" pitchFamily="18" charset="0"/>
                            <a:cs typeface="+mn-ea"/>
                          </a:rPr>
                        </m:ctrlPr>
                      </m:sSubPr>
                      <m:e>
                        <m:r>
                          <a:rPr lang="zh-CN" altLang="en-US" sz="1600" i="1">
                            <a:latin typeface="Cambria Math" panose="02040503050406030204" pitchFamily="18" charset="0"/>
                            <a:ea typeface="Cambria Math" panose="02040503050406030204" pitchFamily="18" charset="0"/>
                            <a:cs typeface="+mn-ea"/>
                          </a:rPr>
                          <m:t>𝜋</m:t>
                        </m:r>
                      </m:e>
                      <m:sub>
                        <m:r>
                          <a:rPr lang="zh-CN" altLang="en-US" sz="1600" i="1">
                            <a:latin typeface="Cambria Math" panose="02040503050406030204" pitchFamily="18" charset="0"/>
                            <a:ea typeface="Cambria Math" panose="02040503050406030204" pitchFamily="18" charset="0"/>
                            <a:cs typeface="+mn-ea"/>
                          </a:rPr>
                          <m:t>𝜃</m:t>
                        </m:r>
                      </m:sub>
                    </m:sSub>
                    <m:r>
                      <a:rPr lang="en-US" altLang="zh-CN" sz="1600" b="0" i="1" smtClean="0">
                        <a:latin typeface="Cambria Math" panose="02040503050406030204" pitchFamily="18" charset="0"/>
                        <a:ea typeface="Cambria Math" panose="02040503050406030204" pitchFamily="18" charset="0"/>
                        <a:cs typeface="+mn-ea"/>
                      </a:rPr>
                      <m:t>||</m:t>
                    </m:r>
                    <m:sSub>
                      <m:sSubPr>
                        <m:ctrlPr>
                          <a:rPr lang="en-US" altLang="zh-CN" sz="1600" i="1">
                            <a:latin typeface="Cambria Math" panose="02040503050406030204" pitchFamily="18" charset="0"/>
                            <a:ea typeface="Cambria Math" panose="02040503050406030204" pitchFamily="18" charset="0"/>
                            <a:cs typeface="+mn-ea"/>
                          </a:rPr>
                        </m:ctrlPr>
                      </m:sSubPr>
                      <m:e>
                        <m:r>
                          <a:rPr lang="zh-CN" altLang="en-US" sz="1600" i="1">
                            <a:latin typeface="Cambria Math" panose="02040503050406030204" pitchFamily="18" charset="0"/>
                            <a:ea typeface="Cambria Math" panose="02040503050406030204" pitchFamily="18" charset="0"/>
                            <a:cs typeface="+mn-ea"/>
                          </a:rPr>
                          <m:t>𝜋</m:t>
                        </m:r>
                      </m:e>
                      <m:sub>
                        <m:r>
                          <a:rPr lang="en-US" altLang="zh-CN" sz="1600" b="0" i="1" smtClean="0">
                            <a:latin typeface="Cambria Math" panose="02040503050406030204" pitchFamily="18" charset="0"/>
                            <a:ea typeface="Cambria Math" panose="02040503050406030204" pitchFamily="18" charset="0"/>
                            <a:cs typeface="+mn-ea"/>
                          </a:rPr>
                          <m:t>𝑟𝑒𝑓</m:t>
                        </m:r>
                      </m:sub>
                    </m:sSub>
                    <m:r>
                      <a:rPr lang="en-US" altLang="zh-CN" sz="1600" b="0" i="1" smtClean="0">
                        <a:latin typeface="Cambria Math" panose="02040503050406030204" pitchFamily="18" charset="0"/>
                        <a:ea typeface="Cambria Math" panose="02040503050406030204" pitchFamily="18" charset="0"/>
                        <a:cs typeface="+mn-ea"/>
                      </a:rPr>
                      <m:t>)</m:t>
                    </m:r>
                  </m:oMath>
                </a14:m>
                <a:endParaRPr lang="en-US" altLang="zh-CN" sz="1600" dirty="0">
                  <a:latin typeface="微软雅黑" panose="020B0503020204020204" pitchFamily="34" charset="-122"/>
                  <a:ea typeface="微软雅黑" panose="020B0503020204020204" pitchFamily="34" charset="-122"/>
                  <a:cs typeface="+mn-ea"/>
                </a:endParaRPr>
              </a:p>
            </p:txBody>
          </p:sp>
        </mc:Choice>
        <mc:Fallback xmlns="">
          <p:sp>
            <p:nvSpPr>
              <p:cNvPr id="4" name="textbox 10"/>
              <p:cNvSpPr>
                <a:spLocks noRot="1" noChangeAspect="1" noMove="1" noResize="1" noEditPoints="1" noAdjustHandles="1" noChangeArrowheads="1" noChangeShapeType="1" noTextEdit="1"/>
              </p:cNvSpPr>
              <p:nvPr/>
            </p:nvSpPr>
            <p:spPr>
              <a:xfrm>
                <a:off x="558800" y="1241232"/>
                <a:ext cx="10952480" cy="4200958"/>
              </a:xfrm>
              <a:prstGeom prst="rect">
                <a:avLst/>
              </a:prstGeom>
              <a:blipFill>
                <a:blip r:embed="rId2"/>
                <a:stretch>
                  <a:fillRect l="-390"/>
                </a:stretch>
              </a:blipFill>
              <a:ln w="19050">
                <a:noFill/>
              </a:ln>
            </p:spPr>
            <p:txBody>
              <a:bodyPr/>
              <a:lstStyle/>
              <a:p>
                <a:r>
                  <a:rPr lang="zh-CN" altLang="en-US">
                    <a:noFill/>
                  </a:rPr>
                  <a:t> </a:t>
                </a:r>
              </a:p>
            </p:txBody>
          </p:sp>
        </mc:Fallback>
      </mc:AlternateContent>
      <p:sp>
        <p:nvSpPr>
          <p:cNvPr id="5" name="灯片编号占位符 4"/>
          <p:cNvSpPr>
            <a:spLocks noGrp="1"/>
          </p:cNvSpPr>
          <p:nvPr>
            <p:ph type="sldNum" sz="quarter" idx="13"/>
          </p:nvPr>
        </p:nvSpPr>
        <p:spPr/>
        <p:txBody>
          <a:bodyPr/>
          <a:lstStyle/>
          <a:p>
            <a:fld id="{D0399D1A-D296-42B7-916E-50FBDB540DBE}" type="slidenum">
              <a:rPr lang="zh-CN" altLang="en-US" smtClean="0"/>
              <a:pPr/>
              <a:t>15</a:t>
            </a:fld>
            <a:endParaRPr lang="zh-CN" altLang="en-US" dirty="0"/>
          </a:p>
        </p:txBody>
      </p:sp>
    </p:spTree>
    <p:extLst>
      <p:ext uri="{BB962C8B-B14F-4D97-AF65-F5344CB8AC3E}">
        <p14:creationId xmlns:p14="http://schemas.microsoft.com/office/powerpoint/2010/main" val="155481229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4"/>
          </p:nvPr>
        </p:nvSpPr>
        <p:spPr/>
        <p:txBody>
          <a:bodyPr/>
          <a:lstStyle/>
          <a:p>
            <a:r>
              <a:rPr lang="en-US" altLang="zh-CN" dirty="0" err="1" smtClean="0"/>
              <a:t>DeepSeekMath</a:t>
            </a:r>
            <a:r>
              <a:rPr lang="zh-CN" altLang="en-US" dirty="0" smtClean="0"/>
              <a:t>创新：关键算法</a:t>
            </a:r>
            <a:r>
              <a:rPr lang="en-US" altLang="zh-CN" dirty="0" smtClean="0"/>
              <a:t>GRPO</a:t>
            </a:r>
            <a:endParaRPr lang="zh-CN" altLang="en-US" dirty="0"/>
          </a:p>
        </p:txBody>
      </p:sp>
      <p:sp>
        <p:nvSpPr>
          <p:cNvPr id="6" name="矩形 5"/>
          <p:cNvSpPr/>
          <p:nvPr/>
        </p:nvSpPr>
        <p:spPr>
          <a:xfrm>
            <a:off x="60960" y="6550080"/>
            <a:ext cx="4512774" cy="246221"/>
          </a:xfrm>
          <a:prstGeom prst="rect">
            <a:avLst/>
          </a:prstGeom>
        </p:spPr>
        <p:txBody>
          <a:bodyPr wrap="none">
            <a:spAutoFit/>
          </a:bodyPr>
          <a:lstStyle/>
          <a:p>
            <a:r>
              <a:rPr lang="en-US" altLang="zh-CN" sz="1000" dirty="0">
                <a:solidFill>
                  <a:schemeClr val="tx1">
                    <a:lumMod val="50000"/>
                    <a:lumOff val="50000"/>
                  </a:schemeClr>
                </a:solidFill>
                <a:latin typeface="+mj-ea"/>
                <a:ea typeface="+mj-ea"/>
              </a:rPr>
              <a:t>[1]. </a:t>
            </a:r>
            <a:r>
              <a:rPr lang="en-US" altLang="zh-CN" sz="1000" dirty="0" err="1" smtClean="0">
                <a:solidFill>
                  <a:schemeClr val="tx1">
                    <a:lumMod val="50000"/>
                    <a:lumOff val="50000"/>
                  </a:schemeClr>
                </a:solidFill>
                <a:latin typeface="+mj-ea"/>
                <a:ea typeface="+mj-ea"/>
              </a:rPr>
              <a:t>DeepSeekMath</a:t>
            </a:r>
            <a:r>
              <a:rPr lang="en-US" altLang="zh-CN" sz="1000" dirty="0" smtClean="0">
                <a:solidFill>
                  <a:schemeClr val="tx1">
                    <a:lumMod val="50000"/>
                    <a:lumOff val="50000"/>
                  </a:schemeClr>
                </a:solidFill>
                <a:latin typeface="+mj-ea"/>
                <a:ea typeface="+mj-ea"/>
              </a:rPr>
              <a:t>. </a:t>
            </a:r>
            <a:r>
              <a:rPr lang="zh-CN" altLang="en-US" sz="1000" dirty="0" smtClean="0">
                <a:solidFill>
                  <a:schemeClr val="tx1">
                    <a:lumMod val="50000"/>
                    <a:lumOff val="50000"/>
                  </a:schemeClr>
                </a:solidFill>
                <a:latin typeface="+mj-ea"/>
                <a:ea typeface="+mj-ea"/>
                <a:hlinkClick r:id="rId3"/>
              </a:rPr>
              <a:t>https</a:t>
            </a:r>
            <a:r>
              <a:rPr lang="zh-CN" altLang="en-US" sz="1000" dirty="0">
                <a:solidFill>
                  <a:schemeClr val="tx1">
                    <a:lumMod val="50000"/>
                    <a:lumOff val="50000"/>
                  </a:schemeClr>
                </a:solidFill>
                <a:latin typeface="+mj-ea"/>
                <a:ea typeface="+mj-ea"/>
                <a:hlinkClick r:id="rId3"/>
              </a:rPr>
              <a:t>://arxiv.org/pdf/2402.</a:t>
            </a:r>
            <a:r>
              <a:rPr lang="zh-CN" altLang="en-US" sz="1000" dirty="0" smtClean="0">
                <a:solidFill>
                  <a:schemeClr val="tx1">
                    <a:lumMod val="50000"/>
                    <a:lumOff val="50000"/>
                  </a:schemeClr>
                </a:solidFill>
                <a:latin typeface="+mj-ea"/>
                <a:ea typeface="+mj-ea"/>
                <a:hlinkClick r:id="rId3"/>
              </a:rPr>
              <a:t>03300</a:t>
            </a:r>
            <a:r>
              <a:rPr lang="en-US" altLang="zh-CN" sz="1000" dirty="0" smtClean="0">
                <a:solidFill>
                  <a:schemeClr val="tx1">
                    <a:lumMod val="50000"/>
                    <a:lumOff val="50000"/>
                  </a:schemeClr>
                </a:solidFill>
                <a:latin typeface="+mj-ea"/>
                <a:ea typeface="+mj-ea"/>
              </a:rPr>
              <a:t>, 2024. </a:t>
            </a:r>
            <a:r>
              <a:rPr lang="en-US" altLang="zh-CN" sz="1000" dirty="0" err="1" smtClean="0">
                <a:solidFill>
                  <a:schemeClr val="tx1">
                    <a:lumMod val="50000"/>
                    <a:lumOff val="50000"/>
                  </a:schemeClr>
                </a:solidFill>
                <a:latin typeface="+mj-ea"/>
                <a:ea typeface="+mj-ea"/>
              </a:rPr>
              <a:t>DeepSeek</a:t>
            </a:r>
            <a:r>
              <a:rPr lang="en-US" altLang="zh-CN" sz="1000" dirty="0" smtClean="0">
                <a:solidFill>
                  <a:schemeClr val="tx1">
                    <a:lumMod val="50000"/>
                    <a:lumOff val="50000"/>
                  </a:schemeClr>
                </a:solidFill>
                <a:latin typeface="+mj-ea"/>
                <a:ea typeface="+mj-ea"/>
              </a:rPr>
              <a:t>.</a:t>
            </a:r>
          </a:p>
        </p:txBody>
      </p:sp>
      <p:sp>
        <p:nvSpPr>
          <p:cNvPr id="7" name="textbox 10"/>
          <p:cNvSpPr/>
          <p:nvPr/>
        </p:nvSpPr>
        <p:spPr>
          <a:xfrm>
            <a:off x="393781" y="1062040"/>
            <a:ext cx="11358246" cy="2723823"/>
          </a:xfrm>
          <a:prstGeom prst="rect">
            <a:avLst/>
          </a:prstGeom>
          <a:ln w="19050">
            <a:noFill/>
          </a:ln>
        </p:spPr>
        <p:txBody>
          <a:bodyPr wrap="square">
            <a:spAutoFit/>
          </a:bodyPr>
          <a:lstStyle/>
          <a:p>
            <a:pPr marL="342900" indent="-342900">
              <a:lnSpc>
                <a:spcPct val="150000"/>
              </a:lnSpc>
              <a:buFont typeface="Arial" panose="020B0604020202020204" pitchFamily="34" charset="0"/>
              <a:buChar char="•"/>
            </a:pPr>
            <a:r>
              <a:rPr lang="en-US" altLang="zh-CN" b="1" dirty="0" smtClean="0">
                <a:latin typeface="微软雅黑" panose="020B0503020204020204" pitchFamily="34" charset="-122"/>
                <a:ea typeface="微软雅黑" panose="020B0503020204020204" pitchFamily="34" charset="-122"/>
                <a:cs typeface="+mn-ea"/>
              </a:rPr>
              <a:t>GRPO (Group </a:t>
            </a:r>
            <a:r>
              <a:rPr lang="en-US" altLang="zh-CN" b="1" dirty="0">
                <a:latin typeface="微软雅黑" panose="020B0503020204020204" pitchFamily="34" charset="-122"/>
                <a:ea typeface="微软雅黑" panose="020B0503020204020204" pitchFamily="34" charset="-122"/>
                <a:cs typeface="+mn-ea"/>
              </a:rPr>
              <a:t>Relative Policy </a:t>
            </a:r>
            <a:r>
              <a:rPr lang="en-US" altLang="zh-CN" b="1" dirty="0" smtClean="0">
                <a:latin typeface="微软雅黑" panose="020B0503020204020204" pitchFamily="34" charset="-122"/>
                <a:ea typeface="微软雅黑" panose="020B0503020204020204" pitchFamily="34" charset="-122"/>
                <a:cs typeface="+mn-ea"/>
              </a:rPr>
              <a:t>Optimization)</a:t>
            </a:r>
            <a:r>
              <a:rPr lang="zh-CN" altLang="en-US" b="1" dirty="0" smtClean="0">
                <a:latin typeface="微软雅黑" panose="020B0503020204020204" pitchFamily="34" charset="-122"/>
                <a:ea typeface="微软雅黑" panose="020B0503020204020204" pitchFamily="34" charset="-122"/>
                <a:cs typeface="+mn-ea"/>
              </a:rPr>
              <a:t>：</a:t>
            </a:r>
            <a:r>
              <a:rPr lang="zh-CN" altLang="en-US" dirty="0">
                <a:latin typeface="微软雅黑" panose="020B0503020204020204" pitchFamily="34" charset="-122"/>
                <a:ea typeface="微软雅黑" panose="020B0503020204020204" pitchFamily="34" charset="-122"/>
                <a:cs typeface="+mn-ea"/>
              </a:rPr>
              <a:t>验证了纯强化学习在 </a:t>
            </a:r>
            <a:r>
              <a:rPr lang="en-US" altLang="zh-CN" dirty="0">
                <a:latin typeface="微软雅黑" panose="020B0503020204020204" pitchFamily="34" charset="-122"/>
                <a:ea typeface="微软雅黑" panose="020B0503020204020204" pitchFamily="34" charset="-122"/>
                <a:cs typeface="+mn-ea"/>
              </a:rPr>
              <a:t>LLM </a:t>
            </a:r>
            <a:r>
              <a:rPr lang="zh-CN" altLang="en-US" dirty="0" smtClean="0">
                <a:latin typeface="微软雅黑" panose="020B0503020204020204" pitchFamily="34" charset="-122"/>
                <a:ea typeface="微软雅黑" panose="020B0503020204020204" pitchFamily="34" charset="-122"/>
                <a:cs typeface="+mn-ea"/>
              </a:rPr>
              <a:t>中增强</a:t>
            </a:r>
            <a:r>
              <a:rPr lang="zh-CN" altLang="en-US" dirty="0">
                <a:latin typeface="微软雅黑" panose="020B0503020204020204" pitchFamily="34" charset="-122"/>
                <a:ea typeface="微软雅黑" panose="020B0503020204020204" pitchFamily="34" charset="-122"/>
                <a:cs typeface="+mn-ea"/>
              </a:rPr>
              <a:t>推理能力的</a:t>
            </a:r>
            <a:r>
              <a:rPr lang="zh-CN" altLang="en-US" dirty="0" smtClean="0">
                <a:latin typeface="微软雅黑" panose="020B0503020204020204" pitchFamily="34" charset="-122"/>
                <a:ea typeface="微软雅黑" panose="020B0503020204020204" pitchFamily="34" charset="-122"/>
                <a:cs typeface="+mn-ea"/>
              </a:rPr>
              <a:t>可行性</a:t>
            </a:r>
            <a:endParaRPr lang="en-US" sz="1600" b="1" dirty="0">
              <a:latin typeface="微软雅黑" panose="020B0503020204020204" pitchFamily="34" charset="-122"/>
              <a:ea typeface="微软雅黑" panose="020B0503020204020204" pitchFamily="34" charset="-122"/>
              <a:cs typeface="+mn-ea"/>
            </a:endParaRPr>
          </a:p>
          <a:p>
            <a:pPr marL="800100" lvl="1" indent="-342900">
              <a:lnSpc>
                <a:spcPct val="150000"/>
              </a:lnSpc>
              <a:buFont typeface="Arial" panose="020B0604020202020204" pitchFamily="34" charset="0"/>
              <a:buChar char="•"/>
            </a:pPr>
            <a:r>
              <a:rPr lang="zh-CN" altLang="en-US" sz="1600" b="1" dirty="0" smtClean="0">
                <a:latin typeface="微软雅黑" panose="020B0503020204020204" pitchFamily="34" charset="-122"/>
                <a:ea typeface="微软雅黑" panose="020B0503020204020204" pitchFamily="34" charset="-122"/>
                <a:cs typeface="+mn-ea"/>
              </a:rPr>
              <a:t>核心方法：分组采样与相对奖励、</a:t>
            </a:r>
            <a:r>
              <a:rPr lang="zh-CN" altLang="en-US" sz="1600" b="1" dirty="0">
                <a:latin typeface="微软雅黑" panose="020B0503020204020204" pitchFamily="34" charset="-122"/>
                <a:ea typeface="微软雅黑" panose="020B0503020204020204" pitchFamily="34" charset="-122"/>
                <a:cs typeface="+mn-ea"/>
              </a:rPr>
              <a:t>无需</a:t>
            </a:r>
            <a:r>
              <a:rPr lang="en-US" altLang="zh-CN" sz="1600" b="1" dirty="0">
                <a:latin typeface="微软雅黑" panose="020B0503020204020204" pitchFamily="34" charset="-122"/>
                <a:ea typeface="微软雅黑" panose="020B0503020204020204" pitchFamily="34" charset="-122"/>
                <a:cs typeface="+mn-ea"/>
              </a:rPr>
              <a:t>Value Model</a:t>
            </a:r>
            <a:r>
              <a:rPr lang="zh-CN" altLang="en-US" sz="1600" b="1" dirty="0">
                <a:latin typeface="微软雅黑" panose="020B0503020204020204" pitchFamily="34" charset="-122"/>
                <a:ea typeface="微软雅黑" panose="020B0503020204020204" pitchFamily="34" charset="-122"/>
                <a:cs typeface="+mn-ea"/>
              </a:rPr>
              <a:t>的高效</a:t>
            </a:r>
            <a:r>
              <a:rPr lang="en-US" altLang="zh-CN" sz="1600" b="1" dirty="0" smtClean="0">
                <a:latin typeface="微软雅黑" panose="020B0503020204020204" pitchFamily="34" charset="-122"/>
                <a:ea typeface="微软雅黑" panose="020B0503020204020204" pitchFamily="34" charset="-122"/>
                <a:cs typeface="+mn-ea"/>
              </a:rPr>
              <a:t>PO</a:t>
            </a:r>
          </a:p>
          <a:p>
            <a:pPr marL="1257300" lvl="2" indent="-342900">
              <a:lnSpc>
                <a:spcPct val="150000"/>
              </a:lnSpc>
              <a:buFont typeface="+mj-ea"/>
              <a:buAutoNum type="circleNumDbPlain"/>
            </a:pPr>
            <a:r>
              <a:rPr lang="zh-CN" altLang="en-US" sz="1600" b="1" dirty="0" smtClean="0">
                <a:solidFill>
                  <a:srgbClr val="C00000"/>
                </a:solidFill>
                <a:latin typeface="微软雅黑" panose="020B0503020204020204" pitchFamily="34" charset="-122"/>
                <a:ea typeface="微软雅黑" panose="020B0503020204020204" pitchFamily="34" charset="-122"/>
                <a:cs typeface="+mn-ea"/>
              </a:rPr>
              <a:t>采样输出</a:t>
            </a:r>
            <a:r>
              <a:rPr lang="zh-CN" altLang="en-US" sz="1600" dirty="0" smtClean="0">
                <a:latin typeface="微软雅黑" panose="020B0503020204020204" pitchFamily="34" charset="-122"/>
                <a:ea typeface="微软雅黑" panose="020B0503020204020204" pitchFamily="34" charset="-122"/>
                <a:cs typeface="+mn-ea"/>
              </a:rPr>
              <a:t>：在一个问题上，生成多个候选输出</a:t>
            </a:r>
            <a:r>
              <a:rPr lang="en-US" altLang="zh-CN" sz="1600" dirty="0" smtClean="0">
                <a:latin typeface="微软雅黑" panose="020B0503020204020204" pitchFamily="34" charset="-122"/>
                <a:ea typeface="微软雅黑" panose="020B0503020204020204" pitchFamily="34" charset="-122"/>
                <a:cs typeface="+mn-ea"/>
              </a:rPr>
              <a:t>O</a:t>
            </a:r>
            <a:r>
              <a:rPr lang="zh-CN" altLang="en-US" sz="1600" dirty="0" smtClean="0">
                <a:latin typeface="微软雅黑" panose="020B0503020204020204" pitchFamily="34" charset="-122"/>
                <a:ea typeface="微软雅黑" panose="020B0503020204020204" pitchFamily="34" charset="-122"/>
                <a:cs typeface="+mn-ea"/>
              </a:rPr>
              <a:t>（</a:t>
            </a:r>
            <a:r>
              <a:rPr lang="en-US" altLang="zh-CN" sz="1600" b="1" dirty="0" smtClean="0">
                <a:latin typeface="微软雅黑" panose="020B0503020204020204" pitchFamily="34" charset="-122"/>
                <a:ea typeface="微软雅黑" panose="020B0503020204020204" pitchFamily="34" charset="-122"/>
                <a:cs typeface="+mn-ea"/>
              </a:rPr>
              <a:t>reject sampling</a:t>
            </a:r>
            <a:r>
              <a:rPr lang="zh-CN" altLang="en-US" sz="1600" b="1" dirty="0" smtClean="0">
                <a:latin typeface="微软雅黑" panose="020B0503020204020204" pitchFamily="34" charset="-122"/>
                <a:ea typeface="微软雅黑" panose="020B0503020204020204" pitchFamily="34" charset="-122"/>
                <a:cs typeface="+mn-ea"/>
              </a:rPr>
              <a:t>方式</a:t>
            </a:r>
            <a:r>
              <a:rPr lang="zh-CN" altLang="en-US" sz="1600" dirty="0" smtClean="0">
                <a:latin typeface="微软雅黑" panose="020B0503020204020204" pitchFamily="34" charset="-122"/>
                <a:ea typeface="微软雅黑" panose="020B0503020204020204" pitchFamily="34" charset="-122"/>
                <a:cs typeface="+mn-ea"/>
              </a:rPr>
              <a:t>），以及对应的奖励</a:t>
            </a:r>
            <a:r>
              <a:rPr lang="en-US" altLang="zh-CN" sz="1600" dirty="0" smtClean="0">
                <a:latin typeface="微软雅黑" panose="020B0503020204020204" pitchFamily="34" charset="-122"/>
                <a:ea typeface="微软雅黑" panose="020B0503020204020204" pitchFamily="34" charset="-122"/>
                <a:cs typeface="+mn-ea"/>
              </a:rPr>
              <a:t>R</a:t>
            </a:r>
            <a:r>
              <a:rPr lang="zh-CN" altLang="en-US" sz="1600" dirty="0" smtClean="0">
                <a:latin typeface="微软雅黑" panose="020B0503020204020204" pitchFamily="34" charset="-122"/>
                <a:ea typeface="微软雅黑" panose="020B0503020204020204" pitchFamily="34" charset="-122"/>
                <a:cs typeface="+mn-ea"/>
              </a:rPr>
              <a:t>（</a:t>
            </a:r>
            <a:r>
              <a:rPr lang="en-US" altLang="zh-CN" sz="1600" b="1" dirty="0" smtClean="0">
                <a:latin typeface="微软雅黑" panose="020B0503020204020204" pitchFamily="34" charset="-122"/>
                <a:ea typeface="微软雅黑" panose="020B0503020204020204" pitchFamily="34" charset="-122"/>
                <a:cs typeface="+mn-ea"/>
              </a:rPr>
              <a:t>ORM</a:t>
            </a:r>
            <a:r>
              <a:rPr lang="zh-CN" altLang="en-US" sz="1600" b="1" dirty="0" smtClean="0">
                <a:latin typeface="微软雅黑" panose="020B0503020204020204" pitchFamily="34" charset="-122"/>
                <a:ea typeface="微软雅黑" panose="020B0503020204020204" pitchFamily="34" charset="-122"/>
                <a:cs typeface="+mn-ea"/>
              </a:rPr>
              <a:t>方式</a:t>
            </a:r>
            <a:r>
              <a:rPr lang="zh-CN" altLang="en-US" sz="1600" dirty="0" smtClean="0">
                <a:latin typeface="微软雅黑" panose="020B0503020204020204" pitchFamily="34" charset="-122"/>
                <a:ea typeface="微软雅黑" panose="020B0503020204020204" pitchFamily="34" charset="-122"/>
                <a:cs typeface="+mn-ea"/>
              </a:rPr>
              <a:t>）</a:t>
            </a:r>
            <a:endParaRPr lang="en-US" altLang="zh-CN" sz="1600" dirty="0" smtClean="0">
              <a:latin typeface="微软雅黑" panose="020B0503020204020204" pitchFamily="34" charset="-122"/>
              <a:ea typeface="微软雅黑" panose="020B0503020204020204" pitchFamily="34" charset="-122"/>
              <a:cs typeface="+mn-ea"/>
            </a:endParaRPr>
          </a:p>
          <a:p>
            <a:pPr marL="1257300" lvl="2" indent="-342900">
              <a:lnSpc>
                <a:spcPct val="150000"/>
              </a:lnSpc>
              <a:buFont typeface="+mj-ea"/>
              <a:buAutoNum type="circleNumDbPlain"/>
            </a:pPr>
            <a:r>
              <a:rPr lang="zh-CN" altLang="en-US" sz="1600" b="1" dirty="0" smtClean="0">
                <a:solidFill>
                  <a:srgbClr val="C00000"/>
                </a:solidFill>
                <a:latin typeface="微软雅黑" panose="020B0503020204020204" pitchFamily="34" charset="-122"/>
                <a:ea typeface="微软雅黑" panose="020B0503020204020204" pitchFamily="34" charset="-122"/>
                <a:cs typeface="+mn-ea"/>
              </a:rPr>
              <a:t>计算评分</a:t>
            </a:r>
            <a:r>
              <a:rPr lang="zh-CN" altLang="en-US" sz="1600" dirty="0" smtClean="0">
                <a:latin typeface="微软雅黑" panose="020B0503020204020204" pitchFamily="34" charset="-122"/>
                <a:ea typeface="微软雅黑" panose="020B0503020204020204" pitchFamily="34" charset="-122"/>
                <a:cs typeface="+mn-ea"/>
              </a:rPr>
              <a:t>：对所有</a:t>
            </a:r>
            <a:r>
              <a:rPr lang="en-US" altLang="zh-CN" sz="1600" dirty="0" smtClean="0">
                <a:latin typeface="微软雅黑" panose="020B0503020204020204" pitchFamily="34" charset="-122"/>
                <a:ea typeface="微软雅黑" panose="020B0503020204020204" pitchFamily="34" charset="-122"/>
                <a:cs typeface="+mn-ea"/>
              </a:rPr>
              <a:t>R</a:t>
            </a:r>
            <a:r>
              <a:rPr lang="zh-CN" altLang="en-US" sz="1600" dirty="0" smtClean="0">
                <a:latin typeface="微软雅黑" panose="020B0503020204020204" pitchFamily="34" charset="-122"/>
                <a:ea typeface="微软雅黑" panose="020B0503020204020204" pitchFamily="34" charset="-122"/>
                <a:cs typeface="+mn-ea"/>
              </a:rPr>
              <a:t>进行对比，根据排名或分数差，给出每个输出的相对评分</a:t>
            </a:r>
            <a:r>
              <a:rPr lang="en-US" altLang="zh-CN" sz="1600" dirty="0" smtClean="0">
                <a:latin typeface="微软雅黑" panose="020B0503020204020204" pitchFamily="34" charset="-122"/>
                <a:ea typeface="微软雅黑" panose="020B0503020204020204" pitchFamily="34" charset="-122"/>
                <a:cs typeface="+mn-ea"/>
              </a:rPr>
              <a:t>A</a:t>
            </a:r>
            <a:r>
              <a:rPr lang="zh-CN" altLang="en-US" sz="1600" dirty="0" smtClean="0">
                <a:latin typeface="微软雅黑" panose="020B0503020204020204" pitchFamily="34" charset="-122"/>
                <a:ea typeface="微软雅黑" panose="020B0503020204020204" pitchFamily="34" charset="-122"/>
                <a:cs typeface="+mn-ea"/>
              </a:rPr>
              <a:t>，替代优势函数计算（</a:t>
            </a:r>
            <a:r>
              <a:rPr lang="en-US" altLang="zh-CN" sz="1600" dirty="0" smtClean="0">
                <a:latin typeface="微软雅黑" panose="020B0503020204020204" pitchFamily="34" charset="-122"/>
                <a:ea typeface="微软雅黑" panose="020B0503020204020204" pitchFamily="34" charset="-122"/>
                <a:cs typeface="+mn-ea"/>
              </a:rPr>
              <a:t>GAE</a:t>
            </a:r>
            <a:r>
              <a:rPr lang="zh-CN" altLang="en-US" sz="1600" dirty="0" smtClean="0">
                <a:latin typeface="微软雅黑" panose="020B0503020204020204" pitchFamily="34" charset="-122"/>
                <a:ea typeface="微软雅黑" panose="020B0503020204020204" pitchFamily="34" charset="-122"/>
                <a:cs typeface="+mn-ea"/>
              </a:rPr>
              <a:t>等）</a:t>
            </a:r>
            <a:endParaRPr lang="en-US" altLang="zh-CN" sz="1600" dirty="0">
              <a:latin typeface="微软雅黑" panose="020B0503020204020204" pitchFamily="34" charset="-122"/>
              <a:ea typeface="微软雅黑" panose="020B0503020204020204" pitchFamily="34" charset="-122"/>
              <a:cs typeface="+mn-ea"/>
            </a:endParaRPr>
          </a:p>
          <a:p>
            <a:pPr marL="1257300" lvl="2" indent="-342900">
              <a:lnSpc>
                <a:spcPct val="150000"/>
              </a:lnSpc>
              <a:buFont typeface="+mj-ea"/>
              <a:buAutoNum type="circleNumDbPlain"/>
            </a:pPr>
            <a:r>
              <a:rPr lang="zh-CN" altLang="en-US" sz="1600" b="1" dirty="0" smtClean="0">
                <a:solidFill>
                  <a:srgbClr val="C00000"/>
                </a:solidFill>
                <a:latin typeface="微软雅黑" panose="020B0503020204020204" pitchFamily="34" charset="-122"/>
                <a:ea typeface="微软雅黑" panose="020B0503020204020204" pitchFamily="34" charset="-122"/>
                <a:cs typeface="+mn-ea"/>
              </a:rPr>
              <a:t>更新策略</a:t>
            </a:r>
            <a:r>
              <a:rPr lang="zh-CN" altLang="en-US" sz="1600" dirty="0" smtClean="0">
                <a:latin typeface="微软雅黑" panose="020B0503020204020204" pitchFamily="34" charset="-122"/>
                <a:ea typeface="微软雅黑" panose="020B0503020204020204" pitchFamily="34" charset="-122"/>
                <a:cs typeface="+mn-ea"/>
              </a:rPr>
              <a:t>：舍弃</a:t>
            </a:r>
            <a:r>
              <a:rPr lang="en-US" altLang="zh-CN" sz="1600" dirty="0" smtClean="0">
                <a:latin typeface="微软雅黑" panose="020B0503020204020204" pitchFamily="34" charset="-122"/>
                <a:ea typeface="微软雅黑" panose="020B0503020204020204" pitchFamily="34" charset="-122"/>
                <a:cs typeface="+mn-ea"/>
              </a:rPr>
              <a:t>VM</a:t>
            </a:r>
            <a:r>
              <a:rPr lang="zh-CN" altLang="en-US" sz="1600" dirty="0" smtClean="0">
                <a:latin typeface="微软雅黑" panose="020B0503020204020204" pitchFamily="34" charset="-122"/>
                <a:ea typeface="微软雅黑" panose="020B0503020204020204" pitchFamily="34" charset="-122"/>
                <a:cs typeface="+mn-ea"/>
              </a:rPr>
              <a:t>，基于分组相对评分更新策略，显著减少训练资源（</a:t>
            </a:r>
            <a:r>
              <a:rPr lang="en-US" altLang="zh-CN" sz="1600" dirty="0" smtClean="0">
                <a:latin typeface="微软雅黑" panose="020B0503020204020204" pitchFamily="34" charset="-122"/>
                <a:ea typeface="微软雅黑" panose="020B0503020204020204" pitchFamily="34" charset="-122"/>
                <a:cs typeface="+mn-ea"/>
              </a:rPr>
              <a:t>PPO</a:t>
            </a:r>
            <a:r>
              <a:rPr lang="zh-CN" altLang="en-US" sz="1600" dirty="0" smtClean="0">
                <a:latin typeface="微软雅黑" panose="020B0503020204020204" pitchFamily="34" charset="-122"/>
                <a:ea typeface="微软雅黑" panose="020B0503020204020204" pitchFamily="34" charset="-122"/>
                <a:cs typeface="+mn-ea"/>
              </a:rPr>
              <a:t>中</a:t>
            </a:r>
            <a:r>
              <a:rPr lang="en-US" altLang="zh-CN" sz="1600" dirty="0" smtClean="0">
                <a:latin typeface="微软雅黑" panose="020B0503020204020204" pitchFamily="34" charset="-122"/>
                <a:ea typeface="微软雅黑" panose="020B0503020204020204" pitchFamily="34" charset="-122"/>
                <a:cs typeface="+mn-ea"/>
              </a:rPr>
              <a:t>VM</a:t>
            </a:r>
            <a:r>
              <a:rPr lang="zh-CN" altLang="en-US" sz="1600" dirty="0" smtClean="0">
                <a:latin typeface="微软雅黑" panose="020B0503020204020204" pitchFamily="34" charset="-122"/>
                <a:ea typeface="微软雅黑" panose="020B0503020204020204" pitchFamily="34" charset="-122"/>
                <a:cs typeface="+mn-ea"/>
              </a:rPr>
              <a:t>与</a:t>
            </a:r>
            <a:r>
              <a:rPr lang="en-US" altLang="zh-CN" sz="1600" dirty="0" smtClean="0">
                <a:latin typeface="微软雅黑" panose="020B0503020204020204" pitchFamily="34" charset="-122"/>
                <a:ea typeface="微软雅黑" panose="020B0503020204020204" pitchFamily="34" charset="-122"/>
                <a:cs typeface="+mn-ea"/>
              </a:rPr>
              <a:t>PM</a:t>
            </a:r>
            <a:r>
              <a:rPr lang="zh-CN" altLang="en-US" sz="1600" dirty="0" smtClean="0">
                <a:latin typeface="微软雅黑" panose="020B0503020204020204" pitchFamily="34" charset="-122"/>
                <a:ea typeface="微软雅黑" panose="020B0503020204020204" pitchFamily="34" charset="-122"/>
                <a:cs typeface="+mn-ea"/>
              </a:rPr>
              <a:t>大小相当，对每个</a:t>
            </a:r>
            <a:r>
              <a:rPr lang="en-US" altLang="zh-CN" sz="1600" dirty="0">
                <a:latin typeface="微软雅黑" panose="020B0503020204020204" pitchFamily="34" charset="-122"/>
                <a:ea typeface="微软雅黑" panose="020B0503020204020204" pitchFamily="34" charset="-122"/>
                <a:cs typeface="+mn-ea"/>
              </a:rPr>
              <a:t>token</a:t>
            </a:r>
            <a:r>
              <a:rPr lang="zh-CN" altLang="en-US" sz="1600" dirty="0">
                <a:latin typeface="微软雅黑" panose="020B0503020204020204" pitchFamily="34" charset="-122"/>
                <a:ea typeface="微软雅黑" panose="020B0503020204020204" pitchFamily="34" charset="-122"/>
                <a:cs typeface="+mn-ea"/>
              </a:rPr>
              <a:t>计算对应的</a:t>
            </a:r>
            <a:r>
              <a:rPr lang="en-US" altLang="zh-CN" sz="1600" dirty="0" smtClean="0">
                <a:latin typeface="微软雅黑" panose="020B0503020204020204" pitchFamily="34" charset="-122"/>
                <a:ea typeface="微软雅黑" panose="020B0503020204020204" pitchFamily="34" charset="-122"/>
                <a:cs typeface="+mn-ea"/>
              </a:rPr>
              <a:t>value</a:t>
            </a:r>
            <a:r>
              <a:rPr lang="zh-CN" altLang="en-US" sz="1600" dirty="0" smtClean="0">
                <a:latin typeface="微软雅黑" panose="020B0503020204020204" pitchFamily="34" charset="-122"/>
                <a:ea typeface="微软雅黑" panose="020B0503020204020204" pitchFamily="34" charset="-122"/>
                <a:cs typeface="+mn-ea"/>
              </a:rPr>
              <a:t>并更新</a:t>
            </a:r>
            <a:r>
              <a:rPr lang="en-US" altLang="zh-CN" sz="1600" dirty="0" smtClean="0">
                <a:latin typeface="微软雅黑" panose="020B0503020204020204" pitchFamily="34" charset="-122"/>
                <a:ea typeface="微软雅黑" panose="020B0503020204020204" pitchFamily="34" charset="-122"/>
                <a:cs typeface="+mn-ea"/>
              </a:rPr>
              <a:t>VM</a:t>
            </a:r>
            <a:r>
              <a:rPr lang="zh-CN" altLang="en-US" sz="1600" dirty="0" smtClean="0">
                <a:latin typeface="微软雅黑" panose="020B0503020204020204" pitchFamily="34" charset="-122"/>
                <a:ea typeface="微软雅黑" panose="020B0503020204020204" pitchFamily="34" charset="-122"/>
                <a:cs typeface="+mn-ea"/>
              </a:rPr>
              <a:t>，带来显著</a:t>
            </a:r>
            <a:r>
              <a:rPr lang="zh-CN" altLang="en-US" sz="1600" dirty="0">
                <a:latin typeface="微软雅黑" panose="020B0503020204020204" pitchFamily="34" charset="-122"/>
                <a:ea typeface="微软雅黑" panose="020B0503020204020204" pitchFamily="34" charset="-122"/>
                <a:cs typeface="+mn-ea"/>
              </a:rPr>
              <a:t>的显存和计算</a:t>
            </a:r>
            <a:r>
              <a:rPr lang="zh-CN" altLang="en-US" sz="1600" dirty="0" smtClean="0">
                <a:latin typeface="微软雅黑" panose="020B0503020204020204" pitchFamily="34" charset="-122"/>
                <a:ea typeface="微软雅黑" panose="020B0503020204020204" pitchFamily="34" charset="-122"/>
                <a:cs typeface="+mn-ea"/>
              </a:rPr>
              <a:t>负担）</a:t>
            </a:r>
            <a:endParaRPr lang="en-US" altLang="zh-CN" sz="1600" dirty="0" smtClean="0">
              <a:latin typeface="微软雅黑" panose="020B0503020204020204" pitchFamily="34" charset="-122"/>
              <a:ea typeface="微软雅黑" panose="020B0503020204020204" pitchFamily="34" charset="-122"/>
              <a:cs typeface="+mn-ea"/>
            </a:endParaRPr>
          </a:p>
          <a:p>
            <a:pPr marL="800100" lvl="1" indent="-342900">
              <a:lnSpc>
                <a:spcPct val="150000"/>
              </a:lnSpc>
              <a:buFont typeface="Arial" panose="020B0604020202020204" pitchFamily="34" charset="0"/>
              <a:buChar char="•"/>
            </a:pPr>
            <a:endParaRPr lang="en-US" altLang="zh-CN" sz="1600" dirty="0">
              <a:latin typeface="微软雅黑" panose="020B0503020204020204" pitchFamily="34" charset="-122"/>
              <a:ea typeface="微软雅黑" panose="020B0503020204020204" pitchFamily="34" charset="-122"/>
              <a:cs typeface="+mn-ea"/>
            </a:endParaRPr>
          </a:p>
        </p:txBody>
      </p:sp>
      <p:grpSp>
        <p:nvGrpSpPr>
          <p:cNvPr id="14" name="组合 13"/>
          <p:cNvGrpSpPr/>
          <p:nvPr/>
        </p:nvGrpSpPr>
        <p:grpSpPr>
          <a:xfrm>
            <a:off x="2895600" y="3562220"/>
            <a:ext cx="6065179" cy="2604899"/>
            <a:chOff x="6416249" y="3473913"/>
            <a:chExt cx="5775751" cy="2453142"/>
          </a:xfrm>
        </p:grpSpPr>
        <p:pic>
          <p:nvPicPr>
            <p:cNvPr id="5" name="图片 4"/>
            <p:cNvPicPr>
              <a:picLocks noChangeAspect="1"/>
            </p:cNvPicPr>
            <p:nvPr/>
          </p:nvPicPr>
          <p:blipFill>
            <a:blip r:embed="rId4"/>
            <a:stretch>
              <a:fillRect/>
            </a:stretch>
          </p:blipFill>
          <p:spPr>
            <a:xfrm>
              <a:off x="6416249" y="3473913"/>
              <a:ext cx="5775751" cy="2453142"/>
            </a:xfrm>
            <a:prstGeom prst="rect">
              <a:avLst/>
            </a:prstGeom>
          </p:spPr>
        </p:pic>
        <p:sp>
          <p:nvSpPr>
            <p:cNvPr id="8" name="矩形 7"/>
            <p:cNvSpPr/>
            <p:nvPr/>
          </p:nvSpPr>
          <p:spPr>
            <a:xfrm>
              <a:off x="7381658" y="5509826"/>
              <a:ext cx="413896" cy="400110"/>
            </a:xfrm>
            <a:prstGeom prst="rect">
              <a:avLst/>
            </a:prstGeom>
          </p:spPr>
          <p:txBody>
            <a:bodyPr wrap="none">
              <a:spAutoFit/>
            </a:bodyPr>
            <a:lstStyle/>
            <a:p>
              <a:r>
                <a:rPr lang="zh-CN" altLang="en-US" sz="2000" b="1" dirty="0">
                  <a:solidFill>
                    <a:srgbClr val="C00000"/>
                  </a:solidFill>
                  <a:latin typeface="微软雅黑" panose="020B0503020204020204" pitchFamily="34" charset="-122"/>
                  <a:ea typeface="微软雅黑" panose="020B0503020204020204" pitchFamily="34" charset="-122"/>
                  <a:cs typeface="+mn-ea"/>
                  <a:sym typeface="Wingdings 2" panose="05020102010507070707" pitchFamily="18" charset="2"/>
                </a:rPr>
                <a:t></a:t>
              </a:r>
              <a:endParaRPr lang="zh-CN" altLang="en-US" sz="2000" b="1" dirty="0">
                <a:solidFill>
                  <a:srgbClr val="C00000"/>
                </a:solidFill>
              </a:endParaRPr>
            </a:p>
          </p:txBody>
        </p:sp>
        <p:sp>
          <p:nvSpPr>
            <p:cNvPr id="9" name="矩形 8"/>
            <p:cNvSpPr/>
            <p:nvPr/>
          </p:nvSpPr>
          <p:spPr>
            <a:xfrm>
              <a:off x="9754097" y="5386617"/>
              <a:ext cx="413896" cy="400110"/>
            </a:xfrm>
            <a:prstGeom prst="rect">
              <a:avLst/>
            </a:prstGeom>
          </p:spPr>
          <p:txBody>
            <a:bodyPr wrap="none">
              <a:spAutoFit/>
            </a:bodyPr>
            <a:lstStyle/>
            <a:p>
              <a:r>
                <a:rPr lang="zh-CN" altLang="en-US" sz="2000" b="1" dirty="0">
                  <a:solidFill>
                    <a:srgbClr val="C00000"/>
                  </a:solidFill>
                  <a:latin typeface="微软雅黑" panose="020B0503020204020204" pitchFamily="34" charset="-122"/>
                  <a:ea typeface="微软雅黑" panose="020B0503020204020204" pitchFamily="34" charset="-122"/>
                  <a:cs typeface="+mn-ea"/>
                  <a:sym typeface="Wingdings 2" panose="05020102010507070707" pitchFamily="18" charset="2"/>
                </a:rPr>
                <a:t></a:t>
              </a:r>
              <a:endParaRPr lang="zh-CN" altLang="en-US" sz="2000" b="1" dirty="0">
                <a:solidFill>
                  <a:srgbClr val="C00000"/>
                </a:solidFill>
              </a:endParaRPr>
            </a:p>
          </p:txBody>
        </p:sp>
        <p:sp>
          <p:nvSpPr>
            <p:cNvPr id="10" name="矩形 9"/>
            <p:cNvSpPr/>
            <p:nvPr/>
          </p:nvSpPr>
          <p:spPr>
            <a:xfrm>
              <a:off x="7683368" y="4642609"/>
              <a:ext cx="413896" cy="400110"/>
            </a:xfrm>
            <a:prstGeom prst="rect">
              <a:avLst/>
            </a:prstGeom>
          </p:spPr>
          <p:txBody>
            <a:bodyPr wrap="none">
              <a:spAutoFit/>
            </a:bodyPr>
            <a:lstStyle/>
            <a:p>
              <a:r>
                <a:rPr lang="zh-CN" altLang="en-US" sz="2000" b="1" dirty="0">
                  <a:solidFill>
                    <a:srgbClr val="C00000"/>
                  </a:solidFill>
                  <a:latin typeface="微软雅黑" panose="020B0503020204020204" pitchFamily="34" charset="-122"/>
                  <a:ea typeface="微软雅黑" panose="020B0503020204020204" pitchFamily="34" charset="-122"/>
                  <a:cs typeface="+mn-ea"/>
                  <a:sym typeface="Wingdings 2" panose="05020102010507070707" pitchFamily="18" charset="2"/>
                </a:rPr>
                <a:t></a:t>
              </a:r>
              <a:endParaRPr lang="zh-CN" altLang="en-US" sz="2000" b="1" dirty="0">
                <a:solidFill>
                  <a:srgbClr val="C00000"/>
                </a:solidFill>
                <a:latin typeface="微软雅黑" panose="020B0503020204020204" pitchFamily="34" charset="-122"/>
                <a:ea typeface="微软雅黑" panose="020B0503020204020204" pitchFamily="34" charset="-122"/>
                <a:cs typeface="+mn-ea"/>
              </a:endParaRPr>
            </a:p>
          </p:txBody>
        </p:sp>
      </p:grpSp>
      <p:sp>
        <p:nvSpPr>
          <p:cNvPr id="4" name="灯片编号占位符 3"/>
          <p:cNvSpPr>
            <a:spLocks noGrp="1"/>
          </p:cNvSpPr>
          <p:nvPr>
            <p:ph type="sldNum" sz="quarter" idx="13"/>
          </p:nvPr>
        </p:nvSpPr>
        <p:spPr/>
        <p:txBody>
          <a:bodyPr/>
          <a:lstStyle/>
          <a:p>
            <a:fld id="{D0399D1A-D296-42B7-916E-50FBDB540DBE}" type="slidenum">
              <a:rPr lang="zh-CN" altLang="en-US" smtClean="0"/>
              <a:pPr/>
              <a:t>16</a:t>
            </a:fld>
            <a:endParaRPr lang="zh-CN" altLang="en-US" dirty="0"/>
          </a:p>
        </p:txBody>
      </p:sp>
    </p:spTree>
    <p:extLst>
      <p:ext uri="{BB962C8B-B14F-4D97-AF65-F5344CB8AC3E}">
        <p14:creationId xmlns:p14="http://schemas.microsoft.com/office/powerpoint/2010/main" val="303142555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4"/>
          </p:nvPr>
        </p:nvSpPr>
        <p:spPr/>
        <p:txBody>
          <a:bodyPr/>
          <a:lstStyle/>
          <a:p>
            <a:r>
              <a:rPr lang="en-US" altLang="zh-CN" dirty="0" err="1" smtClean="0"/>
              <a:t>DeepSeekMath</a:t>
            </a:r>
            <a:r>
              <a:rPr lang="zh-CN" altLang="en-US" dirty="0" smtClean="0"/>
              <a:t>创新：关键算法</a:t>
            </a:r>
            <a:r>
              <a:rPr lang="en-US" altLang="zh-CN" dirty="0" smtClean="0"/>
              <a:t>GRPO</a:t>
            </a:r>
            <a:endParaRPr lang="zh-CN" altLang="en-US" dirty="0"/>
          </a:p>
        </p:txBody>
      </p:sp>
      <mc:AlternateContent xmlns:mc="http://schemas.openxmlformats.org/markup-compatibility/2006" xmlns:a14="http://schemas.microsoft.com/office/drawing/2010/main">
        <mc:Choice Requires="a14">
          <p:sp>
            <p:nvSpPr>
              <p:cNvPr id="7" name="textbox 10"/>
              <p:cNvSpPr/>
              <p:nvPr/>
            </p:nvSpPr>
            <p:spPr>
              <a:xfrm>
                <a:off x="512736" y="1056938"/>
                <a:ext cx="11008704" cy="3037435"/>
              </a:xfrm>
              <a:prstGeom prst="rect">
                <a:avLst/>
              </a:prstGeom>
              <a:ln w="19050">
                <a:noFill/>
              </a:ln>
            </p:spPr>
            <p:txBody>
              <a:bodyPr wrap="square">
                <a:spAutoFit/>
              </a:bodyPr>
              <a:lstStyle/>
              <a:p>
                <a:pPr marL="342900" indent="-342900">
                  <a:lnSpc>
                    <a:spcPct val="150000"/>
                  </a:lnSpc>
                  <a:buFont typeface="Arial" panose="020B0604020202020204" pitchFamily="34" charset="0"/>
                  <a:buChar char="•"/>
                </a:pPr>
                <a:r>
                  <a:rPr lang="en-US" altLang="zh-CN" sz="2000" b="1" dirty="0" smtClean="0">
                    <a:latin typeface="微软雅黑" panose="020B0503020204020204" pitchFamily="34" charset="-122"/>
                    <a:ea typeface="微软雅黑" panose="020B0503020204020204" pitchFamily="34" charset="-122"/>
                    <a:cs typeface="+mn-ea"/>
                  </a:rPr>
                  <a:t>PPO</a:t>
                </a:r>
                <a:r>
                  <a:rPr lang="zh-CN" altLang="en-US" sz="2000" b="1" dirty="0" smtClean="0">
                    <a:latin typeface="微软雅黑" panose="020B0503020204020204" pitchFamily="34" charset="-122"/>
                    <a:ea typeface="微软雅黑" panose="020B0503020204020204" pitchFamily="34" charset="-122"/>
                    <a:cs typeface="+mn-ea"/>
                  </a:rPr>
                  <a:t>与</a:t>
                </a:r>
                <a:r>
                  <a:rPr lang="en-US" altLang="zh-CN" sz="2000" b="1" dirty="0" smtClean="0">
                    <a:latin typeface="微软雅黑" panose="020B0503020204020204" pitchFamily="34" charset="-122"/>
                    <a:ea typeface="微软雅黑" panose="020B0503020204020204" pitchFamily="34" charset="-122"/>
                    <a:cs typeface="+mn-ea"/>
                  </a:rPr>
                  <a:t>GRPO</a:t>
                </a:r>
                <a:r>
                  <a:rPr lang="zh-CN" altLang="en-US" sz="2000" b="1" dirty="0" smtClean="0">
                    <a:latin typeface="微软雅黑" panose="020B0503020204020204" pitchFamily="34" charset="-122"/>
                    <a:ea typeface="微软雅黑" panose="020B0503020204020204" pitchFamily="34" charset="-122"/>
                    <a:cs typeface="+mn-ea"/>
                  </a:rPr>
                  <a:t>损失函数对比：</a:t>
                </a:r>
                <a:endParaRPr lang="en-US" altLang="zh-CN" sz="2000" b="1" dirty="0" smtClean="0">
                  <a:latin typeface="微软雅黑" panose="020B0503020204020204" pitchFamily="34" charset="-122"/>
                  <a:ea typeface="微软雅黑" panose="020B0503020204020204" pitchFamily="34" charset="-122"/>
                  <a:cs typeface="+mn-ea"/>
                </a:endParaRPr>
              </a:p>
              <a:p>
                <a:pPr marL="800100" lvl="1" indent="-342900">
                  <a:lnSpc>
                    <a:spcPct val="150000"/>
                  </a:lnSpc>
                  <a:buFont typeface="Arial" panose="020B0604020202020204" pitchFamily="34" charset="0"/>
                  <a:buChar char="•"/>
                </a:pPr>
                <a:r>
                  <a:rPr lang="en-US" altLang="zh-CN" b="1" dirty="0" smtClean="0">
                    <a:latin typeface="微软雅黑" panose="020B0503020204020204" pitchFamily="34" charset="-122"/>
                    <a:ea typeface="微软雅黑" panose="020B0503020204020204" pitchFamily="34" charset="-122"/>
                    <a:cs typeface="+mn-ea"/>
                  </a:rPr>
                  <a:t>PPO</a:t>
                </a:r>
                <a:r>
                  <a:rPr lang="zh-CN" altLang="en-US" dirty="0" smtClean="0">
                    <a:latin typeface="微软雅黑" panose="020B0503020204020204" pitchFamily="34" charset="-122"/>
                    <a:ea typeface="微软雅黑" panose="020B0503020204020204" pitchFamily="34" charset="-122"/>
                    <a:cs typeface="+mn-ea"/>
                  </a:rPr>
                  <a:t>：梯度更新，同时通过</a:t>
                </a:r>
                <a:r>
                  <a:rPr lang="en-US" altLang="zh-CN" dirty="0" smtClean="0">
                    <a:latin typeface="微软雅黑" panose="020B0503020204020204" pitchFamily="34" charset="-122"/>
                    <a:ea typeface="微软雅黑" panose="020B0503020204020204" pitchFamily="34" charset="-122"/>
                    <a:cs typeface="+mn-ea"/>
                  </a:rPr>
                  <a:t>clip</a:t>
                </a:r>
                <a:r>
                  <a:rPr lang="zh-CN" altLang="en-US" dirty="0">
                    <a:latin typeface="微软雅黑" panose="020B0503020204020204" pitchFamily="34" charset="-122"/>
                    <a:ea typeface="微软雅黑" panose="020B0503020204020204" pitchFamily="34" charset="-122"/>
                    <a:cs typeface="+mn-ea"/>
                  </a:rPr>
                  <a:t>操作</a:t>
                </a:r>
                <a:r>
                  <a:rPr lang="zh-CN" altLang="en-US" b="1" dirty="0">
                    <a:latin typeface="微软雅黑" panose="020B0503020204020204" pitchFamily="34" charset="-122"/>
                    <a:ea typeface="微软雅黑" panose="020B0503020204020204" pitchFamily="34" charset="-122"/>
                    <a:cs typeface="+mn-ea"/>
                  </a:rPr>
                  <a:t>限制策略更新的幅度</a:t>
                </a:r>
                <a:r>
                  <a:rPr lang="zh-CN" altLang="en-US" dirty="0">
                    <a:latin typeface="微软雅黑" panose="020B0503020204020204" pitchFamily="34" charset="-122"/>
                    <a:ea typeface="微软雅黑" panose="020B0503020204020204" pitchFamily="34" charset="-122"/>
                    <a:cs typeface="+mn-ea"/>
                  </a:rPr>
                  <a:t>，避免新旧策略之间出现过大的</a:t>
                </a:r>
                <a:r>
                  <a:rPr lang="zh-CN" altLang="en-US" dirty="0" smtClean="0">
                    <a:latin typeface="微软雅黑" panose="020B0503020204020204" pitchFamily="34" charset="-122"/>
                    <a:ea typeface="微软雅黑" panose="020B0503020204020204" pitchFamily="34" charset="-122"/>
                    <a:cs typeface="+mn-ea"/>
                  </a:rPr>
                  <a:t>偏移</a:t>
                </a:r>
                <a:endParaRPr lang="en-US" altLang="zh-CN" dirty="0" smtClean="0">
                  <a:latin typeface="微软雅黑" panose="020B0503020204020204" pitchFamily="34" charset="-122"/>
                  <a:ea typeface="微软雅黑" panose="020B0503020204020204" pitchFamily="34" charset="-122"/>
                  <a:cs typeface="+mn-ea"/>
                </a:endParaRPr>
              </a:p>
              <a:p>
                <a:pPr marL="800100" lvl="1" indent="-342900">
                  <a:lnSpc>
                    <a:spcPct val="150000"/>
                  </a:lnSpc>
                  <a:buFont typeface="Arial" panose="020B0604020202020204" pitchFamily="34" charset="0"/>
                  <a:buChar char="•"/>
                </a:pPr>
                <a:r>
                  <a:rPr lang="en-US" altLang="zh-CN" b="1" dirty="0" smtClean="0">
                    <a:latin typeface="微软雅黑" panose="020B0503020204020204" pitchFamily="34" charset="-122"/>
                    <a:ea typeface="微软雅黑" panose="020B0503020204020204" pitchFamily="34" charset="-122"/>
                    <a:cs typeface="+mn-ea"/>
                  </a:rPr>
                  <a:t>GRPO</a:t>
                </a:r>
                <a:r>
                  <a:rPr lang="zh-CN" altLang="en-US" dirty="0" smtClean="0">
                    <a:latin typeface="微软雅黑" panose="020B0503020204020204" pitchFamily="34" charset="-122"/>
                    <a:ea typeface="微软雅黑" panose="020B0503020204020204" pitchFamily="34" charset="-122"/>
                    <a:cs typeface="+mn-ea"/>
                  </a:rPr>
                  <a:t>：同样是包含</a:t>
                </a:r>
                <a:r>
                  <a:rPr lang="en-US" altLang="zh-CN" dirty="0" smtClean="0">
                    <a:latin typeface="微软雅黑" panose="020B0503020204020204" pitchFamily="34" charset="-122"/>
                    <a:ea typeface="微软雅黑" panose="020B0503020204020204" pitchFamily="34" charset="-122"/>
                    <a:cs typeface="+mn-ea"/>
                  </a:rPr>
                  <a:t>clip</a:t>
                </a:r>
                <a:r>
                  <a:rPr lang="zh-CN" altLang="en-US" dirty="0" smtClean="0">
                    <a:latin typeface="微软雅黑" panose="020B0503020204020204" pitchFamily="34" charset="-122"/>
                    <a:ea typeface="微软雅黑" panose="020B0503020204020204" pitchFamily="34" charset="-122"/>
                    <a:cs typeface="+mn-ea"/>
                  </a:rPr>
                  <a:t>操作的梯度更新方法，区别在于</a:t>
                </a:r>
                <a:endParaRPr lang="en-US" altLang="zh-CN" dirty="0" smtClean="0">
                  <a:latin typeface="微软雅黑" panose="020B0503020204020204" pitchFamily="34" charset="-122"/>
                  <a:ea typeface="微软雅黑" panose="020B0503020204020204" pitchFamily="34" charset="-122"/>
                  <a:cs typeface="+mn-ea"/>
                </a:endParaRPr>
              </a:p>
              <a:p>
                <a:pPr marL="1257300" lvl="2" indent="-342900">
                  <a:lnSpc>
                    <a:spcPct val="150000"/>
                  </a:lnSpc>
                  <a:buFont typeface="Arial" panose="020B0604020202020204" pitchFamily="34" charset="0"/>
                  <a:buChar char="•"/>
                </a:pPr>
                <a:r>
                  <a:rPr lang="zh-CN" altLang="en-US" dirty="0" smtClean="0">
                    <a:latin typeface="微软雅黑" panose="020B0503020204020204" pitchFamily="34" charset="-122"/>
                    <a:ea typeface="微软雅黑" panose="020B0503020204020204" pitchFamily="34" charset="-122"/>
                    <a:cs typeface="+mn-ea"/>
                  </a:rPr>
                  <a:t>价值函数</a:t>
                </a:r>
                <a14:m>
                  <m:oMath xmlns:m="http://schemas.openxmlformats.org/officeDocument/2006/math">
                    <m:sSub>
                      <m:sSubPr>
                        <m:ctrlPr>
                          <a:rPr lang="en-US" altLang="zh-CN" i="1" smtClean="0">
                            <a:latin typeface="Cambria Math" panose="02040503050406030204" pitchFamily="18" charset="0"/>
                            <a:ea typeface="微软雅黑" panose="020B0503020204020204" pitchFamily="34" charset="-122"/>
                            <a:cs typeface="+mn-ea"/>
                          </a:rPr>
                        </m:ctrlPr>
                      </m:sSubPr>
                      <m:e>
                        <m:r>
                          <a:rPr lang="en-US" altLang="zh-CN" b="0" i="1" smtClean="0">
                            <a:latin typeface="Cambria Math" panose="02040503050406030204" pitchFamily="18" charset="0"/>
                            <a:ea typeface="微软雅黑" panose="020B0503020204020204" pitchFamily="34" charset="-122"/>
                            <a:cs typeface="+mn-ea"/>
                          </a:rPr>
                          <m:t>𝐴</m:t>
                        </m:r>
                      </m:e>
                      <m:sub>
                        <m:r>
                          <a:rPr lang="en-US" altLang="zh-CN" b="0" i="1" smtClean="0">
                            <a:latin typeface="Cambria Math" panose="02040503050406030204" pitchFamily="18" charset="0"/>
                            <a:ea typeface="微软雅黑" panose="020B0503020204020204" pitchFamily="34" charset="-122"/>
                            <a:cs typeface="+mn-ea"/>
                          </a:rPr>
                          <m:t>𝑡</m:t>
                        </m:r>
                      </m:sub>
                    </m:sSub>
                  </m:oMath>
                </a14:m>
                <a:r>
                  <a:rPr lang="zh-CN" altLang="en-US" dirty="0" smtClean="0">
                    <a:latin typeface="微软雅黑" panose="020B0503020204020204" pitchFamily="34" charset="-122"/>
                    <a:ea typeface="微软雅黑" panose="020B0503020204020204" pitchFamily="34" charset="-122"/>
                    <a:cs typeface="+mn-ea"/>
                  </a:rPr>
                  <a:t>被</a:t>
                </a:r>
                <a:r>
                  <a:rPr lang="zh-CN" altLang="en-US" b="1" dirty="0" smtClean="0">
                    <a:latin typeface="微软雅黑" panose="020B0503020204020204" pitchFamily="34" charset="-122"/>
                    <a:ea typeface="微软雅黑" panose="020B0503020204020204" pitchFamily="34" charset="-122"/>
                    <a:cs typeface="+mn-ea"/>
                  </a:rPr>
                  <a:t>分组相对奖励</a:t>
                </a:r>
                <a14:m>
                  <m:oMath xmlns:m="http://schemas.openxmlformats.org/officeDocument/2006/math">
                    <m:sSub>
                      <m:sSubPr>
                        <m:ctrlPr>
                          <a:rPr lang="en-US" altLang="zh-CN" b="1" i="1">
                            <a:latin typeface="Cambria Math" panose="02040503050406030204" pitchFamily="18" charset="0"/>
                            <a:ea typeface="微软雅黑" panose="020B0503020204020204" pitchFamily="34" charset="-122"/>
                            <a:cs typeface="+mn-ea"/>
                          </a:rPr>
                        </m:ctrlPr>
                      </m:sSubPr>
                      <m:e>
                        <m:acc>
                          <m:accPr>
                            <m:chr m:val="̃"/>
                            <m:ctrlPr>
                              <a:rPr lang="en-US" altLang="zh-CN" b="1" i="1" smtClean="0">
                                <a:latin typeface="Cambria Math" panose="02040503050406030204" pitchFamily="18" charset="0"/>
                                <a:ea typeface="微软雅黑" panose="020B0503020204020204" pitchFamily="34" charset="-122"/>
                                <a:cs typeface="+mn-ea"/>
                              </a:rPr>
                            </m:ctrlPr>
                          </m:accPr>
                          <m:e>
                            <m:r>
                              <a:rPr lang="en-US" altLang="zh-CN" b="1" i="1" smtClean="0">
                                <a:latin typeface="Cambria Math" panose="02040503050406030204" pitchFamily="18" charset="0"/>
                                <a:ea typeface="微软雅黑" panose="020B0503020204020204" pitchFamily="34" charset="-122"/>
                                <a:cs typeface="+mn-ea"/>
                              </a:rPr>
                              <m:t>𝑨</m:t>
                            </m:r>
                          </m:e>
                        </m:acc>
                      </m:e>
                      <m:sub>
                        <m:r>
                          <a:rPr lang="en-US" altLang="zh-CN" b="1" i="1" smtClean="0">
                            <a:latin typeface="Cambria Math" panose="02040503050406030204" pitchFamily="18" charset="0"/>
                            <a:ea typeface="微软雅黑" panose="020B0503020204020204" pitchFamily="34" charset="-122"/>
                            <a:cs typeface="+mn-ea"/>
                          </a:rPr>
                          <m:t>𝒊</m:t>
                        </m:r>
                        <m:r>
                          <a:rPr lang="en-US" altLang="zh-CN" b="1" i="1" smtClean="0">
                            <a:latin typeface="Cambria Math" panose="02040503050406030204" pitchFamily="18" charset="0"/>
                            <a:ea typeface="微软雅黑" panose="020B0503020204020204" pitchFamily="34" charset="-122"/>
                            <a:cs typeface="+mn-ea"/>
                          </a:rPr>
                          <m:t>,</m:t>
                        </m:r>
                        <m:r>
                          <a:rPr lang="en-US" altLang="zh-CN" b="1" i="1">
                            <a:latin typeface="Cambria Math" panose="02040503050406030204" pitchFamily="18" charset="0"/>
                            <a:ea typeface="微软雅黑" panose="020B0503020204020204" pitchFamily="34" charset="-122"/>
                            <a:cs typeface="+mn-ea"/>
                          </a:rPr>
                          <m:t>𝒕</m:t>
                        </m:r>
                      </m:sub>
                    </m:sSub>
                  </m:oMath>
                </a14:m>
                <a:r>
                  <a:rPr lang="zh-CN" altLang="en-US" dirty="0" smtClean="0">
                    <a:latin typeface="微软雅黑" panose="020B0503020204020204" pitchFamily="34" charset="-122"/>
                    <a:ea typeface="微软雅黑" panose="020B0503020204020204" pitchFamily="34" charset="-122"/>
                    <a:cs typeface="+mn-ea"/>
                  </a:rPr>
                  <a:t>取代</a:t>
                </a:r>
                <a:endParaRPr lang="en-US" altLang="zh-CN" dirty="0">
                  <a:latin typeface="微软雅黑" panose="020B0503020204020204" pitchFamily="34" charset="-122"/>
                  <a:ea typeface="微软雅黑" panose="020B0503020204020204" pitchFamily="34" charset="-122"/>
                  <a:cs typeface="+mn-ea"/>
                </a:endParaRPr>
              </a:p>
              <a:p>
                <a:pPr marL="1257300" lvl="2" indent="-342900">
                  <a:lnSpc>
                    <a:spcPct val="15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cs typeface="+mn-ea"/>
                  </a:rPr>
                  <a:t>需要</a:t>
                </a:r>
                <a:r>
                  <a:rPr lang="zh-CN" altLang="en-US" dirty="0" smtClean="0">
                    <a:latin typeface="微软雅黑" panose="020B0503020204020204" pitchFamily="34" charset="-122"/>
                    <a:ea typeface="微软雅黑" panose="020B0503020204020204" pitchFamily="34" charset="-122"/>
                    <a:cs typeface="+mn-ea"/>
                  </a:rPr>
                  <a:t>对多组输出</a:t>
                </a:r>
                <a:r>
                  <a:rPr lang="en-US" altLang="zh-CN" dirty="0" smtClean="0">
                    <a:latin typeface="微软雅黑" panose="020B0503020204020204" pitchFamily="34" charset="-122"/>
                    <a:ea typeface="微软雅黑" panose="020B0503020204020204" pitchFamily="34" charset="-122"/>
                    <a:cs typeface="+mn-ea"/>
                  </a:rPr>
                  <a:t>(G)</a:t>
                </a:r>
                <a:r>
                  <a:rPr lang="zh-CN" altLang="en-US" dirty="0" smtClean="0">
                    <a:latin typeface="微软雅黑" panose="020B0503020204020204" pitchFamily="34" charset="-122"/>
                    <a:ea typeface="微软雅黑" panose="020B0503020204020204" pitchFamily="34" charset="-122"/>
                    <a:cs typeface="+mn-ea"/>
                  </a:rPr>
                  <a:t>计算</a:t>
                </a:r>
                <a:r>
                  <a:rPr lang="zh-CN" altLang="en-US" b="1" dirty="0" smtClean="0">
                    <a:latin typeface="微软雅黑" panose="020B0503020204020204" pitchFamily="34" charset="-122"/>
                    <a:ea typeface="微软雅黑" panose="020B0503020204020204" pitchFamily="34" charset="-122"/>
                    <a:cs typeface="+mn-ea"/>
                  </a:rPr>
                  <a:t>平均奖励</a:t>
                </a:r>
                <a:endParaRPr lang="en-US" altLang="zh-CN" b="1" dirty="0" smtClean="0">
                  <a:latin typeface="微软雅黑" panose="020B0503020204020204" pitchFamily="34" charset="-122"/>
                  <a:ea typeface="微软雅黑" panose="020B0503020204020204" pitchFamily="34" charset="-122"/>
                  <a:cs typeface="+mn-ea"/>
                </a:endParaRPr>
              </a:p>
              <a:p>
                <a:pPr marL="1257300" lvl="2" indent="-342900">
                  <a:lnSpc>
                    <a:spcPct val="150000"/>
                  </a:lnSpc>
                  <a:buFont typeface="Arial" panose="020B0604020202020204" pitchFamily="34" charset="0"/>
                  <a:buChar char="•"/>
                </a:pPr>
                <a:r>
                  <a:rPr lang="zh-CN" altLang="en-US" dirty="0" smtClean="0">
                    <a:latin typeface="微软雅黑" panose="020B0503020204020204" pitchFamily="34" charset="-122"/>
                    <a:ea typeface="微软雅黑" panose="020B0503020204020204" pitchFamily="34" charset="-122"/>
                    <a:cs typeface="+mn-ea"/>
                  </a:rPr>
                  <a:t>引入</a:t>
                </a:r>
                <a:r>
                  <a:rPr lang="en-US" altLang="zh-CN" b="1" dirty="0" smtClean="0">
                    <a:latin typeface="微软雅黑" panose="020B0503020204020204" pitchFamily="34" charset="-122"/>
                    <a:ea typeface="微软雅黑" panose="020B0503020204020204" pitchFamily="34" charset="-122"/>
                    <a:cs typeface="+mn-ea"/>
                  </a:rPr>
                  <a:t>KL</a:t>
                </a:r>
                <a:r>
                  <a:rPr lang="zh-CN" altLang="en-US" b="1" dirty="0" smtClean="0">
                    <a:latin typeface="微软雅黑" panose="020B0503020204020204" pitchFamily="34" charset="-122"/>
                    <a:ea typeface="微软雅黑" panose="020B0503020204020204" pitchFamily="34" charset="-122"/>
                    <a:cs typeface="+mn-ea"/>
                  </a:rPr>
                  <a:t>散度</a:t>
                </a:r>
                <a:r>
                  <a:rPr lang="zh-CN" altLang="en-US" dirty="0" smtClean="0">
                    <a:latin typeface="微软雅黑" panose="020B0503020204020204" pitchFamily="34" charset="-122"/>
                    <a:ea typeface="微软雅黑" panose="020B0503020204020204" pitchFamily="34" charset="-122"/>
                    <a:cs typeface="+mn-ea"/>
                  </a:rPr>
                  <a:t>，额外限制策略与参考策略（如初始</a:t>
                </a:r>
                <a:r>
                  <a:rPr lang="en-US" altLang="zh-CN" dirty="0" smtClean="0">
                    <a:latin typeface="微软雅黑" panose="020B0503020204020204" pitchFamily="34" charset="-122"/>
                    <a:ea typeface="微软雅黑" panose="020B0503020204020204" pitchFamily="34" charset="-122"/>
                    <a:cs typeface="+mn-ea"/>
                  </a:rPr>
                  <a:t>SFT</a:t>
                </a:r>
                <a:r>
                  <a:rPr lang="zh-CN" altLang="en-US" dirty="0" smtClean="0">
                    <a:latin typeface="微软雅黑" panose="020B0503020204020204" pitchFamily="34" charset="-122"/>
                    <a:ea typeface="微软雅黑" panose="020B0503020204020204" pitchFamily="34" charset="-122"/>
                    <a:cs typeface="+mn-ea"/>
                  </a:rPr>
                  <a:t>模型）间的差异，防止训练爆炸</a:t>
                </a:r>
                <a:endParaRPr lang="en-US" dirty="0">
                  <a:latin typeface="微软雅黑" panose="020B0503020204020204" pitchFamily="34" charset="-122"/>
                  <a:ea typeface="微软雅黑" panose="020B0503020204020204" pitchFamily="34" charset="-122"/>
                  <a:cs typeface="+mn-ea"/>
                </a:endParaRPr>
              </a:p>
              <a:p>
                <a:pPr marL="800100" lvl="1" indent="-342900">
                  <a:lnSpc>
                    <a:spcPct val="150000"/>
                  </a:lnSpc>
                  <a:buFont typeface="Arial" panose="020B0604020202020204" pitchFamily="34" charset="0"/>
                  <a:buChar char="•"/>
                </a:pPr>
                <a:endParaRPr lang="en-US" altLang="zh-CN" dirty="0">
                  <a:latin typeface="微软雅黑" panose="020B0503020204020204" pitchFamily="34" charset="-122"/>
                  <a:ea typeface="微软雅黑" panose="020B0503020204020204" pitchFamily="34" charset="-122"/>
                  <a:cs typeface="+mn-ea"/>
                </a:endParaRPr>
              </a:p>
            </p:txBody>
          </p:sp>
        </mc:Choice>
        <mc:Fallback xmlns="">
          <p:sp>
            <p:nvSpPr>
              <p:cNvPr id="7" name="textbox 10"/>
              <p:cNvSpPr>
                <a:spLocks noRot="1" noChangeAspect="1" noMove="1" noResize="1" noEditPoints="1" noAdjustHandles="1" noChangeArrowheads="1" noChangeShapeType="1" noTextEdit="1"/>
              </p:cNvSpPr>
              <p:nvPr/>
            </p:nvSpPr>
            <p:spPr>
              <a:xfrm>
                <a:off x="512736" y="1056938"/>
                <a:ext cx="11008704" cy="3037435"/>
              </a:xfrm>
              <a:prstGeom prst="rect">
                <a:avLst/>
              </a:prstGeom>
              <a:blipFill>
                <a:blip r:embed="rId3"/>
                <a:stretch>
                  <a:fillRect l="-498"/>
                </a:stretch>
              </a:blipFill>
              <a:ln w="19050">
                <a:noFill/>
              </a:ln>
            </p:spPr>
            <p:txBody>
              <a:bodyPr/>
              <a:lstStyle/>
              <a:p>
                <a:r>
                  <a:rPr lang="zh-CN" altLang="en-US">
                    <a:noFill/>
                  </a:rPr>
                  <a:t> </a:t>
                </a:r>
              </a:p>
            </p:txBody>
          </p:sp>
        </mc:Fallback>
      </mc:AlternateContent>
      <p:grpSp>
        <p:nvGrpSpPr>
          <p:cNvPr id="26" name="组合 25"/>
          <p:cNvGrpSpPr/>
          <p:nvPr/>
        </p:nvGrpSpPr>
        <p:grpSpPr>
          <a:xfrm>
            <a:off x="9106126" y="3812608"/>
            <a:ext cx="2806129" cy="2682979"/>
            <a:chOff x="10207017" y="2798940"/>
            <a:chExt cx="2806129" cy="2682979"/>
          </a:xfrm>
        </p:grpSpPr>
        <p:sp>
          <p:nvSpPr>
            <p:cNvPr id="23" name="矩形 22"/>
            <p:cNvSpPr/>
            <p:nvPr/>
          </p:nvSpPr>
          <p:spPr>
            <a:xfrm>
              <a:off x="10207017" y="2827761"/>
              <a:ext cx="2806129" cy="2579094"/>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24" name="textbox 10"/>
                <p:cNvSpPr/>
                <p:nvPr/>
              </p:nvSpPr>
              <p:spPr>
                <a:xfrm>
                  <a:off x="10256237" y="2798940"/>
                  <a:ext cx="2748329" cy="2682979"/>
                </a:xfrm>
                <a:prstGeom prst="rect">
                  <a:avLst/>
                </a:prstGeom>
                <a:ln w="19050">
                  <a:noFill/>
                </a:ln>
              </p:spPr>
              <p:txBody>
                <a:bodyPr wrap="square">
                  <a:spAutoFit/>
                </a:bodyPr>
                <a:lstStyle/>
                <a:p>
                  <a:pPr marL="342900" indent="-342900">
                    <a:lnSpc>
                      <a:spcPct val="120000"/>
                    </a:lnSpc>
                    <a:buFont typeface="Arial" panose="020B0604020202020204" pitchFamily="34" charset="0"/>
                    <a:buChar char="•"/>
                  </a:pPr>
                  <a14:m>
                    <m:oMath xmlns:m="http://schemas.openxmlformats.org/officeDocument/2006/math">
                      <m:r>
                        <a:rPr lang="en-US" altLang="zh-CN" sz="1400" b="0" i="1" smtClean="0">
                          <a:latin typeface="Cambria Math" panose="02040503050406030204" pitchFamily="18" charset="0"/>
                          <a:ea typeface="微软雅黑" panose="020B0503020204020204" pitchFamily="34" charset="-122"/>
                          <a:cs typeface="+mn-ea"/>
                        </a:rPr>
                        <m:t>𝑞</m:t>
                      </m:r>
                      <m:r>
                        <a:rPr lang="en-US" altLang="zh-CN" sz="1400" i="1">
                          <a:latin typeface="Cambria Math" panose="02040503050406030204" pitchFamily="18" charset="0"/>
                          <a:ea typeface="微软雅黑" panose="020B0503020204020204" pitchFamily="34" charset="-122"/>
                          <a:cs typeface="+mn-ea"/>
                        </a:rPr>
                        <m:t> </m:t>
                      </m:r>
                    </m:oMath>
                  </a14:m>
                  <a:r>
                    <a:rPr lang="en-US" altLang="zh-CN" sz="1400" dirty="0" smtClean="0">
                      <a:latin typeface="微软雅黑" panose="020B0503020204020204" pitchFamily="34" charset="-122"/>
                      <a:ea typeface="微软雅黑" panose="020B0503020204020204" pitchFamily="34" charset="-122"/>
                      <a:cs typeface="+mn-ea"/>
                    </a:rPr>
                    <a:t>: </a:t>
                  </a:r>
                  <a:r>
                    <a:rPr lang="zh-CN" altLang="en-US" sz="1400" dirty="0" smtClean="0">
                      <a:latin typeface="微软雅黑" panose="020B0503020204020204" pitchFamily="34" charset="-122"/>
                      <a:ea typeface="微软雅黑" panose="020B0503020204020204" pitchFamily="34" charset="-122"/>
                      <a:cs typeface="+mn-ea"/>
                    </a:rPr>
                    <a:t>输入问题</a:t>
                  </a:r>
                  <a:endParaRPr lang="en-US" altLang="zh-CN" sz="1400" dirty="0" smtClean="0">
                    <a:latin typeface="微软雅黑" panose="020B0503020204020204" pitchFamily="34" charset="-122"/>
                    <a:ea typeface="微软雅黑" panose="020B0503020204020204" pitchFamily="34" charset="-122"/>
                    <a:cs typeface="+mn-ea"/>
                  </a:endParaRPr>
                </a:p>
                <a:p>
                  <a:pPr marL="342900" indent="-342900">
                    <a:lnSpc>
                      <a:spcPct val="120000"/>
                    </a:lnSpc>
                    <a:buFont typeface="Arial" panose="020B0604020202020204" pitchFamily="34" charset="0"/>
                    <a:buChar char="•"/>
                  </a:pPr>
                  <a14:m>
                    <m:oMath xmlns:m="http://schemas.openxmlformats.org/officeDocument/2006/math">
                      <m:sSub>
                        <m:sSubPr>
                          <m:ctrlPr>
                            <a:rPr lang="en-US" altLang="zh-CN" sz="1400" i="1" smtClean="0">
                              <a:latin typeface="Cambria Math" panose="02040503050406030204" pitchFamily="18" charset="0"/>
                              <a:ea typeface="微软雅黑" panose="020B0503020204020204" pitchFamily="34" charset="-122"/>
                              <a:cs typeface="+mn-ea"/>
                            </a:rPr>
                          </m:ctrlPr>
                        </m:sSubPr>
                        <m:e>
                          <m:r>
                            <a:rPr lang="zh-CN" altLang="en-US" sz="1400" i="1" smtClean="0">
                              <a:latin typeface="Cambria Math" panose="02040503050406030204" pitchFamily="18" charset="0"/>
                              <a:ea typeface="微软雅黑" panose="020B0503020204020204" pitchFamily="34" charset="-122"/>
                              <a:cs typeface="+mn-ea"/>
                            </a:rPr>
                            <m:t>𝜋</m:t>
                          </m:r>
                        </m:e>
                        <m:sub>
                          <m:r>
                            <m:rPr>
                              <m:sty m:val="p"/>
                            </m:rPr>
                            <a:rPr lang="en-US" altLang="zh-CN" sz="1400" i="1">
                              <a:latin typeface="Cambria Math" panose="02040503050406030204" pitchFamily="18" charset="0"/>
                              <a:ea typeface="微软雅黑" panose="020B0503020204020204" pitchFamily="34" charset="-122"/>
                              <a:cs typeface="+mn-ea"/>
                            </a:rPr>
                            <m:t>old</m:t>
                          </m:r>
                        </m:sub>
                      </m:sSub>
                    </m:oMath>
                  </a14:m>
                  <a:r>
                    <a:rPr lang="en-US" altLang="zh-CN" sz="1400" dirty="0" smtClean="0">
                      <a:latin typeface="微软雅黑" panose="020B0503020204020204" pitchFamily="34" charset="-122"/>
                      <a:ea typeface="微软雅黑" panose="020B0503020204020204" pitchFamily="34" charset="-122"/>
                      <a:cs typeface="+mn-ea"/>
                    </a:rPr>
                    <a:t>: </a:t>
                  </a:r>
                  <a:r>
                    <a:rPr lang="zh-CN" altLang="en-US" sz="1400" dirty="0" smtClean="0">
                      <a:latin typeface="微软雅黑" panose="020B0503020204020204" pitchFamily="34" charset="-122"/>
                      <a:ea typeface="微软雅黑" panose="020B0503020204020204" pitchFamily="34" charset="-122"/>
                      <a:cs typeface="+mn-ea"/>
                    </a:rPr>
                    <a:t>旧策略</a:t>
                  </a:r>
                  <a:endParaRPr lang="en-US" altLang="zh-CN" sz="1400" dirty="0" smtClean="0">
                    <a:latin typeface="微软雅黑" panose="020B0503020204020204" pitchFamily="34" charset="-122"/>
                    <a:ea typeface="微软雅黑" panose="020B0503020204020204" pitchFamily="34" charset="-122"/>
                    <a:cs typeface="+mn-ea"/>
                  </a:endParaRPr>
                </a:p>
                <a:p>
                  <a:pPr marL="342900" indent="-342900">
                    <a:lnSpc>
                      <a:spcPct val="120000"/>
                    </a:lnSpc>
                    <a:buFont typeface="Arial" panose="020B0604020202020204" pitchFamily="34" charset="0"/>
                    <a:buChar char="•"/>
                  </a:pPr>
                  <a14:m>
                    <m:oMath xmlns:m="http://schemas.openxmlformats.org/officeDocument/2006/math">
                      <m:r>
                        <a:rPr lang="en-US" altLang="zh-CN" sz="1400" b="0" i="1" smtClean="0">
                          <a:latin typeface="Cambria Math" panose="02040503050406030204" pitchFamily="18" charset="0"/>
                          <a:ea typeface="微软雅黑" panose="020B0503020204020204" pitchFamily="34" charset="-122"/>
                          <a:cs typeface="+mn-ea"/>
                        </a:rPr>
                        <m:t>𝑜</m:t>
                      </m:r>
                    </m:oMath>
                  </a14:m>
                  <a:r>
                    <a:rPr lang="en-US" altLang="zh-CN" sz="1400" dirty="0" smtClean="0">
                      <a:latin typeface="微软雅黑" panose="020B0503020204020204" pitchFamily="34" charset="-122"/>
                      <a:ea typeface="微软雅黑" panose="020B0503020204020204" pitchFamily="34" charset="-122"/>
                      <a:cs typeface="+mn-ea"/>
                    </a:rPr>
                    <a:t>: </a:t>
                  </a:r>
                  <a:r>
                    <a:rPr lang="zh-CN" altLang="en-US" sz="1400" dirty="0" smtClean="0">
                      <a:latin typeface="微软雅黑" panose="020B0503020204020204" pitchFamily="34" charset="-122"/>
                      <a:ea typeface="微软雅黑" panose="020B0503020204020204" pitchFamily="34" charset="-122"/>
                      <a:cs typeface="+mn-ea"/>
                    </a:rPr>
                    <a:t>在旧策略上的输出</a:t>
                  </a:r>
                  <a:endParaRPr lang="en-US" altLang="zh-CN" sz="1400" dirty="0">
                    <a:latin typeface="微软雅黑" panose="020B0503020204020204" pitchFamily="34" charset="-122"/>
                    <a:ea typeface="微软雅黑" panose="020B0503020204020204" pitchFamily="34" charset="-122"/>
                    <a:cs typeface="+mn-ea"/>
                  </a:endParaRPr>
                </a:p>
                <a:p>
                  <a:pPr marL="342900" indent="-342900">
                    <a:lnSpc>
                      <a:spcPct val="120000"/>
                    </a:lnSpc>
                    <a:buFont typeface="Arial" panose="020B0604020202020204" pitchFamily="34" charset="0"/>
                    <a:buChar char="•"/>
                  </a:pPr>
                  <a14:m>
                    <m:oMath xmlns:m="http://schemas.openxmlformats.org/officeDocument/2006/math">
                      <m:r>
                        <a:rPr lang="en-US" altLang="zh-CN" sz="1400" b="0" i="1" smtClean="0">
                          <a:latin typeface="Cambria Math" panose="02040503050406030204" pitchFamily="18" charset="0"/>
                          <a:ea typeface="微软雅黑" panose="020B0503020204020204" pitchFamily="34" charset="-122"/>
                          <a:cs typeface="+mn-ea"/>
                        </a:rPr>
                        <m:t>|</m:t>
                      </m:r>
                      <m:r>
                        <a:rPr lang="en-US" altLang="zh-CN" sz="1400" i="1">
                          <a:latin typeface="Cambria Math" panose="02040503050406030204" pitchFamily="18" charset="0"/>
                          <a:ea typeface="微软雅黑" panose="020B0503020204020204" pitchFamily="34" charset="-122"/>
                          <a:cs typeface="+mn-ea"/>
                        </a:rPr>
                        <m:t>𝑜</m:t>
                      </m:r>
                      <m:r>
                        <a:rPr lang="en-US" altLang="zh-CN" sz="1400" b="0" i="1" smtClean="0">
                          <a:latin typeface="Cambria Math" panose="02040503050406030204" pitchFamily="18" charset="0"/>
                          <a:ea typeface="微软雅黑" panose="020B0503020204020204" pitchFamily="34" charset="-122"/>
                          <a:cs typeface="+mn-ea"/>
                        </a:rPr>
                        <m:t>|</m:t>
                      </m:r>
                    </m:oMath>
                  </a14:m>
                  <a:r>
                    <a:rPr lang="en-US" altLang="zh-CN" sz="1400" dirty="0">
                      <a:latin typeface="微软雅黑" panose="020B0503020204020204" pitchFamily="34" charset="-122"/>
                      <a:ea typeface="微软雅黑" panose="020B0503020204020204" pitchFamily="34" charset="-122"/>
                      <a:cs typeface="+mn-ea"/>
                    </a:rPr>
                    <a:t>: </a:t>
                  </a:r>
                  <a:r>
                    <a:rPr lang="zh-CN" altLang="en-US" sz="1400" dirty="0" smtClean="0">
                      <a:latin typeface="微软雅黑" panose="020B0503020204020204" pitchFamily="34" charset="-122"/>
                      <a:ea typeface="微软雅黑" panose="020B0503020204020204" pitchFamily="34" charset="-122"/>
                      <a:cs typeface="+mn-ea"/>
                    </a:rPr>
                    <a:t>输出序列长度</a:t>
                  </a:r>
                  <a:endParaRPr lang="en-US" altLang="zh-CN" sz="1400" dirty="0" smtClean="0">
                    <a:latin typeface="微软雅黑" panose="020B0503020204020204" pitchFamily="34" charset="-122"/>
                    <a:ea typeface="微软雅黑" panose="020B0503020204020204" pitchFamily="34" charset="-122"/>
                    <a:cs typeface="+mn-ea"/>
                  </a:endParaRPr>
                </a:p>
                <a:p>
                  <a:pPr marL="342900" indent="-342900">
                    <a:lnSpc>
                      <a:spcPct val="120000"/>
                    </a:lnSpc>
                    <a:buFont typeface="Arial" panose="020B0604020202020204" pitchFamily="34" charset="0"/>
                    <a:buChar char="•"/>
                  </a:pPr>
                  <a14:m>
                    <m:oMath xmlns:m="http://schemas.openxmlformats.org/officeDocument/2006/math">
                      <m:sSub>
                        <m:sSubPr>
                          <m:ctrlPr>
                            <a:rPr lang="en-US" altLang="zh-CN" sz="1400" i="1" smtClean="0">
                              <a:latin typeface="Cambria Math" panose="02040503050406030204" pitchFamily="18" charset="0"/>
                              <a:ea typeface="微软雅黑" panose="020B0503020204020204" pitchFamily="34" charset="-122"/>
                              <a:cs typeface="+mn-ea"/>
                            </a:rPr>
                          </m:ctrlPr>
                        </m:sSubPr>
                        <m:e>
                          <m:r>
                            <a:rPr lang="en-US" altLang="zh-CN" sz="1400" b="0" i="1" smtClean="0">
                              <a:latin typeface="Cambria Math" panose="02040503050406030204" pitchFamily="18" charset="0"/>
                              <a:ea typeface="微软雅黑" panose="020B0503020204020204" pitchFamily="34" charset="-122"/>
                              <a:cs typeface="+mn-ea"/>
                            </a:rPr>
                            <m:t>𝐴</m:t>
                          </m:r>
                        </m:e>
                        <m:sub>
                          <m:r>
                            <a:rPr lang="en-US" altLang="zh-CN" sz="1400" b="0" i="1" smtClean="0">
                              <a:latin typeface="Cambria Math" panose="02040503050406030204" pitchFamily="18" charset="0"/>
                              <a:ea typeface="微软雅黑" panose="020B0503020204020204" pitchFamily="34" charset="-122"/>
                              <a:cs typeface="+mn-ea"/>
                            </a:rPr>
                            <m:t>𝑡</m:t>
                          </m:r>
                        </m:sub>
                      </m:sSub>
                    </m:oMath>
                  </a14:m>
                  <a:r>
                    <a:rPr lang="en-US" altLang="zh-CN" sz="1400" dirty="0" smtClean="0">
                      <a:latin typeface="微软雅黑" panose="020B0503020204020204" pitchFamily="34" charset="-122"/>
                      <a:ea typeface="微软雅黑" panose="020B0503020204020204" pitchFamily="34" charset="-122"/>
                      <a:cs typeface="+mn-ea"/>
                    </a:rPr>
                    <a:t>: </a:t>
                  </a:r>
                  <a:r>
                    <a:rPr lang="zh-CN" altLang="en-US" sz="1400" dirty="0" smtClean="0">
                      <a:latin typeface="微软雅黑" panose="020B0503020204020204" pitchFamily="34" charset="-122"/>
                      <a:ea typeface="微软雅黑" panose="020B0503020204020204" pitchFamily="34" charset="-122"/>
                      <a:cs typeface="+mn-ea"/>
                    </a:rPr>
                    <a:t>优势函数</a:t>
                  </a:r>
                  <a:endParaRPr lang="en-US" altLang="zh-CN" sz="1400" dirty="0">
                    <a:latin typeface="微软雅黑" panose="020B0503020204020204" pitchFamily="34" charset="-122"/>
                    <a:ea typeface="微软雅黑" panose="020B0503020204020204" pitchFamily="34" charset="-122"/>
                    <a:cs typeface="+mn-ea"/>
                  </a:endParaRPr>
                </a:p>
                <a:p>
                  <a:pPr marL="342900" indent="-342900">
                    <a:lnSpc>
                      <a:spcPct val="120000"/>
                    </a:lnSpc>
                    <a:buFont typeface="Arial" panose="020B0604020202020204" pitchFamily="34" charset="0"/>
                    <a:buChar char="•"/>
                  </a:pPr>
                  <a14:m>
                    <m:oMath xmlns:m="http://schemas.openxmlformats.org/officeDocument/2006/math">
                      <m:sSub>
                        <m:sSubPr>
                          <m:ctrlPr>
                            <a:rPr lang="en-US" altLang="zh-CN" sz="1400" i="1">
                              <a:latin typeface="Cambria Math" panose="02040503050406030204" pitchFamily="18" charset="0"/>
                              <a:ea typeface="微软雅黑" panose="020B0503020204020204" pitchFamily="34" charset="-122"/>
                              <a:cs typeface="+mn-ea"/>
                            </a:rPr>
                          </m:ctrlPr>
                        </m:sSubPr>
                        <m:e>
                          <m:acc>
                            <m:accPr>
                              <m:chr m:val="̃"/>
                              <m:ctrlPr>
                                <a:rPr lang="en-US" altLang="zh-CN" sz="1400" i="1" smtClean="0">
                                  <a:latin typeface="Cambria Math" panose="02040503050406030204" pitchFamily="18" charset="0"/>
                                  <a:ea typeface="微软雅黑" panose="020B0503020204020204" pitchFamily="34" charset="-122"/>
                                  <a:cs typeface="+mn-ea"/>
                                </a:rPr>
                              </m:ctrlPr>
                            </m:accPr>
                            <m:e>
                              <m:r>
                                <a:rPr lang="en-US" altLang="zh-CN" sz="1400" b="0" i="1" smtClean="0">
                                  <a:latin typeface="Cambria Math" panose="02040503050406030204" pitchFamily="18" charset="0"/>
                                  <a:ea typeface="微软雅黑" panose="020B0503020204020204" pitchFamily="34" charset="-122"/>
                                  <a:cs typeface="+mn-ea"/>
                                </a:rPr>
                                <m:t>𝐴</m:t>
                              </m:r>
                            </m:e>
                          </m:acc>
                        </m:e>
                        <m:sub>
                          <m:r>
                            <a:rPr lang="en-US" altLang="zh-CN" sz="1400" i="1">
                              <a:latin typeface="Cambria Math" panose="02040503050406030204" pitchFamily="18" charset="0"/>
                              <a:ea typeface="微软雅黑" panose="020B0503020204020204" pitchFamily="34" charset="-122"/>
                              <a:cs typeface="+mn-ea"/>
                            </a:rPr>
                            <m:t>𝑡</m:t>
                          </m:r>
                        </m:sub>
                      </m:sSub>
                    </m:oMath>
                  </a14:m>
                  <a:r>
                    <a:rPr lang="en-US" altLang="zh-CN" sz="1400" dirty="0">
                      <a:latin typeface="微软雅黑" panose="020B0503020204020204" pitchFamily="34" charset="-122"/>
                      <a:ea typeface="微软雅黑" panose="020B0503020204020204" pitchFamily="34" charset="-122"/>
                      <a:cs typeface="+mn-ea"/>
                    </a:rPr>
                    <a:t>: </a:t>
                  </a:r>
                  <a:r>
                    <a:rPr lang="zh-CN" altLang="en-US" sz="1400" dirty="0" smtClean="0">
                      <a:latin typeface="微软雅黑" panose="020B0503020204020204" pitchFamily="34" charset="-122"/>
                      <a:ea typeface="微软雅黑" panose="020B0503020204020204" pitchFamily="34" charset="-122"/>
                      <a:cs typeface="+mn-ea"/>
                    </a:rPr>
                    <a:t>分组相对奖励</a:t>
                  </a:r>
                  <a:endParaRPr lang="en-US" altLang="zh-CN" sz="1400" dirty="0">
                    <a:latin typeface="微软雅黑" panose="020B0503020204020204" pitchFamily="34" charset="-122"/>
                    <a:ea typeface="微软雅黑" panose="020B0503020204020204" pitchFamily="34" charset="-122"/>
                    <a:cs typeface="+mn-ea"/>
                  </a:endParaRPr>
                </a:p>
                <a:p>
                  <a:pPr marL="342900" indent="-342900">
                    <a:lnSpc>
                      <a:spcPct val="120000"/>
                    </a:lnSpc>
                    <a:buFont typeface="Arial" panose="020B0604020202020204" pitchFamily="34" charset="0"/>
                    <a:buChar char="•"/>
                  </a:pPr>
                  <a14:m>
                    <m:oMath xmlns:m="http://schemas.openxmlformats.org/officeDocument/2006/math">
                      <m:r>
                        <a:rPr lang="en-US" altLang="zh-CN" sz="1400" b="0" i="1" smtClean="0">
                          <a:latin typeface="Cambria Math" panose="02040503050406030204" pitchFamily="18" charset="0"/>
                          <a:ea typeface="微软雅黑" panose="020B0503020204020204" pitchFamily="34" charset="-122"/>
                          <a:cs typeface="+mn-ea"/>
                        </a:rPr>
                        <m:t>𝐺</m:t>
                      </m:r>
                      <m:r>
                        <a:rPr lang="en-US" altLang="zh-CN" sz="1400" i="1">
                          <a:latin typeface="Cambria Math" panose="02040503050406030204" pitchFamily="18" charset="0"/>
                          <a:ea typeface="微软雅黑" panose="020B0503020204020204" pitchFamily="34" charset="-122"/>
                          <a:cs typeface="+mn-ea"/>
                        </a:rPr>
                        <m:t> </m:t>
                      </m:r>
                    </m:oMath>
                  </a14:m>
                  <a:r>
                    <a:rPr lang="en-US" altLang="zh-CN" sz="1400" dirty="0">
                      <a:latin typeface="微软雅黑" panose="020B0503020204020204" pitchFamily="34" charset="-122"/>
                      <a:ea typeface="微软雅黑" panose="020B0503020204020204" pitchFamily="34" charset="-122"/>
                      <a:cs typeface="+mn-ea"/>
                    </a:rPr>
                    <a:t>: </a:t>
                  </a:r>
                  <a:r>
                    <a:rPr lang="zh-CN" altLang="en-US" sz="1400" dirty="0" smtClean="0">
                      <a:latin typeface="微软雅黑" panose="020B0503020204020204" pitchFamily="34" charset="-122"/>
                      <a:ea typeface="微软雅黑" panose="020B0503020204020204" pitchFamily="34" charset="-122"/>
                      <a:cs typeface="+mn-ea"/>
                    </a:rPr>
                    <a:t>采样输出样本数量</a:t>
                  </a:r>
                  <a:endParaRPr lang="en-US" altLang="zh-CN" sz="1400" dirty="0" smtClean="0">
                    <a:latin typeface="微软雅黑" panose="020B0503020204020204" pitchFamily="34" charset="-122"/>
                    <a:ea typeface="微软雅黑" panose="020B0503020204020204" pitchFamily="34" charset="-122"/>
                    <a:cs typeface="+mn-ea"/>
                  </a:endParaRPr>
                </a:p>
                <a:p>
                  <a:pPr marL="342900" indent="-342900">
                    <a:lnSpc>
                      <a:spcPct val="120000"/>
                    </a:lnSpc>
                    <a:buFont typeface="Arial" panose="020B0604020202020204" pitchFamily="34" charset="0"/>
                    <a:buChar char="•"/>
                  </a:pPr>
                  <a14:m>
                    <m:oMath xmlns:m="http://schemas.openxmlformats.org/officeDocument/2006/math">
                      <m:sSub>
                        <m:sSubPr>
                          <m:ctrlPr>
                            <a:rPr lang="en-US" altLang="zh-CN" sz="1400" i="1">
                              <a:latin typeface="Cambria Math" panose="02040503050406030204" pitchFamily="18" charset="0"/>
                              <a:ea typeface="微软雅黑" panose="020B0503020204020204" pitchFamily="34" charset="-122"/>
                              <a:cs typeface="+mn-ea"/>
                            </a:rPr>
                          </m:ctrlPr>
                        </m:sSubPr>
                        <m:e>
                          <m:r>
                            <a:rPr lang="zh-CN" altLang="en-US" sz="1400" i="1">
                              <a:latin typeface="Cambria Math" panose="02040503050406030204" pitchFamily="18" charset="0"/>
                              <a:ea typeface="微软雅黑" panose="020B0503020204020204" pitchFamily="34" charset="-122"/>
                              <a:cs typeface="+mn-ea"/>
                            </a:rPr>
                            <m:t>𝜋</m:t>
                          </m:r>
                        </m:e>
                        <m:sub>
                          <m:r>
                            <a:rPr lang="en-US" altLang="zh-CN" sz="1400" i="1">
                              <a:latin typeface="Cambria Math" panose="02040503050406030204" pitchFamily="18" charset="0"/>
                              <a:ea typeface="微软雅黑" panose="020B0503020204020204" pitchFamily="34" charset="-122"/>
                              <a:cs typeface="+mn-ea"/>
                            </a:rPr>
                            <m:t>𝜃</m:t>
                          </m:r>
                        </m:sub>
                      </m:sSub>
                    </m:oMath>
                  </a14:m>
                  <a:r>
                    <a:rPr lang="en-US" altLang="zh-CN" sz="1400" dirty="0">
                      <a:latin typeface="微软雅黑" panose="020B0503020204020204" pitchFamily="34" charset="-122"/>
                      <a:ea typeface="微软雅黑" panose="020B0503020204020204" pitchFamily="34" charset="-122"/>
                      <a:cs typeface="+mn-ea"/>
                    </a:rPr>
                    <a:t>: </a:t>
                  </a:r>
                  <a:r>
                    <a:rPr lang="zh-CN" altLang="en-US" sz="1400" dirty="0" smtClean="0">
                      <a:latin typeface="微软雅黑" panose="020B0503020204020204" pitchFamily="34" charset="-122"/>
                      <a:ea typeface="微软雅黑" panose="020B0503020204020204" pitchFamily="34" charset="-122"/>
                      <a:cs typeface="+mn-ea"/>
                    </a:rPr>
                    <a:t>当前策略</a:t>
                  </a:r>
                  <a:endParaRPr lang="en-US" altLang="zh-CN" sz="1400" dirty="0" smtClean="0">
                    <a:latin typeface="微软雅黑" panose="020B0503020204020204" pitchFamily="34" charset="-122"/>
                    <a:ea typeface="微软雅黑" panose="020B0503020204020204" pitchFamily="34" charset="-122"/>
                    <a:cs typeface="+mn-ea"/>
                  </a:endParaRPr>
                </a:p>
                <a:p>
                  <a:pPr marL="342900" indent="-342900">
                    <a:lnSpc>
                      <a:spcPct val="120000"/>
                    </a:lnSpc>
                    <a:buFont typeface="Arial" panose="020B0604020202020204" pitchFamily="34" charset="0"/>
                    <a:buChar char="•"/>
                  </a:pPr>
                  <a14:m>
                    <m:oMath xmlns:m="http://schemas.openxmlformats.org/officeDocument/2006/math">
                      <m:sSub>
                        <m:sSubPr>
                          <m:ctrlPr>
                            <a:rPr lang="en-US" altLang="zh-CN" sz="1400" i="1">
                              <a:latin typeface="Cambria Math" panose="02040503050406030204" pitchFamily="18" charset="0"/>
                              <a:ea typeface="微软雅黑" panose="020B0503020204020204" pitchFamily="34" charset="-122"/>
                              <a:cs typeface="+mn-ea"/>
                            </a:rPr>
                          </m:ctrlPr>
                        </m:sSubPr>
                        <m:e>
                          <m:r>
                            <a:rPr lang="zh-CN" altLang="en-US" sz="1400" i="1">
                              <a:latin typeface="Cambria Math" panose="02040503050406030204" pitchFamily="18" charset="0"/>
                              <a:ea typeface="微软雅黑" panose="020B0503020204020204" pitchFamily="34" charset="-122"/>
                              <a:cs typeface="+mn-ea"/>
                            </a:rPr>
                            <m:t>𝜋</m:t>
                          </m:r>
                        </m:e>
                        <m:sub>
                          <m:r>
                            <m:rPr>
                              <m:sty m:val="p"/>
                            </m:rPr>
                            <a:rPr lang="en-US" altLang="zh-CN" sz="1400" i="1">
                              <a:latin typeface="Cambria Math" panose="02040503050406030204" pitchFamily="18" charset="0"/>
                              <a:ea typeface="微软雅黑" panose="020B0503020204020204" pitchFamily="34" charset="-122"/>
                              <a:cs typeface="+mn-ea"/>
                            </a:rPr>
                            <m:t>ref</m:t>
                          </m:r>
                        </m:sub>
                      </m:sSub>
                    </m:oMath>
                  </a14:m>
                  <a:r>
                    <a:rPr lang="en-US" altLang="zh-CN" sz="1400" dirty="0">
                      <a:latin typeface="微软雅黑" panose="020B0503020204020204" pitchFamily="34" charset="-122"/>
                      <a:ea typeface="微软雅黑" panose="020B0503020204020204" pitchFamily="34" charset="-122"/>
                      <a:cs typeface="+mn-ea"/>
                    </a:rPr>
                    <a:t>: </a:t>
                  </a:r>
                  <a:r>
                    <a:rPr lang="zh-CN" altLang="en-US" sz="1400" dirty="0" smtClean="0">
                      <a:latin typeface="微软雅黑" panose="020B0503020204020204" pitchFamily="34" charset="-122"/>
                      <a:ea typeface="微软雅黑" panose="020B0503020204020204" pitchFamily="34" charset="-122"/>
                      <a:cs typeface="+mn-ea"/>
                    </a:rPr>
                    <a:t>参考策略</a:t>
                  </a:r>
                  <a:endParaRPr lang="en-US" altLang="zh-CN" sz="1400" dirty="0" smtClean="0">
                    <a:latin typeface="微软雅黑" panose="020B0503020204020204" pitchFamily="34" charset="-122"/>
                    <a:ea typeface="微软雅黑" panose="020B0503020204020204" pitchFamily="34" charset="-122"/>
                    <a:cs typeface="+mn-ea"/>
                  </a:endParaRPr>
                </a:p>
                <a:p>
                  <a:pPr marL="342900" indent="-342900">
                    <a:lnSpc>
                      <a:spcPct val="120000"/>
                    </a:lnSpc>
                    <a:buFont typeface="Arial" panose="020B0604020202020204" pitchFamily="34" charset="0"/>
                    <a:buChar char="•"/>
                  </a:pPr>
                  <a14:m>
                    <m:oMath xmlns:m="http://schemas.openxmlformats.org/officeDocument/2006/math">
                      <m:r>
                        <a:rPr lang="zh-CN" altLang="en-US" sz="1400" i="1" smtClean="0">
                          <a:latin typeface="Cambria Math" panose="02040503050406030204" pitchFamily="18" charset="0"/>
                          <a:ea typeface="微软雅黑" panose="020B0503020204020204" pitchFamily="34" charset="-122"/>
                          <a:cs typeface="+mn-ea"/>
                        </a:rPr>
                        <m:t>𝜀</m:t>
                      </m:r>
                    </m:oMath>
                  </a14:m>
                  <a:r>
                    <a:rPr lang="en-US" altLang="zh-CN" sz="1400" dirty="0" smtClean="0">
                      <a:latin typeface="微软雅黑" panose="020B0503020204020204" pitchFamily="34" charset="-122"/>
                      <a:ea typeface="微软雅黑" panose="020B0503020204020204" pitchFamily="34" charset="-122"/>
                      <a:cs typeface="+mn-ea"/>
                    </a:rPr>
                    <a:t>: </a:t>
                  </a:r>
                  <a:r>
                    <a:rPr lang="zh-CN" altLang="en-US" sz="1400" dirty="0" smtClean="0">
                      <a:latin typeface="微软雅黑" panose="020B0503020204020204" pitchFamily="34" charset="-122"/>
                      <a:ea typeface="微软雅黑" panose="020B0503020204020204" pitchFamily="34" charset="-122"/>
                      <a:cs typeface="+mn-ea"/>
                    </a:rPr>
                    <a:t>策略偏移约束参数，如</a:t>
                  </a:r>
                  <a:r>
                    <a:rPr lang="en-US" altLang="zh-CN" sz="1400" dirty="0" smtClean="0">
                      <a:latin typeface="微软雅黑" panose="020B0503020204020204" pitchFamily="34" charset="-122"/>
                      <a:ea typeface="微软雅黑" panose="020B0503020204020204" pitchFamily="34" charset="-122"/>
                      <a:cs typeface="+mn-ea"/>
                    </a:rPr>
                    <a:t>0.1</a:t>
                  </a:r>
                  <a:endParaRPr lang="en-US" altLang="zh-CN" sz="1400" dirty="0">
                    <a:latin typeface="微软雅黑" panose="020B0503020204020204" pitchFamily="34" charset="-122"/>
                    <a:ea typeface="微软雅黑" panose="020B0503020204020204" pitchFamily="34" charset="-122"/>
                    <a:cs typeface="+mn-ea"/>
                  </a:endParaRPr>
                </a:p>
              </p:txBody>
            </p:sp>
          </mc:Choice>
          <mc:Fallback xmlns="">
            <p:sp>
              <p:nvSpPr>
                <p:cNvPr id="24" name="textbox 10"/>
                <p:cNvSpPr>
                  <a:spLocks noRot="1" noChangeAspect="1" noMove="1" noResize="1" noEditPoints="1" noAdjustHandles="1" noChangeArrowheads="1" noChangeShapeType="1" noTextEdit="1"/>
                </p:cNvSpPr>
                <p:nvPr/>
              </p:nvSpPr>
              <p:spPr>
                <a:xfrm>
                  <a:off x="10256237" y="2798940"/>
                  <a:ext cx="2748329" cy="2682979"/>
                </a:xfrm>
                <a:prstGeom prst="rect">
                  <a:avLst/>
                </a:prstGeom>
                <a:blipFill>
                  <a:blip r:embed="rId4"/>
                  <a:stretch>
                    <a:fillRect l="-443" b="-454"/>
                  </a:stretch>
                </a:blipFill>
                <a:ln w="19050">
                  <a:noFill/>
                </a:ln>
              </p:spPr>
              <p:txBody>
                <a:bodyPr/>
                <a:lstStyle/>
                <a:p>
                  <a:r>
                    <a:rPr lang="zh-CN" altLang="en-US">
                      <a:noFill/>
                    </a:rPr>
                    <a:t> </a:t>
                  </a:r>
                </a:p>
              </p:txBody>
            </p:sp>
          </mc:Fallback>
        </mc:AlternateContent>
      </p:grpSp>
      <p:grpSp>
        <p:nvGrpSpPr>
          <p:cNvPr id="6" name="组合 5"/>
          <p:cNvGrpSpPr/>
          <p:nvPr/>
        </p:nvGrpSpPr>
        <p:grpSpPr>
          <a:xfrm>
            <a:off x="121920" y="3973208"/>
            <a:ext cx="8849360" cy="2350778"/>
            <a:chOff x="101600" y="3973208"/>
            <a:chExt cx="8849360" cy="2350778"/>
          </a:xfrm>
        </p:grpSpPr>
        <p:grpSp>
          <p:nvGrpSpPr>
            <p:cNvPr id="28" name="组合 27"/>
            <p:cNvGrpSpPr/>
            <p:nvPr/>
          </p:nvGrpSpPr>
          <p:grpSpPr>
            <a:xfrm>
              <a:off x="264159" y="3973208"/>
              <a:ext cx="8686801" cy="2350778"/>
              <a:chOff x="193039" y="4084968"/>
              <a:chExt cx="8686801" cy="2350778"/>
            </a:xfrm>
          </p:grpSpPr>
          <p:grpSp>
            <p:nvGrpSpPr>
              <p:cNvPr id="21" name="组合 20"/>
              <p:cNvGrpSpPr/>
              <p:nvPr/>
            </p:nvGrpSpPr>
            <p:grpSpPr>
              <a:xfrm>
                <a:off x="213361" y="4084968"/>
                <a:ext cx="8625839" cy="750316"/>
                <a:chOff x="1290037" y="3732076"/>
                <a:chExt cx="9538632" cy="876300"/>
              </a:xfrm>
            </p:grpSpPr>
            <p:pic>
              <p:nvPicPr>
                <p:cNvPr id="4" name="图片 3"/>
                <p:cNvPicPr>
                  <a:picLocks noChangeAspect="1"/>
                </p:cNvPicPr>
                <p:nvPr/>
              </p:nvPicPr>
              <p:blipFill rotWithShape="1">
                <a:blip r:embed="rId5"/>
                <a:srcRect l="2511" r="2024"/>
                <a:stretch/>
              </p:blipFill>
              <p:spPr>
                <a:xfrm>
                  <a:off x="1290037" y="3732076"/>
                  <a:ext cx="9538632" cy="876300"/>
                </a:xfrm>
                <a:prstGeom prst="rect">
                  <a:avLst/>
                </a:prstGeom>
              </p:spPr>
            </p:pic>
            <p:sp>
              <p:nvSpPr>
                <p:cNvPr id="15" name="矩形 14"/>
                <p:cNvSpPr/>
                <p:nvPr/>
              </p:nvSpPr>
              <p:spPr>
                <a:xfrm>
                  <a:off x="7223760" y="3850640"/>
                  <a:ext cx="304800" cy="609599"/>
                </a:xfrm>
                <a:prstGeom prst="rect">
                  <a:avLst/>
                </a:prstGeom>
                <a:noFill/>
                <a:ln w="28575">
                  <a:solidFill>
                    <a:srgbClr val="C0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10485120" y="3865426"/>
                  <a:ext cx="304800" cy="609599"/>
                </a:xfrm>
                <a:prstGeom prst="rect">
                  <a:avLst/>
                </a:prstGeom>
                <a:noFill/>
                <a:ln w="28575">
                  <a:solidFill>
                    <a:srgbClr val="C0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2" name="组合 21"/>
              <p:cNvGrpSpPr/>
              <p:nvPr/>
            </p:nvGrpSpPr>
            <p:grpSpPr>
              <a:xfrm>
                <a:off x="193039" y="4904817"/>
                <a:ext cx="8686801" cy="998144"/>
                <a:chOff x="1269141" y="4510164"/>
                <a:chExt cx="10060845" cy="1247775"/>
              </a:xfrm>
            </p:grpSpPr>
            <p:pic>
              <p:nvPicPr>
                <p:cNvPr id="11" name="图片 10"/>
                <p:cNvPicPr>
                  <a:picLocks noChangeAspect="1"/>
                </p:cNvPicPr>
                <p:nvPr/>
              </p:nvPicPr>
              <p:blipFill rotWithShape="1">
                <a:blip r:embed="rId6"/>
                <a:srcRect l="1007"/>
                <a:stretch/>
              </p:blipFill>
              <p:spPr>
                <a:xfrm>
                  <a:off x="1269141" y="4510164"/>
                  <a:ext cx="10060845" cy="1247775"/>
                </a:xfrm>
                <a:prstGeom prst="rect">
                  <a:avLst/>
                </a:prstGeom>
              </p:spPr>
            </p:pic>
            <p:sp>
              <p:nvSpPr>
                <p:cNvPr id="17" name="矩形 16"/>
                <p:cNvSpPr/>
                <p:nvPr/>
              </p:nvSpPr>
              <p:spPr>
                <a:xfrm>
                  <a:off x="5500832" y="5067090"/>
                  <a:ext cx="391968" cy="609599"/>
                </a:xfrm>
                <a:prstGeom prst="rect">
                  <a:avLst/>
                </a:prstGeom>
                <a:noFill/>
                <a:ln w="28575">
                  <a:solidFill>
                    <a:srgbClr val="C0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9022080" y="5067089"/>
                  <a:ext cx="436880" cy="609599"/>
                </a:xfrm>
                <a:prstGeom prst="rect">
                  <a:avLst/>
                </a:prstGeom>
                <a:noFill/>
                <a:ln w="28575">
                  <a:solidFill>
                    <a:srgbClr val="C0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9662160" y="5061554"/>
                  <a:ext cx="1544320" cy="609599"/>
                </a:xfrm>
                <a:prstGeom prst="rect">
                  <a:avLst/>
                </a:prstGeom>
                <a:noFill/>
                <a:ln w="28575">
                  <a:solidFill>
                    <a:srgbClr val="C0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2066752" y="4988560"/>
                  <a:ext cx="605328" cy="769379"/>
                </a:xfrm>
                <a:prstGeom prst="rect">
                  <a:avLst/>
                </a:prstGeom>
                <a:noFill/>
                <a:ln w="28575">
                  <a:solidFill>
                    <a:srgbClr val="C0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5" name="矩形 24"/>
              <p:cNvSpPr/>
              <p:nvPr/>
            </p:nvSpPr>
            <p:spPr>
              <a:xfrm>
                <a:off x="3147932" y="5974081"/>
                <a:ext cx="4360133" cy="461665"/>
              </a:xfrm>
              <a:prstGeom prst="rect">
                <a:avLst/>
              </a:prstGeom>
            </p:spPr>
            <p:txBody>
              <a:bodyPr wrap="square">
                <a:spAutoFit/>
              </a:bodyPr>
              <a:lstStyle/>
              <a:p>
                <a:pPr algn="ctr"/>
                <a:r>
                  <a:rPr lang="zh-CN" altLang="en-US" sz="1200" b="1" dirty="0" smtClean="0">
                    <a:solidFill>
                      <a:srgbClr val="0070C0"/>
                    </a:solidFill>
                    <a:latin typeface="+mj-ea"/>
                    <a:ea typeface="+mj-ea"/>
                  </a:rPr>
                  <a:t>新策略相对于旧策略在相同状态、动作上的概率比率</a:t>
                </a:r>
                <a:endParaRPr lang="en-US" altLang="zh-CN" sz="1200" b="1" dirty="0" smtClean="0">
                  <a:solidFill>
                    <a:srgbClr val="0070C0"/>
                  </a:solidFill>
                  <a:latin typeface="+mj-ea"/>
                  <a:ea typeface="+mj-ea"/>
                </a:endParaRPr>
              </a:p>
              <a:p>
                <a:pPr algn="ctr"/>
                <a:r>
                  <a:rPr lang="zh-CN" altLang="en-US" sz="1200" b="1" dirty="0" smtClean="0">
                    <a:solidFill>
                      <a:srgbClr val="0070C0"/>
                    </a:solidFill>
                    <a:latin typeface="+mj-ea"/>
                    <a:ea typeface="+mj-ea"/>
                  </a:rPr>
                  <a:t>即新动作</a:t>
                </a:r>
                <a:r>
                  <a:rPr lang="en-US" altLang="zh-CN" sz="1200" b="1" dirty="0" smtClean="0">
                    <a:solidFill>
                      <a:srgbClr val="0070C0"/>
                    </a:solidFill>
                    <a:latin typeface="+mj-ea"/>
                    <a:ea typeface="+mj-ea"/>
                  </a:rPr>
                  <a:t>/</a:t>
                </a:r>
                <a:r>
                  <a:rPr lang="zh-CN" altLang="en-US" sz="1200" b="1" dirty="0" smtClean="0">
                    <a:solidFill>
                      <a:srgbClr val="0070C0"/>
                    </a:solidFill>
                    <a:latin typeface="+mj-ea"/>
                    <a:ea typeface="+mj-ea"/>
                  </a:rPr>
                  <a:t>旧动作的调整幅度</a:t>
                </a:r>
                <a:endParaRPr lang="zh-CN" altLang="en-US" sz="1200" b="1" dirty="0">
                  <a:solidFill>
                    <a:srgbClr val="0070C0"/>
                  </a:solidFill>
                  <a:latin typeface="+mj-ea"/>
                  <a:ea typeface="+mj-ea"/>
                </a:endParaRPr>
              </a:p>
            </p:txBody>
          </p:sp>
          <p:sp>
            <p:nvSpPr>
              <p:cNvPr id="27" name="矩形 26"/>
              <p:cNvSpPr/>
              <p:nvPr/>
            </p:nvSpPr>
            <p:spPr>
              <a:xfrm>
                <a:off x="4625894" y="5345895"/>
                <a:ext cx="1307545" cy="521958"/>
              </a:xfrm>
              <a:prstGeom prst="rect">
                <a:avLst/>
              </a:prstGeom>
              <a:noFill/>
              <a:ln w="28575">
                <a:solidFill>
                  <a:srgbClr val="0070C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 name="左大括号 4"/>
            <p:cNvSpPr/>
            <p:nvPr/>
          </p:nvSpPr>
          <p:spPr>
            <a:xfrm>
              <a:off x="101600" y="4297680"/>
              <a:ext cx="142239" cy="142409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sp>
        <p:nvSpPr>
          <p:cNvPr id="8" name="灯片编号占位符 7"/>
          <p:cNvSpPr>
            <a:spLocks noGrp="1"/>
          </p:cNvSpPr>
          <p:nvPr>
            <p:ph type="sldNum" sz="quarter" idx="13"/>
          </p:nvPr>
        </p:nvSpPr>
        <p:spPr/>
        <p:txBody>
          <a:bodyPr/>
          <a:lstStyle/>
          <a:p>
            <a:fld id="{D0399D1A-D296-42B7-916E-50FBDB540DBE}" type="slidenum">
              <a:rPr lang="zh-CN" altLang="en-US" smtClean="0"/>
              <a:pPr/>
              <a:t>17</a:t>
            </a:fld>
            <a:endParaRPr lang="zh-CN" altLang="en-US" dirty="0"/>
          </a:p>
        </p:txBody>
      </p:sp>
    </p:spTree>
    <p:extLst>
      <p:ext uri="{BB962C8B-B14F-4D97-AF65-F5344CB8AC3E}">
        <p14:creationId xmlns:p14="http://schemas.microsoft.com/office/powerpoint/2010/main" val="81802359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4"/>
          </p:nvPr>
        </p:nvSpPr>
        <p:spPr/>
        <p:txBody>
          <a:bodyPr/>
          <a:lstStyle/>
          <a:p>
            <a:r>
              <a:rPr lang="zh-CN" altLang="en-US" dirty="0" smtClean="0"/>
              <a:t>大模型训练方式介绍</a:t>
            </a:r>
            <a:endParaRPr lang="zh-CN" altLang="en-US" dirty="0"/>
          </a:p>
        </p:txBody>
      </p:sp>
      <p:sp>
        <p:nvSpPr>
          <p:cNvPr id="5" name="圆角矩形 4"/>
          <p:cNvSpPr/>
          <p:nvPr>
            <p:custDataLst>
              <p:tags r:id="rId1"/>
            </p:custDataLst>
          </p:nvPr>
        </p:nvSpPr>
        <p:spPr>
          <a:xfrm>
            <a:off x="1706881" y="1118129"/>
            <a:ext cx="3372168" cy="424815"/>
          </a:xfrm>
          <a:prstGeom prst="roundRect">
            <a:avLst/>
          </a:prstGeom>
          <a:solidFill>
            <a:srgbClr val="337814"/>
          </a:solidFill>
          <a:ln w="38100"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algn="ctr" defTabSz="914400"/>
            <a:r>
              <a:rPr lang="en-US" altLang="zh-CN" sz="2000" b="1" dirty="0" smtClean="0">
                <a:solidFill>
                  <a:prstClr val="white"/>
                </a:solidFill>
                <a:latin typeface="微软雅黑" panose="020B0503020204020204" charset="-122"/>
                <a:ea typeface="微软雅黑" panose="020B0503020204020204" charset="-122"/>
                <a:cs typeface="+mn-ea"/>
                <a:sym typeface="+mn-lt"/>
              </a:rPr>
              <a:t>Pre-training</a:t>
            </a:r>
          </a:p>
        </p:txBody>
      </p:sp>
      <p:sp>
        <p:nvSpPr>
          <p:cNvPr id="6" name="圆角矩形 5"/>
          <p:cNvSpPr/>
          <p:nvPr>
            <p:custDataLst>
              <p:tags r:id="rId2"/>
            </p:custDataLst>
          </p:nvPr>
        </p:nvSpPr>
        <p:spPr>
          <a:xfrm>
            <a:off x="7029768" y="1118129"/>
            <a:ext cx="3170872" cy="424815"/>
          </a:xfrm>
          <a:prstGeom prst="roundRect">
            <a:avLst/>
          </a:prstGeom>
          <a:solidFill>
            <a:srgbClr val="213D7D"/>
          </a:solidFill>
          <a:ln w="38100"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algn="ctr" defTabSz="914400"/>
            <a:r>
              <a:rPr lang="en-US" altLang="zh-CN" sz="2000" b="1" dirty="0" smtClean="0">
                <a:solidFill>
                  <a:prstClr val="white"/>
                </a:solidFill>
                <a:latin typeface="微软雅黑" panose="020B0503020204020204" charset="-122"/>
                <a:ea typeface="微软雅黑" panose="020B0503020204020204" charset="-122"/>
                <a:cs typeface="+mn-ea"/>
                <a:sym typeface="+mn-lt"/>
              </a:rPr>
              <a:t>Fine-tuning</a:t>
            </a:r>
            <a:endParaRPr lang="zh-CN" altLang="en-US" sz="2000" b="1" dirty="0">
              <a:solidFill>
                <a:prstClr val="white"/>
              </a:solidFill>
              <a:latin typeface="微软雅黑" panose="020B0503020204020204" charset="-122"/>
              <a:ea typeface="微软雅黑" panose="020B0503020204020204" charset="-122"/>
              <a:cs typeface="+mn-ea"/>
              <a:sym typeface="+mn-lt"/>
            </a:endParaRPr>
          </a:p>
        </p:txBody>
      </p:sp>
      <p:sp>
        <p:nvSpPr>
          <p:cNvPr id="7" name="右箭头 6"/>
          <p:cNvSpPr/>
          <p:nvPr/>
        </p:nvSpPr>
        <p:spPr>
          <a:xfrm>
            <a:off x="5576888" y="1226574"/>
            <a:ext cx="782320" cy="203200"/>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p:cNvPicPr>
            <a:picLocks noChangeAspect="1"/>
          </p:cNvPicPr>
          <p:nvPr/>
        </p:nvPicPr>
        <p:blipFill rotWithShape="1">
          <a:blip r:embed="rId4"/>
          <a:srcRect b="35506"/>
          <a:stretch/>
        </p:blipFill>
        <p:spPr>
          <a:xfrm>
            <a:off x="1981632" y="3623761"/>
            <a:ext cx="8086003" cy="2840188"/>
          </a:xfrm>
          <a:prstGeom prst="rect">
            <a:avLst/>
          </a:prstGeom>
        </p:spPr>
      </p:pic>
      <p:sp>
        <p:nvSpPr>
          <p:cNvPr id="9" name="文本框 8"/>
          <p:cNvSpPr txBox="1"/>
          <p:nvPr/>
        </p:nvSpPr>
        <p:spPr>
          <a:xfrm>
            <a:off x="616166" y="1636254"/>
            <a:ext cx="5461359" cy="1938992"/>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sz="1600" dirty="0" smtClean="0">
                <a:solidFill>
                  <a:srgbClr val="337814"/>
                </a:solidFill>
                <a:latin typeface="微软雅黑" panose="020B0503020204020204" pitchFamily="34" charset="-122"/>
                <a:ea typeface="微软雅黑" panose="020B0503020204020204" pitchFamily="34" charset="-122"/>
                <a:cs typeface="+mn-ea"/>
              </a:rPr>
              <a:t>通常是</a:t>
            </a:r>
            <a:r>
              <a:rPr lang="zh-CN" altLang="en-US" sz="1600" b="1" dirty="0" smtClean="0">
                <a:solidFill>
                  <a:srgbClr val="C00000"/>
                </a:solidFill>
                <a:latin typeface="微软雅黑" panose="020B0503020204020204" pitchFamily="34" charset="-122"/>
                <a:ea typeface="微软雅黑" panose="020B0503020204020204" pitchFamily="34" charset="-122"/>
                <a:cs typeface="+mn-ea"/>
              </a:rPr>
              <a:t>无监督学习</a:t>
            </a:r>
            <a:r>
              <a:rPr lang="zh-CN" altLang="en-US" sz="1600" dirty="0" smtClean="0">
                <a:solidFill>
                  <a:srgbClr val="337814"/>
                </a:solidFill>
                <a:latin typeface="微软雅黑" panose="020B0503020204020204" pitchFamily="34" charset="-122"/>
                <a:ea typeface="微软雅黑" panose="020B0503020204020204" pitchFamily="34" charset="-122"/>
                <a:cs typeface="+mn-ea"/>
              </a:rPr>
              <a:t>，采用掩码机制或自回归机制训练</a:t>
            </a:r>
            <a:endParaRPr lang="en-US" altLang="zh-CN" sz="1600" dirty="0" smtClean="0">
              <a:solidFill>
                <a:srgbClr val="337814"/>
              </a:solidFill>
              <a:latin typeface="微软雅黑" panose="020B0503020204020204" pitchFamily="34" charset="-122"/>
              <a:ea typeface="微软雅黑" panose="020B0503020204020204" pitchFamily="34" charset="-122"/>
              <a:cs typeface="+mn-ea"/>
            </a:endParaRPr>
          </a:p>
          <a:p>
            <a:pPr marL="285750" indent="-285750">
              <a:lnSpc>
                <a:spcPct val="150000"/>
              </a:lnSpc>
              <a:buFont typeface="Arial" panose="020B0604020202020204" pitchFamily="34" charset="0"/>
              <a:buChar char="•"/>
            </a:pPr>
            <a:r>
              <a:rPr lang="zh-CN" altLang="en-US" sz="1600" dirty="0" smtClean="0">
                <a:solidFill>
                  <a:srgbClr val="337814"/>
                </a:solidFill>
                <a:latin typeface="微软雅黑" panose="020B0503020204020204" pitchFamily="34" charset="-122"/>
                <a:ea typeface="微软雅黑" panose="020B0503020204020204" pitchFamily="34" charset="-122"/>
                <a:cs typeface="+mn-ea"/>
              </a:rPr>
              <a:t>对算力与数据规模</a:t>
            </a:r>
            <a:r>
              <a:rPr lang="zh-CN" altLang="en-US" sz="1600" b="1" dirty="0" smtClean="0">
                <a:solidFill>
                  <a:srgbClr val="C00000"/>
                </a:solidFill>
                <a:latin typeface="微软雅黑" panose="020B0503020204020204" pitchFamily="34" charset="-122"/>
                <a:ea typeface="微软雅黑" panose="020B0503020204020204" pitchFamily="34" charset="-122"/>
                <a:cs typeface="+mn-ea"/>
              </a:rPr>
              <a:t>需求大</a:t>
            </a:r>
            <a:r>
              <a:rPr lang="zh-CN" altLang="en-US" sz="1600" dirty="0" smtClean="0">
                <a:solidFill>
                  <a:srgbClr val="337814"/>
                </a:solidFill>
                <a:latin typeface="微软雅黑" panose="020B0503020204020204" pitchFamily="34" charset="-122"/>
                <a:ea typeface="微软雅黑" panose="020B0503020204020204" pitchFamily="34" charset="-122"/>
                <a:cs typeface="+mn-ea"/>
              </a:rPr>
              <a:t>，在大量的无标签数据中学习</a:t>
            </a:r>
            <a:r>
              <a:rPr lang="zh-CN" altLang="en-US" sz="1600" b="1" dirty="0" smtClean="0">
                <a:solidFill>
                  <a:srgbClr val="C00000"/>
                </a:solidFill>
                <a:latin typeface="微软雅黑" panose="020B0503020204020204" pitchFamily="34" charset="-122"/>
                <a:ea typeface="微软雅黑" panose="020B0503020204020204" pitchFamily="34" charset="-122"/>
                <a:cs typeface="+mn-ea"/>
              </a:rPr>
              <a:t>通用特征</a:t>
            </a:r>
            <a:r>
              <a:rPr lang="zh-CN" altLang="en-US" sz="1600" dirty="0" smtClean="0">
                <a:solidFill>
                  <a:srgbClr val="337814"/>
                </a:solidFill>
                <a:latin typeface="微软雅黑" panose="020B0503020204020204" pitchFamily="34" charset="-122"/>
                <a:ea typeface="微软雅黑" panose="020B0503020204020204" pitchFamily="34" charset="-122"/>
                <a:cs typeface="+mn-ea"/>
              </a:rPr>
              <a:t>和先验知识</a:t>
            </a:r>
            <a:endParaRPr lang="en-US" altLang="zh-CN" sz="1600" dirty="0" smtClean="0">
              <a:solidFill>
                <a:srgbClr val="337814"/>
              </a:solidFill>
              <a:latin typeface="微软雅黑" panose="020B0503020204020204" pitchFamily="34" charset="-122"/>
              <a:ea typeface="微软雅黑" panose="020B0503020204020204" pitchFamily="34" charset="-122"/>
              <a:cs typeface="+mn-ea"/>
            </a:endParaRPr>
          </a:p>
          <a:p>
            <a:pPr marL="285750" indent="-285750">
              <a:lnSpc>
                <a:spcPct val="150000"/>
              </a:lnSpc>
              <a:buFont typeface="Arial" panose="020B0604020202020204" pitchFamily="34" charset="0"/>
              <a:buChar char="•"/>
            </a:pPr>
            <a:r>
              <a:rPr lang="zh-CN" altLang="en-US" sz="1600" dirty="0" smtClean="0">
                <a:solidFill>
                  <a:srgbClr val="337814"/>
                </a:solidFill>
                <a:latin typeface="微软雅黑" panose="020B0503020204020204" pitchFamily="34" charset="-122"/>
                <a:ea typeface="微软雅黑" panose="020B0503020204020204" pitchFamily="34" charset="-122"/>
                <a:cs typeface="+mn-ea"/>
              </a:rPr>
              <a:t>基础模型通常采用</a:t>
            </a:r>
            <a:r>
              <a:rPr lang="en-US" altLang="zh-CN" sz="1600" dirty="0" smtClean="0">
                <a:solidFill>
                  <a:srgbClr val="337814"/>
                </a:solidFill>
                <a:latin typeface="微软雅黑" panose="020B0503020204020204" pitchFamily="34" charset="-122"/>
                <a:ea typeface="微软雅黑" panose="020B0503020204020204" pitchFamily="34" charset="-122"/>
                <a:cs typeface="+mn-ea"/>
              </a:rPr>
              <a:t>Multi-head-Attention-based </a:t>
            </a:r>
            <a:r>
              <a:rPr lang="en-US" altLang="zh-CN" sz="1600" b="1" dirty="0" smtClean="0">
                <a:solidFill>
                  <a:srgbClr val="C00000"/>
                </a:solidFill>
                <a:latin typeface="微软雅黑" panose="020B0503020204020204" pitchFamily="34" charset="-122"/>
                <a:ea typeface="微软雅黑" panose="020B0503020204020204" pitchFamily="34" charset="-122"/>
                <a:cs typeface="+mn-ea"/>
              </a:rPr>
              <a:t>Encoder/Decoder</a:t>
            </a:r>
            <a:r>
              <a:rPr lang="zh-CN" altLang="en-US" sz="1600" dirty="0" smtClean="0">
                <a:solidFill>
                  <a:srgbClr val="337814"/>
                </a:solidFill>
                <a:latin typeface="微软雅黑" panose="020B0503020204020204" pitchFamily="34" charset="-122"/>
                <a:ea typeface="微软雅黑" panose="020B0503020204020204" pitchFamily="34" charset="-122"/>
                <a:cs typeface="+mn-ea"/>
              </a:rPr>
              <a:t>架构</a:t>
            </a:r>
            <a:endParaRPr lang="en-US" altLang="zh-CN" sz="1600" dirty="0" smtClean="0">
              <a:solidFill>
                <a:srgbClr val="337814"/>
              </a:solidFill>
              <a:latin typeface="微软雅黑" panose="020B0503020204020204" pitchFamily="34" charset="-122"/>
              <a:ea typeface="微软雅黑" panose="020B0503020204020204" pitchFamily="34" charset="-122"/>
              <a:cs typeface="+mn-ea"/>
            </a:endParaRPr>
          </a:p>
        </p:txBody>
      </p:sp>
      <p:sp>
        <p:nvSpPr>
          <p:cNvPr id="10" name="文本框 9"/>
          <p:cNvSpPr txBox="1"/>
          <p:nvPr/>
        </p:nvSpPr>
        <p:spPr>
          <a:xfrm>
            <a:off x="6306559" y="1627018"/>
            <a:ext cx="5460566" cy="1938992"/>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sz="1600" dirty="0" smtClean="0">
                <a:solidFill>
                  <a:srgbClr val="213D7D"/>
                </a:solidFill>
                <a:latin typeface="微软雅黑" panose="020B0503020204020204" pitchFamily="34" charset="-122"/>
                <a:ea typeface="微软雅黑" panose="020B0503020204020204" pitchFamily="34" charset="-122"/>
                <a:cs typeface="+mn-ea"/>
              </a:rPr>
              <a:t>通常是</a:t>
            </a:r>
            <a:r>
              <a:rPr lang="zh-CN" altLang="en-US" sz="1600" b="1" dirty="0">
                <a:solidFill>
                  <a:srgbClr val="C00000"/>
                </a:solidFill>
                <a:latin typeface="微软雅黑" panose="020B0503020204020204" pitchFamily="34" charset="-122"/>
                <a:ea typeface="微软雅黑" panose="020B0503020204020204" pitchFamily="34" charset="-122"/>
                <a:cs typeface="+mn-ea"/>
              </a:rPr>
              <a:t>有</a:t>
            </a:r>
            <a:r>
              <a:rPr lang="zh-CN" altLang="en-US" sz="1600" b="1" dirty="0" smtClean="0">
                <a:solidFill>
                  <a:srgbClr val="C00000"/>
                </a:solidFill>
                <a:latin typeface="微软雅黑" panose="020B0503020204020204" pitchFamily="34" charset="-122"/>
                <a:ea typeface="微软雅黑" panose="020B0503020204020204" pitchFamily="34" charset="-122"/>
                <a:cs typeface="+mn-ea"/>
              </a:rPr>
              <a:t>监督学习</a:t>
            </a:r>
            <a:r>
              <a:rPr lang="zh-CN" altLang="en-US" sz="1600" dirty="0" smtClean="0">
                <a:solidFill>
                  <a:srgbClr val="213D7D"/>
                </a:solidFill>
                <a:latin typeface="微软雅黑" panose="020B0503020204020204" pitchFamily="34" charset="-122"/>
                <a:ea typeface="微软雅黑" panose="020B0503020204020204" pitchFamily="34" charset="-122"/>
                <a:cs typeface="+mn-ea"/>
              </a:rPr>
              <a:t>，针对特定领域对预训练模型微调</a:t>
            </a:r>
            <a:endParaRPr lang="en-US" altLang="zh-CN" sz="1600" dirty="0" smtClean="0">
              <a:solidFill>
                <a:srgbClr val="213D7D"/>
              </a:solidFill>
              <a:latin typeface="微软雅黑" panose="020B0503020204020204" pitchFamily="34" charset="-122"/>
              <a:ea typeface="微软雅黑" panose="020B0503020204020204" pitchFamily="34" charset="-122"/>
              <a:cs typeface="+mn-ea"/>
            </a:endParaRPr>
          </a:p>
          <a:p>
            <a:pPr marL="285750" indent="-285750">
              <a:lnSpc>
                <a:spcPct val="150000"/>
              </a:lnSpc>
              <a:buFont typeface="Arial" panose="020B0604020202020204" pitchFamily="34" charset="0"/>
              <a:buChar char="•"/>
            </a:pPr>
            <a:r>
              <a:rPr lang="zh-CN" altLang="en-US" sz="1600" dirty="0" smtClean="0">
                <a:solidFill>
                  <a:srgbClr val="213D7D"/>
                </a:solidFill>
                <a:latin typeface="微软雅黑" panose="020B0503020204020204" pitchFamily="34" charset="-122"/>
                <a:ea typeface="微软雅黑" panose="020B0503020204020204" pitchFamily="34" charset="-122"/>
                <a:cs typeface="+mn-ea"/>
              </a:rPr>
              <a:t>对算力与数据规模</a:t>
            </a:r>
            <a:r>
              <a:rPr lang="zh-CN" altLang="en-US" sz="1600" b="1" dirty="0" smtClean="0">
                <a:solidFill>
                  <a:srgbClr val="C00000"/>
                </a:solidFill>
                <a:latin typeface="微软雅黑" panose="020B0503020204020204" pitchFamily="34" charset="-122"/>
                <a:ea typeface="微软雅黑" panose="020B0503020204020204" pitchFamily="34" charset="-122"/>
                <a:cs typeface="+mn-ea"/>
              </a:rPr>
              <a:t>需求小</a:t>
            </a:r>
            <a:r>
              <a:rPr lang="zh-CN" altLang="en-US" sz="1600" dirty="0" smtClean="0">
                <a:solidFill>
                  <a:srgbClr val="213D7D"/>
                </a:solidFill>
                <a:latin typeface="微软雅黑" panose="020B0503020204020204" pitchFamily="34" charset="-122"/>
                <a:ea typeface="微软雅黑" panose="020B0503020204020204" pitchFamily="34" charset="-122"/>
                <a:cs typeface="+mn-ea"/>
              </a:rPr>
              <a:t>，在小规模有标签数据中学习</a:t>
            </a:r>
            <a:r>
              <a:rPr lang="zh-CN" altLang="en-US" sz="1600" b="1" dirty="0" smtClean="0">
                <a:solidFill>
                  <a:srgbClr val="C00000"/>
                </a:solidFill>
                <a:latin typeface="微软雅黑" panose="020B0503020204020204" pitchFamily="34" charset="-122"/>
                <a:ea typeface="微软雅黑" panose="020B0503020204020204" pitchFamily="34" charset="-122"/>
                <a:cs typeface="+mn-ea"/>
              </a:rPr>
              <a:t>领域特征</a:t>
            </a:r>
            <a:endParaRPr lang="en-US" altLang="zh-CN" sz="1600" b="1" dirty="0" smtClean="0">
              <a:solidFill>
                <a:srgbClr val="C00000"/>
              </a:solidFill>
              <a:latin typeface="微软雅黑" panose="020B0503020204020204" pitchFamily="34" charset="-122"/>
              <a:ea typeface="微软雅黑" panose="020B0503020204020204" pitchFamily="34" charset="-122"/>
              <a:cs typeface="+mn-ea"/>
            </a:endParaRPr>
          </a:p>
          <a:p>
            <a:pPr marL="285750" indent="-285750">
              <a:lnSpc>
                <a:spcPct val="150000"/>
              </a:lnSpc>
              <a:buFont typeface="Arial" panose="020B0604020202020204" pitchFamily="34" charset="0"/>
              <a:buChar char="•"/>
            </a:pPr>
            <a:r>
              <a:rPr lang="zh-CN" altLang="en-US" sz="1600" dirty="0" smtClean="0">
                <a:solidFill>
                  <a:srgbClr val="213D7D"/>
                </a:solidFill>
                <a:latin typeface="微软雅黑" panose="020B0503020204020204" pitchFamily="34" charset="-122"/>
                <a:ea typeface="微软雅黑" panose="020B0503020204020204" pitchFamily="34" charset="-122"/>
                <a:cs typeface="+mn-ea"/>
              </a:rPr>
              <a:t>在预训练模型基础上可增加针对下游任务的</a:t>
            </a:r>
            <a:r>
              <a:rPr lang="zh-CN" altLang="en-US" sz="1600" b="1" dirty="0" smtClean="0">
                <a:solidFill>
                  <a:srgbClr val="C00000"/>
                </a:solidFill>
                <a:latin typeface="微软雅黑" panose="020B0503020204020204" pitchFamily="34" charset="-122"/>
                <a:ea typeface="微软雅黑" panose="020B0503020204020204" pitchFamily="34" charset="-122"/>
                <a:cs typeface="+mn-ea"/>
              </a:rPr>
              <a:t>其它模型</a:t>
            </a:r>
            <a:endParaRPr lang="en-US" altLang="zh-CN" sz="1600" b="1" dirty="0" smtClean="0">
              <a:solidFill>
                <a:srgbClr val="C00000"/>
              </a:solidFill>
              <a:latin typeface="微软雅黑" panose="020B0503020204020204" pitchFamily="34" charset="-122"/>
              <a:ea typeface="微软雅黑" panose="020B0503020204020204" pitchFamily="34" charset="-122"/>
              <a:cs typeface="+mn-ea"/>
            </a:endParaRPr>
          </a:p>
          <a:p>
            <a:pPr marL="285750" indent="-285750">
              <a:lnSpc>
                <a:spcPct val="150000"/>
              </a:lnSpc>
              <a:buFont typeface="Arial" panose="020B0604020202020204" pitchFamily="34" charset="0"/>
              <a:buChar char="•"/>
            </a:pPr>
            <a:r>
              <a:rPr lang="zh-CN" altLang="en-US" sz="1600" dirty="0" smtClean="0">
                <a:solidFill>
                  <a:srgbClr val="213D7D"/>
                </a:solidFill>
                <a:latin typeface="微软雅黑" panose="020B0503020204020204" pitchFamily="34" charset="-122"/>
                <a:ea typeface="微软雅黑" panose="020B0503020204020204" pitchFamily="34" charset="-122"/>
                <a:cs typeface="+mn-ea"/>
              </a:rPr>
              <a:t>通常会引入</a:t>
            </a:r>
            <a:r>
              <a:rPr lang="en-US" altLang="zh-CN" sz="1600" b="1" dirty="0">
                <a:solidFill>
                  <a:srgbClr val="C00000"/>
                </a:solidFill>
                <a:latin typeface="微软雅黑" panose="020B0503020204020204" pitchFamily="34" charset="-122"/>
                <a:ea typeface="微软雅黑" panose="020B0503020204020204" pitchFamily="34" charset="-122"/>
                <a:cs typeface="+mn-ea"/>
              </a:rPr>
              <a:t>ICL</a:t>
            </a:r>
            <a:r>
              <a:rPr lang="zh-CN" altLang="en-US" sz="1600" b="1" dirty="0">
                <a:solidFill>
                  <a:srgbClr val="C00000"/>
                </a:solidFill>
                <a:latin typeface="微软雅黑" panose="020B0503020204020204" pitchFamily="34" charset="-122"/>
                <a:ea typeface="微软雅黑" panose="020B0503020204020204" pitchFamily="34" charset="-122"/>
                <a:cs typeface="+mn-ea"/>
              </a:rPr>
              <a:t>、</a:t>
            </a:r>
            <a:r>
              <a:rPr lang="en-US" altLang="zh-CN" sz="1600" b="1" dirty="0" err="1" smtClean="0">
                <a:solidFill>
                  <a:srgbClr val="C00000"/>
                </a:solidFill>
                <a:latin typeface="微软雅黑" panose="020B0503020204020204" pitchFamily="34" charset="-122"/>
                <a:ea typeface="微软雅黑" panose="020B0503020204020204" pitchFamily="34" charset="-122"/>
                <a:cs typeface="+mn-ea"/>
              </a:rPr>
              <a:t>LoRA</a:t>
            </a:r>
            <a:r>
              <a:rPr lang="zh-CN" altLang="en-US" sz="1600" dirty="0" smtClean="0">
                <a:solidFill>
                  <a:srgbClr val="213D7D"/>
                </a:solidFill>
                <a:latin typeface="微软雅黑" panose="020B0503020204020204" pitchFamily="34" charset="-122"/>
                <a:ea typeface="微软雅黑" panose="020B0503020204020204" pitchFamily="34" charset="-122"/>
                <a:cs typeface="+mn-ea"/>
              </a:rPr>
              <a:t>等方法来提升训练速度与性能</a:t>
            </a:r>
            <a:endParaRPr lang="en-US" altLang="zh-CN" sz="1600" dirty="0" smtClean="0">
              <a:solidFill>
                <a:srgbClr val="213D7D"/>
              </a:solidFill>
              <a:latin typeface="微软雅黑" panose="020B0503020204020204" pitchFamily="34" charset="-122"/>
              <a:ea typeface="微软雅黑" panose="020B0503020204020204" pitchFamily="34" charset="-122"/>
              <a:cs typeface="+mn-ea"/>
            </a:endParaRPr>
          </a:p>
        </p:txBody>
      </p:sp>
      <p:sp>
        <p:nvSpPr>
          <p:cNvPr id="4" name="灯片编号占位符 3"/>
          <p:cNvSpPr>
            <a:spLocks noGrp="1"/>
          </p:cNvSpPr>
          <p:nvPr>
            <p:ph type="sldNum" sz="quarter" idx="13"/>
          </p:nvPr>
        </p:nvSpPr>
        <p:spPr/>
        <p:txBody>
          <a:bodyPr/>
          <a:lstStyle/>
          <a:p>
            <a:fld id="{D0399D1A-D296-42B7-916E-50FBDB540DBE}" type="slidenum">
              <a:rPr lang="zh-CN" altLang="en-US" smtClean="0"/>
              <a:pPr/>
              <a:t>1</a:t>
            </a:fld>
            <a:endParaRPr lang="zh-CN" altLang="en-US" dirty="0"/>
          </a:p>
        </p:txBody>
      </p:sp>
    </p:spTree>
    <p:extLst>
      <p:ext uri="{BB962C8B-B14F-4D97-AF65-F5344CB8AC3E}">
        <p14:creationId xmlns:p14="http://schemas.microsoft.com/office/powerpoint/2010/main" val="4092155133"/>
      </p:ext>
    </p:extLst>
  </p:cSld>
  <p:clrMapOvr>
    <a:masterClrMapping/>
  </p:clrMapOvr>
  <p:timing>
    <p:tnLst>
      <p:par>
        <p:cTn id="1" dur="indefinite" restart="never" nodeType="tmRoot"/>
      </p:par>
    </p:tnLst>
    <p:bldLst>
      <p:bldP spid="9" grpId="0"/>
      <p:bldP spid="1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4"/>
          </p:nvPr>
        </p:nvSpPr>
        <p:spPr/>
        <p:txBody>
          <a:bodyPr/>
          <a:lstStyle/>
          <a:p>
            <a:r>
              <a:rPr lang="zh-CN" altLang="en-US" dirty="0"/>
              <a:t>什么是</a:t>
            </a:r>
            <a:r>
              <a:rPr lang="en-US" altLang="zh-CN" dirty="0"/>
              <a:t>“</a:t>
            </a:r>
            <a:r>
              <a:rPr lang="zh-CN" altLang="en-US" dirty="0"/>
              <a:t>推理模型</a:t>
            </a:r>
            <a:r>
              <a:rPr lang="en-US" altLang="zh-CN" dirty="0"/>
              <a:t>”</a:t>
            </a:r>
            <a:r>
              <a:rPr lang="zh-CN" altLang="en-US" dirty="0" smtClean="0"/>
              <a:t>？ </a:t>
            </a:r>
            <a:endParaRPr lang="zh-CN" altLang="en-US" dirty="0"/>
          </a:p>
        </p:txBody>
      </p:sp>
      <p:grpSp>
        <p:nvGrpSpPr>
          <p:cNvPr id="4" name="组合 3"/>
          <p:cNvGrpSpPr/>
          <p:nvPr/>
        </p:nvGrpSpPr>
        <p:grpSpPr>
          <a:xfrm>
            <a:off x="1452036" y="2094812"/>
            <a:ext cx="9386570" cy="1514077"/>
            <a:chOff x="234950" y="1002577"/>
            <a:chExt cx="9386570" cy="1514077"/>
          </a:xfrm>
        </p:grpSpPr>
        <p:sp>
          <p:nvSpPr>
            <p:cNvPr id="5" name="文本框 4"/>
            <p:cNvSpPr txBox="1"/>
            <p:nvPr/>
          </p:nvSpPr>
          <p:spPr>
            <a:xfrm>
              <a:off x="234950" y="1397000"/>
              <a:ext cx="9386570" cy="1015663"/>
            </a:xfrm>
            <a:prstGeom prst="rect">
              <a:avLst/>
            </a:prstGeom>
            <a:ln w="19050">
              <a:solidFill>
                <a:schemeClr val="accent1">
                  <a:lumMod val="40000"/>
                  <a:lumOff val="60000"/>
                </a:schemeClr>
              </a:solidFill>
              <a:prstDash val="sysDash"/>
            </a:ln>
          </p:spPr>
          <p:txBody>
            <a:bodyPr wrap="square">
              <a:spAutoFit/>
            </a:bodyPr>
            <a:lstStyle/>
            <a:p>
              <a:pPr marL="0" indent="0">
                <a:lnSpc>
                  <a:spcPct val="150000"/>
                </a:lnSpc>
              </a:pPr>
              <a:r>
                <a:rPr lang="en-US" altLang="zh-CN" sz="2000" b="0" i="0" dirty="0">
                  <a:solidFill>
                    <a:srgbClr val="191B1F"/>
                  </a:solidFill>
                  <a:latin typeface="华文楷体" panose="02010600040101010101" charset="-122"/>
                  <a:ea typeface="华文楷体" panose="02010600040101010101" charset="-122"/>
                  <a:cs typeface="华文楷体" panose="02010600040101010101" charset="-122"/>
                </a:rPr>
                <a:t>1. </a:t>
              </a:r>
              <a:r>
                <a:rPr lang="zh-CN" altLang="en-US" sz="2000" b="0" i="0" dirty="0">
                  <a:solidFill>
                    <a:srgbClr val="191B1F"/>
                  </a:solidFill>
                  <a:latin typeface="华文楷体" panose="02010600040101010101" charset="-122"/>
                  <a:ea typeface="华文楷体" panose="02010600040101010101" charset="-122"/>
                  <a:cs typeface="华文楷体" panose="02010600040101010101" charset="-122"/>
                </a:rPr>
                <a:t>中国的首都是哪里？</a:t>
              </a:r>
              <a:r>
                <a:rPr lang="en-US" altLang="zh-CN" sz="2000" b="0" i="0" dirty="0">
                  <a:solidFill>
                    <a:srgbClr val="191B1F"/>
                  </a:solidFill>
                  <a:latin typeface="华文楷体" panose="02010600040101010101" charset="-122"/>
                  <a:ea typeface="华文楷体" panose="02010600040101010101" charset="-122"/>
                  <a:cs typeface="华文楷体" panose="02010600040101010101" charset="-122"/>
                </a:rPr>
                <a:t> </a:t>
              </a:r>
              <a:endParaRPr lang="zh-CN" altLang="en-US" sz="2000" b="0" i="0" dirty="0">
                <a:solidFill>
                  <a:srgbClr val="191B1F"/>
                </a:solidFill>
                <a:latin typeface="华文楷体" panose="02010600040101010101" charset="-122"/>
                <a:ea typeface="华文楷体" panose="02010600040101010101" charset="-122"/>
                <a:cs typeface="华文楷体" panose="02010600040101010101" charset="-122"/>
              </a:endParaRPr>
            </a:p>
            <a:p>
              <a:pPr marL="0" indent="0">
                <a:lnSpc>
                  <a:spcPct val="150000"/>
                </a:lnSpc>
              </a:pPr>
              <a:r>
                <a:rPr lang="en-US" altLang="zh-CN" sz="2000" b="0" i="0" dirty="0">
                  <a:solidFill>
                    <a:srgbClr val="191B1F"/>
                  </a:solidFill>
                  <a:latin typeface="华文楷体" panose="02010600040101010101" charset="-122"/>
                  <a:ea typeface="华文楷体" panose="02010600040101010101" charset="-122"/>
                  <a:cs typeface="华文楷体" panose="02010600040101010101" charset="-122"/>
                </a:rPr>
                <a:t>2. </a:t>
              </a:r>
              <a:r>
                <a:rPr lang="zh-CN" altLang="en-US" sz="2000" b="0" i="0" dirty="0">
                  <a:solidFill>
                    <a:srgbClr val="191B1F"/>
                  </a:solidFill>
                  <a:latin typeface="华文楷体" panose="02010600040101010101" charset="-122"/>
                  <a:ea typeface="华文楷体" panose="02010600040101010101" charset="-122"/>
                  <a:cs typeface="华文楷体" panose="02010600040101010101" charset="-122"/>
                </a:rPr>
                <a:t>如果一列火车以每小时</a:t>
              </a:r>
              <a:r>
                <a:rPr lang="en-US" altLang="zh-CN" sz="2000" b="0" i="0" dirty="0">
                  <a:solidFill>
                    <a:srgbClr val="191B1F"/>
                  </a:solidFill>
                  <a:latin typeface="华文楷体" panose="02010600040101010101" charset="-122"/>
                  <a:ea typeface="华文楷体" panose="02010600040101010101" charset="-122"/>
                  <a:cs typeface="华文楷体" panose="02010600040101010101" charset="-122"/>
                </a:rPr>
                <a:t>60</a:t>
              </a:r>
              <a:r>
                <a:rPr lang="zh-CN" altLang="en-US" sz="2000" b="0" i="0" dirty="0">
                  <a:solidFill>
                    <a:srgbClr val="191B1F"/>
                  </a:solidFill>
                  <a:latin typeface="华文楷体" panose="02010600040101010101" charset="-122"/>
                  <a:ea typeface="华文楷体" panose="02010600040101010101" charset="-122"/>
                  <a:cs typeface="华文楷体" panose="02010600040101010101" charset="-122"/>
                </a:rPr>
                <a:t>英里的速度行驶</a:t>
              </a:r>
              <a:r>
                <a:rPr lang="en-US" altLang="zh-CN" sz="2000" b="0" i="0" dirty="0">
                  <a:solidFill>
                    <a:srgbClr val="191B1F"/>
                  </a:solidFill>
                  <a:latin typeface="华文楷体" panose="02010600040101010101" charset="-122"/>
                  <a:ea typeface="华文楷体" panose="02010600040101010101" charset="-122"/>
                  <a:cs typeface="华文楷体" panose="02010600040101010101" charset="-122"/>
                </a:rPr>
                <a:t>3</a:t>
              </a:r>
              <a:r>
                <a:rPr lang="zh-CN" altLang="en-US" sz="2000" b="0" i="0" dirty="0">
                  <a:solidFill>
                    <a:srgbClr val="191B1F"/>
                  </a:solidFill>
                  <a:latin typeface="华文楷体" panose="02010600040101010101" charset="-122"/>
                  <a:ea typeface="华文楷体" panose="02010600040101010101" charset="-122"/>
                  <a:cs typeface="华文楷体" panose="02010600040101010101" charset="-122"/>
                </a:rPr>
                <a:t>小时，它会行驶多远？</a:t>
              </a:r>
              <a:endParaRPr lang="zh-CN" altLang="en-US" sz="2000" b="1" i="0" u="sng" dirty="0">
                <a:solidFill>
                  <a:srgbClr val="191B1F"/>
                </a:solidFill>
                <a:latin typeface="华文楷体" panose="02010600040101010101" charset="-122"/>
                <a:ea typeface="华文楷体" panose="02010600040101010101" charset="-122"/>
                <a:cs typeface="华文楷体" panose="02010600040101010101" charset="-122"/>
              </a:endParaRPr>
            </a:p>
          </p:txBody>
        </p:sp>
        <p:sp>
          <p:nvSpPr>
            <p:cNvPr id="6" name="文本框 5"/>
            <p:cNvSpPr txBox="1"/>
            <p:nvPr/>
          </p:nvSpPr>
          <p:spPr>
            <a:xfrm>
              <a:off x="234950" y="1002577"/>
              <a:ext cx="9386570" cy="400110"/>
            </a:xfrm>
            <a:prstGeom prst="rect">
              <a:avLst/>
            </a:prstGeom>
            <a:solidFill>
              <a:schemeClr val="bg2"/>
            </a:solidFill>
            <a:ln>
              <a:solidFill>
                <a:schemeClr val="bg2"/>
              </a:solidFill>
            </a:ln>
          </p:spPr>
          <p:txBody>
            <a:bodyPr wrap="square" rtlCol="0">
              <a:spAutoFit/>
            </a:bodyPr>
            <a:lstStyle/>
            <a:p>
              <a:pPr algn="ctr"/>
              <a:r>
                <a:rPr lang="zh-CN" altLang="en-US" sz="2000" b="1" dirty="0">
                  <a:solidFill>
                    <a:srgbClr val="FFFF00"/>
                  </a:solidFill>
                  <a:latin typeface="微软雅黑" panose="020B0503020204020204" pitchFamily="34" charset="-122"/>
                  <a:ea typeface="微软雅黑" panose="020B0503020204020204" pitchFamily="34" charset="-122"/>
                </a:rPr>
                <a:t>什么是推理？</a:t>
              </a:r>
            </a:p>
          </p:txBody>
        </p:sp>
        <p:sp>
          <p:nvSpPr>
            <p:cNvPr id="8" name="文本框 7"/>
            <p:cNvSpPr txBox="1"/>
            <p:nvPr/>
          </p:nvSpPr>
          <p:spPr>
            <a:xfrm>
              <a:off x="7932421" y="1367939"/>
              <a:ext cx="1587499" cy="1148715"/>
            </a:xfrm>
            <a:prstGeom prst="rect">
              <a:avLst/>
            </a:prstGeom>
            <a:noFill/>
          </p:spPr>
          <p:txBody>
            <a:bodyPr wrap="square" rtlCol="0">
              <a:noAutofit/>
            </a:bodyPr>
            <a:lstStyle/>
            <a:p>
              <a:pPr>
                <a:lnSpc>
                  <a:spcPct val="150000"/>
                </a:lnSpc>
              </a:pPr>
              <a:r>
                <a:rPr lang="zh-CN" altLang="en-US" sz="2000" b="1" u="sng" dirty="0">
                  <a:solidFill>
                    <a:srgbClr val="191B1F"/>
                  </a:solidFill>
                  <a:latin typeface="华文楷体" panose="02010600040101010101" charset="-122"/>
                  <a:ea typeface="华文楷体" panose="02010600040101010101" charset="-122"/>
                  <a:cs typeface="华文楷体" panose="02010600040101010101" charset="-122"/>
                  <a:sym typeface="+mn-ea"/>
                </a:rPr>
                <a:t>（事实问题</a:t>
              </a:r>
              <a:r>
                <a:rPr lang="zh-CN" altLang="en-US" sz="2000" b="1" u="sng" dirty="0" smtClean="0">
                  <a:solidFill>
                    <a:srgbClr val="191B1F"/>
                  </a:solidFill>
                  <a:latin typeface="华文楷体" panose="02010600040101010101" charset="-122"/>
                  <a:ea typeface="华文楷体" panose="02010600040101010101" charset="-122"/>
                  <a:cs typeface="华文楷体" panose="02010600040101010101" charset="-122"/>
                  <a:sym typeface="+mn-ea"/>
                </a:rPr>
                <a:t>）</a:t>
              </a:r>
              <a:endParaRPr lang="zh-CN" altLang="en-US" sz="2000" b="1" u="sng" dirty="0">
                <a:solidFill>
                  <a:srgbClr val="191B1F"/>
                </a:solidFill>
                <a:latin typeface="华文楷体" panose="02010600040101010101" charset="-122"/>
                <a:ea typeface="华文楷体" panose="02010600040101010101" charset="-122"/>
                <a:cs typeface="华文楷体" panose="02010600040101010101" charset="-122"/>
                <a:sym typeface="+mn-ea"/>
              </a:endParaRPr>
            </a:p>
            <a:p>
              <a:pPr>
                <a:lnSpc>
                  <a:spcPct val="150000"/>
                </a:lnSpc>
              </a:pPr>
              <a:r>
                <a:rPr lang="zh-CN" altLang="en-US" sz="2000" b="1" u="sng" dirty="0">
                  <a:solidFill>
                    <a:srgbClr val="191B1F"/>
                  </a:solidFill>
                  <a:latin typeface="华文楷体" panose="02010600040101010101" charset="-122"/>
                  <a:ea typeface="华文楷体" panose="02010600040101010101" charset="-122"/>
                  <a:cs typeface="华文楷体" panose="02010600040101010101" charset="-122"/>
                  <a:sym typeface="+mn-ea"/>
                </a:rPr>
                <a:t>（推理问题）</a:t>
              </a:r>
              <a:r>
                <a:rPr lang="en-US" altLang="zh-CN" sz="2000" dirty="0">
                  <a:solidFill>
                    <a:srgbClr val="191B1F"/>
                  </a:solidFill>
                  <a:latin typeface="华文楷体" panose="02010600040101010101" charset="-122"/>
                  <a:ea typeface="华文楷体" panose="02010600040101010101" charset="-122"/>
                  <a:cs typeface="华文楷体" panose="02010600040101010101" charset="-122"/>
                  <a:sym typeface="+mn-ea"/>
                </a:rPr>
                <a:t> </a:t>
              </a:r>
              <a:endParaRPr lang="zh-CN" altLang="en-US" sz="2000" dirty="0"/>
            </a:p>
          </p:txBody>
        </p:sp>
      </p:grpSp>
      <p:sp>
        <p:nvSpPr>
          <p:cNvPr id="10" name="文本框 9"/>
          <p:cNvSpPr txBox="1"/>
          <p:nvPr/>
        </p:nvSpPr>
        <p:spPr>
          <a:xfrm>
            <a:off x="459430" y="941710"/>
            <a:ext cx="11502416" cy="1015663"/>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cs typeface="+mn-ea"/>
              </a:rPr>
              <a:t>普通的</a:t>
            </a:r>
            <a:r>
              <a:rPr lang="zh-CN" altLang="en-US" sz="2000" dirty="0" smtClean="0">
                <a:latin typeface="微软雅黑" panose="020B0503020204020204" pitchFamily="34" charset="-122"/>
                <a:ea typeface="微软雅黑" panose="020B0503020204020204" pitchFamily="34" charset="-122"/>
                <a:cs typeface="+mn-ea"/>
              </a:rPr>
              <a:t>大语言模型</a:t>
            </a:r>
            <a:r>
              <a:rPr lang="zh-CN" altLang="en-US" sz="2000" dirty="0">
                <a:latin typeface="微软雅黑" panose="020B0503020204020204" pitchFamily="34" charset="-122"/>
                <a:ea typeface="微软雅黑" panose="020B0503020204020204" pitchFamily="34" charset="-122"/>
                <a:cs typeface="+mn-ea"/>
              </a:rPr>
              <a:t>（</a:t>
            </a:r>
            <a:r>
              <a:rPr lang="en-US" altLang="zh-CN" sz="2000" b="1" dirty="0">
                <a:latin typeface="微软雅黑" panose="020B0503020204020204" pitchFamily="34" charset="-122"/>
                <a:ea typeface="微软雅黑" panose="020B0503020204020204" pitchFamily="34" charset="-122"/>
                <a:cs typeface="+mn-ea"/>
              </a:rPr>
              <a:t>LLM</a:t>
            </a:r>
            <a:r>
              <a:rPr lang="zh-CN" altLang="en-US" sz="2000" dirty="0" smtClean="0">
                <a:latin typeface="微软雅黑" panose="020B0503020204020204" pitchFamily="34" charset="-122"/>
                <a:ea typeface="微软雅黑" panose="020B0503020204020204" pitchFamily="34" charset="-122"/>
                <a:cs typeface="+mn-ea"/>
              </a:rPr>
              <a:t>）</a:t>
            </a:r>
            <a:r>
              <a:rPr lang="zh-CN" altLang="en-US" sz="2000" dirty="0">
                <a:latin typeface="微软雅黑" panose="020B0503020204020204" pitchFamily="34" charset="-122"/>
                <a:ea typeface="微软雅黑" panose="020B0503020204020204" pitchFamily="34" charset="-122"/>
                <a:cs typeface="+mn-ea"/>
              </a:rPr>
              <a:t>通常</a:t>
            </a:r>
            <a:r>
              <a:rPr lang="zh-CN" altLang="en-US" sz="2000" dirty="0" smtClean="0">
                <a:latin typeface="微软雅黑" panose="020B0503020204020204" pitchFamily="34" charset="-122"/>
                <a:ea typeface="微软雅黑" panose="020B0503020204020204" pitchFamily="34" charset="-122"/>
                <a:cs typeface="+mn-ea"/>
              </a:rPr>
              <a:t>只</a:t>
            </a:r>
            <a:r>
              <a:rPr lang="zh-CN" altLang="en-US" sz="2000" dirty="0">
                <a:latin typeface="微软雅黑" panose="020B0503020204020204" pitchFamily="34" charset="-122"/>
                <a:ea typeface="微软雅黑" panose="020B0503020204020204" pitchFamily="34" charset="-122"/>
                <a:cs typeface="+mn-ea"/>
              </a:rPr>
              <a:t>会提供一个</a:t>
            </a:r>
            <a:r>
              <a:rPr lang="zh-CN" altLang="en-US" sz="2000" b="1" dirty="0">
                <a:solidFill>
                  <a:srgbClr val="C00000"/>
                </a:solidFill>
                <a:latin typeface="微软雅黑" panose="020B0503020204020204" pitchFamily="34" charset="-122"/>
                <a:ea typeface="微软雅黑" panose="020B0503020204020204" pitchFamily="34" charset="-122"/>
                <a:cs typeface="+mn-ea"/>
              </a:rPr>
              <a:t>简短的</a:t>
            </a:r>
            <a:r>
              <a:rPr lang="zh-CN" altLang="en-US" sz="2000" b="1" dirty="0" smtClean="0">
                <a:solidFill>
                  <a:srgbClr val="C00000"/>
                </a:solidFill>
                <a:latin typeface="微软雅黑" panose="020B0503020204020204" pitchFamily="34" charset="-122"/>
                <a:ea typeface="微软雅黑" panose="020B0503020204020204" pitchFamily="34" charset="-122"/>
                <a:cs typeface="+mn-ea"/>
              </a:rPr>
              <a:t>答案</a:t>
            </a:r>
            <a:endParaRPr lang="en-US" altLang="zh-CN" sz="2000" b="1" dirty="0" smtClean="0">
              <a:solidFill>
                <a:srgbClr val="C00000"/>
              </a:solidFill>
              <a:latin typeface="微软雅黑" panose="020B0503020204020204" pitchFamily="34" charset="-122"/>
              <a:ea typeface="微软雅黑" panose="020B0503020204020204" pitchFamily="34" charset="-122"/>
              <a:cs typeface="+mn-ea"/>
            </a:endParaRPr>
          </a:p>
          <a:p>
            <a:pPr marL="285750" indent="-285750">
              <a:lnSpc>
                <a:spcPct val="150000"/>
              </a:lnSpc>
              <a:buFont typeface="Arial" panose="020B0604020202020204" pitchFamily="34" charset="0"/>
              <a:buChar char="•"/>
            </a:pPr>
            <a:r>
              <a:rPr lang="zh-CN" altLang="en-US" sz="2000" b="1" dirty="0" smtClean="0">
                <a:latin typeface="微软雅黑" panose="020B0503020204020204" pitchFamily="34" charset="-122"/>
                <a:ea typeface="微软雅黑" panose="020B0503020204020204" pitchFamily="34" charset="-122"/>
                <a:cs typeface="+mn-ea"/>
              </a:rPr>
              <a:t>推理模型</a:t>
            </a:r>
            <a:r>
              <a:rPr lang="zh-CN" altLang="en-US" sz="2000" dirty="0">
                <a:latin typeface="微软雅黑" panose="020B0503020204020204" pitchFamily="34" charset="-122"/>
                <a:ea typeface="微软雅黑" panose="020B0503020204020204" pitchFamily="34" charset="-122"/>
                <a:cs typeface="+mn-ea"/>
              </a:rPr>
              <a:t>通常会包含中间</a:t>
            </a:r>
            <a:r>
              <a:rPr lang="zh-CN" altLang="en-US" sz="2000" dirty="0" smtClean="0">
                <a:latin typeface="微软雅黑" panose="020B0503020204020204" pitchFamily="34" charset="-122"/>
                <a:ea typeface="微软雅黑" panose="020B0503020204020204" pitchFamily="34" charset="-122"/>
                <a:cs typeface="+mn-ea"/>
              </a:rPr>
              <a:t>步骤</a:t>
            </a:r>
            <a:r>
              <a:rPr lang="zh-CN" altLang="en-US" sz="2000" dirty="0">
                <a:latin typeface="微软雅黑" panose="020B0503020204020204" pitchFamily="34" charset="-122"/>
                <a:ea typeface="微软雅黑" panose="020B0503020204020204" pitchFamily="34" charset="-122"/>
                <a:cs typeface="+mn-ea"/>
              </a:rPr>
              <a:t>，</a:t>
            </a:r>
            <a:r>
              <a:rPr lang="zh-CN" altLang="en-US" sz="2000" dirty="0" smtClean="0">
                <a:latin typeface="微软雅黑" panose="020B0503020204020204" pitchFamily="34" charset="-122"/>
                <a:ea typeface="微软雅黑" panose="020B0503020204020204" pitchFamily="34" charset="-122"/>
                <a:cs typeface="+mn-ea"/>
              </a:rPr>
              <a:t>揭示</a:t>
            </a:r>
            <a:r>
              <a:rPr lang="zh-CN" altLang="en-US" sz="2000" b="1" dirty="0" smtClean="0">
                <a:solidFill>
                  <a:srgbClr val="C00000"/>
                </a:solidFill>
                <a:latin typeface="微软雅黑" panose="020B0503020204020204" pitchFamily="34" charset="-122"/>
                <a:ea typeface="微软雅黑" panose="020B0503020204020204" pitchFamily="34" charset="-122"/>
                <a:cs typeface="+mn-ea"/>
              </a:rPr>
              <a:t>思考</a:t>
            </a:r>
            <a:r>
              <a:rPr lang="zh-CN" altLang="en-US" sz="2000" dirty="0" smtClean="0">
                <a:latin typeface="微软雅黑" panose="020B0503020204020204" pitchFamily="34" charset="-122"/>
                <a:ea typeface="微软雅黑" panose="020B0503020204020204" pitchFamily="34" charset="-122"/>
                <a:cs typeface="+mn-ea"/>
              </a:rPr>
              <a:t>过程</a:t>
            </a:r>
            <a:r>
              <a:rPr lang="zh-CN" altLang="en-US" sz="2000" dirty="0">
                <a:latin typeface="微软雅黑" panose="020B0503020204020204" pitchFamily="34" charset="-122"/>
                <a:ea typeface="微软雅黑" panose="020B0503020204020204" pitchFamily="34" charset="-122"/>
                <a:cs typeface="+mn-ea"/>
              </a:rPr>
              <a:t>，</a:t>
            </a:r>
            <a:r>
              <a:rPr lang="zh-CN" altLang="en-US" sz="2000" dirty="0" smtClean="0">
                <a:latin typeface="微软雅黑" panose="020B0503020204020204" pitchFamily="34" charset="-122"/>
                <a:ea typeface="微软雅黑" panose="020B0503020204020204" pitchFamily="34" charset="-122"/>
                <a:cs typeface="+mn-ea"/>
              </a:rPr>
              <a:t>擅长</a:t>
            </a:r>
            <a:r>
              <a:rPr lang="zh-CN" altLang="en-US" sz="2000" dirty="0">
                <a:latin typeface="微软雅黑" panose="020B0503020204020204" pitchFamily="34" charset="-122"/>
                <a:ea typeface="微软雅黑" panose="020B0503020204020204" pitchFamily="34" charset="-122"/>
                <a:cs typeface="+mn-ea"/>
              </a:rPr>
              <a:t>解决更</a:t>
            </a:r>
            <a:r>
              <a:rPr lang="zh-CN" altLang="en-US" sz="2000" dirty="0" smtClean="0">
                <a:latin typeface="微软雅黑" panose="020B0503020204020204" pitchFamily="34" charset="-122"/>
                <a:ea typeface="微软雅黑" panose="020B0503020204020204" pitchFamily="34" charset="-122"/>
                <a:cs typeface="+mn-ea"/>
              </a:rPr>
              <a:t>复杂的推理任务，</a:t>
            </a:r>
            <a:r>
              <a:rPr lang="zh-CN" altLang="en-US" sz="2000" dirty="0">
                <a:latin typeface="微软雅黑" panose="020B0503020204020204" pitchFamily="34" charset="-122"/>
                <a:ea typeface="微软雅黑" panose="020B0503020204020204" pitchFamily="34" charset="-122"/>
                <a:cs typeface="+mn-ea"/>
              </a:rPr>
              <a:t>例如解谜</a:t>
            </a:r>
            <a:r>
              <a:rPr lang="zh-CN" altLang="en-US" sz="2000" dirty="0" smtClean="0">
                <a:latin typeface="微软雅黑" panose="020B0503020204020204" pitchFamily="34" charset="-122"/>
                <a:ea typeface="微软雅黑" panose="020B0503020204020204" pitchFamily="34" charset="-122"/>
                <a:cs typeface="+mn-ea"/>
              </a:rPr>
              <a:t>、数学</a:t>
            </a:r>
            <a:r>
              <a:rPr lang="zh-CN" altLang="en-US" sz="2000" dirty="0">
                <a:latin typeface="微软雅黑" panose="020B0503020204020204" pitchFamily="34" charset="-122"/>
                <a:ea typeface="微软雅黑" panose="020B0503020204020204" pitchFamily="34" charset="-122"/>
                <a:cs typeface="+mn-ea"/>
              </a:rPr>
              <a:t>证明</a:t>
            </a:r>
            <a:endParaRPr lang="zh-CN" altLang="en-US" sz="2000" b="1" dirty="0">
              <a:solidFill>
                <a:srgbClr val="C00000"/>
              </a:solidFill>
              <a:latin typeface="微软雅黑" panose="020B0503020204020204" pitchFamily="34" charset="-122"/>
              <a:ea typeface="微软雅黑" panose="020B0503020204020204" pitchFamily="34" charset="-122"/>
              <a:cs typeface="+mn-ea"/>
            </a:endParaRPr>
          </a:p>
        </p:txBody>
      </p:sp>
      <p:grpSp>
        <p:nvGrpSpPr>
          <p:cNvPr id="7" name="组合 6"/>
          <p:cNvGrpSpPr/>
          <p:nvPr/>
        </p:nvGrpSpPr>
        <p:grpSpPr>
          <a:xfrm>
            <a:off x="2808733" y="3618218"/>
            <a:ext cx="6036687" cy="3077968"/>
            <a:chOff x="224153" y="2849244"/>
            <a:chExt cx="7699375" cy="3846196"/>
          </a:xfrm>
        </p:grpSpPr>
        <p:pic>
          <p:nvPicPr>
            <p:cNvPr id="9" name="图片 8"/>
            <p:cNvPicPr/>
            <p:nvPr/>
          </p:nvPicPr>
          <p:blipFill>
            <a:blip r:embed="rId3"/>
            <a:srcRect b="80723"/>
            <a:stretch>
              <a:fillRect/>
            </a:stretch>
          </p:blipFill>
          <p:spPr>
            <a:xfrm>
              <a:off x="224153" y="2849244"/>
              <a:ext cx="7699375" cy="849630"/>
            </a:xfrm>
            <a:prstGeom prst="rect">
              <a:avLst/>
            </a:prstGeom>
          </p:spPr>
        </p:pic>
        <p:pic>
          <p:nvPicPr>
            <p:cNvPr id="11" name="图片 10"/>
            <p:cNvPicPr/>
            <p:nvPr/>
          </p:nvPicPr>
          <p:blipFill rotWithShape="1">
            <a:blip r:embed="rId3"/>
            <a:srcRect t="23340"/>
            <a:stretch/>
          </p:blipFill>
          <p:spPr>
            <a:xfrm>
              <a:off x="224153" y="3671106"/>
              <a:ext cx="7699375" cy="3024334"/>
            </a:xfrm>
            <a:prstGeom prst="rect">
              <a:avLst/>
            </a:prstGeom>
          </p:spPr>
        </p:pic>
        <p:sp>
          <p:nvSpPr>
            <p:cNvPr id="14" name="矩形 13"/>
            <p:cNvSpPr/>
            <p:nvPr/>
          </p:nvSpPr>
          <p:spPr>
            <a:xfrm>
              <a:off x="497091" y="3789041"/>
              <a:ext cx="2623526" cy="423053"/>
            </a:xfrm>
            <a:prstGeom prst="rect">
              <a:avLst/>
            </a:prstGeom>
          </p:spPr>
          <p:txBody>
            <a:bodyPr wrap="none">
              <a:spAutoFit/>
            </a:bodyPr>
            <a:lstStyle/>
            <a:p>
              <a:r>
                <a:rPr lang="en-US" altLang="zh-CN" sz="1600" b="1" dirty="0" smtClean="0">
                  <a:solidFill>
                    <a:srgbClr val="C00000"/>
                  </a:solidFill>
                  <a:latin typeface="微软雅黑" panose="020B0503020204020204" pitchFamily="34" charset="-122"/>
                  <a:ea typeface="微软雅黑" panose="020B0503020204020204" pitchFamily="34" charset="-122"/>
                  <a:cs typeface="+mn-ea"/>
                </a:rPr>
                <a:t>LLM</a:t>
              </a:r>
              <a:r>
                <a:rPr lang="zh-CN" altLang="en-US" sz="1600" b="1" dirty="0" smtClean="0">
                  <a:solidFill>
                    <a:srgbClr val="C00000"/>
                  </a:solidFill>
                  <a:latin typeface="微软雅黑" panose="020B0503020204020204" pitchFamily="34" charset="-122"/>
                  <a:ea typeface="微软雅黑" panose="020B0503020204020204" pitchFamily="34" charset="-122"/>
                  <a:cs typeface="+mn-ea"/>
                </a:rPr>
                <a:t>基础模型回答：</a:t>
              </a:r>
              <a:endParaRPr lang="zh-CN" altLang="en-US" sz="1600" b="1" dirty="0">
                <a:solidFill>
                  <a:srgbClr val="C00000"/>
                </a:solidFill>
                <a:latin typeface="微软雅黑" panose="020B0503020204020204" pitchFamily="34" charset="-122"/>
                <a:ea typeface="微软雅黑" panose="020B0503020204020204" pitchFamily="34" charset="-122"/>
              </a:endParaRPr>
            </a:p>
          </p:txBody>
        </p:sp>
        <p:sp>
          <p:nvSpPr>
            <p:cNvPr id="15" name="矩形 14"/>
            <p:cNvSpPr/>
            <p:nvPr/>
          </p:nvSpPr>
          <p:spPr>
            <a:xfrm>
              <a:off x="4084000" y="3604375"/>
              <a:ext cx="2067418" cy="423053"/>
            </a:xfrm>
            <a:prstGeom prst="rect">
              <a:avLst/>
            </a:prstGeom>
          </p:spPr>
          <p:txBody>
            <a:bodyPr wrap="none">
              <a:spAutoFit/>
            </a:bodyPr>
            <a:lstStyle/>
            <a:p>
              <a:r>
                <a:rPr lang="zh-CN" altLang="en-US" sz="1600" b="1" dirty="0" smtClean="0">
                  <a:solidFill>
                    <a:srgbClr val="C00000"/>
                  </a:solidFill>
                  <a:latin typeface="微软雅黑" panose="020B0503020204020204" pitchFamily="34" charset="-122"/>
                  <a:ea typeface="微软雅黑" panose="020B0503020204020204" pitchFamily="34" charset="-122"/>
                  <a:cs typeface="+mn-ea"/>
                </a:rPr>
                <a:t>推理模型回答：</a:t>
              </a:r>
              <a:endParaRPr lang="zh-CN" altLang="en-US" sz="1600" b="1" dirty="0">
                <a:solidFill>
                  <a:srgbClr val="C00000"/>
                </a:solidFill>
                <a:latin typeface="微软雅黑" panose="020B0503020204020204" pitchFamily="34" charset="-122"/>
                <a:ea typeface="微软雅黑" panose="020B0503020204020204" pitchFamily="34" charset="-122"/>
              </a:endParaRPr>
            </a:p>
          </p:txBody>
        </p:sp>
      </p:grpSp>
      <p:sp>
        <p:nvSpPr>
          <p:cNvPr id="12" name="灯片编号占位符 11"/>
          <p:cNvSpPr>
            <a:spLocks noGrp="1"/>
          </p:cNvSpPr>
          <p:nvPr>
            <p:ph type="sldNum" sz="quarter" idx="13"/>
          </p:nvPr>
        </p:nvSpPr>
        <p:spPr/>
        <p:txBody>
          <a:bodyPr/>
          <a:lstStyle/>
          <a:p>
            <a:fld id="{D0399D1A-D296-42B7-916E-50FBDB540DBE}" type="slidenum">
              <a:rPr lang="zh-CN" altLang="en-US" smtClean="0"/>
              <a:pPr/>
              <a:t>2</a:t>
            </a:fld>
            <a:endParaRPr lang="zh-CN" altLang="en-US" dirty="0"/>
          </a:p>
        </p:txBody>
      </p:sp>
    </p:spTree>
    <p:extLst>
      <p:ext uri="{BB962C8B-B14F-4D97-AF65-F5344CB8AC3E}">
        <p14:creationId xmlns:p14="http://schemas.microsoft.com/office/powerpoint/2010/main" val="1963623042"/>
      </p:ext>
    </p:extLst>
  </p:cSld>
  <p:clrMapOvr>
    <a:masterClrMapping/>
  </p:clrMapOvr>
  <p:timing>
    <p:tnLst>
      <p:par>
        <p:cTn id="1" dur="indefinite" restart="never" nodeType="tmRoot"/>
      </p:par>
    </p:tnLst>
    <p:bldLst>
      <p:bldP spid="8" grpId="1"/>
      <p:bldP spid="10" grpId="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4"/>
          </p:nvPr>
        </p:nvSpPr>
        <p:spPr/>
        <p:txBody>
          <a:bodyPr/>
          <a:lstStyle/>
          <a:p>
            <a:r>
              <a:rPr lang="zh-CN" altLang="en-US" dirty="0" smtClean="0"/>
              <a:t>实现推理模型的核心方法：强化学习</a:t>
            </a:r>
            <a:endParaRPr lang="zh-CN" altLang="en-US" dirty="0"/>
          </a:p>
        </p:txBody>
      </p:sp>
      <p:sp>
        <p:nvSpPr>
          <p:cNvPr id="5" name="textbox 10"/>
          <p:cNvSpPr/>
          <p:nvPr/>
        </p:nvSpPr>
        <p:spPr>
          <a:xfrm>
            <a:off x="467994" y="869457"/>
            <a:ext cx="11358246" cy="1846659"/>
          </a:xfrm>
          <a:prstGeom prst="rect">
            <a:avLst/>
          </a:prstGeom>
          <a:ln w="19050">
            <a:noFill/>
          </a:ln>
        </p:spPr>
        <p:txBody>
          <a:bodyPr wrap="square">
            <a:spAutoFit/>
          </a:bodyPr>
          <a:lstStyle/>
          <a:p>
            <a:pPr marL="342900" indent="-342900">
              <a:lnSpc>
                <a:spcPct val="150000"/>
              </a:lnSpc>
              <a:buFont typeface="Arial" panose="020B0604020202020204" pitchFamily="34" charset="0"/>
              <a:buChar char="•"/>
            </a:pPr>
            <a:r>
              <a:rPr lang="zh-CN" altLang="en-US" sz="2000" b="1" dirty="0" smtClean="0">
                <a:latin typeface="微软雅黑" panose="020B0503020204020204" pitchFamily="34" charset="-122"/>
                <a:ea typeface="微软雅黑" panose="020B0503020204020204" pitchFamily="34" charset="-122"/>
                <a:cs typeface="+mn-ea"/>
              </a:rPr>
              <a:t>强化学习基础知识：</a:t>
            </a:r>
            <a:endParaRPr lang="en-US" altLang="zh-CN" sz="2000" b="1" dirty="0" smtClean="0">
              <a:latin typeface="微软雅黑" panose="020B0503020204020204" pitchFamily="34" charset="-122"/>
              <a:ea typeface="微软雅黑" panose="020B0503020204020204" pitchFamily="34" charset="-122"/>
              <a:cs typeface="+mn-ea"/>
            </a:endParaRPr>
          </a:p>
          <a:p>
            <a:pPr marL="800100" lvl="1" indent="-342900">
              <a:lnSpc>
                <a:spcPct val="150000"/>
              </a:lnSpc>
              <a:buFont typeface="Arial" panose="020B0604020202020204" pitchFamily="34" charset="0"/>
              <a:buChar char="•"/>
            </a:pPr>
            <a:r>
              <a:rPr lang="en-US" altLang="zh-CN" b="1" dirty="0" smtClean="0">
                <a:latin typeface="微软雅黑" panose="020B0503020204020204" pitchFamily="34" charset="-122"/>
                <a:ea typeface="微软雅黑" panose="020B0503020204020204" pitchFamily="34" charset="-122"/>
                <a:cs typeface="+mn-ea"/>
              </a:rPr>
              <a:t>RL</a:t>
            </a:r>
            <a:r>
              <a:rPr lang="zh-CN" altLang="en-US" b="1" dirty="0">
                <a:latin typeface="微软雅黑" panose="020B0503020204020204" pitchFamily="34" charset="-122"/>
                <a:ea typeface="微软雅黑" panose="020B0503020204020204" pitchFamily="34" charset="-122"/>
                <a:cs typeface="+mn-ea"/>
              </a:rPr>
              <a:t>：</a:t>
            </a:r>
            <a:r>
              <a:rPr lang="zh-CN" altLang="en-US" dirty="0">
                <a:latin typeface="微软雅黑" panose="020B0503020204020204" pitchFamily="34" charset="-122"/>
                <a:ea typeface="微软雅黑" panose="020B0503020204020204" pitchFamily="34" charset="-122"/>
                <a:cs typeface="+mn-ea"/>
              </a:rPr>
              <a:t>一个机器人（</a:t>
            </a:r>
            <a:r>
              <a:rPr lang="en-US" altLang="zh-CN" dirty="0">
                <a:latin typeface="微软雅黑" panose="020B0503020204020204" pitchFamily="34" charset="-122"/>
                <a:ea typeface="微软雅黑" panose="020B0503020204020204" pitchFamily="34" charset="-122"/>
                <a:cs typeface="+mn-ea"/>
              </a:rPr>
              <a:t>Agent</a:t>
            </a:r>
            <a:r>
              <a:rPr lang="zh-CN" altLang="en-US" dirty="0" smtClean="0">
                <a:latin typeface="微软雅黑" panose="020B0503020204020204" pitchFamily="34" charset="-122"/>
                <a:ea typeface="微软雅黑" panose="020B0503020204020204" pitchFamily="34" charset="-122"/>
                <a:cs typeface="+mn-ea"/>
              </a:rPr>
              <a:t>）看到一些</a:t>
            </a:r>
            <a:r>
              <a:rPr lang="zh-CN" altLang="en-US" dirty="0">
                <a:latin typeface="微软雅黑" panose="020B0503020204020204" pitchFamily="34" charset="-122"/>
                <a:ea typeface="微软雅黑" panose="020B0503020204020204" pitchFamily="34" charset="-122"/>
                <a:cs typeface="+mn-ea"/>
              </a:rPr>
              <a:t>信息（</a:t>
            </a:r>
            <a:r>
              <a:rPr lang="en-US" altLang="zh-CN" dirty="0">
                <a:latin typeface="微软雅黑" panose="020B0503020204020204" pitchFamily="34" charset="-122"/>
                <a:ea typeface="微软雅黑" panose="020B0503020204020204" pitchFamily="34" charset="-122"/>
                <a:cs typeface="+mn-ea"/>
              </a:rPr>
              <a:t>Observation</a:t>
            </a:r>
            <a:r>
              <a:rPr lang="zh-CN" altLang="en-US" dirty="0">
                <a:latin typeface="微软雅黑" panose="020B0503020204020204" pitchFamily="34" charset="-122"/>
                <a:ea typeface="微软雅黑" panose="020B0503020204020204" pitchFamily="34" charset="-122"/>
                <a:cs typeface="+mn-ea"/>
              </a:rPr>
              <a:t>）后</a:t>
            </a:r>
            <a:r>
              <a:rPr lang="zh-CN" altLang="en-US" dirty="0" smtClean="0">
                <a:latin typeface="微软雅黑" panose="020B0503020204020204" pitchFamily="34" charset="-122"/>
                <a:ea typeface="微软雅黑" panose="020B0503020204020204" pitchFamily="34" charset="-122"/>
                <a:cs typeface="+mn-ea"/>
              </a:rPr>
              <a:t>，做出</a:t>
            </a:r>
            <a:r>
              <a:rPr lang="zh-CN" altLang="en-US" dirty="0">
                <a:latin typeface="微软雅黑" panose="020B0503020204020204" pitchFamily="34" charset="-122"/>
                <a:ea typeface="微软雅黑" panose="020B0503020204020204" pitchFamily="34" charset="-122"/>
                <a:cs typeface="+mn-ea"/>
              </a:rPr>
              <a:t>一个决策（</a:t>
            </a:r>
            <a:r>
              <a:rPr lang="en-US" altLang="zh-CN" dirty="0">
                <a:latin typeface="微软雅黑" panose="020B0503020204020204" pitchFamily="34" charset="-122"/>
                <a:ea typeface="微软雅黑" panose="020B0503020204020204" pitchFamily="34" charset="-122"/>
                <a:cs typeface="+mn-ea"/>
              </a:rPr>
              <a:t>Action</a:t>
            </a:r>
            <a:r>
              <a:rPr lang="zh-CN" altLang="en-US" dirty="0">
                <a:latin typeface="微软雅黑" panose="020B0503020204020204" pitchFamily="34" charset="-122"/>
                <a:ea typeface="微软雅黑" panose="020B0503020204020204" pitchFamily="34" charset="-122"/>
                <a:cs typeface="+mn-ea"/>
              </a:rPr>
              <a:t>），随即根据采取决策后得到的反馈（</a:t>
            </a:r>
            <a:r>
              <a:rPr lang="en-US" altLang="zh-CN" dirty="0">
                <a:latin typeface="微软雅黑" panose="020B0503020204020204" pitchFamily="34" charset="-122"/>
                <a:ea typeface="微软雅黑" panose="020B0503020204020204" pitchFamily="34" charset="-122"/>
                <a:cs typeface="+mn-ea"/>
              </a:rPr>
              <a:t>Reward</a:t>
            </a:r>
            <a:r>
              <a:rPr lang="zh-CN" altLang="en-US" dirty="0">
                <a:latin typeface="微软雅黑" panose="020B0503020204020204" pitchFamily="34" charset="-122"/>
                <a:ea typeface="微软雅黑" panose="020B0503020204020204" pitchFamily="34" charset="-122"/>
                <a:cs typeface="+mn-ea"/>
              </a:rPr>
              <a:t>）来进行</a:t>
            </a:r>
            <a:r>
              <a:rPr lang="zh-CN" altLang="en-US" b="1" dirty="0">
                <a:solidFill>
                  <a:srgbClr val="C00000"/>
                </a:solidFill>
                <a:latin typeface="微软雅黑" panose="020B0503020204020204" pitchFamily="34" charset="-122"/>
                <a:ea typeface="微软雅黑" panose="020B0503020204020204" pitchFamily="34" charset="-122"/>
                <a:cs typeface="+mn-ea"/>
              </a:rPr>
              <a:t>自我学习</a:t>
            </a:r>
            <a:r>
              <a:rPr lang="zh-CN" altLang="en-US" dirty="0">
                <a:latin typeface="微软雅黑" panose="020B0503020204020204" pitchFamily="34" charset="-122"/>
                <a:ea typeface="微软雅黑" panose="020B0503020204020204" pitchFamily="34" charset="-122"/>
                <a:cs typeface="+mn-ea"/>
              </a:rPr>
              <a:t>（</a:t>
            </a:r>
            <a:r>
              <a:rPr lang="en-US" altLang="zh-CN" dirty="0">
                <a:latin typeface="微软雅黑" panose="020B0503020204020204" pitchFamily="34" charset="-122"/>
                <a:ea typeface="微软雅黑" panose="020B0503020204020204" pitchFamily="34" charset="-122"/>
                <a:cs typeface="+mn-ea"/>
              </a:rPr>
              <a:t>Learning</a:t>
            </a:r>
            <a:r>
              <a:rPr lang="zh-CN" altLang="en-US" dirty="0">
                <a:latin typeface="微软雅黑" panose="020B0503020204020204" pitchFamily="34" charset="-122"/>
                <a:ea typeface="微软雅黑" panose="020B0503020204020204" pitchFamily="34" charset="-122"/>
                <a:cs typeface="+mn-ea"/>
              </a:rPr>
              <a:t>）的</a:t>
            </a:r>
            <a:r>
              <a:rPr lang="zh-CN" altLang="en-US" dirty="0" smtClean="0">
                <a:latin typeface="微软雅黑" panose="020B0503020204020204" pitchFamily="34" charset="-122"/>
                <a:ea typeface="微软雅黑" panose="020B0503020204020204" pitchFamily="34" charset="-122"/>
                <a:cs typeface="+mn-ea"/>
              </a:rPr>
              <a:t>过程</a:t>
            </a:r>
            <a:endParaRPr lang="en-US" altLang="zh-CN" dirty="0" smtClean="0">
              <a:latin typeface="微软雅黑" panose="020B0503020204020204" pitchFamily="34" charset="-122"/>
              <a:ea typeface="微软雅黑" panose="020B0503020204020204" pitchFamily="34" charset="-122"/>
              <a:cs typeface="+mn-ea"/>
            </a:endParaRPr>
          </a:p>
          <a:p>
            <a:pPr marL="800100" lvl="1" indent="-342900">
              <a:lnSpc>
                <a:spcPct val="150000"/>
              </a:lnSpc>
              <a:buFont typeface="Arial" panose="020B0604020202020204" pitchFamily="34" charset="0"/>
              <a:buChar char="•"/>
            </a:pPr>
            <a:r>
              <a:rPr lang="en-US" altLang="zh-CN" b="1" dirty="0" smtClean="0">
                <a:latin typeface="微软雅黑" panose="020B0503020204020204" pitchFamily="34" charset="-122"/>
                <a:ea typeface="微软雅黑" panose="020B0503020204020204" pitchFamily="34" charset="-122"/>
                <a:cs typeface="+mn-ea"/>
              </a:rPr>
              <a:t>RL</a:t>
            </a:r>
            <a:r>
              <a:rPr lang="zh-CN" altLang="en-US" b="1" dirty="0" smtClean="0">
                <a:latin typeface="微软雅黑" panose="020B0503020204020204" pitchFamily="34" charset="-122"/>
                <a:ea typeface="微软雅黑" panose="020B0503020204020204" pitchFamily="34" charset="-122"/>
                <a:cs typeface="+mn-ea"/>
              </a:rPr>
              <a:t>与</a:t>
            </a:r>
            <a:r>
              <a:rPr lang="en-US" altLang="zh-CN" b="1" dirty="0" smtClean="0">
                <a:latin typeface="微软雅黑" panose="020B0503020204020204" pitchFamily="34" charset="-122"/>
                <a:ea typeface="微软雅黑" panose="020B0503020204020204" pitchFamily="34" charset="-122"/>
                <a:cs typeface="+mn-ea"/>
              </a:rPr>
              <a:t>LLM</a:t>
            </a:r>
            <a:r>
              <a:rPr lang="zh-CN" altLang="en-US" b="1" dirty="0" smtClean="0">
                <a:latin typeface="微软雅黑" panose="020B0503020204020204" pitchFamily="34" charset="-122"/>
                <a:ea typeface="微软雅黑" panose="020B0503020204020204" pitchFamily="34" charset="-122"/>
                <a:cs typeface="+mn-ea"/>
              </a:rPr>
              <a:t>对应</a:t>
            </a:r>
            <a:r>
              <a:rPr lang="zh-CN" altLang="en-US" dirty="0" smtClean="0">
                <a:latin typeface="微软雅黑" panose="020B0503020204020204" pitchFamily="34" charset="-122"/>
                <a:ea typeface="微软雅黑" panose="020B0503020204020204" pitchFamily="34" charset="-122"/>
                <a:cs typeface="+mn-ea"/>
              </a:rPr>
              <a:t>：</a:t>
            </a:r>
            <a:endParaRPr dirty="0">
              <a:latin typeface="微软雅黑" panose="020B0503020204020204" pitchFamily="34" charset="-122"/>
              <a:ea typeface="微软雅黑" panose="020B0503020204020204" pitchFamily="34" charset="-122"/>
              <a:cs typeface="+mn-ea"/>
            </a:endParaRPr>
          </a:p>
        </p:txBody>
      </p:sp>
      <p:graphicFrame>
        <p:nvGraphicFramePr>
          <p:cNvPr id="6" name="表格 5"/>
          <p:cNvGraphicFramePr>
            <a:graphicFrameLocks noGrp="1"/>
          </p:cNvGraphicFramePr>
          <p:nvPr>
            <p:extLst>
              <p:ext uri="{D42A27DB-BD31-4B8C-83A1-F6EECF244321}">
                <p14:modId xmlns:p14="http://schemas.microsoft.com/office/powerpoint/2010/main" val="960359872"/>
              </p:ext>
            </p:extLst>
          </p:nvPr>
        </p:nvGraphicFramePr>
        <p:xfrm>
          <a:off x="1747521" y="2733610"/>
          <a:ext cx="9519918" cy="2009215"/>
        </p:xfrm>
        <a:graphic>
          <a:graphicData uri="http://schemas.openxmlformats.org/drawingml/2006/table">
            <a:tbl>
              <a:tblPr firstRow="1" bandRow="1">
                <a:tableStyleId>{5C22544A-7EE6-4342-B048-85BDC9FD1C3A}</a:tableStyleId>
              </a:tblPr>
              <a:tblGrid>
                <a:gridCol w="2153919">
                  <a:extLst>
                    <a:ext uri="{9D8B030D-6E8A-4147-A177-3AD203B41FA5}">
                      <a16:colId xmlns:a16="http://schemas.microsoft.com/office/drawing/2014/main" val="3687013260"/>
                    </a:ext>
                  </a:extLst>
                </a:gridCol>
                <a:gridCol w="3545840">
                  <a:extLst>
                    <a:ext uri="{9D8B030D-6E8A-4147-A177-3AD203B41FA5}">
                      <a16:colId xmlns:a16="http://schemas.microsoft.com/office/drawing/2014/main" val="109846801"/>
                    </a:ext>
                  </a:extLst>
                </a:gridCol>
                <a:gridCol w="3820159">
                  <a:extLst>
                    <a:ext uri="{9D8B030D-6E8A-4147-A177-3AD203B41FA5}">
                      <a16:colId xmlns:a16="http://schemas.microsoft.com/office/drawing/2014/main" val="36151331"/>
                    </a:ext>
                  </a:extLst>
                </a:gridCol>
              </a:tblGrid>
              <a:tr h="334787">
                <a:tc>
                  <a:txBody>
                    <a:bodyPr/>
                    <a:lstStyle/>
                    <a:p>
                      <a:pPr algn="ctr"/>
                      <a:r>
                        <a:rPr lang="zh-CN" altLang="en-US" sz="1600" dirty="0" smtClean="0">
                          <a:latin typeface="+mj-ea"/>
                          <a:ea typeface="+mj-ea"/>
                        </a:rPr>
                        <a:t>概念</a:t>
                      </a:r>
                      <a:endParaRPr lang="zh-CN" altLang="en-US" sz="1600" dirty="0">
                        <a:latin typeface="+mj-ea"/>
                        <a:ea typeface="+mj-ea"/>
                      </a:endParaRPr>
                    </a:p>
                  </a:txBody>
                  <a:tcPr/>
                </a:tc>
                <a:tc>
                  <a:txBody>
                    <a:bodyPr/>
                    <a:lstStyle/>
                    <a:p>
                      <a:pPr algn="ctr"/>
                      <a:r>
                        <a:rPr lang="en-US" altLang="zh-CN" sz="1600" dirty="0" smtClean="0">
                          <a:latin typeface="+mj-ea"/>
                          <a:ea typeface="+mj-ea"/>
                        </a:rPr>
                        <a:t>RL</a:t>
                      </a:r>
                      <a:endParaRPr lang="zh-CN" altLang="en-US" sz="1600" dirty="0">
                        <a:latin typeface="+mj-ea"/>
                        <a:ea typeface="+mj-ea"/>
                      </a:endParaRPr>
                    </a:p>
                  </a:txBody>
                  <a:tcPr/>
                </a:tc>
                <a:tc>
                  <a:txBody>
                    <a:bodyPr/>
                    <a:lstStyle/>
                    <a:p>
                      <a:pPr algn="ctr"/>
                      <a:r>
                        <a:rPr lang="en-US" altLang="zh-CN" sz="1600" dirty="0" smtClean="0">
                          <a:latin typeface="+mj-ea"/>
                          <a:ea typeface="+mj-ea"/>
                        </a:rPr>
                        <a:t>LLM</a:t>
                      </a:r>
                      <a:endParaRPr lang="zh-CN" altLang="en-US" sz="1600" dirty="0">
                        <a:latin typeface="+mj-ea"/>
                        <a:ea typeface="+mj-ea"/>
                      </a:endParaRPr>
                    </a:p>
                  </a:txBody>
                  <a:tcPr/>
                </a:tc>
                <a:extLst>
                  <a:ext uri="{0D108BD9-81ED-4DB2-BD59-A6C34878D82A}">
                    <a16:rowId xmlns:a16="http://schemas.microsoft.com/office/drawing/2014/main" val="2194463292"/>
                  </a:ext>
                </a:extLst>
              </a:tr>
              <a:tr h="334787">
                <a:tc>
                  <a:txBody>
                    <a:bodyPr/>
                    <a:lstStyle/>
                    <a:p>
                      <a:pPr algn="ctr"/>
                      <a:r>
                        <a:rPr lang="en-US" altLang="zh-CN" sz="1400" b="0" dirty="0" smtClean="0">
                          <a:solidFill>
                            <a:srgbClr val="C00000"/>
                          </a:solidFill>
                          <a:latin typeface="+mj-ea"/>
                          <a:ea typeface="+mj-ea"/>
                        </a:rPr>
                        <a:t>Agent/Policy</a:t>
                      </a:r>
                      <a:endParaRPr lang="zh-CN" altLang="en-US" sz="1400" b="0" dirty="0">
                        <a:solidFill>
                          <a:srgbClr val="C00000"/>
                        </a:solidFill>
                        <a:latin typeface="+mj-ea"/>
                        <a:ea typeface="+mj-ea"/>
                      </a:endParaRPr>
                    </a:p>
                  </a:txBody>
                  <a:tcPr/>
                </a:tc>
                <a:tc>
                  <a:txBody>
                    <a:bodyPr/>
                    <a:lstStyle/>
                    <a:p>
                      <a:pPr algn="ctr"/>
                      <a:r>
                        <a:rPr lang="zh-CN" altLang="en-US" sz="1400" dirty="0" smtClean="0">
                          <a:latin typeface="+mj-ea"/>
                          <a:ea typeface="+mj-ea"/>
                        </a:rPr>
                        <a:t>智能体</a:t>
                      </a:r>
                      <a:endParaRPr lang="zh-CN" altLang="en-US" sz="1400" dirty="0">
                        <a:latin typeface="+mj-ea"/>
                        <a:ea typeface="+mj-ea"/>
                      </a:endParaRPr>
                    </a:p>
                  </a:txBody>
                  <a:tcPr/>
                </a:tc>
                <a:tc>
                  <a:txBody>
                    <a:bodyPr/>
                    <a:lstStyle/>
                    <a:p>
                      <a:pPr algn="ctr"/>
                      <a:r>
                        <a:rPr lang="en-US" altLang="zh-CN" sz="1400" dirty="0" smtClean="0">
                          <a:latin typeface="+mj-ea"/>
                          <a:ea typeface="+mj-ea"/>
                        </a:rPr>
                        <a:t>LLM Model (GPT</a:t>
                      </a:r>
                      <a:r>
                        <a:rPr lang="zh-CN" altLang="en-US" sz="1400" dirty="0" smtClean="0">
                          <a:latin typeface="+mj-ea"/>
                          <a:ea typeface="+mj-ea"/>
                        </a:rPr>
                        <a:t>、</a:t>
                      </a:r>
                      <a:r>
                        <a:rPr lang="en-US" altLang="zh-CN" sz="1400" dirty="0" smtClean="0">
                          <a:latin typeface="+mj-ea"/>
                          <a:ea typeface="+mj-ea"/>
                        </a:rPr>
                        <a:t>Bert</a:t>
                      </a:r>
                      <a:r>
                        <a:rPr lang="zh-CN" altLang="en-US" sz="1400" dirty="0" smtClean="0">
                          <a:latin typeface="+mj-ea"/>
                          <a:ea typeface="+mj-ea"/>
                        </a:rPr>
                        <a:t>、</a:t>
                      </a:r>
                      <a:r>
                        <a:rPr lang="en-US" altLang="zh-CN" sz="1400" dirty="0" smtClean="0">
                          <a:latin typeface="+mj-ea"/>
                          <a:ea typeface="+mj-ea"/>
                        </a:rPr>
                        <a:t>…)</a:t>
                      </a:r>
                      <a:endParaRPr lang="zh-CN" altLang="en-US" sz="1400" dirty="0">
                        <a:latin typeface="+mj-ea"/>
                        <a:ea typeface="+mj-ea"/>
                      </a:endParaRPr>
                    </a:p>
                  </a:txBody>
                  <a:tcPr/>
                </a:tc>
                <a:extLst>
                  <a:ext uri="{0D108BD9-81ED-4DB2-BD59-A6C34878D82A}">
                    <a16:rowId xmlns:a16="http://schemas.microsoft.com/office/drawing/2014/main" val="2724545774"/>
                  </a:ext>
                </a:extLst>
              </a:tr>
              <a:tr h="334787">
                <a:tc>
                  <a:txBody>
                    <a:bodyPr/>
                    <a:lstStyle/>
                    <a:p>
                      <a:pPr algn="ctr"/>
                      <a:r>
                        <a:rPr lang="en-US" altLang="zh-CN" sz="1400" b="0" dirty="0" smtClean="0">
                          <a:solidFill>
                            <a:srgbClr val="C00000"/>
                          </a:solidFill>
                          <a:latin typeface="+mj-ea"/>
                          <a:ea typeface="+mj-ea"/>
                        </a:rPr>
                        <a:t>Observation/State</a:t>
                      </a:r>
                      <a:endParaRPr lang="zh-CN" altLang="en-US" sz="1400" b="0" dirty="0">
                        <a:solidFill>
                          <a:srgbClr val="C00000"/>
                        </a:solidFill>
                        <a:latin typeface="+mj-ea"/>
                        <a:ea typeface="+mj-ea"/>
                      </a:endParaRPr>
                    </a:p>
                  </a:txBody>
                  <a:tcPr/>
                </a:tc>
                <a:tc>
                  <a:txBody>
                    <a:bodyPr/>
                    <a:lstStyle/>
                    <a:p>
                      <a:pPr algn="ctr"/>
                      <a:r>
                        <a:rPr lang="zh-CN" altLang="en-US" sz="1400" dirty="0" smtClean="0">
                          <a:latin typeface="+mj-ea"/>
                          <a:ea typeface="+mj-ea"/>
                        </a:rPr>
                        <a:t>对环境在某一时刻的描述</a:t>
                      </a:r>
                      <a:endParaRPr lang="zh-CN" altLang="en-US" sz="1400" dirty="0">
                        <a:latin typeface="+mj-ea"/>
                        <a:ea typeface="+mj-ea"/>
                      </a:endParaRPr>
                    </a:p>
                  </a:txBody>
                  <a:tcPr/>
                </a:tc>
                <a:tc>
                  <a:txBody>
                    <a:bodyPr/>
                    <a:lstStyle/>
                    <a:p>
                      <a:pPr algn="ctr"/>
                      <a:r>
                        <a:rPr lang="zh-CN" altLang="en-US" sz="1400" dirty="0" smtClean="0">
                          <a:latin typeface="+mj-ea"/>
                          <a:ea typeface="+mj-ea"/>
                        </a:rPr>
                        <a:t>当前给定的输入</a:t>
                      </a:r>
                      <a:r>
                        <a:rPr lang="en-US" altLang="zh-CN" sz="1400" dirty="0" smtClean="0">
                          <a:latin typeface="+mj-ea"/>
                          <a:ea typeface="+mj-ea"/>
                        </a:rPr>
                        <a:t>/</a:t>
                      </a:r>
                      <a:r>
                        <a:rPr lang="zh-CN" altLang="en-US" sz="1400" dirty="0" smtClean="0">
                          <a:latin typeface="+mj-ea"/>
                          <a:ea typeface="+mj-ea"/>
                        </a:rPr>
                        <a:t>输出</a:t>
                      </a:r>
                      <a:endParaRPr lang="zh-CN" altLang="en-US" sz="1400" dirty="0">
                        <a:latin typeface="+mj-ea"/>
                        <a:ea typeface="+mj-ea"/>
                      </a:endParaRPr>
                    </a:p>
                  </a:txBody>
                  <a:tcPr/>
                </a:tc>
                <a:extLst>
                  <a:ext uri="{0D108BD9-81ED-4DB2-BD59-A6C34878D82A}">
                    <a16:rowId xmlns:a16="http://schemas.microsoft.com/office/drawing/2014/main" val="693740232"/>
                  </a:ext>
                </a:extLst>
              </a:tr>
              <a:tr h="334787">
                <a:tc>
                  <a:txBody>
                    <a:bodyPr/>
                    <a:lstStyle/>
                    <a:p>
                      <a:pPr algn="ctr"/>
                      <a:r>
                        <a:rPr lang="en-US" altLang="zh-CN" sz="1400" b="0" dirty="0" smtClean="0">
                          <a:solidFill>
                            <a:srgbClr val="C00000"/>
                          </a:solidFill>
                          <a:latin typeface="+mj-ea"/>
                          <a:ea typeface="+mj-ea"/>
                        </a:rPr>
                        <a:t>Action</a:t>
                      </a:r>
                      <a:endParaRPr lang="zh-CN" altLang="en-US" sz="1400" b="0" dirty="0">
                        <a:solidFill>
                          <a:srgbClr val="C00000"/>
                        </a:solidFill>
                        <a:latin typeface="+mj-ea"/>
                        <a:ea typeface="+mj-ea"/>
                      </a:endParaRPr>
                    </a:p>
                  </a:txBody>
                  <a:tcPr/>
                </a:tc>
                <a:tc>
                  <a:txBody>
                    <a:bodyPr/>
                    <a:lstStyle/>
                    <a:p>
                      <a:pPr algn="ctr"/>
                      <a:r>
                        <a:rPr lang="zh-CN" altLang="en-US" sz="1400" dirty="0" smtClean="0">
                          <a:latin typeface="+mj-ea"/>
                          <a:ea typeface="+mj-ea"/>
                        </a:rPr>
                        <a:t>智能体在给定状态下进行的行为</a:t>
                      </a:r>
                      <a:endParaRPr lang="zh-CN" altLang="en-US" sz="1400" dirty="0">
                        <a:latin typeface="+mj-ea"/>
                        <a:ea typeface="+mj-ea"/>
                      </a:endParaRPr>
                    </a:p>
                  </a:txBody>
                  <a:tcPr/>
                </a:tc>
                <a:tc>
                  <a:txBody>
                    <a:bodyPr/>
                    <a:lstStyle/>
                    <a:p>
                      <a:pPr algn="ctr"/>
                      <a:r>
                        <a:rPr lang="zh-CN" altLang="en-US" sz="1400" dirty="0" smtClean="0">
                          <a:latin typeface="+mj-ea"/>
                          <a:ea typeface="+mj-ea"/>
                        </a:rPr>
                        <a:t>预测过程的</a:t>
                      </a:r>
                      <a:r>
                        <a:rPr lang="en-US" altLang="zh-CN" sz="1400" dirty="0" smtClean="0">
                          <a:latin typeface="+mj-ea"/>
                          <a:ea typeface="+mj-ea"/>
                        </a:rPr>
                        <a:t>search/sampling</a:t>
                      </a:r>
                      <a:r>
                        <a:rPr lang="zh-CN" altLang="en-US" sz="1400" dirty="0" smtClean="0">
                          <a:latin typeface="+mj-ea"/>
                          <a:ea typeface="+mj-ea"/>
                        </a:rPr>
                        <a:t>过程（随机性）</a:t>
                      </a:r>
                      <a:endParaRPr lang="zh-CN" altLang="en-US" sz="1400" dirty="0">
                        <a:latin typeface="+mj-ea"/>
                        <a:ea typeface="+mj-ea"/>
                      </a:endParaRPr>
                    </a:p>
                  </a:txBody>
                  <a:tcPr/>
                </a:tc>
                <a:extLst>
                  <a:ext uri="{0D108BD9-81ED-4DB2-BD59-A6C34878D82A}">
                    <a16:rowId xmlns:a16="http://schemas.microsoft.com/office/drawing/2014/main" val="3875845004"/>
                  </a:ext>
                </a:extLst>
              </a:tr>
              <a:tr h="334787">
                <a:tc>
                  <a:txBody>
                    <a:bodyPr/>
                    <a:lstStyle/>
                    <a:p>
                      <a:pPr algn="ctr"/>
                      <a:r>
                        <a:rPr lang="en-US" altLang="zh-CN" sz="1400" b="0" dirty="0" smtClean="0">
                          <a:solidFill>
                            <a:srgbClr val="C00000"/>
                          </a:solidFill>
                          <a:latin typeface="+mj-ea"/>
                          <a:ea typeface="+mj-ea"/>
                        </a:rPr>
                        <a:t>Environment</a:t>
                      </a:r>
                      <a:endParaRPr lang="zh-CN" altLang="en-US" sz="1400" b="0" dirty="0">
                        <a:solidFill>
                          <a:srgbClr val="C00000"/>
                        </a:solidFill>
                        <a:latin typeface="+mj-ea"/>
                        <a:ea typeface="+mj-ea"/>
                      </a:endParaRPr>
                    </a:p>
                  </a:txBody>
                  <a:tcPr/>
                </a:tc>
                <a:tc>
                  <a:txBody>
                    <a:bodyPr/>
                    <a:lstStyle/>
                    <a:p>
                      <a:pPr algn="ctr"/>
                      <a:r>
                        <a:rPr lang="zh-CN" altLang="en-US" sz="1400" dirty="0" smtClean="0">
                          <a:latin typeface="+mj-ea"/>
                          <a:ea typeface="+mj-ea"/>
                        </a:rPr>
                        <a:t>智能体所处并阈值互动的外部世界</a:t>
                      </a:r>
                      <a:endParaRPr lang="zh-CN" altLang="en-US" sz="1400" dirty="0">
                        <a:latin typeface="+mj-ea"/>
                        <a:ea typeface="+mj-ea"/>
                      </a:endParaRPr>
                    </a:p>
                  </a:txBody>
                  <a:tcPr/>
                </a:tc>
                <a:tc>
                  <a:txBody>
                    <a:bodyPr/>
                    <a:lstStyle/>
                    <a:p>
                      <a:pPr algn="ctr"/>
                      <a:r>
                        <a:rPr lang="zh-CN" altLang="en-US" sz="1400" dirty="0" smtClean="0">
                          <a:latin typeface="+mj-ea"/>
                          <a:ea typeface="+mj-ea"/>
                        </a:rPr>
                        <a:t>人工有监督反馈，或格式判定自监督反馈等</a:t>
                      </a:r>
                      <a:endParaRPr lang="zh-CN" altLang="en-US" sz="1400" dirty="0">
                        <a:latin typeface="+mj-ea"/>
                        <a:ea typeface="+mj-ea"/>
                      </a:endParaRPr>
                    </a:p>
                  </a:txBody>
                  <a:tcPr/>
                </a:tc>
                <a:extLst>
                  <a:ext uri="{0D108BD9-81ED-4DB2-BD59-A6C34878D82A}">
                    <a16:rowId xmlns:a16="http://schemas.microsoft.com/office/drawing/2014/main" val="2406776570"/>
                  </a:ext>
                </a:extLst>
              </a:tr>
              <a:tr h="334787">
                <a:tc>
                  <a:txBody>
                    <a:bodyPr/>
                    <a:lstStyle/>
                    <a:p>
                      <a:pPr algn="ctr"/>
                      <a:r>
                        <a:rPr lang="en-US" altLang="zh-CN" sz="1400" b="0" dirty="0" smtClean="0">
                          <a:solidFill>
                            <a:srgbClr val="C00000"/>
                          </a:solidFill>
                          <a:latin typeface="+mj-ea"/>
                          <a:ea typeface="+mj-ea"/>
                        </a:rPr>
                        <a:t>Reward</a:t>
                      </a:r>
                      <a:endParaRPr lang="zh-CN" altLang="en-US" sz="1400" b="0" dirty="0">
                        <a:solidFill>
                          <a:srgbClr val="C00000"/>
                        </a:solidFill>
                        <a:latin typeface="+mj-ea"/>
                        <a:ea typeface="+mj-ea"/>
                      </a:endParaRPr>
                    </a:p>
                  </a:txBody>
                  <a:tcPr/>
                </a:tc>
                <a:tc>
                  <a:txBody>
                    <a:bodyPr/>
                    <a:lstStyle/>
                    <a:p>
                      <a:pPr algn="ctr"/>
                      <a:r>
                        <a:rPr lang="zh-CN" altLang="en-US" sz="1400" dirty="0" smtClean="0">
                          <a:latin typeface="+mj-ea"/>
                          <a:ea typeface="+mj-ea"/>
                        </a:rPr>
                        <a:t>环境对智能体执行特定动作的及时反馈</a:t>
                      </a:r>
                      <a:endParaRPr lang="zh-CN" altLang="en-US" sz="1400" dirty="0">
                        <a:latin typeface="+mj-ea"/>
                        <a:ea typeface="+mj-ea"/>
                      </a:endParaRPr>
                    </a:p>
                  </a:txBody>
                  <a:tcPr/>
                </a:tc>
                <a:tc>
                  <a:txBody>
                    <a:bodyPr/>
                    <a:lstStyle/>
                    <a:p>
                      <a:pPr algn="ctr"/>
                      <a:r>
                        <a:rPr lang="zh-CN" altLang="en-US" sz="1400" dirty="0" smtClean="0">
                          <a:latin typeface="+mj-ea"/>
                          <a:ea typeface="+mj-ea"/>
                        </a:rPr>
                        <a:t>当前输出的奖励（如句子是否更通顺）</a:t>
                      </a:r>
                      <a:endParaRPr lang="zh-CN" altLang="en-US" sz="1400" dirty="0">
                        <a:latin typeface="+mj-ea"/>
                        <a:ea typeface="+mj-ea"/>
                      </a:endParaRPr>
                    </a:p>
                  </a:txBody>
                  <a:tcPr/>
                </a:tc>
                <a:extLst>
                  <a:ext uri="{0D108BD9-81ED-4DB2-BD59-A6C34878D82A}">
                    <a16:rowId xmlns:a16="http://schemas.microsoft.com/office/drawing/2014/main" val="2660654752"/>
                  </a:ext>
                </a:extLst>
              </a:tr>
            </a:tbl>
          </a:graphicData>
        </a:graphic>
      </p:graphicFrame>
      <mc:AlternateContent xmlns:mc="http://schemas.openxmlformats.org/markup-compatibility/2006" xmlns:a14="http://schemas.microsoft.com/office/drawing/2010/main">
        <mc:Choice Requires="a14">
          <p:sp>
            <p:nvSpPr>
              <p:cNvPr id="7" name="textbox 10"/>
              <p:cNvSpPr/>
              <p:nvPr/>
            </p:nvSpPr>
            <p:spPr>
              <a:xfrm>
                <a:off x="467995" y="4803408"/>
                <a:ext cx="7538085" cy="1704634"/>
              </a:xfrm>
              <a:prstGeom prst="rect">
                <a:avLst/>
              </a:prstGeom>
              <a:ln w="19050">
                <a:noFill/>
              </a:ln>
            </p:spPr>
            <p:txBody>
              <a:bodyPr wrap="square">
                <a:spAutoFit/>
              </a:bodyPr>
              <a:lstStyle/>
              <a:p>
                <a:pPr marL="800100" lvl="1" indent="-342900">
                  <a:lnSpc>
                    <a:spcPct val="150000"/>
                  </a:lnSpc>
                  <a:buFont typeface="Arial" panose="020B0604020202020204" pitchFamily="34" charset="0"/>
                  <a:buChar char="•"/>
                </a:pPr>
                <a:r>
                  <a:rPr lang="en-US" altLang="zh-CN" b="1" dirty="0" smtClean="0">
                    <a:latin typeface="微软雅黑" panose="020B0503020204020204" pitchFamily="34" charset="-122"/>
                    <a:ea typeface="微软雅黑" panose="020B0503020204020204" pitchFamily="34" charset="-122"/>
                    <a:cs typeface="+mn-ea"/>
                  </a:rPr>
                  <a:t>RL</a:t>
                </a:r>
                <a:r>
                  <a:rPr lang="zh-CN" altLang="en-US" b="1" dirty="0">
                    <a:latin typeface="微软雅黑" panose="020B0503020204020204" pitchFamily="34" charset="-122"/>
                    <a:ea typeface="微软雅黑" panose="020B0503020204020204" pitchFamily="34" charset="-122"/>
                    <a:cs typeface="+mn-ea"/>
                  </a:rPr>
                  <a:t>迭代</a:t>
                </a:r>
                <a:r>
                  <a:rPr lang="zh-CN" altLang="en-US" b="1" dirty="0" smtClean="0">
                    <a:latin typeface="微软雅黑" panose="020B0503020204020204" pitchFamily="34" charset="-122"/>
                    <a:ea typeface="微软雅黑" panose="020B0503020204020204" pitchFamily="34" charset="-122"/>
                    <a:cs typeface="+mn-ea"/>
                  </a:rPr>
                  <a:t>：</a:t>
                </a:r>
                <a:endParaRPr lang="en-US" altLang="zh-CN" b="1" dirty="0" smtClean="0">
                  <a:latin typeface="微软雅黑" panose="020B0503020204020204" pitchFamily="34" charset="-122"/>
                  <a:ea typeface="微软雅黑" panose="020B0503020204020204" pitchFamily="34" charset="-122"/>
                  <a:cs typeface="+mn-ea"/>
                </a:endParaRPr>
              </a:p>
              <a:p>
                <a:pPr marL="1257300" lvl="2" indent="-342900">
                  <a:lnSpc>
                    <a:spcPct val="150000"/>
                  </a:lnSpc>
                  <a:buFont typeface="Arial" panose="020B0604020202020204" pitchFamily="34" charset="0"/>
                  <a:buChar char="•"/>
                </a:pPr>
                <a:r>
                  <a:rPr lang="zh-CN" altLang="en-US" sz="1600" b="1" dirty="0" smtClean="0">
                    <a:latin typeface="微软雅黑" panose="020B0503020204020204" pitchFamily="34" charset="-122"/>
                    <a:ea typeface="微软雅黑" panose="020B0503020204020204" pitchFamily="34" charset="-122"/>
                    <a:cs typeface="+mn-ea"/>
                  </a:rPr>
                  <a:t>执行</a:t>
                </a:r>
                <a:r>
                  <a:rPr lang="zh-CN" altLang="en-US" sz="1600" dirty="0" smtClean="0">
                    <a:latin typeface="微软雅黑" panose="020B0503020204020204" pitchFamily="34" charset="-122"/>
                    <a:ea typeface="微软雅黑" panose="020B0503020204020204" pitchFamily="34" charset="-122"/>
                    <a:cs typeface="+mn-ea"/>
                  </a:rPr>
                  <a:t>：循环</a:t>
                </a:r>
                <a:r>
                  <a:rPr lang="zh-CN" altLang="en-US" sz="1600" dirty="0">
                    <a:latin typeface="微软雅黑" panose="020B0503020204020204" pitchFamily="34" charset="-122"/>
                    <a:ea typeface="微软雅黑" panose="020B0503020204020204" pitchFamily="34" charset="-122"/>
                    <a:cs typeface="+mn-ea"/>
                  </a:rPr>
                  <a:t>输出一系列状态、动作、奖励和下一个状态</a:t>
                </a:r>
                <a:endParaRPr lang="en-US" altLang="zh-CN" sz="1600" dirty="0" smtClean="0">
                  <a:latin typeface="微软雅黑" panose="020B0503020204020204" pitchFamily="34" charset="-122"/>
                  <a:ea typeface="微软雅黑" panose="020B0503020204020204" pitchFamily="34" charset="-122"/>
                  <a:cs typeface="+mn-ea"/>
                </a:endParaRPr>
              </a:p>
              <a:p>
                <a:pPr marL="1257300" lvl="2" indent="-342900">
                  <a:lnSpc>
                    <a:spcPct val="150000"/>
                  </a:lnSpc>
                  <a:buFont typeface="Arial" panose="020B0604020202020204" pitchFamily="34" charset="0"/>
                  <a:buChar char="•"/>
                </a:pPr>
                <a:r>
                  <a:rPr lang="zh-CN" altLang="en-US" sz="1600" b="1" dirty="0" smtClean="0">
                    <a:latin typeface="微软雅黑" panose="020B0503020204020204" pitchFamily="34" charset="-122"/>
                    <a:ea typeface="微软雅黑" panose="020B0503020204020204" pitchFamily="34" charset="-122"/>
                    <a:cs typeface="+mn-ea"/>
                  </a:rPr>
                  <a:t>优化目标</a:t>
                </a:r>
                <a:r>
                  <a:rPr lang="zh-CN" altLang="en-US" sz="1600" dirty="0" smtClean="0">
                    <a:latin typeface="微软雅黑" panose="020B0503020204020204" pitchFamily="34" charset="-122"/>
                    <a:ea typeface="微软雅黑" panose="020B0503020204020204" pitchFamily="34" charset="-122"/>
                    <a:cs typeface="+mn-ea"/>
                  </a:rPr>
                  <a:t>：最大化整个</a:t>
                </a:r>
                <a:r>
                  <a:rPr lang="en-US" altLang="zh-CN" sz="1600" dirty="0" smtClean="0">
                    <a:latin typeface="微软雅黑" panose="020B0503020204020204" pitchFamily="34" charset="-122"/>
                    <a:ea typeface="微软雅黑" panose="020B0503020204020204" pitchFamily="34" charset="-122"/>
                    <a:cs typeface="+mn-ea"/>
                  </a:rPr>
                  <a:t>RL</a:t>
                </a:r>
                <a:r>
                  <a:rPr lang="zh-CN" altLang="en-US" sz="1600" dirty="0" smtClean="0">
                    <a:latin typeface="微软雅黑" panose="020B0503020204020204" pitchFamily="34" charset="-122"/>
                    <a:ea typeface="微软雅黑" panose="020B0503020204020204" pitchFamily="34" charset="-122"/>
                    <a:cs typeface="+mn-ea"/>
                  </a:rPr>
                  <a:t>迭代循环过程的</a:t>
                </a:r>
                <a:r>
                  <a:rPr lang="zh-CN" altLang="en-US" sz="1600" b="1" dirty="0" smtClean="0">
                    <a:solidFill>
                      <a:srgbClr val="C00000"/>
                    </a:solidFill>
                    <a:latin typeface="微软雅黑" panose="020B0503020204020204" pitchFamily="34" charset="-122"/>
                    <a:ea typeface="微软雅黑" panose="020B0503020204020204" pitchFamily="34" charset="-122"/>
                    <a:cs typeface="+mn-ea"/>
                  </a:rPr>
                  <a:t>累积奖励</a:t>
                </a:r>
                <a:r>
                  <a:rPr lang="zh-CN" altLang="en-US" sz="1600" dirty="0" smtClean="0">
                    <a:latin typeface="微软雅黑" panose="020B0503020204020204" pitchFamily="34" charset="-122"/>
                    <a:ea typeface="微软雅黑" panose="020B0503020204020204" pitchFamily="34" charset="-122"/>
                    <a:cs typeface="+mn-ea"/>
                  </a:rPr>
                  <a:t> </a:t>
                </a:r>
                <a14:m>
                  <m:oMath xmlns:m="http://schemas.openxmlformats.org/officeDocument/2006/math">
                    <m:nary>
                      <m:naryPr>
                        <m:chr m:val="∑"/>
                        <m:ctrlPr>
                          <a:rPr lang="zh-CN" altLang="en-US" sz="1600" i="1" smtClean="0">
                            <a:latin typeface="Cambria Math" panose="02040503050406030204" pitchFamily="18" charset="0"/>
                            <a:ea typeface="微软雅黑" panose="020B0503020204020204" pitchFamily="34" charset="-122"/>
                            <a:cs typeface="+mn-ea"/>
                          </a:rPr>
                        </m:ctrlPr>
                      </m:naryPr>
                      <m:sub>
                        <m:r>
                          <m:rPr>
                            <m:brk m:alnAt="23"/>
                          </m:rPr>
                          <a:rPr lang="en-US" altLang="zh-CN" sz="1600" b="0" i="1" smtClean="0">
                            <a:latin typeface="Cambria Math" panose="02040503050406030204" pitchFamily="18" charset="0"/>
                            <a:ea typeface="微软雅黑" panose="020B0503020204020204" pitchFamily="34" charset="-122"/>
                            <a:cs typeface="+mn-ea"/>
                          </a:rPr>
                          <m:t>𝑡</m:t>
                        </m:r>
                        <m:r>
                          <a:rPr lang="en-US" altLang="zh-CN" sz="1600" b="0" i="1" smtClean="0">
                            <a:latin typeface="Cambria Math" panose="02040503050406030204" pitchFamily="18" charset="0"/>
                            <a:ea typeface="微软雅黑" panose="020B0503020204020204" pitchFamily="34" charset="-122"/>
                            <a:cs typeface="+mn-ea"/>
                          </a:rPr>
                          <m:t>=1</m:t>
                        </m:r>
                      </m:sub>
                      <m:sup>
                        <m:r>
                          <a:rPr lang="en-US" altLang="zh-CN" sz="1600" b="0" i="1" smtClean="0">
                            <a:latin typeface="Cambria Math" panose="02040503050406030204" pitchFamily="18" charset="0"/>
                            <a:ea typeface="微软雅黑" panose="020B0503020204020204" pitchFamily="34" charset="-122"/>
                            <a:cs typeface="+mn-ea"/>
                          </a:rPr>
                          <m:t>|</m:t>
                        </m:r>
                        <m:r>
                          <a:rPr lang="en-US" altLang="zh-CN" sz="1600" b="0" i="1" smtClean="0">
                            <a:latin typeface="Cambria Math" panose="02040503050406030204" pitchFamily="18" charset="0"/>
                            <a:ea typeface="微软雅黑" panose="020B0503020204020204" pitchFamily="34" charset="-122"/>
                            <a:cs typeface="+mn-ea"/>
                          </a:rPr>
                          <m:t>𝑜</m:t>
                        </m:r>
                        <m:r>
                          <a:rPr lang="en-US" altLang="zh-CN" sz="1600" b="0" i="1" smtClean="0">
                            <a:latin typeface="Cambria Math" panose="02040503050406030204" pitchFamily="18" charset="0"/>
                            <a:ea typeface="微软雅黑" panose="020B0503020204020204" pitchFamily="34" charset="-122"/>
                            <a:cs typeface="+mn-ea"/>
                          </a:rPr>
                          <m:t>|</m:t>
                        </m:r>
                      </m:sup>
                      <m:e>
                        <m:sSub>
                          <m:sSubPr>
                            <m:ctrlPr>
                              <a:rPr lang="en-US" altLang="zh-CN" sz="1600" i="1" smtClean="0">
                                <a:latin typeface="Cambria Math" panose="02040503050406030204" pitchFamily="18" charset="0"/>
                                <a:ea typeface="微软雅黑" panose="020B0503020204020204" pitchFamily="34" charset="-122"/>
                                <a:cs typeface="+mn-ea"/>
                              </a:rPr>
                            </m:ctrlPr>
                          </m:sSubPr>
                          <m:e>
                            <m:r>
                              <a:rPr lang="en-US" altLang="zh-CN" sz="1600" b="0" i="1" smtClean="0">
                                <a:latin typeface="Cambria Math" panose="02040503050406030204" pitchFamily="18" charset="0"/>
                                <a:ea typeface="微软雅黑" panose="020B0503020204020204" pitchFamily="34" charset="-122"/>
                                <a:cs typeface="+mn-ea"/>
                              </a:rPr>
                              <m:t>𝑅</m:t>
                            </m:r>
                          </m:e>
                          <m:sub>
                            <m:r>
                              <a:rPr lang="en-US" altLang="zh-CN" sz="1600" b="0" i="1" smtClean="0">
                                <a:latin typeface="Cambria Math" panose="02040503050406030204" pitchFamily="18" charset="0"/>
                                <a:ea typeface="微软雅黑" panose="020B0503020204020204" pitchFamily="34" charset="-122"/>
                                <a:cs typeface="+mn-ea"/>
                              </a:rPr>
                              <m:t>𝑡</m:t>
                            </m:r>
                          </m:sub>
                        </m:sSub>
                      </m:e>
                    </m:nary>
                  </m:oMath>
                </a14:m>
                <a:r>
                  <a:rPr lang="zh-CN" altLang="en-US" sz="1400" dirty="0" smtClean="0">
                    <a:latin typeface="微软雅黑" panose="020B0503020204020204" pitchFamily="34" charset="-122"/>
                    <a:ea typeface="微软雅黑" panose="020B0503020204020204" pitchFamily="34" charset="-122"/>
                    <a:cs typeface="+mn-ea"/>
                  </a:rPr>
                  <a:t>，</a:t>
                </a:r>
                <a:r>
                  <a:rPr lang="zh-CN" altLang="en-US" sz="1600" dirty="0" smtClean="0">
                    <a:latin typeface="微软雅黑" panose="020B0503020204020204" pitchFamily="34" charset="-122"/>
                    <a:ea typeface="微软雅黑" panose="020B0503020204020204" pitchFamily="34" charset="-122"/>
                    <a:cs typeface="+mn-ea"/>
                  </a:rPr>
                  <a:t>从而提升智能体更准确执行任务的能力</a:t>
                </a:r>
                <a:endParaRPr sz="1400" dirty="0">
                  <a:latin typeface="微软雅黑" panose="020B0503020204020204" pitchFamily="34" charset="-122"/>
                  <a:ea typeface="微软雅黑" panose="020B0503020204020204" pitchFamily="34" charset="-122"/>
                  <a:cs typeface="+mn-ea"/>
                </a:endParaRPr>
              </a:p>
            </p:txBody>
          </p:sp>
        </mc:Choice>
        <mc:Fallback xmlns="">
          <p:sp>
            <p:nvSpPr>
              <p:cNvPr id="7" name="textbox 10"/>
              <p:cNvSpPr>
                <a:spLocks noRot="1" noChangeAspect="1" noMove="1" noResize="1" noEditPoints="1" noAdjustHandles="1" noChangeArrowheads="1" noChangeShapeType="1" noTextEdit="1"/>
              </p:cNvSpPr>
              <p:nvPr/>
            </p:nvSpPr>
            <p:spPr>
              <a:xfrm>
                <a:off x="467995" y="4803408"/>
                <a:ext cx="7538085" cy="1704634"/>
              </a:xfrm>
              <a:prstGeom prst="rect">
                <a:avLst/>
              </a:prstGeom>
              <a:blipFill>
                <a:blip r:embed="rId3"/>
                <a:stretch>
                  <a:fillRect b="-7857"/>
                </a:stretch>
              </a:blipFill>
              <a:ln w="19050">
                <a:noFill/>
              </a:ln>
            </p:spPr>
            <p:txBody>
              <a:bodyPr/>
              <a:lstStyle/>
              <a:p>
                <a:r>
                  <a:rPr lang="zh-CN" altLang="en-US">
                    <a:noFill/>
                  </a:rPr>
                  <a:t> </a:t>
                </a:r>
              </a:p>
            </p:txBody>
          </p:sp>
        </mc:Fallback>
      </mc:AlternateContent>
      <p:pic>
        <p:nvPicPr>
          <p:cNvPr id="4" name="图片 3"/>
          <p:cNvPicPr>
            <a:picLocks noChangeAspect="1"/>
          </p:cNvPicPr>
          <p:nvPr/>
        </p:nvPicPr>
        <p:blipFill>
          <a:blip r:embed="rId4"/>
          <a:stretch>
            <a:fillRect/>
          </a:stretch>
        </p:blipFill>
        <p:spPr>
          <a:xfrm>
            <a:off x="7975600" y="4959972"/>
            <a:ext cx="3857817" cy="1611344"/>
          </a:xfrm>
          <a:prstGeom prst="rect">
            <a:avLst/>
          </a:prstGeom>
        </p:spPr>
      </p:pic>
      <p:sp>
        <p:nvSpPr>
          <p:cNvPr id="8" name="灯片编号占位符 7"/>
          <p:cNvSpPr>
            <a:spLocks noGrp="1"/>
          </p:cNvSpPr>
          <p:nvPr>
            <p:ph type="sldNum" sz="quarter" idx="13"/>
          </p:nvPr>
        </p:nvSpPr>
        <p:spPr/>
        <p:txBody>
          <a:bodyPr/>
          <a:lstStyle/>
          <a:p>
            <a:fld id="{D0399D1A-D296-42B7-916E-50FBDB540DBE}" type="slidenum">
              <a:rPr lang="zh-CN" altLang="en-US" smtClean="0"/>
              <a:pPr/>
              <a:t>3</a:t>
            </a:fld>
            <a:endParaRPr lang="zh-CN" altLang="en-US" dirty="0"/>
          </a:p>
        </p:txBody>
      </p:sp>
    </p:spTree>
    <p:extLst>
      <p:ext uri="{BB962C8B-B14F-4D97-AF65-F5344CB8AC3E}">
        <p14:creationId xmlns:p14="http://schemas.microsoft.com/office/powerpoint/2010/main" val="358383844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4"/>
          </p:nvPr>
        </p:nvSpPr>
        <p:spPr/>
        <p:txBody>
          <a:bodyPr/>
          <a:lstStyle/>
          <a:p>
            <a:r>
              <a:rPr lang="zh-CN" altLang="en-US" dirty="0" smtClean="0"/>
              <a:t>推理模型技术路线</a:t>
            </a:r>
            <a:r>
              <a:rPr lang="en-US" altLang="zh-CN" dirty="0" smtClean="0"/>
              <a:t>1</a:t>
            </a:r>
            <a:r>
              <a:rPr lang="zh-CN" altLang="en-US" dirty="0" smtClean="0"/>
              <a:t>：</a:t>
            </a:r>
            <a:r>
              <a:rPr lang="zh-CN" altLang="en-US" dirty="0"/>
              <a:t>有</a:t>
            </a:r>
            <a:r>
              <a:rPr lang="zh-CN" altLang="en-US" dirty="0" smtClean="0"/>
              <a:t>监督的</a:t>
            </a:r>
            <a:r>
              <a:rPr lang="en-US" altLang="zh-CN" dirty="0" smtClean="0"/>
              <a:t>RLHF</a:t>
            </a:r>
            <a:endParaRPr lang="zh-CN" altLang="en-US" dirty="0"/>
          </a:p>
        </p:txBody>
      </p:sp>
      <p:sp>
        <p:nvSpPr>
          <p:cNvPr id="9" name="文本框 8"/>
          <p:cNvSpPr txBox="1"/>
          <p:nvPr/>
        </p:nvSpPr>
        <p:spPr>
          <a:xfrm>
            <a:off x="539490" y="811798"/>
            <a:ext cx="10974486" cy="2262158"/>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sz="2000" b="1" dirty="0" smtClean="0">
                <a:latin typeface="微软雅黑" panose="020B0503020204020204" pitchFamily="34" charset="-122"/>
                <a:ea typeface="微软雅黑" panose="020B0503020204020204" pitchFamily="34" charset="-122"/>
                <a:cs typeface="+mn-ea"/>
              </a:rPr>
              <a:t>核心：</a:t>
            </a:r>
            <a:r>
              <a:rPr lang="zh-CN" altLang="en-US" sz="2000" dirty="0" smtClean="0">
                <a:latin typeface="微软雅黑" panose="020B0503020204020204" pitchFamily="34" charset="-122"/>
                <a:ea typeface="微软雅黑" panose="020B0503020204020204" pitchFamily="34" charset="-122"/>
                <a:cs typeface="+mn-ea"/>
              </a:rPr>
              <a:t>基于有监督数据，通过</a:t>
            </a:r>
            <a:r>
              <a:rPr lang="en-US" altLang="zh-CN" sz="2000" dirty="0" smtClean="0">
                <a:latin typeface="微软雅黑" panose="020B0503020204020204" pitchFamily="34" charset="-122"/>
                <a:ea typeface="微软雅黑" panose="020B0503020204020204" pitchFamily="34" charset="-122"/>
                <a:cs typeface="+mn-ea"/>
              </a:rPr>
              <a:t>RLHF</a:t>
            </a:r>
            <a:r>
              <a:rPr lang="zh-CN" altLang="en-US" sz="2000" dirty="0" smtClean="0">
                <a:latin typeface="微软雅黑" panose="020B0503020204020204" pitchFamily="34" charset="-122"/>
                <a:ea typeface="微软雅黑" panose="020B0503020204020204" pitchFamily="34" charset="-122"/>
                <a:cs typeface="+mn-ea"/>
              </a:rPr>
              <a:t>等方式提升模型推理以及</a:t>
            </a:r>
            <a:r>
              <a:rPr lang="en-US" altLang="zh-CN" sz="2000" dirty="0" smtClean="0">
                <a:latin typeface="微软雅黑" panose="020B0503020204020204" pitchFamily="34" charset="-122"/>
                <a:ea typeface="微软雅黑" panose="020B0503020204020204" pitchFamily="34" charset="-122"/>
                <a:cs typeface="+mn-ea"/>
              </a:rPr>
              <a:t>Instruction-following</a:t>
            </a:r>
            <a:r>
              <a:rPr lang="zh-CN" altLang="en-US" sz="2000" dirty="0" smtClean="0">
                <a:latin typeface="微软雅黑" panose="020B0503020204020204" pitchFamily="34" charset="-122"/>
                <a:ea typeface="微软雅黑" panose="020B0503020204020204" pitchFamily="34" charset="-122"/>
                <a:cs typeface="+mn-ea"/>
              </a:rPr>
              <a:t>能力</a:t>
            </a:r>
            <a:endParaRPr lang="en-US" altLang="zh-CN" sz="2000" dirty="0" smtClean="0">
              <a:latin typeface="微软雅黑" panose="020B0503020204020204" pitchFamily="34" charset="-122"/>
              <a:ea typeface="微软雅黑" panose="020B0503020204020204" pitchFamily="34" charset="-122"/>
              <a:cs typeface="+mn-ea"/>
            </a:endParaRPr>
          </a:p>
          <a:p>
            <a:pPr marL="285750" indent="-285750">
              <a:lnSpc>
                <a:spcPct val="150000"/>
              </a:lnSpc>
              <a:buFont typeface="Arial" panose="020B0604020202020204" pitchFamily="34" charset="0"/>
              <a:buChar char="•"/>
            </a:pPr>
            <a:r>
              <a:rPr lang="zh-CN" altLang="en-US" sz="2000" b="1" dirty="0" smtClean="0">
                <a:latin typeface="微软雅黑" panose="020B0503020204020204" pitchFamily="34" charset="-122"/>
                <a:ea typeface="微软雅黑" panose="020B0503020204020204" pitchFamily="34" charset="-122"/>
                <a:cs typeface="+mn-ea"/>
              </a:rPr>
              <a:t>主流形式：</a:t>
            </a:r>
            <a:endParaRPr lang="en-US" altLang="zh-CN" sz="2000" b="1" dirty="0" smtClean="0">
              <a:latin typeface="微软雅黑" panose="020B0503020204020204" pitchFamily="34" charset="-122"/>
              <a:ea typeface="微软雅黑" panose="020B0503020204020204" pitchFamily="34" charset="-122"/>
              <a:cs typeface="+mn-ea"/>
            </a:endParaRPr>
          </a:p>
          <a:p>
            <a:pPr marL="742950" lvl="1" indent="-285750">
              <a:lnSpc>
                <a:spcPct val="150000"/>
              </a:lnSpc>
              <a:buFont typeface="Arial" panose="020B0604020202020204" pitchFamily="34" charset="0"/>
              <a:buChar char="•"/>
            </a:pPr>
            <a:r>
              <a:rPr lang="en-US" altLang="zh-CN" b="1" dirty="0" smtClean="0">
                <a:latin typeface="微软雅黑" panose="020B0503020204020204" pitchFamily="34" charset="-122"/>
                <a:ea typeface="微软雅黑" panose="020B0503020204020204" pitchFamily="34" charset="-122"/>
                <a:cs typeface="+mn-ea"/>
              </a:rPr>
              <a:t>ORM</a:t>
            </a:r>
            <a:r>
              <a:rPr lang="en-US" altLang="zh-CN" dirty="0" smtClean="0">
                <a:latin typeface="微软雅黑" panose="020B0503020204020204" pitchFamily="34" charset="-122"/>
                <a:ea typeface="微软雅黑" panose="020B0503020204020204" pitchFamily="34" charset="-122"/>
                <a:cs typeface="+mn-ea"/>
              </a:rPr>
              <a:t> (Outcome Reward Model)</a:t>
            </a:r>
            <a:r>
              <a:rPr lang="zh-CN" altLang="en-US" dirty="0" smtClean="0">
                <a:latin typeface="微软雅黑" panose="020B0503020204020204" pitchFamily="34" charset="-122"/>
                <a:ea typeface="微软雅黑" panose="020B0503020204020204" pitchFamily="34" charset="-122"/>
                <a:cs typeface="+mn-ea"/>
              </a:rPr>
              <a:t>：对推理</a:t>
            </a:r>
            <a:r>
              <a:rPr lang="zh-CN" altLang="en-US" b="1" dirty="0" smtClean="0">
                <a:latin typeface="微软雅黑" panose="020B0503020204020204" pitchFamily="34" charset="-122"/>
                <a:ea typeface="微软雅黑" panose="020B0503020204020204" pitchFamily="34" charset="-122"/>
                <a:cs typeface="+mn-ea"/>
              </a:rPr>
              <a:t>结果整体</a:t>
            </a:r>
            <a:r>
              <a:rPr lang="zh-CN" altLang="en-US" dirty="0" smtClean="0">
                <a:latin typeface="微软雅黑" panose="020B0503020204020204" pitchFamily="34" charset="-122"/>
                <a:ea typeface="微软雅黑" panose="020B0503020204020204" pitchFamily="34" charset="-122"/>
                <a:cs typeface="+mn-ea"/>
              </a:rPr>
              <a:t>打分评估</a:t>
            </a:r>
            <a:endParaRPr lang="en-US" altLang="zh-CN" dirty="0" smtClean="0">
              <a:latin typeface="微软雅黑" panose="020B0503020204020204" pitchFamily="34" charset="-122"/>
              <a:ea typeface="微软雅黑" panose="020B0503020204020204" pitchFamily="34" charset="-122"/>
              <a:cs typeface="+mn-ea"/>
            </a:endParaRPr>
          </a:p>
          <a:p>
            <a:pPr marL="742950" lvl="1" indent="-285750">
              <a:lnSpc>
                <a:spcPct val="150000"/>
              </a:lnSpc>
              <a:buFont typeface="Arial" panose="020B0604020202020204" pitchFamily="34" charset="0"/>
              <a:buChar char="•"/>
            </a:pPr>
            <a:r>
              <a:rPr lang="en-US" altLang="zh-CN" b="1" dirty="0" smtClean="0">
                <a:latin typeface="微软雅黑" panose="020B0503020204020204" pitchFamily="34" charset="-122"/>
                <a:ea typeface="微软雅黑" panose="020B0503020204020204" pitchFamily="34" charset="-122"/>
                <a:cs typeface="+mn-ea"/>
              </a:rPr>
              <a:t>PRM</a:t>
            </a:r>
            <a:r>
              <a:rPr lang="en-US" altLang="zh-CN" dirty="0" smtClean="0">
                <a:latin typeface="微软雅黑" panose="020B0503020204020204" pitchFamily="34" charset="-122"/>
                <a:ea typeface="微软雅黑" panose="020B0503020204020204" pitchFamily="34" charset="-122"/>
                <a:cs typeface="+mn-ea"/>
              </a:rPr>
              <a:t> (Process Reward Model)</a:t>
            </a:r>
            <a:r>
              <a:rPr lang="zh-CN" altLang="en-US" dirty="0" smtClean="0">
                <a:latin typeface="微软雅黑" panose="020B0503020204020204" pitchFamily="34" charset="-122"/>
                <a:ea typeface="微软雅黑" panose="020B0503020204020204" pitchFamily="34" charset="-122"/>
                <a:cs typeface="+mn-ea"/>
              </a:rPr>
              <a:t>：对</a:t>
            </a:r>
            <a:r>
              <a:rPr lang="zh-CN" altLang="en-US" b="1" dirty="0" smtClean="0">
                <a:latin typeface="微软雅黑" panose="020B0503020204020204" pitchFamily="34" charset="-122"/>
                <a:ea typeface="微软雅黑" panose="020B0503020204020204" pitchFamily="34" charset="-122"/>
                <a:cs typeface="+mn-ea"/>
              </a:rPr>
              <a:t>每一步推理过程</a:t>
            </a:r>
            <a:r>
              <a:rPr lang="zh-CN" altLang="en-US" dirty="0" smtClean="0">
                <a:latin typeface="微软雅黑" panose="020B0503020204020204" pitchFamily="34" charset="-122"/>
                <a:ea typeface="微软雅黑" panose="020B0503020204020204" pitchFamily="34" charset="-122"/>
                <a:cs typeface="+mn-ea"/>
              </a:rPr>
              <a:t>进行更细粒度的打分，人工标注成本高，容易产生</a:t>
            </a:r>
            <a:r>
              <a:rPr lang="en-US" altLang="zh-CN" dirty="0" smtClean="0">
                <a:latin typeface="微软雅黑" panose="020B0503020204020204" pitchFamily="34" charset="-122"/>
                <a:ea typeface="微软雅黑" panose="020B0503020204020204" pitchFamily="34" charset="-122"/>
                <a:cs typeface="+mn-ea"/>
              </a:rPr>
              <a:t>reward hacking</a:t>
            </a:r>
          </a:p>
        </p:txBody>
      </p:sp>
      <p:pic>
        <p:nvPicPr>
          <p:cNvPr id="4" name="图片 3"/>
          <p:cNvPicPr>
            <a:picLocks noChangeAspect="1"/>
          </p:cNvPicPr>
          <p:nvPr/>
        </p:nvPicPr>
        <p:blipFill>
          <a:blip r:embed="rId3"/>
          <a:stretch>
            <a:fillRect/>
          </a:stretch>
        </p:blipFill>
        <p:spPr>
          <a:xfrm>
            <a:off x="3855721" y="2881392"/>
            <a:ext cx="3849966" cy="3698563"/>
          </a:xfrm>
          <a:prstGeom prst="rect">
            <a:avLst/>
          </a:prstGeom>
        </p:spPr>
      </p:pic>
      <p:sp>
        <p:nvSpPr>
          <p:cNvPr id="6" name="矩形 5"/>
          <p:cNvSpPr/>
          <p:nvPr/>
        </p:nvSpPr>
        <p:spPr>
          <a:xfrm>
            <a:off x="1117600" y="4024332"/>
            <a:ext cx="2021840" cy="923330"/>
          </a:xfrm>
          <a:prstGeom prst="rect">
            <a:avLst/>
          </a:prstGeom>
        </p:spPr>
        <p:txBody>
          <a:bodyPr wrap="square">
            <a:spAutoFit/>
          </a:bodyPr>
          <a:lstStyle/>
          <a:p>
            <a:pPr algn="ctr"/>
            <a:r>
              <a:rPr lang="zh-CN" altLang="en-US" b="1" dirty="0" smtClean="0">
                <a:solidFill>
                  <a:srgbClr val="0070C0"/>
                </a:solidFill>
                <a:latin typeface="微软雅黑" panose="020B0503020204020204" pitchFamily="34" charset="-122"/>
                <a:ea typeface="微软雅黑" panose="020B0503020204020204" pitchFamily="34" charset="-122"/>
                <a:cs typeface="+mn-ea"/>
              </a:rPr>
              <a:t>进行多步推理后，只评估最后的整体输出</a:t>
            </a:r>
            <a:endParaRPr lang="zh-CN" altLang="en-US" b="1" dirty="0">
              <a:solidFill>
                <a:srgbClr val="0070C0"/>
              </a:solidFill>
              <a:latin typeface="微软雅黑" panose="020B0503020204020204" pitchFamily="34" charset="-122"/>
              <a:ea typeface="微软雅黑" panose="020B0503020204020204" pitchFamily="34" charset="-122"/>
            </a:endParaRPr>
          </a:p>
        </p:txBody>
      </p:sp>
      <p:cxnSp>
        <p:nvCxnSpPr>
          <p:cNvPr id="7" name="直接箭头连接符 6"/>
          <p:cNvCxnSpPr>
            <a:stCxn id="6" idx="3"/>
            <a:endCxn id="13" idx="1"/>
          </p:cNvCxnSpPr>
          <p:nvPr/>
        </p:nvCxnSpPr>
        <p:spPr>
          <a:xfrm>
            <a:off x="3139440" y="4485997"/>
            <a:ext cx="1212245" cy="2999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8717937" y="3960693"/>
            <a:ext cx="2021840" cy="646331"/>
          </a:xfrm>
          <a:prstGeom prst="rect">
            <a:avLst/>
          </a:prstGeom>
        </p:spPr>
        <p:txBody>
          <a:bodyPr wrap="square">
            <a:spAutoFit/>
          </a:bodyPr>
          <a:lstStyle/>
          <a:p>
            <a:pPr algn="ctr"/>
            <a:r>
              <a:rPr lang="zh-CN" altLang="en-US" b="1" dirty="0" smtClean="0">
                <a:solidFill>
                  <a:srgbClr val="0070C0"/>
                </a:solidFill>
                <a:latin typeface="微软雅黑" panose="020B0503020204020204" pitchFamily="34" charset="-122"/>
                <a:ea typeface="微软雅黑" panose="020B0503020204020204" pitchFamily="34" charset="-122"/>
                <a:cs typeface="+mn-ea"/>
              </a:rPr>
              <a:t>对每一步的推理过程都进行评估</a:t>
            </a:r>
            <a:endParaRPr lang="zh-CN" altLang="en-US" b="1" dirty="0">
              <a:solidFill>
                <a:srgbClr val="0070C0"/>
              </a:solidFill>
              <a:latin typeface="微软雅黑" panose="020B0503020204020204" pitchFamily="34" charset="-122"/>
              <a:ea typeface="微软雅黑" panose="020B0503020204020204" pitchFamily="34" charset="-122"/>
            </a:endParaRPr>
          </a:p>
        </p:txBody>
      </p:sp>
      <p:sp>
        <p:nvSpPr>
          <p:cNvPr id="12" name="圆角矩形 11"/>
          <p:cNvSpPr/>
          <p:nvPr/>
        </p:nvSpPr>
        <p:spPr>
          <a:xfrm>
            <a:off x="6309360" y="3484880"/>
            <a:ext cx="782320" cy="2062480"/>
          </a:xfrm>
          <a:prstGeom prst="roundRect">
            <a:avLst/>
          </a:prstGeom>
          <a:noFill/>
          <a:ln w="28575">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圆角矩形 12"/>
          <p:cNvSpPr/>
          <p:nvPr/>
        </p:nvSpPr>
        <p:spPr>
          <a:xfrm>
            <a:off x="4351685" y="4512230"/>
            <a:ext cx="584745" cy="547450"/>
          </a:xfrm>
          <a:prstGeom prst="roundRect">
            <a:avLst/>
          </a:prstGeom>
          <a:noFill/>
          <a:ln w="28575">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6" name="直接箭头连接符 15"/>
          <p:cNvCxnSpPr>
            <a:stCxn id="11" idx="1"/>
            <a:endCxn id="12" idx="3"/>
          </p:cNvCxnSpPr>
          <p:nvPr/>
        </p:nvCxnSpPr>
        <p:spPr>
          <a:xfrm flipH="1">
            <a:off x="7091680" y="4283859"/>
            <a:ext cx="1626257" cy="2322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 name="灯片编号占位符 4"/>
          <p:cNvSpPr>
            <a:spLocks noGrp="1"/>
          </p:cNvSpPr>
          <p:nvPr>
            <p:ph type="sldNum" sz="quarter" idx="13"/>
          </p:nvPr>
        </p:nvSpPr>
        <p:spPr/>
        <p:txBody>
          <a:bodyPr/>
          <a:lstStyle/>
          <a:p>
            <a:fld id="{D0399D1A-D296-42B7-916E-50FBDB540DBE}" type="slidenum">
              <a:rPr lang="zh-CN" altLang="en-US" smtClean="0"/>
              <a:pPr/>
              <a:t>4</a:t>
            </a:fld>
            <a:endParaRPr lang="zh-CN" altLang="en-US" dirty="0"/>
          </a:p>
        </p:txBody>
      </p:sp>
    </p:spTree>
    <p:extLst>
      <p:ext uri="{BB962C8B-B14F-4D97-AF65-F5344CB8AC3E}">
        <p14:creationId xmlns:p14="http://schemas.microsoft.com/office/powerpoint/2010/main" val="3155259149"/>
      </p:ext>
    </p:extLst>
  </p:cSld>
  <p:clrMapOvr>
    <a:masterClrMapping/>
  </p:clrMapOvr>
  <p:timing>
    <p:tnLst>
      <p:par>
        <p:cTn id="1" dur="indefinite" restart="never" nodeType="tmRoot"/>
      </p:par>
    </p:tnLst>
    <p:bldLst>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4"/>
          </p:nvPr>
        </p:nvSpPr>
        <p:spPr/>
        <p:txBody>
          <a:bodyPr/>
          <a:lstStyle/>
          <a:p>
            <a:r>
              <a:rPr lang="zh-CN" altLang="en-US" dirty="0" smtClean="0"/>
              <a:t>推理模型技术路线</a:t>
            </a:r>
            <a:r>
              <a:rPr lang="en-US" altLang="zh-CN" dirty="0" smtClean="0"/>
              <a:t>1</a:t>
            </a:r>
            <a:r>
              <a:rPr lang="zh-CN" altLang="en-US" dirty="0" smtClean="0"/>
              <a:t>：</a:t>
            </a:r>
            <a:r>
              <a:rPr lang="zh-CN" altLang="en-US" dirty="0"/>
              <a:t>有</a:t>
            </a:r>
            <a:r>
              <a:rPr lang="zh-CN" altLang="en-US" dirty="0" smtClean="0"/>
              <a:t>监督的</a:t>
            </a:r>
            <a:r>
              <a:rPr lang="en-US" altLang="zh-CN" dirty="0"/>
              <a:t>RLHF</a:t>
            </a:r>
            <a:endParaRPr lang="zh-CN" altLang="en-US" dirty="0"/>
          </a:p>
          <a:p>
            <a:endParaRPr lang="zh-CN" altLang="en-US" dirty="0"/>
          </a:p>
        </p:txBody>
      </p:sp>
      <p:sp>
        <p:nvSpPr>
          <p:cNvPr id="9" name="文本框 8"/>
          <p:cNvSpPr txBox="1"/>
          <p:nvPr/>
        </p:nvSpPr>
        <p:spPr>
          <a:xfrm>
            <a:off x="502166" y="971907"/>
            <a:ext cx="11114445" cy="1800493"/>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sz="2000" b="1" dirty="0" smtClean="0">
                <a:latin typeface="微软雅黑" panose="020B0503020204020204" pitchFamily="34" charset="-122"/>
                <a:ea typeface="微软雅黑" panose="020B0503020204020204" pitchFamily="34" charset="-122"/>
                <a:cs typeface="+mn-ea"/>
              </a:rPr>
              <a:t>常用优化策略：</a:t>
            </a:r>
            <a:endParaRPr lang="en-US" altLang="zh-CN" sz="2000" b="1" dirty="0" smtClean="0">
              <a:latin typeface="微软雅黑" panose="020B0503020204020204" pitchFamily="34" charset="-122"/>
              <a:ea typeface="微软雅黑" panose="020B0503020204020204" pitchFamily="34" charset="-122"/>
              <a:cs typeface="+mn-ea"/>
            </a:endParaRPr>
          </a:p>
          <a:p>
            <a:pPr marL="742950" lvl="1" indent="-285750">
              <a:lnSpc>
                <a:spcPct val="150000"/>
              </a:lnSpc>
              <a:buFont typeface="Arial" panose="020B0604020202020204" pitchFamily="34" charset="0"/>
              <a:buChar char="•"/>
            </a:pPr>
            <a:r>
              <a:rPr lang="en-US" altLang="zh-CN" b="1" dirty="0" smtClean="0">
                <a:latin typeface="微软雅黑" panose="020B0503020204020204" pitchFamily="34" charset="-122"/>
                <a:ea typeface="微软雅黑" panose="020B0503020204020204" pitchFamily="34" charset="-122"/>
                <a:cs typeface="+mn-ea"/>
              </a:rPr>
              <a:t>PPO</a:t>
            </a:r>
            <a:r>
              <a:rPr lang="en-US" altLang="zh-CN" dirty="0" smtClean="0">
                <a:latin typeface="微软雅黑" panose="020B0503020204020204" pitchFamily="34" charset="-122"/>
                <a:ea typeface="微软雅黑" panose="020B0503020204020204" pitchFamily="34" charset="-122"/>
                <a:cs typeface="+mn-ea"/>
              </a:rPr>
              <a:t> (Proximal </a:t>
            </a:r>
            <a:r>
              <a:rPr lang="en-US" altLang="zh-CN" dirty="0">
                <a:latin typeface="微软雅黑" panose="020B0503020204020204" pitchFamily="34" charset="-122"/>
                <a:ea typeface="微软雅黑" panose="020B0503020204020204" pitchFamily="34" charset="-122"/>
                <a:cs typeface="+mn-ea"/>
              </a:rPr>
              <a:t>Policy </a:t>
            </a:r>
            <a:r>
              <a:rPr lang="en-US" altLang="zh-CN" dirty="0" smtClean="0">
                <a:latin typeface="微软雅黑" panose="020B0503020204020204" pitchFamily="34" charset="-122"/>
                <a:ea typeface="微软雅黑" panose="020B0503020204020204" pitchFamily="34" charset="-122"/>
                <a:cs typeface="+mn-ea"/>
              </a:rPr>
              <a:t>Optimization)</a:t>
            </a:r>
            <a:r>
              <a:rPr lang="zh-CN" altLang="en-US" dirty="0" smtClean="0">
                <a:latin typeface="微软雅黑" panose="020B0503020204020204" pitchFamily="34" charset="-122"/>
                <a:ea typeface="微软雅黑" panose="020B0503020204020204" pitchFamily="34" charset="-122"/>
                <a:cs typeface="+mn-ea"/>
              </a:rPr>
              <a:t>：</a:t>
            </a:r>
            <a:r>
              <a:rPr lang="zh-CN" altLang="en-US" dirty="0">
                <a:latin typeface="微软雅黑" panose="020B0503020204020204" pitchFamily="34" charset="-122"/>
                <a:ea typeface="微软雅黑" panose="020B0503020204020204" pitchFamily="34" charset="-122"/>
                <a:cs typeface="+mn-ea"/>
              </a:rPr>
              <a:t>基于策略梯度的优化算法</a:t>
            </a:r>
            <a:r>
              <a:rPr lang="zh-CN" altLang="en-US" dirty="0" smtClean="0">
                <a:latin typeface="微软雅黑" panose="020B0503020204020204" pitchFamily="34" charset="-122"/>
                <a:ea typeface="微软雅黑" panose="020B0503020204020204" pitchFamily="34" charset="-122"/>
                <a:cs typeface="+mn-ea"/>
              </a:rPr>
              <a:t>，通过</a:t>
            </a:r>
            <a:r>
              <a:rPr lang="zh-CN" altLang="en-US" b="1" dirty="0">
                <a:latin typeface="微软雅黑" panose="020B0503020204020204" pitchFamily="34" charset="-122"/>
                <a:ea typeface="微软雅黑" panose="020B0503020204020204" pitchFamily="34" charset="-122"/>
                <a:cs typeface="+mn-ea"/>
              </a:rPr>
              <a:t>最大化累积奖励</a:t>
            </a:r>
            <a:r>
              <a:rPr lang="zh-CN" altLang="en-US" dirty="0">
                <a:latin typeface="微软雅黑" panose="020B0503020204020204" pitchFamily="34" charset="-122"/>
                <a:ea typeface="微软雅黑" panose="020B0503020204020204" pitchFamily="34" charset="-122"/>
                <a:cs typeface="+mn-ea"/>
              </a:rPr>
              <a:t>来优化策略</a:t>
            </a:r>
            <a:endParaRPr lang="en-US" altLang="zh-CN" dirty="0" smtClean="0">
              <a:latin typeface="微软雅黑" panose="020B0503020204020204" pitchFamily="34" charset="-122"/>
              <a:ea typeface="微软雅黑" panose="020B0503020204020204" pitchFamily="34" charset="-122"/>
              <a:cs typeface="+mn-ea"/>
            </a:endParaRPr>
          </a:p>
          <a:p>
            <a:pPr marL="742950" lvl="1" indent="-285750">
              <a:lnSpc>
                <a:spcPct val="150000"/>
              </a:lnSpc>
              <a:buFont typeface="Arial" panose="020B0604020202020204" pitchFamily="34" charset="0"/>
              <a:buChar char="•"/>
            </a:pPr>
            <a:r>
              <a:rPr lang="en-US" altLang="zh-CN" b="1" dirty="0" smtClean="0">
                <a:latin typeface="微软雅黑" panose="020B0503020204020204" pitchFamily="34" charset="-122"/>
                <a:ea typeface="微软雅黑" panose="020B0503020204020204" pitchFamily="34" charset="-122"/>
                <a:cs typeface="+mn-ea"/>
              </a:rPr>
              <a:t>DPO</a:t>
            </a:r>
            <a:r>
              <a:rPr lang="en-US" altLang="zh-CN" dirty="0" smtClean="0">
                <a:latin typeface="微软雅黑" panose="020B0503020204020204" pitchFamily="34" charset="-122"/>
                <a:ea typeface="微软雅黑" panose="020B0503020204020204" pitchFamily="34" charset="-122"/>
                <a:cs typeface="+mn-ea"/>
              </a:rPr>
              <a:t> (Direct </a:t>
            </a:r>
            <a:r>
              <a:rPr lang="en-US" altLang="zh-CN" dirty="0">
                <a:latin typeface="微软雅黑" panose="020B0503020204020204" pitchFamily="34" charset="-122"/>
                <a:ea typeface="微软雅黑" panose="020B0503020204020204" pitchFamily="34" charset="-122"/>
                <a:cs typeface="+mn-ea"/>
              </a:rPr>
              <a:t>Preference </a:t>
            </a:r>
            <a:r>
              <a:rPr lang="en-US" altLang="zh-CN" dirty="0" smtClean="0">
                <a:latin typeface="微软雅黑" panose="020B0503020204020204" pitchFamily="34" charset="-122"/>
                <a:ea typeface="微软雅黑" panose="020B0503020204020204" pitchFamily="34" charset="-122"/>
                <a:cs typeface="+mn-ea"/>
              </a:rPr>
              <a:t>Optimization)</a:t>
            </a:r>
            <a:r>
              <a:rPr lang="zh-CN" altLang="en-US" dirty="0" smtClean="0">
                <a:latin typeface="微软雅黑" panose="020B0503020204020204" pitchFamily="34" charset="-122"/>
                <a:ea typeface="微软雅黑" panose="020B0503020204020204" pitchFamily="34" charset="-122"/>
                <a:cs typeface="+mn-ea"/>
              </a:rPr>
              <a:t>：</a:t>
            </a:r>
            <a:r>
              <a:rPr lang="zh-CN" altLang="en-US" dirty="0">
                <a:latin typeface="微软雅黑" panose="020B0503020204020204" pitchFamily="34" charset="-122"/>
                <a:ea typeface="微软雅黑" panose="020B0503020204020204" pitchFamily="34" charset="-122"/>
                <a:cs typeface="+mn-ea"/>
              </a:rPr>
              <a:t>通过直接优化用户或系统的偏好来调整</a:t>
            </a:r>
            <a:r>
              <a:rPr lang="zh-CN" altLang="en-US" dirty="0" smtClean="0">
                <a:latin typeface="微软雅黑" panose="020B0503020204020204" pitchFamily="34" charset="-122"/>
                <a:ea typeface="微软雅黑" panose="020B0503020204020204" pitchFamily="34" charset="-122"/>
                <a:cs typeface="+mn-ea"/>
              </a:rPr>
              <a:t>策略，不</a:t>
            </a:r>
            <a:r>
              <a:rPr lang="zh-CN" altLang="en-US" dirty="0">
                <a:latin typeface="微软雅黑" panose="020B0503020204020204" pitchFamily="34" charset="-122"/>
                <a:ea typeface="微软雅黑" panose="020B0503020204020204" pitchFamily="34" charset="-122"/>
                <a:cs typeface="+mn-ea"/>
              </a:rPr>
              <a:t>依赖于传统的奖励信号，而是通过</a:t>
            </a:r>
            <a:r>
              <a:rPr lang="zh-CN" altLang="en-US" b="1" dirty="0">
                <a:latin typeface="微软雅黑" panose="020B0503020204020204" pitchFamily="34" charset="-122"/>
                <a:ea typeface="微软雅黑" panose="020B0503020204020204" pitchFamily="34" charset="-122"/>
                <a:cs typeface="+mn-ea"/>
              </a:rPr>
              <a:t>对比学习或直接反馈优化</a:t>
            </a:r>
            <a:r>
              <a:rPr lang="zh-CN" altLang="en-US" b="1" dirty="0" smtClean="0">
                <a:latin typeface="微软雅黑" panose="020B0503020204020204" pitchFamily="34" charset="-122"/>
                <a:ea typeface="微软雅黑" panose="020B0503020204020204" pitchFamily="34" charset="-122"/>
                <a:cs typeface="+mn-ea"/>
              </a:rPr>
              <a:t>策略</a:t>
            </a:r>
            <a:endParaRPr lang="en-US" altLang="zh-CN" b="1" dirty="0" smtClean="0">
              <a:latin typeface="微软雅黑" panose="020B0503020204020204" pitchFamily="34" charset="-122"/>
              <a:ea typeface="微软雅黑" panose="020B0503020204020204" pitchFamily="34" charset="-122"/>
              <a:cs typeface="+mn-ea"/>
            </a:endParaRPr>
          </a:p>
        </p:txBody>
      </p:sp>
      <p:pic>
        <p:nvPicPr>
          <p:cNvPr id="6" name="图片 5"/>
          <p:cNvPicPr>
            <a:picLocks noChangeAspect="1"/>
          </p:cNvPicPr>
          <p:nvPr/>
        </p:nvPicPr>
        <p:blipFill>
          <a:blip r:embed="rId3"/>
          <a:stretch>
            <a:fillRect/>
          </a:stretch>
        </p:blipFill>
        <p:spPr>
          <a:xfrm>
            <a:off x="807833" y="2885650"/>
            <a:ext cx="10398232" cy="3130551"/>
          </a:xfrm>
          <a:prstGeom prst="rect">
            <a:avLst/>
          </a:prstGeom>
        </p:spPr>
      </p:pic>
      <p:sp>
        <p:nvSpPr>
          <p:cNvPr id="8" name="圆角矩形 7"/>
          <p:cNvSpPr/>
          <p:nvPr/>
        </p:nvSpPr>
        <p:spPr>
          <a:xfrm>
            <a:off x="3937518" y="3442375"/>
            <a:ext cx="5579706" cy="2573826"/>
          </a:xfrm>
          <a:prstGeom prst="roundRect">
            <a:avLst/>
          </a:prstGeom>
          <a:noFill/>
          <a:ln w="28575">
            <a:solidFill>
              <a:srgbClr val="C00000"/>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2866571" y="6216696"/>
            <a:ext cx="7721600" cy="369332"/>
          </a:xfrm>
          <a:prstGeom prst="rect">
            <a:avLst/>
          </a:prstGeom>
        </p:spPr>
        <p:txBody>
          <a:bodyPr wrap="square">
            <a:spAutoFit/>
          </a:bodyPr>
          <a:lstStyle/>
          <a:p>
            <a:pPr algn="ctr"/>
            <a:r>
              <a:rPr lang="en-US" altLang="zh-CN" b="1" dirty="0" smtClean="0">
                <a:solidFill>
                  <a:srgbClr val="0070C0"/>
                </a:solidFill>
                <a:latin typeface="微软雅黑" panose="020B0503020204020204" pitchFamily="34" charset="-122"/>
                <a:ea typeface="微软雅黑" panose="020B0503020204020204" pitchFamily="34" charset="-122"/>
              </a:rPr>
              <a:t>DPO</a:t>
            </a:r>
            <a:r>
              <a:rPr lang="zh-CN" altLang="en-US" b="1" dirty="0" smtClean="0">
                <a:solidFill>
                  <a:srgbClr val="0070C0"/>
                </a:solidFill>
                <a:latin typeface="微软雅黑" panose="020B0503020204020204" pitchFamily="34" charset="-122"/>
                <a:ea typeface="微软雅黑" panose="020B0503020204020204" pitchFamily="34" charset="-122"/>
              </a:rPr>
              <a:t>省略了</a:t>
            </a:r>
            <a:r>
              <a:rPr lang="en-US" altLang="zh-CN" b="1" dirty="0" smtClean="0">
                <a:solidFill>
                  <a:srgbClr val="0070C0"/>
                </a:solidFill>
                <a:latin typeface="微软雅黑" panose="020B0503020204020204" pitchFamily="34" charset="-122"/>
                <a:ea typeface="微软雅黑" panose="020B0503020204020204" pitchFamily="34" charset="-122"/>
              </a:rPr>
              <a:t>Reward Model</a:t>
            </a:r>
            <a:r>
              <a:rPr lang="zh-CN" altLang="en-US" b="1" dirty="0" smtClean="0">
                <a:solidFill>
                  <a:srgbClr val="0070C0"/>
                </a:solidFill>
                <a:latin typeface="微软雅黑" panose="020B0503020204020204" pitchFamily="34" charset="-122"/>
                <a:ea typeface="微软雅黑" panose="020B0503020204020204" pitchFamily="34" charset="-122"/>
              </a:rPr>
              <a:t>计算，基于人工标注的数据直接更新策略</a:t>
            </a:r>
            <a:endParaRPr lang="zh-CN" altLang="en-US" b="1" dirty="0">
              <a:solidFill>
                <a:srgbClr val="0070C0"/>
              </a:solidFill>
              <a:latin typeface="微软雅黑" panose="020B0503020204020204" pitchFamily="34" charset="-122"/>
              <a:ea typeface="微软雅黑" panose="020B0503020204020204" pitchFamily="34" charset="-122"/>
            </a:endParaRPr>
          </a:p>
        </p:txBody>
      </p:sp>
      <p:cxnSp>
        <p:nvCxnSpPr>
          <p:cNvPr id="11" name="直接箭头连接符 10"/>
          <p:cNvCxnSpPr>
            <a:stCxn id="10" idx="0"/>
            <a:endCxn id="8" idx="2"/>
          </p:cNvCxnSpPr>
          <p:nvPr/>
        </p:nvCxnSpPr>
        <p:spPr>
          <a:xfrm flipV="1">
            <a:off x="6727371" y="6016201"/>
            <a:ext cx="0" cy="2004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 name="灯片编号占位符 3"/>
          <p:cNvSpPr>
            <a:spLocks noGrp="1"/>
          </p:cNvSpPr>
          <p:nvPr>
            <p:ph type="sldNum" sz="quarter" idx="13"/>
          </p:nvPr>
        </p:nvSpPr>
        <p:spPr/>
        <p:txBody>
          <a:bodyPr/>
          <a:lstStyle/>
          <a:p>
            <a:fld id="{D0399D1A-D296-42B7-916E-50FBDB540DBE}" type="slidenum">
              <a:rPr lang="zh-CN" altLang="en-US" smtClean="0"/>
              <a:pPr/>
              <a:t>5</a:t>
            </a:fld>
            <a:endParaRPr lang="zh-CN" altLang="en-US" dirty="0"/>
          </a:p>
        </p:txBody>
      </p:sp>
    </p:spTree>
    <p:extLst>
      <p:ext uri="{BB962C8B-B14F-4D97-AF65-F5344CB8AC3E}">
        <p14:creationId xmlns:p14="http://schemas.microsoft.com/office/powerpoint/2010/main" val="1433940567"/>
      </p:ext>
    </p:extLst>
  </p:cSld>
  <p:clrMapOvr>
    <a:masterClrMapping/>
  </p:clrMapOvr>
  <p:timing>
    <p:tnLst>
      <p:par>
        <p:cTn id="1" dur="indefinite" restart="never" nodeType="tmRoot"/>
      </p:par>
    </p:tnLst>
    <p:bldLst>
      <p:bldP spid="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4"/>
          </p:nvPr>
        </p:nvSpPr>
        <p:spPr/>
        <p:txBody>
          <a:bodyPr/>
          <a:lstStyle/>
          <a:p>
            <a:r>
              <a:rPr lang="zh-CN" altLang="en-US" dirty="0" smtClean="0"/>
              <a:t>推理模型技术路线</a:t>
            </a:r>
            <a:r>
              <a:rPr lang="en-US" altLang="zh-CN" dirty="0" smtClean="0"/>
              <a:t>1</a:t>
            </a:r>
            <a:r>
              <a:rPr lang="zh-CN" altLang="en-US" dirty="0" smtClean="0"/>
              <a:t>：</a:t>
            </a:r>
            <a:r>
              <a:rPr lang="zh-CN" altLang="en-US" dirty="0"/>
              <a:t>有</a:t>
            </a:r>
            <a:r>
              <a:rPr lang="zh-CN" altLang="en-US" dirty="0" smtClean="0"/>
              <a:t>监督的</a:t>
            </a:r>
            <a:r>
              <a:rPr lang="en-US" altLang="zh-CN" dirty="0" smtClean="0"/>
              <a:t>Reward Model</a:t>
            </a:r>
            <a:endParaRPr lang="zh-CN" altLang="en-US" dirty="0"/>
          </a:p>
        </p:txBody>
      </p:sp>
      <p:sp>
        <p:nvSpPr>
          <p:cNvPr id="9" name="文本框 8"/>
          <p:cNvSpPr txBox="1"/>
          <p:nvPr/>
        </p:nvSpPr>
        <p:spPr>
          <a:xfrm>
            <a:off x="502167" y="962577"/>
            <a:ext cx="10974486" cy="1015663"/>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sz="2000" b="1" dirty="0" smtClean="0">
                <a:latin typeface="微软雅黑" panose="020B0503020204020204" pitchFamily="34" charset="-122"/>
                <a:ea typeface="微软雅黑" panose="020B0503020204020204" pitchFamily="34" charset="-122"/>
                <a:cs typeface="+mn-ea"/>
              </a:rPr>
              <a:t>代表性工作：</a:t>
            </a:r>
            <a:r>
              <a:rPr lang="en-US" altLang="zh-CN" sz="2000" b="1" dirty="0" err="1" smtClean="0">
                <a:latin typeface="微软雅黑" panose="020B0503020204020204" pitchFamily="34" charset="-122"/>
                <a:ea typeface="微软雅黑" panose="020B0503020204020204" pitchFamily="34" charset="-122"/>
                <a:cs typeface="+mn-ea"/>
              </a:rPr>
              <a:t>ChatGPT</a:t>
            </a:r>
            <a:r>
              <a:rPr lang="zh-CN" altLang="en-US" sz="2000" dirty="0">
                <a:latin typeface="微软雅黑" panose="020B0503020204020204" pitchFamily="34" charset="-122"/>
                <a:ea typeface="微软雅黑" panose="020B0503020204020204" pitchFamily="34" charset="-122"/>
                <a:cs typeface="+mn-ea"/>
              </a:rPr>
              <a:t>，</a:t>
            </a:r>
            <a:r>
              <a:rPr lang="en-US" altLang="zh-CN" sz="2000" dirty="0" err="1" smtClean="0">
                <a:latin typeface="微软雅黑" panose="020B0503020204020204" pitchFamily="34" charset="-122"/>
                <a:ea typeface="微软雅黑" panose="020B0503020204020204" pitchFamily="34" charset="-122"/>
                <a:cs typeface="+mn-ea"/>
              </a:rPr>
              <a:t>OpenAI</a:t>
            </a:r>
            <a:r>
              <a:rPr lang="zh-CN" altLang="en-US" sz="2000" dirty="0" smtClean="0">
                <a:latin typeface="微软雅黑" panose="020B0503020204020204" pitchFamily="34" charset="-122"/>
                <a:ea typeface="微软雅黑" panose="020B0503020204020204" pitchFamily="34" charset="-122"/>
                <a:cs typeface="+mn-ea"/>
              </a:rPr>
              <a:t>于</a:t>
            </a:r>
            <a:r>
              <a:rPr lang="en-US" altLang="zh-CN" sz="2000" b="1" dirty="0" smtClean="0">
                <a:latin typeface="微软雅黑" panose="020B0503020204020204" pitchFamily="34" charset="-122"/>
                <a:ea typeface="微软雅黑" panose="020B0503020204020204" pitchFamily="34" charset="-122"/>
                <a:cs typeface="+mn-ea"/>
              </a:rPr>
              <a:t>2022.11</a:t>
            </a:r>
            <a:r>
              <a:rPr lang="zh-CN" altLang="en-US" sz="2000" dirty="0" smtClean="0">
                <a:latin typeface="微软雅黑" panose="020B0503020204020204" pitchFamily="34" charset="-122"/>
                <a:ea typeface="微软雅黑" panose="020B0503020204020204" pitchFamily="34" charset="-122"/>
                <a:cs typeface="+mn-ea"/>
              </a:rPr>
              <a:t>发布，带动基于有监督数据集的推理模型发展</a:t>
            </a:r>
            <a:endParaRPr lang="en-US" altLang="zh-CN" sz="2000" dirty="0" smtClean="0">
              <a:latin typeface="微软雅黑" panose="020B0503020204020204" pitchFamily="34" charset="-122"/>
              <a:ea typeface="微软雅黑" panose="020B0503020204020204" pitchFamily="34" charset="-122"/>
              <a:cs typeface="+mn-ea"/>
            </a:endParaRPr>
          </a:p>
          <a:p>
            <a:pPr marL="285750" indent="-285750">
              <a:lnSpc>
                <a:spcPct val="150000"/>
              </a:lnSpc>
              <a:buFont typeface="Arial" panose="020B0604020202020204" pitchFamily="34" charset="0"/>
              <a:buChar char="•"/>
            </a:pPr>
            <a:r>
              <a:rPr lang="zh-CN" altLang="en-US" sz="2000" b="1" dirty="0" smtClean="0">
                <a:latin typeface="微软雅黑" panose="020B0503020204020204" pitchFamily="34" charset="-122"/>
                <a:ea typeface="微软雅黑" panose="020B0503020204020204" pitchFamily="34" charset="-122"/>
                <a:cs typeface="+mn-ea"/>
              </a:rPr>
              <a:t>其它工作</a:t>
            </a:r>
            <a:r>
              <a:rPr lang="zh-CN" altLang="en-US" sz="2000" dirty="0" smtClean="0">
                <a:latin typeface="微软雅黑" panose="020B0503020204020204" pitchFamily="34" charset="-122"/>
                <a:ea typeface="微软雅黑" panose="020B0503020204020204" pitchFamily="34" charset="-122"/>
                <a:cs typeface="+mn-ea"/>
              </a:rPr>
              <a:t>：</a:t>
            </a:r>
            <a:r>
              <a:rPr lang="en-US" altLang="zh-CN" sz="2000" dirty="0">
                <a:latin typeface="微软雅黑" panose="020B0503020204020204" pitchFamily="34" charset="-122"/>
                <a:ea typeface="微软雅黑" panose="020B0503020204020204" pitchFamily="34" charset="-122"/>
                <a:cs typeface="+mn-ea"/>
              </a:rPr>
              <a:t> Sparrow</a:t>
            </a:r>
            <a:r>
              <a:rPr lang="zh-CN" altLang="en-US" sz="2000" dirty="0">
                <a:latin typeface="微软雅黑" panose="020B0503020204020204" pitchFamily="34" charset="-122"/>
                <a:ea typeface="微软雅黑" panose="020B0503020204020204" pitchFamily="34" charset="-122"/>
                <a:cs typeface="+mn-ea"/>
              </a:rPr>
              <a:t>、</a:t>
            </a:r>
            <a:r>
              <a:rPr lang="en-US" altLang="zh-CN" sz="2000" dirty="0" err="1">
                <a:latin typeface="微软雅黑" panose="020B0503020204020204" pitchFamily="34" charset="-122"/>
                <a:ea typeface="微软雅黑" panose="020B0503020204020204" pitchFamily="34" charset="-122"/>
                <a:cs typeface="+mn-ea"/>
              </a:rPr>
              <a:t>InstructGPT</a:t>
            </a:r>
            <a:r>
              <a:rPr lang="zh-CN" altLang="en-US" sz="2000" dirty="0">
                <a:latin typeface="微软雅黑" panose="020B0503020204020204" pitchFamily="34" charset="-122"/>
                <a:ea typeface="微软雅黑" panose="020B0503020204020204" pitchFamily="34" charset="-122"/>
                <a:cs typeface="+mn-ea"/>
              </a:rPr>
              <a:t>、</a:t>
            </a:r>
            <a:r>
              <a:rPr lang="en-US" altLang="zh-CN" sz="2000" dirty="0" err="1">
                <a:latin typeface="微软雅黑" panose="020B0503020204020204" pitchFamily="34" charset="-122"/>
                <a:ea typeface="微软雅黑" panose="020B0503020204020204" pitchFamily="34" charset="-122"/>
                <a:cs typeface="+mn-ea"/>
              </a:rPr>
              <a:t>ChatGPT</a:t>
            </a:r>
            <a:r>
              <a:rPr lang="zh-CN" altLang="en-US" sz="2000" dirty="0">
                <a:latin typeface="微软雅黑" panose="020B0503020204020204" pitchFamily="34" charset="-122"/>
                <a:ea typeface="微软雅黑" panose="020B0503020204020204" pitchFamily="34" charset="-122"/>
                <a:cs typeface="+mn-ea"/>
              </a:rPr>
              <a:t>、</a:t>
            </a:r>
            <a:r>
              <a:rPr lang="en-US" altLang="zh-CN" sz="2000" dirty="0">
                <a:latin typeface="微软雅黑" panose="020B0503020204020204" pitchFamily="34" charset="-122"/>
                <a:ea typeface="微软雅黑" panose="020B0503020204020204" pitchFamily="34" charset="-122"/>
                <a:cs typeface="+mn-ea"/>
              </a:rPr>
              <a:t>EAGER</a:t>
            </a:r>
            <a:r>
              <a:rPr lang="zh-CN" altLang="en-US" sz="2000" dirty="0">
                <a:latin typeface="微软雅黑" panose="020B0503020204020204" pitchFamily="34" charset="-122"/>
                <a:ea typeface="微软雅黑" panose="020B0503020204020204" pitchFamily="34" charset="-122"/>
                <a:cs typeface="+mn-ea"/>
              </a:rPr>
              <a:t>、</a:t>
            </a:r>
            <a:r>
              <a:rPr lang="en-US" altLang="zh-CN" sz="2000" dirty="0">
                <a:latin typeface="微软雅黑" panose="020B0503020204020204" pitchFamily="34" charset="-122"/>
                <a:ea typeface="微软雅黑" panose="020B0503020204020204" pitchFamily="34" charset="-122"/>
                <a:cs typeface="+mn-ea"/>
              </a:rPr>
              <a:t>ELLM</a:t>
            </a:r>
            <a:r>
              <a:rPr lang="zh-CN" altLang="en-US" sz="2000" dirty="0">
                <a:latin typeface="微软雅黑" panose="020B0503020204020204" pitchFamily="34" charset="-122"/>
                <a:ea typeface="微软雅黑" panose="020B0503020204020204" pitchFamily="34" charset="-122"/>
                <a:cs typeface="+mn-ea"/>
              </a:rPr>
              <a:t>、</a:t>
            </a:r>
            <a:r>
              <a:rPr lang="en-US" altLang="zh-CN" sz="2000" dirty="0">
                <a:latin typeface="微软雅黑" panose="020B0503020204020204" pitchFamily="34" charset="-122"/>
                <a:ea typeface="微软雅黑" panose="020B0503020204020204" pitchFamily="34" charset="-122"/>
                <a:cs typeface="+mn-ea"/>
              </a:rPr>
              <a:t>Eureka</a:t>
            </a:r>
            <a:r>
              <a:rPr lang="zh-CN" altLang="en-US" sz="2000" dirty="0">
                <a:latin typeface="微软雅黑" panose="020B0503020204020204" pitchFamily="34" charset="-122"/>
                <a:ea typeface="微软雅黑" panose="020B0503020204020204" pitchFamily="34" charset="-122"/>
                <a:cs typeface="+mn-ea"/>
              </a:rPr>
              <a:t>、</a:t>
            </a:r>
            <a:r>
              <a:rPr lang="en-US" altLang="zh-CN" sz="2000" dirty="0">
                <a:latin typeface="微软雅黑" panose="020B0503020204020204" pitchFamily="34" charset="-122"/>
                <a:ea typeface="微软雅黑" panose="020B0503020204020204" pitchFamily="34" charset="-122"/>
                <a:cs typeface="+mn-ea"/>
              </a:rPr>
              <a:t>GPT4</a:t>
            </a:r>
            <a:r>
              <a:rPr lang="zh-CN" altLang="en-US" sz="2000" dirty="0" smtClean="0">
                <a:latin typeface="微软雅黑" panose="020B0503020204020204" pitchFamily="34" charset="-122"/>
                <a:ea typeface="微软雅黑" panose="020B0503020204020204" pitchFamily="34" charset="-122"/>
                <a:cs typeface="+mn-ea"/>
              </a:rPr>
              <a:t>、</a:t>
            </a:r>
            <a:r>
              <a:rPr lang="en-US" altLang="zh-CN" sz="2000" dirty="0" smtClean="0">
                <a:latin typeface="微软雅黑" panose="020B0503020204020204" pitchFamily="34" charset="-122"/>
                <a:ea typeface="微软雅黑" panose="020B0503020204020204" pitchFamily="34" charset="-122"/>
                <a:cs typeface="+mn-ea"/>
              </a:rPr>
              <a:t>…</a:t>
            </a:r>
          </a:p>
        </p:txBody>
      </p:sp>
      <p:pic>
        <p:nvPicPr>
          <p:cNvPr id="13" name="图片 12"/>
          <p:cNvPicPr>
            <a:picLocks noChangeAspect="1"/>
          </p:cNvPicPr>
          <p:nvPr/>
        </p:nvPicPr>
        <p:blipFill rotWithShape="1">
          <a:blip r:embed="rId3"/>
          <a:srcRect b="5307"/>
          <a:stretch/>
        </p:blipFill>
        <p:spPr>
          <a:xfrm>
            <a:off x="3793557" y="2052729"/>
            <a:ext cx="4040765" cy="4247192"/>
          </a:xfrm>
          <a:prstGeom prst="rect">
            <a:avLst/>
          </a:prstGeom>
        </p:spPr>
      </p:pic>
      <p:sp>
        <p:nvSpPr>
          <p:cNvPr id="14" name="矩形 13"/>
          <p:cNvSpPr/>
          <p:nvPr/>
        </p:nvSpPr>
        <p:spPr>
          <a:xfrm>
            <a:off x="3431944" y="6344963"/>
            <a:ext cx="4801314" cy="276999"/>
          </a:xfrm>
          <a:prstGeom prst="rect">
            <a:avLst/>
          </a:prstGeom>
        </p:spPr>
        <p:txBody>
          <a:bodyPr wrap="none">
            <a:spAutoFit/>
          </a:bodyPr>
          <a:lstStyle/>
          <a:p>
            <a:r>
              <a:rPr lang="zh-CN" altLang="en-US" sz="1200" b="1" dirty="0" smtClean="0">
                <a:solidFill>
                  <a:srgbClr val="0070C0"/>
                </a:solidFill>
                <a:latin typeface="微软雅黑" panose="020B0503020204020204" pitchFamily="34" charset="-122"/>
                <a:ea typeface="微软雅黑" panose="020B0503020204020204" pitchFamily="34" charset="-122"/>
                <a:cs typeface="+mn-ea"/>
              </a:rPr>
              <a:t>有监督训练的推理模型相比非推理模型，在推理任务上表现更好表现</a:t>
            </a:r>
            <a:endParaRPr lang="zh-CN" altLang="en-US" sz="1200" b="1" dirty="0">
              <a:solidFill>
                <a:srgbClr val="0070C0"/>
              </a:solidFill>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3"/>
          </p:nvPr>
        </p:nvSpPr>
        <p:spPr/>
        <p:txBody>
          <a:bodyPr/>
          <a:lstStyle/>
          <a:p>
            <a:fld id="{D0399D1A-D296-42B7-916E-50FBDB540DBE}" type="slidenum">
              <a:rPr lang="zh-CN" altLang="en-US" smtClean="0"/>
              <a:pPr/>
              <a:t>6</a:t>
            </a:fld>
            <a:endParaRPr lang="zh-CN" altLang="en-US" dirty="0"/>
          </a:p>
        </p:txBody>
      </p:sp>
    </p:spTree>
    <p:extLst>
      <p:ext uri="{BB962C8B-B14F-4D97-AF65-F5344CB8AC3E}">
        <p14:creationId xmlns:p14="http://schemas.microsoft.com/office/powerpoint/2010/main" val="1746566107"/>
      </p:ext>
    </p:extLst>
  </p:cSld>
  <p:clrMapOvr>
    <a:masterClrMapping/>
  </p:clrMapOvr>
  <p:timing>
    <p:tnLst>
      <p:par>
        <p:cTn id="1" dur="indefinite" restart="never" nodeType="tmRoot"/>
      </p:par>
    </p:tnLst>
    <p:bldLst>
      <p:bldP spid="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4"/>
          </p:nvPr>
        </p:nvSpPr>
        <p:spPr/>
        <p:txBody>
          <a:bodyPr/>
          <a:lstStyle/>
          <a:p>
            <a:r>
              <a:rPr lang="zh-CN" altLang="en-US" dirty="0"/>
              <a:t>推理模型技术</a:t>
            </a:r>
            <a:r>
              <a:rPr lang="zh-CN" altLang="en-US" dirty="0" smtClean="0"/>
              <a:t>路线</a:t>
            </a:r>
            <a:r>
              <a:rPr lang="en-US" altLang="zh-CN" dirty="0" smtClean="0"/>
              <a:t>2</a:t>
            </a:r>
            <a:r>
              <a:rPr lang="zh-CN" altLang="en-US" dirty="0" smtClean="0"/>
              <a:t>：无监督</a:t>
            </a:r>
            <a:r>
              <a:rPr lang="zh-CN" altLang="en-US" dirty="0"/>
              <a:t>的</a:t>
            </a:r>
            <a:r>
              <a:rPr lang="en-US" altLang="zh-CN" dirty="0" smtClean="0"/>
              <a:t>RL</a:t>
            </a:r>
            <a:endParaRPr lang="zh-CN" altLang="en-US" dirty="0"/>
          </a:p>
        </p:txBody>
      </p:sp>
      <p:sp>
        <p:nvSpPr>
          <p:cNvPr id="10" name="文本框 9"/>
          <p:cNvSpPr txBox="1"/>
          <p:nvPr/>
        </p:nvSpPr>
        <p:spPr>
          <a:xfrm>
            <a:off x="483773" y="1087400"/>
            <a:ext cx="11160831" cy="2262158"/>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sz="2000" b="1" dirty="0" smtClean="0">
                <a:latin typeface="微软雅黑" panose="020B0503020204020204" pitchFamily="34" charset="-122"/>
                <a:ea typeface="微软雅黑" panose="020B0503020204020204" pitchFamily="34" charset="-122"/>
                <a:cs typeface="+mn-ea"/>
              </a:rPr>
              <a:t>核心</a:t>
            </a:r>
            <a:r>
              <a:rPr lang="zh-CN" altLang="en-US" sz="2000" dirty="0" smtClean="0">
                <a:latin typeface="微软雅黑" panose="020B0503020204020204" pitchFamily="34" charset="-122"/>
                <a:ea typeface="微软雅黑" panose="020B0503020204020204" pitchFamily="34" charset="-122"/>
                <a:cs typeface="+mn-ea"/>
              </a:rPr>
              <a:t>：采用</a:t>
            </a:r>
            <a:r>
              <a:rPr lang="en-US" altLang="zh-CN" sz="2000" dirty="0" smtClean="0">
                <a:latin typeface="微软雅黑" panose="020B0503020204020204" pitchFamily="34" charset="-122"/>
                <a:ea typeface="微软雅黑" panose="020B0503020204020204" pitchFamily="34" charset="-122"/>
                <a:cs typeface="+mn-ea"/>
              </a:rPr>
              <a:t>RL</a:t>
            </a:r>
            <a:r>
              <a:rPr lang="zh-CN" altLang="en-US" sz="2000" dirty="0" smtClean="0">
                <a:latin typeface="微软雅黑" panose="020B0503020204020204" pitchFamily="34" charset="-122"/>
                <a:ea typeface="微软雅黑" panose="020B0503020204020204" pitchFamily="34" charset="-122"/>
                <a:cs typeface="+mn-ea"/>
              </a:rPr>
              <a:t>方法，</a:t>
            </a:r>
            <a:r>
              <a:rPr lang="zh-CN" altLang="en-US" sz="2000" b="1" dirty="0" smtClean="0">
                <a:latin typeface="微软雅黑" panose="020B0503020204020204" pitchFamily="34" charset="-122"/>
                <a:ea typeface="微软雅黑" panose="020B0503020204020204" pitchFamily="34" charset="-122"/>
                <a:cs typeface="+mn-ea"/>
              </a:rPr>
              <a:t>无需依赖有标注数据</a:t>
            </a:r>
            <a:r>
              <a:rPr lang="zh-CN" altLang="en-US" sz="2000" dirty="0" smtClean="0">
                <a:latin typeface="微软雅黑" panose="020B0503020204020204" pitchFamily="34" charset="-122"/>
                <a:ea typeface="微软雅黑" panose="020B0503020204020204" pitchFamily="34" charset="-122"/>
                <a:cs typeface="+mn-ea"/>
              </a:rPr>
              <a:t>，大幅提升模型的推理能力</a:t>
            </a:r>
            <a:endParaRPr lang="en-US" altLang="zh-CN" sz="2000" dirty="0" smtClean="0">
              <a:latin typeface="微软雅黑" panose="020B0503020204020204" pitchFamily="34" charset="-122"/>
              <a:ea typeface="微软雅黑" panose="020B0503020204020204" pitchFamily="34" charset="-122"/>
              <a:cs typeface="+mn-ea"/>
            </a:endParaRPr>
          </a:p>
          <a:p>
            <a:pPr marL="285750" indent="-285750">
              <a:lnSpc>
                <a:spcPct val="150000"/>
              </a:lnSpc>
              <a:buFont typeface="Arial" panose="020B0604020202020204" pitchFamily="34" charset="0"/>
              <a:buChar char="•"/>
            </a:pPr>
            <a:r>
              <a:rPr lang="zh-CN" altLang="en-US" sz="2000" b="1" dirty="0" smtClean="0">
                <a:latin typeface="微软雅黑" panose="020B0503020204020204" pitchFamily="34" charset="-122"/>
                <a:ea typeface="微软雅黑" panose="020B0503020204020204" pitchFamily="34" charset="-122"/>
                <a:cs typeface="+mn-ea"/>
              </a:rPr>
              <a:t>关键</a:t>
            </a:r>
            <a:r>
              <a:rPr lang="zh-CN" altLang="en-US" sz="2000" b="1" dirty="0">
                <a:latin typeface="微软雅黑" panose="020B0503020204020204" pitchFamily="34" charset="-122"/>
                <a:ea typeface="微软雅黑" panose="020B0503020204020204" pitchFamily="34" charset="-122"/>
                <a:cs typeface="+mn-ea"/>
              </a:rPr>
              <a:t>算法</a:t>
            </a:r>
            <a:r>
              <a:rPr lang="zh-CN" altLang="en-US" sz="2000" dirty="0" smtClean="0">
                <a:latin typeface="微软雅黑" panose="020B0503020204020204" pitchFamily="34" charset="-122"/>
                <a:ea typeface="微软雅黑" panose="020B0503020204020204" pitchFamily="34" charset="-122"/>
                <a:cs typeface="+mn-ea"/>
              </a:rPr>
              <a:t>：</a:t>
            </a:r>
            <a:endParaRPr lang="en-US" altLang="zh-CN" sz="2000" dirty="0" smtClean="0">
              <a:latin typeface="微软雅黑" panose="020B0503020204020204" pitchFamily="34" charset="-122"/>
              <a:ea typeface="微软雅黑" panose="020B0503020204020204" pitchFamily="34" charset="-122"/>
              <a:cs typeface="+mn-ea"/>
            </a:endParaRPr>
          </a:p>
          <a:p>
            <a:pPr marL="742950" lvl="1" indent="-285750">
              <a:lnSpc>
                <a:spcPct val="150000"/>
              </a:lnSpc>
              <a:buFont typeface="Arial" panose="020B0604020202020204" pitchFamily="34" charset="0"/>
              <a:buChar char="•"/>
            </a:pPr>
            <a:r>
              <a:rPr lang="zh-CN" altLang="en-US" b="1" dirty="0" smtClean="0">
                <a:latin typeface="微软雅黑" panose="020B0503020204020204" pitchFamily="34" charset="-122"/>
                <a:ea typeface="微软雅黑" panose="020B0503020204020204" pitchFamily="34" charset="-122"/>
                <a:cs typeface="+mn-ea"/>
              </a:rPr>
              <a:t>极简的奖励策略</a:t>
            </a:r>
            <a:r>
              <a:rPr lang="zh-CN" altLang="en-US" dirty="0">
                <a:latin typeface="微软雅黑" panose="020B0503020204020204" pitchFamily="34" charset="-122"/>
                <a:ea typeface="微软雅黑" panose="020B0503020204020204" pitchFamily="34" charset="-122"/>
                <a:cs typeface="+mn-ea"/>
              </a:rPr>
              <a:t>：</a:t>
            </a:r>
            <a:r>
              <a:rPr lang="zh-CN" altLang="en-US" dirty="0" smtClean="0">
                <a:latin typeface="微软雅黑" panose="020B0503020204020204" pitchFamily="34" charset="-122"/>
                <a:ea typeface="微软雅黑" panose="020B0503020204020204" pitchFamily="34" charset="-122"/>
                <a:cs typeface="+mn-ea"/>
              </a:rPr>
              <a:t>如格式奖励等，无需人工打分或标注</a:t>
            </a:r>
            <a:endParaRPr lang="en-US" altLang="zh-CN" dirty="0" smtClean="0">
              <a:latin typeface="微软雅黑" panose="020B0503020204020204" pitchFamily="34" charset="-122"/>
              <a:ea typeface="微软雅黑" panose="020B0503020204020204" pitchFamily="34" charset="-122"/>
              <a:cs typeface="+mn-ea"/>
            </a:endParaRPr>
          </a:p>
          <a:p>
            <a:pPr marL="742950" lvl="1" indent="-285750">
              <a:lnSpc>
                <a:spcPct val="150000"/>
              </a:lnSpc>
              <a:buFont typeface="Arial" panose="020B0604020202020204" pitchFamily="34" charset="0"/>
              <a:buChar char="•"/>
            </a:pPr>
            <a:r>
              <a:rPr lang="zh-CN" altLang="en-US" b="1" dirty="0" smtClean="0">
                <a:latin typeface="微软雅黑" panose="020B0503020204020204" pitchFamily="34" charset="-122"/>
                <a:ea typeface="微软雅黑" panose="020B0503020204020204" pitchFamily="34" charset="-122"/>
                <a:cs typeface="+mn-ea"/>
              </a:rPr>
              <a:t>冷启动</a:t>
            </a:r>
            <a:r>
              <a:rPr lang="zh-CN" altLang="en-US" dirty="0" smtClean="0">
                <a:latin typeface="微软雅黑" panose="020B0503020204020204" pitchFamily="34" charset="-122"/>
                <a:ea typeface="微软雅黑" panose="020B0503020204020204" pitchFamily="34" charset="-122"/>
                <a:cs typeface="+mn-ea"/>
              </a:rPr>
              <a:t>：基于少量高质量</a:t>
            </a:r>
            <a:r>
              <a:rPr lang="en-US" altLang="zh-CN" dirty="0" err="1" smtClean="0">
                <a:latin typeface="微软雅黑" panose="020B0503020204020204" pitchFamily="34" charset="-122"/>
                <a:ea typeface="微软雅黑" panose="020B0503020204020204" pitchFamily="34" charset="-122"/>
                <a:cs typeface="+mn-ea"/>
              </a:rPr>
              <a:t>CoT</a:t>
            </a:r>
            <a:r>
              <a:rPr lang="zh-CN" altLang="en-US" dirty="0" smtClean="0">
                <a:latin typeface="微软雅黑" panose="020B0503020204020204" pitchFamily="34" charset="-122"/>
                <a:ea typeface="微软雅黑" panose="020B0503020204020204" pitchFamily="34" charset="-122"/>
                <a:cs typeface="+mn-ea"/>
              </a:rPr>
              <a:t>数据的模型微调</a:t>
            </a:r>
            <a:endParaRPr lang="en-US" altLang="zh-CN" dirty="0" smtClean="0">
              <a:latin typeface="微软雅黑" panose="020B0503020204020204" pitchFamily="34" charset="-122"/>
              <a:ea typeface="微软雅黑" panose="020B0503020204020204" pitchFamily="34" charset="-122"/>
              <a:cs typeface="+mn-ea"/>
            </a:endParaRPr>
          </a:p>
          <a:p>
            <a:pPr marL="742950" lvl="1" indent="-285750">
              <a:lnSpc>
                <a:spcPct val="150000"/>
              </a:lnSpc>
              <a:buFont typeface="Arial" panose="020B0604020202020204" pitchFamily="34" charset="0"/>
              <a:buChar char="•"/>
            </a:pPr>
            <a:r>
              <a:rPr lang="zh-CN" altLang="en-US" b="1" dirty="0">
                <a:latin typeface="微软雅黑" panose="020B0503020204020204" pitchFamily="34" charset="-122"/>
                <a:ea typeface="微软雅黑" panose="020B0503020204020204" pitchFamily="34" charset="-122"/>
                <a:cs typeface="+mn-ea"/>
              </a:rPr>
              <a:t>多</a:t>
            </a:r>
            <a:r>
              <a:rPr lang="zh-CN" altLang="en-US" b="1" dirty="0" smtClean="0">
                <a:latin typeface="微软雅黑" panose="020B0503020204020204" pitchFamily="34" charset="-122"/>
                <a:ea typeface="微软雅黑" panose="020B0503020204020204" pitchFamily="34" charset="-122"/>
                <a:cs typeface="+mn-ea"/>
              </a:rPr>
              <a:t>阶段训练</a:t>
            </a:r>
            <a:r>
              <a:rPr lang="zh-CN" altLang="en-US" dirty="0" smtClean="0">
                <a:latin typeface="微软雅黑" panose="020B0503020204020204" pitchFamily="34" charset="-122"/>
                <a:ea typeface="微软雅黑" panose="020B0503020204020204" pitchFamily="34" charset="-122"/>
                <a:cs typeface="+mn-ea"/>
              </a:rPr>
              <a:t>：结合规则奖励（如语言一致性）与偏好奖励，确保模型在开放任务的安全性</a:t>
            </a:r>
            <a:endParaRPr lang="en-US" altLang="zh-CN" dirty="0" smtClean="0">
              <a:latin typeface="微软雅黑" panose="020B0503020204020204" pitchFamily="34" charset="-122"/>
              <a:ea typeface="微软雅黑" panose="020B0503020204020204" pitchFamily="34" charset="-122"/>
              <a:cs typeface="+mn-ea"/>
            </a:endParaRPr>
          </a:p>
        </p:txBody>
      </p:sp>
      <p:grpSp>
        <p:nvGrpSpPr>
          <p:cNvPr id="13" name="组合 12"/>
          <p:cNvGrpSpPr/>
          <p:nvPr/>
        </p:nvGrpSpPr>
        <p:grpSpPr>
          <a:xfrm>
            <a:off x="233276" y="3526842"/>
            <a:ext cx="6008902" cy="2875055"/>
            <a:chOff x="499683" y="3001084"/>
            <a:chExt cx="4149072" cy="1749947"/>
          </a:xfrm>
        </p:grpSpPr>
        <p:pic>
          <p:nvPicPr>
            <p:cNvPr id="14" name="图片 13"/>
            <p:cNvPicPr>
              <a:picLocks noChangeAspect="1"/>
            </p:cNvPicPr>
            <p:nvPr/>
          </p:nvPicPr>
          <p:blipFill>
            <a:blip r:embed="rId3"/>
            <a:stretch>
              <a:fillRect/>
            </a:stretch>
          </p:blipFill>
          <p:spPr>
            <a:xfrm>
              <a:off x="943720" y="3001084"/>
              <a:ext cx="3158265" cy="1563651"/>
            </a:xfrm>
            <a:prstGeom prst="rect">
              <a:avLst/>
            </a:prstGeom>
          </p:spPr>
        </p:pic>
        <p:sp>
          <p:nvSpPr>
            <p:cNvPr id="15" name="矩形 14"/>
            <p:cNvSpPr/>
            <p:nvPr/>
          </p:nvSpPr>
          <p:spPr>
            <a:xfrm>
              <a:off x="499683" y="4555500"/>
              <a:ext cx="4149072" cy="195531"/>
            </a:xfrm>
            <a:prstGeom prst="rect">
              <a:avLst/>
            </a:prstGeom>
          </p:spPr>
          <p:txBody>
            <a:bodyPr wrap="square">
              <a:spAutoFit/>
            </a:bodyPr>
            <a:lstStyle/>
            <a:p>
              <a:pPr algn="ctr"/>
              <a:r>
                <a:rPr lang="en-US" altLang="zh-CN" sz="1200" b="1" dirty="0" err="1" smtClean="0">
                  <a:solidFill>
                    <a:srgbClr val="0070C0"/>
                  </a:solidFill>
                  <a:latin typeface="微软雅黑" panose="020B0503020204020204" pitchFamily="34" charset="-122"/>
                  <a:ea typeface="微软雅黑" panose="020B0503020204020204" pitchFamily="34" charset="-122"/>
                  <a:cs typeface="+mn-ea"/>
                </a:rPr>
                <a:t>CoT</a:t>
              </a:r>
              <a:r>
                <a:rPr lang="zh-CN" altLang="en-US" sz="1200" b="1" dirty="0" smtClean="0">
                  <a:solidFill>
                    <a:srgbClr val="0070C0"/>
                  </a:solidFill>
                  <a:latin typeface="微软雅黑" panose="020B0503020204020204" pitchFamily="34" charset="-122"/>
                  <a:ea typeface="微软雅黑" panose="020B0503020204020204" pitchFamily="34" charset="-122"/>
                  <a:cs typeface="+mn-ea"/>
                </a:rPr>
                <a:t>生成：基于推理模型，通过</a:t>
              </a:r>
              <a:r>
                <a:rPr lang="en-US" altLang="zh-CN" sz="1200" b="1" dirty="0" smtClean="0">
                  <a:solidFill>
                    <a:srgbClr val="0070C0"/>
                  </a:solidFill>
                  <a:latin typeface="微软雅黑" panose="020B0503020204020204" pitchFamily="34" charset="-122"/>
                  <a:ea typeface="微软雅黑" panose="020B0503020204020204" pitchFamily="34" charset="-122"/>
                  <a:cs typeface="+mn-ea"/>
                </a:rPr>
                <a:t>zero-shot/prompt learning</a:t>
              </a:r>
              <a:r>
                <a:rPr lang="zh-CN" altLang="en-US" sz="1200" b="1" dirty="0" smtClean="0">
                  <a:solidFill>
                    <a:srgbClr val="0070C0"/>
                  </a:solidFill>
                  <a:latin typeface="微软雅黑" panose="020B0503020204020204" pitchFamily="34" charset="-122"/>
                  <a:ea typeface="微软雅黑" panose="020B0503020204020204" pitchFamily="34" charset="-122"/>
                  <a:cs typeface="+mn-ea"/>
                </a:rPr>
                <a:t>等方式生成</a:t>
              </a:r>
              <a:endParaRPr lang="zh-CN" altLang="en-US" sz="1200" b="1" dirty="0">
                <a:solidFill>
                  <a:srgbClr val="0070C0"/>
                </a:solidFill>
                <a:latin typeface="微软雅黑" panose="020B0503020204020204" pitchFamily="34" charset="-122"/>
                <a:ea typeface="微软雅黑" panose="020B0503020204020204" pitchFamily="34" charset="-122"/>
              </a:endParaRPr>
            </a:p>
          </p:txBody>
        </p:sp>
      </p:grpSp>
      <p:grpSp>
        <p:nvGrpSpPr>
          <p:cNvPr id="16" name="组合 15"/>
          <p:cNvGrpSpPr/>
          <p:nvPr/>
        </p:nvGrpSpPr>
        <p:grpSpPr>
          <a:xfrm>
            <a:off x="5997933" y="3592156"/>
            <a:ext cx="5554797" cy="2773525"/>
            <a:chOff x="4464108" y="2991850"/>
            <a:chExt cx="4006789" cy="1716621"/>
          </a:xfrm>
        </p:grpSpPr>
        <p:sp>
          <p:nvSpPr>
            <p:cNvPr id="17" name="矩形 16"/>
            <p:cNvSpPr/>
            <p:nvPr/>
          </p:nvSpPr>
          <p:spPr>
            <a:xfrm>
              <a:off x="4940623" y="4537028"/>
              <a:ext cx="3056646" cy="171443"/>
            </a:xfrm>
            <a:prstGeom prst="rect">
              <a:avLst/>
            </a:prstGeom>
          </p:spPr>
          <p:txBody>
            <a:bodyPr wrap="none">
              <a:spAutoFit/>
            </a:bodyPr>
            <a:lstStyle/>
            <a:p>
              <a:pPr algn="ctr"/>
              <a:r>
                <a:rPr lang="en-US" altLang="zh-CN" sz="1200" b="1" dirty="0" smtClean="0">
                  <a:solidFill>
                    <a:srgbClr val="0070C0"/>
                  </a:solidFill>
                  <a:latin typeface="微软雅黑" panose="020B0503020204020204" pitchFamily="34" charset="-122"/>
                  <a:ea typeface="微软雅黑" panose="020B0503020204020204" pitchFamily="34" charset="-122"/>
                  <a:cs typeface="+mn-ea"/>
                </a:rPr>
                <a:t>SFT: </a:t>
              </a:r>
              <a:r>
                <a:rPr lang="zh-CN" altLang="en-US" sz="1200" b="1" dirty="0" smtClean="0">
                  <a:solidFill>
                    <a:srgbClr val="0070C0"/>
                  </a:solidFill>
                  <a:latin typeface="微软雅黑" panose="020B0503020204020204" pitchFamily="34" charset="-122"/>
                  <a:ea typeface="微软雅黑" panose="020B0503020204020204" pitchFamily="34" charset="-122"/>
                  <a:cs typeface="+mn-ea"/>
                </a:rPr>
                <a:t>通过自回归监督训练方式，基于</a:t>
              </a:r>
              <a:r>
                <a:rPr lang="en-US" altLang="zh-CN" sz="1200" b="1" dirty="0" err="1" smtClean="0">
                  <a:solidFill>
                    <a:srgbClr val="0070C0"/>
                  </a:solidFill>
                  <a:latin typeface="微软雅黑" panose="020B0503020204020204" pitchFamily="34" charset="-122"/>
                  <a:ea typeface="微软雅黑" panose="020B0503020204020204" pitchFamily="34" charset="-122"/>
                  <a:cs typeface="+mn-ea"/>
                </a:rPr>
                <a:t>CoT</a:t>
              </a:r>
              <a:r>
                <a:rPr lang="zh-CN" altLang="en-US" sz="1200" b="1" dirty="0" smtClean="0">
                  <a:solidFill>
                    <a:srgbClr val="0070C0"/>
                  </a:solidFill>
                  <a:latin typeface="微软雅黑" panose="020B0503020204020204" pitchFamily="34" charset="-122"/>
                  <a:ea typeface="微软雅黑" panose="020B0503020204020204" pitchFamily="34" charset="-122"/>
                  <a:cs typeface="+mn-ea"/>
                </a:rPr>
                <a:t>推理数据微调模型</a:t>
              </a:r>
              <a:endParaRPr lang="en-US" altLang="zh-CN" sz="1200" b="1" dirty="0" smtClean="0">
                <a:solidFill>
                  <a:srgbClr val="0070C0"/>
                </a:solidFill>
                <a:latin typeface="微软雅黑" panose="020B0503020204020204" pitchFamily="34" charset="-122"/>
                <a:ea typeface="微软雅黑" panose="020B0503020204020204" pitchFamily="34" charset="-122"/>
                <a:cs typeface="+mn-ea"/>
              </a:endParaRPr>
            </a:p>
          </p:txBody>
        </p:sp>
        <p:pic>
          <p:nvPicPr>
            <p:cNvPr id="18" name="Picture 2" descr="Review — GLM: General Language Model Pretraining with Autoregressive Blank  Infilling | by Sik-Ho Tsang | Medium"/>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64108" y="2991850"/>
              <a:ext cx="4006789" cy="1522720"/>
            </a:xfrm>
            <a:prstGeom prst="rect">
              <a:avLst/>
            </a:prstGeom>
            <a:noFill/>
            <a:extLst>
              <a:ext uri="{909E8E84-426E-40DD-AFC4-6F175D3DCCD1}">
                <a14:hiddenFill xmlns:a14="http://schemas.microsoft.com/office/drawing/2010/main">
                  <a:solidFill>
                    <a:srgbClr val="FFFFFF"/>
                  </a:solidFill>
                </a14:hiddenFill>
              </a:ext>
            </a:extLst>
          </p:spPr>
        </p:pic>
      </p:grpSp>
      <p:sp>
        <p:nvSpPr>
          <p:cNvPr id="4" name="灯片编号占位符 3"/>
          <p:cNvSpPr>
            <a:spLocks noGrp="1"/>
          </p:cNvSpPr>
          <p:nvPr>
            <p:ph type="sldNum" sz="quarter" idx="13"/>
          </p:nvPr>
        </p:nvSpPr>
        <p:spPr/>
        <p:txBody>
          <a:bodyPr/>
          <a:lstStyle/>
          <a:p>
            <a:fld id="{D0399D1A-D296-42B7-916E-50FBDB540DBE}" type="slidenum">
              <a:rPr lang="zh-CN" altLang="en-US" smtClean="0"/>
              <a:pPr/>
              <a:t>7</a:t>
            </a:fld>
            <a:endParaRPr lang="zh-CN" altLang="en-US" dirty="0"/>
          </a:p>
        </p:txBody>
      </p:sp>
    </p:spTree>
    <p:extLst>
      <p:ext uri="{BB962C8B-B14F-4D97-AF65-F5344CB8AC3E}">
        <p14:creationId xmlns:p14="http://schemas.microsoft.com/office/powerpoint/2010/main" val="1451672414"/>
      </p:ext>
    </p:extLst>
  </p:cSld>
  <p:clrMapOvr>
    <a:masterClrMapping/>
  </p:clrMapOvr>
  <p:timing>
    <p:tnLst>
      <p:par>
        <p:cTn id="1" dur="indefinite" restart="never" nodeType="tmRoot"/>
      </p:par>
    </p:tnLst>
    <p:bldLst>
      <p:bldP spid="1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4"/>
          </p:nvPr>
        </p:nvSpPr>
        <p:spPr/>
        <p:txBody>
          <a:bodyPr/>
          <a:lstStyle/>
          <a:p>
            <a:r>
              <a:rPr lang="zh-CN" altLang="en-US" dirty="0"/>
              <a:t>推理模型技术</a:t>
            </a:r>
            <a:r>
              <a:rPr lang="zh-CN" altLang="en-US" dirty="0" smtClean="0"/>
              <a:t>路线</a:t>
            </a:r>
            <a:r>
              <a:rPr lang="en-US" altLang="zh-CN" dirty="0" smtClean="0"/>
              <a:t>2</a:t>
            </a:r>
            <a:r>
              <a:rPr lang="zh-CN" altLang="en-US" dirty="0" smtClean="0"/>
              <a:t>：无监督</a:t>
            </a:r>
            <a:r>
              <a:rPr lang="zh-CN" altLang="en-US" dirty="0"/>
              <a:t>的</a:t>
            </a:r>
            <a:r>
              <a:rPr lang="en-US" altLang="zh-CN" dirty="0" smtClean="0"/>
              <a:t>RL</a:t>
            </a:r>
            <a:endParaRPr lang="zh-CN" altLang="en-US" dirty="0"/>
          </a:p>
        </p:txBody>
      </p:sp>
      <p:sp>
        <p:nvSpPr>
          <p:cNvPr id="10" name="文本框 9"/>
          <p:cNvSpPr txBox="1"/>
          <p:nvPr/>
        </p:nvSpPr>
        <p:spPr>
          <a:xfrm>
            <a:off x="557961" y="1274014"/>
            <a:ext cx="10712962" cy="4339650"/>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sz="2000" b="1" dirty="0" smtClean="0">
                <a:latin typeface="微软雅黑" panose="020B0503020204020204" pitchFamily="34" charset="-122"/>
                <a:ea typeface="微软雅黑" panose="020B0503020204020204" pitchFamily="34" charset="-122"/>
                <a:cs typeface="+mn-ea"/>
              </a:rPr>
              <a:t>代表性工作：</a:t>
            </a:r>
            <a:r>
              <a:rPr lang="en-US" altLang="zh-CN" sz="2000" b="1" dirty="0" smtClean="0">
                <a:latin typeface="微软雅黑" panose="020B0503020204020204" pitchFamily="34" charset="-122"/>
                <a:ea typeface="微软雅黑" panose="020B0503020204020204" pitchFamily="34" charset="-122"/>
                <a:cs typeface="+mn-ea"/>
              </a:rPr>
              <a:t>DeepSeek-R1</a:t>
            </a:r>
            <a:r>
              <a:rPr lang="zh-CN" altLang="en-US" sz="2000" b="1" dirty="0" smtClean="0">
                <a:latin typeface="微软雅黑" panose="020B0503020204020204" pitchFamily="34" charset="-122"/>
                <a:ea typeface="微软雅黑" panose="020B0503020204020204" pitchFamily="34" charset="-122"/>
                <a:cs typeface="+mn-ea"/>
              </a:rPr>
              <a:t>：采用</a:t>
            </a:r>
            <a:r>
              <a:rPr lang="en-US" altLang="zh-CN" sz="2000" b="1" dirty="0">
                <a:latin typeface="微软雅黑" panose="020B0503020204020204" pitchFamily="34" charset="-122"/>
                <a:ea typeface="微软雅黑" panose="020B0503020204020204" pitchFamily="34" charset="-122"/>
                <a:cs typeface="+mn-ea"/>
              </a:rPr>
              <a:t>RL</a:t>
            </a:r>
            <a:r>
              <a:rPr lang="zh-CN" altLang="en-US" sz="2000" b="1" dirty="0">
                <a:latin typeface="微软雅黑" panose="020B0503020204020204" pitchFamily="34" charset="-122"/>
                <a:ea typeface="微软雅黑" panose="020B0503020204020204" pitchFamily="34" charset="-122"/>
                <a:cs typeface="+mn-ea"/>
              </a:rPr>
              <a:t>方法</a:t>
            </a:r>
            <a:r>
              <a:rPr lang="zh-CN" altLang="en-US" sz="2000" b="1" dirty="0" smtClean="0">
                <a:latin typeface="微软雅黑" panose="020B0503020204020204" pitchFamily="34" charset="-122"/>
                <a:ea typeface="微软雅黑" panose="020B0503020204020204" pitchFamily="34" charset="-122"/>
                <a:cs typeface="+mn-ea"/>
              </a:rPr>
              <a:t>，大幅</a:t>
            </a:r>
            <a:r>
              <a:rPr lang="zh-CN" altLang="en-US" sz="2000" b="1" dirty="0">
                <a:latin typeface="微软雅黑" panose="020B0503020204020204" pitchFamily="34" charset="-122"/>
                <a:ea typeface="微软雅黑" panose="020B0503020204020204" pitchFamily="34" charset="-122"/>
                <a:cs typeface="+mn-ea"/>
              </a:rPr>
              <a:t>提升模型推理能力</a:t>
            </a:r>
          </a:p>
          <a:p>
            <a:pPr marL="285750" indent="-285750">
              <a:lnSpc>
                <a:spcPct val="150000"/>
              </a:lnSpc>
              <a:buFont typeface="Arial" panose="020B0604020202020204" pitchFamily="34" charset="0"/>
              <a:buChar char="•"/>
            </a:pPr>
            <a:r>
              <a:rPr lang="zh-CN" altLang="en-US" sz="2000" b="1" dirty="0" smtClean="0">
                <a:latin typeface="微软雅黑" panose="020B0503020204020204" pitchFamily="34" charset="-122"/>
                <a:ea typeface="微软雅黑" panose="020B0503020204020204" pitchFamily="34" charset="-122"/>
                <a:cs typeface="+mn-ea"/>
              </a:rPr>
              <a:t>涌现的其它工作</a:t>
            </a:r>
            <a:r>
              <a:rPr lang="zh-CN" altLang="en-US" sz="2000" dirty="0" smtClean="0">
                <a:latin typeface="微软雅黑" panose="020B0503020204020204" pitchFamily="34" charset="-122"/>
                <a:ea typeface="微软雅黑" panose="020B0503020204020204" pitchFamily="34" charset="-122"/>
                <a:cs typeface="+mn-ea"/>
              </a:rPr>
              <a:t>：</a:t>
            </a:r>
            <a:endParaRPr lang="en-US" altLang="zh-CN" sz="2000" dirty="0" smtClean="0">
              <a:latin typeface="微软雅黑" panose="020B0503020204020204" pitchFamily="34" charset="-122"/>
              <a:ea typeface="微软雅黑" panose="020B0503020204020204" pitchFamily="34" charset="-122"/>
              <a:cs typeface="+mn-ea"/>
            </a:endParaRPr>
          </a:p>
          <a:p>
            <a:pPr marL="742950" lvl="1" indent="-285750">
              <a:lnSpc>
                <a:spcPct val="150000"/>
              </a:lnSpc>
              <a:buFont typeface="Arial" panose="020B0604020202020204" pitchFamily="34" charset="0"/>
              <a:buChar char="•"/>
            </a:pPr>
            <a:r>
              <a:rPr lang="en-US" altLang="zh-CN" b="1" dirty="0">
                <a:latin typeface="微软雅黑" panose="020B0503020204020204" pitchFamily="34" charset="-122"/>
                <a:ea typeface="微软雅黑" panose="020B0503020204020204" pitchFamily="34" charset="-122"/>
                <a:cs typeface="+mn-ea"/>
              </a:rPr>
              <a:t>2025.01 </a:t>
            </a:r>
            <a:r>
              <a:rPr lang="en-US" altLang="zh-CN" b="1" dirty="0" err="1">
                <a:latin typeface="微软雅黑" panose="020B0503020204020204" pitchFamily="34" charset="-122"/>
                <a:ea typeface="微软雅黑" panose="020B0503020204020204" pitchFamily="34" charset="-122"/>
                <a:cs typeface="+mn-ea"/>
              </a:rPr>
              <a:t>rStar</a:t>
            </a:r>
            <a:r>
              <a:rPr lang="en-US" altLang="zh-CN" b="1" dirty="0">
                <a:latin typeface="微软雅黑" panose="020B0503020204020204" pitchFamily="34" charset="-122"/>
                <a:ea typeface="微软雅黑" panose="020B0503020204020204" pitchFamily="34" charset="-122"/>
                <a:cs typeface="+mn-ea"/>
              </a:rPr>
              <a:t>-Math</a:t>
            </a:r>
            <a:r>
              <a:rPr lang="zh-CN" altLang="en-US" dirty="0">
                <a:latin typeface="微软雅黑" panose="020B0503020204020204" pitchFamily="34" charset="-122"/>
                <a:ea typeface="微软雅黑" panose="020B0503020204020204" pitchFamily="34" charset="-122"/>
                <a:cs typeface="+mn-ea"/>
              </a:rPr>
              <a:t>：基于</a:t>
            </a:r>
            <a:r>
              <a:rPr lang="en-US" altLang="zh-CN" dirty="0">
                <a:latin typeface="微软雅黑" panose="020B0503020204020204" pitchFamily="34" charset="-122"/>
                <a:ea typeface="微软雅黑" panose="020B0503020204020204" pitchFamily="34" charset="-122"/>
                <a:cs typeface="+mn-ea"/>
              </a:rPr>
              <a:t>MCTS</a:t>
            </a:r>
            <a:r>
              <a:rPr lang="zh-CN" altLang="en-US" dirty="0">
                <a:latin typeface="微软雅黑" panose="020B0503020204020204" pitchFamily="34" charset="-122"/>
                <a:ea typeface="微软雅黑" panose="020B0503020204020204" pitchFamily="34" charset="-122"/>
                <a:cs typeface="+mn-ea"/>
              </a:rPr>
              <a:t>实现深度思考，专注于数学领域的推理优化</a:t>
            </a:r>
          </a:p>
          <a:p>
            <a:pPr marL="742950" lvl="1" indent="-285750">
              <a:lnSpc>
                <a:spcPct val="150000"/>
              </a:lnSpc>
              <a:buFont typeface="Arial" panose="020B0604020202020204" pitchFamily="34" charset="0"/>
              <a:buChar char="•"/>
            </a:pPr>
            <a:r>
              <a:rPr lang="en-US" altLang="zh-CN" b="1" dirty="0">
                <a:latin typeface="微软雅黑" panose="020B0503020204020204" pitchFamily="34" charset="-122"/>
                <a:ea typeface="微软雅黑" panose="020B0503020204020204" pitchFamily="34" charset="-122"/>
                <a:cs typeface="+mn-ea"/>
              </a:rPr>
              <a:t>2025.01 DeepSeek-R1</a:t>
            </a:r>
            <a:r>
              <a:rPr lang="zh-CN" altLang="en-US" dirty="0">
                <a:latin typeface="微软雅黑" panose="020B0503020204020204" pitchFamily="34" charset="-122"/>
                <a:ea typeface="微软雅黑" panose="020B0503020204020204" pitchFamily="34" charset="-122"/>
                <a:cs typeface="+mn-ea"/>
              </a:rPr>
              <a:t>：基于纯</a:t>
            </a:r>
            <a:r>
              <a:rPr lang="en-US" altLang="zh-CN" dirty="0">
                <a:latin typeface="微软雅黑" panose="020B0503020204020204" pitchFamily="34" charset="-122"/>
                <a:ea typeface="微软雅黑" panose="020B0503020204020204" pitchFamily="34" charset="-122"/>
                <a:cs typeface="+mn-ea"/>
              </a:rPr>
              <a:t>RL</a:t>
            </a:r>
            <a:r>
              <a:rPr lang="zh-CN" altLang="en-US" dirty="0">
                <a:latin typeface="微软雅黑" panose="020B0503020204020204" pitchFamily="34" charset="-122"/>
                <a:ea typeface="微软雅黑" panose="020B0503020204020204" pitchFamily="34" charset="-122"/>
                <a:cs typeface="+mn-ea"/>
              </a:rPr>
              <a:t>的推理模型，在</a:t>
            </a:r>
            <a:r>
              <a:rPr lang="en-US" altLang="zh-CN" dirty="0">
                <a:latin typeface="微软雅黑" panose="020B0503020204020204" pitchFamily="34" charset="-122"/>
                <a:ea typeface="微软雅黑" panose="020B0503020204020204" pitchFamily="34" charset="-122"/>
                <a:cs typeface="+mn-ea"/>
              </a:rPr>
              <a:t>Math</a:t>
            </a:r>
            <a:r>
              <a:rPr lang="zh-CN" altLang="en-US" dirty="0">
                <a:latin typeface="微软雅黑" panose="020B0503020204020204" pitchFamily="34" charset="-122"/>
                <a:ea typeface="微软雅黑" panose="020B0503020204020204" pitchFamily="34" charset="-122"/>
                <a:cs typeface="+mn-ea"/>
              </a:rPr>
              <a:t>等领域的</a:t>
            </a:r>
            <a:r>
              <a:rPr lang="en-US" altLang="zh-CN" dirty="0">
                <a:latin typeface="微软雅黑" panose="020B0503020204020204" pitchFamily="34" charset="-122"/>
                <a:ea typeface="微软雅黑" panose="020B0503020204020204" pitchFamily="34" charset="-122"/>
                <a:cs typeface="+mn-ea"/>
              </a:rPr>
              <a:t>SOTA</a:t>
            </a:r>
            <a:r>
              <a:rPr lang="zh-CN" altLang="en-US" dirty="0">
                <a:latin typeface="微软雅黑" panose="020B0503020204020204" pitchFamily="34" charset="-122"/>
                <a:ea typeface="微软雅黑" panose="020B0503020204020204" pitchFamily="34" charset="-122"/>
                <a:cs typeface="+mn-ea"/>
              </a:rPr>
              <a:t>模型，颠覆推理模型实现范式</a:t>
            </a:r>
          </a:p>
          <a:p>
            <a:pPr marL="742950" lvl="1" indent="-285750">
              <a:lnSpc>
                <a:spcPct val="150000"/>
              </a:lnSpc>
              <a:buFont typeface="Arial" panose="020B0604020202020204" pitchFamily="34" charset="0"/>
              <a:buChar char="•"/>
            </a:pPr>
            <a:r>
              <a:rPr lang="en-US" altLang="zh-CN" b="1" dirty="0">
                <a:latin typeface="微软雅黑" panose="020B0503020204020204" pitchFamily="34" charset="-122"/>
                <a:ea typeface="微软雅黑" panose="020B0503020204020204" pitchFamily="34" charset="-122"/>
                <a:cs typeface="+mn-ea"/>
              </a:rPr>
              <a:t>2025.02 LIMO</a:t>
            </a:r>
            <a:r>
              <a:rPr lang="zh-CN" altLang="en-US" dirty="0">
                <a:latin typeface="微软雅黑" panose="020B0503020204020204" pitchFamily="34" charset="-122"/>
                <a:ea typeface="微软雅黑" panose="020B0503020204020204" pitchFamily="34" charset="-122"/>
                <a:cs typeface="+mn-ea"/>
              </a:rPr>
              <a:t>：验证基于少量</a:t>
            </a:r>
            <a:r>
              <a:rPr lang="en-US" altLang="zh-CN" dirty="0">
                <a:latin typeface="微软雅黑" panose="020B0503020204020204" pitchFamily="34" charset="-122"/>
                <a:ea typeface="微软雅黑" panose="020B0503020204020204" pitchFamily="34" charset="-122"/>
                <a:cs typeface="+mn-ea"/>
              </a:rPr>
              <a:t>(800+)</a:t>
            </a:r>
            <a:r>
              <a:rPr lang="zh-CN" altLang="en-US" dirty="0">
                <a:latin typeface="微软雅黑" panose="020B0503020204020204" pitchFamily="34" charset="-122"/>
                <a:ea typeface="微软雅黑" panose="020B0503020204020204" pitchFamily="34" charset="-122"/>
                <a:cs typeface="+mn-ea"/>
              </a:rPr>
              <a:t>精心设计的样本</a:t>
            </a:r>
            <a:r>
              <a:rPr lang="en-US" altLang="zh-CN" dirty="0">
                <a:latin typeface="微软雅黑" panose="020B0503020204020204" pitchFamily="34" charset="-122"/>
                <a:ea typeface="微软雅黑" panose="020B0503020204020204" pitchFamily="34" charset="-122"/>
                <a:cs typeface="+mn-ea"/>
              </a:rPr>
              <a:t>+RL</a:t>
            </a:r>
            <a:r>
              <a:rPr lang="zh-CN" altLang="en-US" dirty="0">
                <a:latin typeface="微软雅黑" panose="020B0503020204020204" pitchFamily="34" charset="-122"/>
                <a:ea typeface="微软雅黑" panose="020B0503020204020204" pitchFamily="34" charset="-122"/>
                <a:cs typeface="+mn-ea"/>
              </a:rPr>
              <a:t>，可实现数学推理能力的质的飞跃</a:t>
            </a:r>
          </a:p>
          <a:p>
            <a:pPr marL="742950" lvl="1" indent="-285750">
              <a:lnSpc>
                <a:spcPct val="150000"/>
              </a:lnSpc>
              <a:buFont typeface="Arial" panose="020B0604020202020204" pitchFamily="34" charset="0"/>
              <a:buChar char="•"/>
            </a:pPr>
            <a:r>
              <a:rPr lang="en-US" altLang="zh-CN" b="1" dirty="0">
                <a:latin typeface="微软雅黑" panose="020B0503020204020204" pitchFamily="34" charset="-122"/>
                <a:ea typeface="微软雅黑" panose="020B0503020204020204" pitchFamily="34" charset="-122"/>
                <a:cs typeface="+mn-ea"/>
              </a:rPr>
              <a:t>2025.02 OpenAI-o1-IOI</a:t>
            </a:r>
            <a:r>
              <a:rPr lang="zh-CN" altLang="en-US" dirty="0">
                <a:latin typeface="微软雅黑" panose="020B0503020204020204" pitchFamily="34" charset="-122"/>
                <a:ea typeface="微软雅黑" panose="020B0503020204020204" pitchFamily="34" charset="-122"/>
                <a:cs typeface="+mn-ea"/>
              </a:rPr>
              <a:t>：基于</a:t>
            </a:r>
            <a:r>
              <a:rPr lang="en-US" altLang="zh-CN" dirty="0">
                <a:latin typeface="微软雅黑" panose="020B0503020204020204" pitchFamily="34" charset="-122"/>
                <a:ea typeface="微软雅黑" panose="020B0503020204020204" pitchFamily="34" charset="-122"/>
                <a:cs typeface="+mn-ea"/>
              </a:rPr>
              <a:t>RL+TTC</a:t>
            </a:r>
            <a:r>
              <a:rPr lang="zh-CN" altLang="en-US" dirty="0">
                <a:latin typeface="微软雅黑" panose="020B0503020204020204" pitchFamily="34" charset="-122"/>
                <a:ea typeface="微软雅黑" panose="020B0503020204020204" pitchFamily="34" charset="-122"/>
                <a:cs typeface="+mn-ea"/>
              </a:rPr>
              <a:t>打造的在编程竞赛中表现超群的</a:t>
            </a:r>
            <a:r>
              <a:rPr lang="en-US" altLang="zh-CN" dirty="0">
                <a:latin typeface="微软雅黑" panose="020B0503020204020204" pitchFamily="34" charset="-122"/>
                <a:ea typeface="微软雅黑" panose="020B0503020204020204" pitchFamily="34" charset="-122"/>
                <a:cs typeface="+mn-ea"/>
              </a:rPr>
              <a:t>AI</a:t>
            </a:r>
            <a:r>
              <a:rPr lang="zh-CN" altLang="en-US" dirty="0">
                <a:latin typeface="微软雅黑" panose="020B0503020204020204" pitchFamily="34" charset="-122"/>
                <a:ea typeface="微软雅黑" panose="020B0503020204020204" pitchFamily="34" charset="-122"/>
                <a:cs typeface="+mn-ea"/>
              </a:rPr>
              <a:t>模型</a:t>
            </a:r>
          </a:p>
          <a:p>
            <a:pPr marL="742950" lvl="1" indent="-285750">
              <a:lnSpc>
                <a:spcPct val="150000"/>
              </a:lnSpc>
              <a:buFont typeface="Arial" panose="020B0604020202020204" pitchFamily="34" charset="0"/>
              <a:buChar char="•"/>
            </a:pPr>
            <a:r>
              <a:rPr lang="en-US" altLang="zh-CN" b="1" dirty="0">
                <a:latin typeface="微软雅黑" panose="020B0503020204020204" pitchFamily="34" charset="-122"/>
                <a:ea typeface="微软雅黑" panose="020B0503020204020204" pitchFamily="34" charset="-122"/>
                <a:cs typeface="+mn-ea"/>
              </a:rPr>
              <a:t>2025.02 </a:t>
            </a:r>
            <a:r>
              <a:rPr lang="en-US" altLang="zh-CN" b="1" dirty="0" err="1">
                <a:latin typeface="微软雅黑" panose="020B0503020204020204" pitchFamily="34" charset="-122"/>
                <a:ea typeface="微软雅黑" panose="020B0503020204020204" pitchFamily="34" charset="-122"/>
                <a:cs typeface="+mn-ea"/>
              </a:rPr>
              <a:t>ReasonFlux</a:t>
            </a:r>
            <a:r>
              <a:rPr lang="zh-CN" altLang="en-US" dirty="0">
                <a:latin typeface="微软雅黑" panose="020B0503020204020204" pitchFamily="34" charset="-122"/>
                <a:ea typeface="微软雅黑" panose="020B0503020204020204" pitchFamily="34" charset="-122"/>
                <a:cs typeface="+mn-ea"/>
              </a:rPr>
              <a:t>：基于少量</a:t>
            </a:r>
            <a:r>
              <a:rPr lang="en-US" altLang="zh-CN" dirty="0">
                <a:latin typeface="微软雅黑" panose="020B0503020204020204" pitchFamily="34" charset="-122"/>
                <a:ea typeface="微软雅黑" panose="020B0503020204020204" pitchFamily="34" charset="-122"/>
                <a:cs typeface="+mn-ea"/>
              </a:rPr>
              <a:t>(500+)</a:t>
            </a:r>
            <a:r>
              <a:rPr lang="zh-CN" altLang="en-US" dirty="0">
                <a:latin typeface="微软雅黑" panose="020B0503020204020204" pitchFamily="34" charset="-122"/>
                <a:ea typeface="微软雅黑" panose="020B0503020204020204" pitchFamily="34" charset="-122"/>
                <a:cs typeface="+mn-ea"/>
              </a:rPr>
              <a:t>精巧设计的</a:t>
            </a:r>
            <a:r>
              <a:rPr lang="en-US" altLang="zh-CN" dirty="0" err="1">
                <a:latin typeface="微软雅黑" panose="020B0503020204020204" pitchFamily="34" charset="-122"/>
                <a:ea typeface="微软雅黑" panose="020B0503020204020204" pitchFamily="34" charset="-122"/>
                <a:cs typeface="+mn-ea"/>
              </a:rPr>
              <a:t>CoT</a:t>
            </a:r>
            <a:r>
              <a:rPr lang="zh-CN" altLang="en-US" dirty="0">
                <a:latin typeface="微软雅黑" panose="020B0503020204020204" pitchFamily="34" charset="-122"/>
                <a:ea typeface="微软雅黑" panose="020B0503020204020204" pitchFamily="34" charset="-122"/>
                <a:cs typeface="+mn-ea"/>
              </a:rPr>
              <a:t>数据</a:t>
            </a:r>
            <a:r>
              <a:rPr lang="en-US" altLang="zh-CN" dirty="0">
                <a:latin typeface="微软雅黑" panose="020B0503020204020204" pitchFamily="34" charset="-122"/>
                <a:ea typeface="微软雅黑" panose="020B0503020204020204" pitchFamily="34" charset="-122"/>
                <a:cs typeface="+mn-ea"/>
              </a:rPr>
              <a:t>+</a:t>
            </a:r>
            <a:r>
              <a:rPr lang="zh-CN" altLang="en-US" dirty="0">
                <a:latin typeface="微软雅黑" panose="020B0503020204020204" pitchFamily="34" charset="-122"/>
                <a:ea typeface="微软雅黑" panose="020B0503020204020204" pitchFamily="34" charset="-122"/>
                <a:cs typeface="+mn-ea"/>
              </a:rPr>
              <a:t>分层强化学习，验证创新的方法可弥补算力的差距，并大幅提升数学推理能力</a:t>
            </a:r>
          </a:p>
          <a:p>
            <a:pPr marL="742950" lvl="1" indent="-285750">
              <a:lnSpc>
                <a:spcPct val="150000"/>
              </a:lnSpc>
              <a:buFont typeface="Arial" panose="020B0604020202020204" pitchFamily="34" charset="0"/>
              <a:buChar char="•"/>
            </a:pPr>
            <a:r>
              <a:rPr lang="en-US" altLang="zh-CN" b="1" dirty="0">
                <a:latin typeface="微软雅黑" panose="020B0503020204020204" pitchFamily="34" charset="-122"/>
                <a:ea typeface="微软雅黑" panose="020B0503020204020204" pitchFamily="34" charset="-122"/>
                <a:cs typeface="+mn-ea"/>
              </a:rPr>
              <a:t>More and more……</a:t>
            </a:r>
          </a:p>
        </p:txBody>
      </p:sp>
      <p:sp>
        <p:nvSpPr>
          <p:cNvPr id="4" name="灯片编号占位符 3"/>
          <p:cNvSpPr>
            <a:spLocks noGrp="1"/>
          </p:cNvSpPr>
          <p:nvPr>
            <p:ph type="sldNum" sz="quarter" idx="13"/>
          </p:nvPr>
        </p:nvSpPr>
        <p:spPr/>
        <p:txBody>
          <a:bodyPr/>
          <a:lstStyle/>
          <a:p>
            <a:fld id="{D0399D1A-D296-42B7-916E-50FBDB540DBE}" type="slidenum">
              <a:rPr lang="zh-CN" altLang="en-US" smtClean="0"/>
              <a:pPr/>
              <a:t>8</a:t>
            </a:fld>
            <a:endParaRPr lang="zh-CN" altLang="en-US" dirty="0"/>
          </a:p>
        </p:txBody>
      </p:sp>
    </p:spTree>
    <p:extLst>
      <p:ext uri="{BB962C8B-B14F-4D97-AF65-F5344CB8AC3E}">
        <p14:creationId xmlns:p14="http://schemas.microsoft.com/office/powerpoint/2010/main" val="2336022888"/>
      </p:ext>
    </p:extLst>
  </p:cSld>
  <p:clrMapOvr>
    <a:masterClrMapping/>
  </p:clrMapOvr>
  <p:timing>
    <p:tnLst>
      <p:par>
        <p:cTn id="1" dur="indefinite" restart="never" nodeType="tmRoot"/>
      </p:par>
    </p:tnLst>
    <p:bldLst>
      <p:bldP spid="10" grpId="0"/>
    </p:bldLst>
  </p:timing>
</p:sld>
</file>

<file path=ppt/tags/tag1.xml><?xml version="1.0" encoding="utf-8"?>
<p:tagLst xmlns:a="http://schemas.openxmlformats.org/drawingml/2006/main" xmlns:r="http://schemas.openxmlformats.org/officeDocument/2006/relationships" xmlns:p="http://schemas.openxmlformats.org/presentationml/2006/main">
  <p:tag name="KSO_WM_DIAGRAM_VIRTUALLY_FRAME" val="{&quot;height&quot;:346.45,&quot;left&quot;:182.9,&quot;top&quot;:145.15,&quot;width&quot;:591.75}"/>
</p:tagLst>
</file>

<file path=ppt/tags/tag2.xml><?xml version="1.0" encoding="utf-8"?>
<p:tagLst xmlns:a="http://schemas.openxmlformats.org/drawingml/2006/main" xmlns:r="http://schemas.openxmlformats.org/officeDocument/2006/relationships" xmlns:p="http://schemas.openxmlformats.org/presentationml/2006/main">
  <p:tag name="KSO_WM_DIAGRAM_VIRTUALLY_FRAME" val="{&quot;height&quot;:346.45,&quot;left&quot;:182.9,&quot;top&quot;:145.15,&quot;width&quot;:591.75}"/>
</p:tagLst>
</file>

<file path=ppt/theme/theme1.xml><?xml version="1.0" encoding="utf-8"?>
<a:theme xmlns:a="http://schemas.openxmlformats.org/drawingml/2006/main" name="Office 主题​​">
  <a:themeElements>
    <a:clrScheme name="自定义 18">
      <a:dk1>
        <a:srgbClr val="000000"/>
      </a:dk1>
      <a:lt1>
        <a:srgbClr val="FFFFFF"/>
      </a:lt1>
      <a:dk2>
        <a:srgbClr val="0070C0"/>
      </a:dk2>
      <a:lt2>
        <a:srgbClr val="0070C0"/>
      </a:lt2>
      <a:accent1>
        <a:srgbClr val="0070C0"/>
      </a:accent1>
      <a:accent2>
        <a:srgbClr val="08A3ED"/>
      </a:accent2>
      <a:accent3>
        <a:srgbClr val="00A7F3"/>
      </a:accent3>
      <a:accent4>
        <a:srgbClr val="28B5F4"/>
      </a:accent4>
      <a:accent5>
        <a:srgbClr val="4FC2F9"/>
      </a:accent5>
      <a:accent6>
        <a:srgbClr val="80D5F9"/>
      </a:accent6>
      <a:hlink>
        <a:srgbClr val="0070C0"/>
      </a:hlink>
      <a:folHlink>
        <a:srgbClr val="0089D2"/>
      </a:folHlink>
    </a:clrScheme>
    <a:fontScheme name="Arial Black-Arial">
      <a:majorFont>
        <a:latin typeface="Arial Black"/>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34356</TotalTime>
  <Words>1838</Words>
  <Application>Microsoft Office PowerPoint</Application>
  <PresentationFormat>宽屏</PresentationFormat>
  <Paragraphs>244</Paragraphs>
  <Slides>18</Slides>
  <Notes>13</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18</vt:i4>
      </vt:variant>
    </vt:vector>
  </HeadingPairs>
  <TitlesOfParts>
    <vt:vector size="29" baseType="lpstr">
      <vt:lpstr>等线</vt:lpstr>
      <vt:lpstr>等线 Light</vt:lpstr>
      <vt:lpstr>黑体</vt:lpstr>
      <vt:lpstr>华文楷体</vt:lpstr>
      <vt:lpstr>微软雅黑</vt:lpstr>
      <vt:lpstr>Arial</vt:lpstr>
      <vt:lpstr>Arial Black</vt:lpstr>
      <vt:lpstr>Cambria Math</vt:lpstr>
      <vt:lpstr>Wingdings</vt:lpstr>
      <vt:lpstr>Wingdings 2</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zhouy</dc:creator>
  <cp:lastModifiedBy>周阅</cp:lastModifiedBy>
  <cp:revision>4844</cp:revision>
  <dcterms:created xsi:type="dcterms:W3CDTF">2018-08-11T07:24:00Z</dcterms:created>
  <dcterms:modified xsi:type="dcterms:W3CDTF">2025-02-26T10:14:51Z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2052-10.1.0.7520</vt:lpwstr>
  </property>
</Properties>
</file>