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9"/>
  </p:notesMasterIdLst>
  <p:sldIdLst>
    <p:sldId id="284" r:id="rId2"/>
    <p:sldId id="344" r:id="rId3"/>
    <p:sldId id="400" r:id="rId4"/>
    <p:sldId id="392" r:id="rId5"/>
    <p:sldId id="350" r:id="rId6"/>
    <p:sldId id="351" r:id="rId7"/>
    <p:sldId id="352" r:id="rId8"/>
    <p:sldId id="358" r:id="rId9"/>
    <p:sldId id="359" r:id="rId10"/>
    <p:sldId id="362" r:id="rId11"/>
    <p:sldId id="363" r:id="rId12"/>
    <p:sldId id="364" r:id="rId13"/>
    <p:sldId id="366" r:id="rId14"/>
    <p:sldId id="353" r:id="rId15"/>
    <p:sldId id="365" r:id="rId16"/>
    <p:sldId id="331" r:id="rId17"/>
    <p:sldId id="396" r:id="rId18"/>
    <p:sldId id="391" r:id="rId19"/>
    <p:sldId id="397" r:id="rId20"/>
    <p:sldId id="354" r:id="rId21"/>
    <p:sldId id="367" r:id="rId22"/>
    <p:sldId id="368" r:id="rId23"/>
    <p:sldId id="369" r:id="rId24"/>
    <p:sldId id="370" r:id="rId25"/>
    <p:sldId id="372" r:id="rId26"/>
    <p:sldId id="375" r:id="rId27"/>
    <p:sldId id="373" r:id="rId28"/>
    <p:sldId id="374" r:id="rId29"/>
    <p:sldId id="403" r:id="rId30"/>
    <p:sldId id="402" r:id="rId31"/>
    <p:sldId id="412" r:id="rId32"/>
    <p:sldId id="407" r:id="rId33"/>
    <p:sldId id="408" r:id="rId34"/>
    <p:sldId id="413" r:id="rId35"/>
    <p:sldId id="414" r:id="rId36"/>
    <p:sldId id="356" r:id="rId37"/>
    <p:sldId id="404" r:id="rId38"/>
    <p:sldId id="382" r:id="rId39"/>
    <p:sldId id="383" r:id="rId40"/>
    <p:sldId id="384" r:id="rId41"/>
    <p:sldId id="385" r:id="rId42"/>
    <p:sldId id="386" r:id="rId43"/>
    <p:sldId id="405" r:id="rId44"/>
    <p:sldId id="406" r:id="rId45"/>
    <p:sldId id="417" r:id="rId46"/>
    <p:sldId id="409" r:id="rId47"/>
    <p:sldId id="410" r:id="rId48"/>
    <p:sldId id="415" r:id="rId49"/>
    <p:sldId id="416" r:id="rId50"/>
    <p:sldId id="357" r:id="rId51"/>
    <p:sldId id="395" r:id="rId52"/>
    <p:sldId id="411" r:id="rId53"/>
    <p:sldId id="489" r:id="rId54"/>
    <p:sldId id="355" r:id="rId55"/>
    <p:sldId id="491" r:id="rId56"/>
    <p:sldId id="388" r:id="rId57"/>
    <p:sldId id="480" r:id="rId58"/>
    <p:sldId id="481" r:id="rId59"/>
    <p:sldId id="482" r:id="rId60"/>
    <p:sldId id="483" r:id="rId61"/>
    <p:sldId id="484" r:id="rId62"/>
    <p:sldId id="485" r:id="rId63"/>
    <p:sldId id="486" r:id="rId64"/>
    <p:sldId id="390" r:id="rId65"/>
    <p:sldId id="453" r:id="rId66"/>
    <p:sldId id="394" r:id="rId67"/>
    <p:sldId id="418" r:id="rId68"/>
    <p:sldId id="439" r:id="rId69"/>
    <p:sldId id="487" r:id="rId70"/>
    <p:sldId id="488" r:id="rId71"/>
    <p:sldId id="422" r:id="rId72"/>
    <p:sldId id="436" r:id="rId73"/>
    <p:sldId id="420" r:id="rId74"/>
    <p:sldId id="440" r:id="rId75"/>
    <p:sldId id="419" r:id="rId76"/>
    <p:sldId id="452" r:id="rId77"/>
    <p:sldId id="424" r:id="rId78"/>
    <p:sldId id="472" r:id="rId79"/>
    <p:sldId id="444" r:id="rId80"/>
    <p:sldId id="475" r:id="rId81"/>
    <p:sldId id="445" r:id="rId82"/>
    <p:sldId id="446" r:id="rId83"/>
    <p:sldId id="430" r:id="rId84"/>
    <p:sldId id="431" r:id="rId85"/>
    <p:sldId id="432" r:id="rId86"/>
    <p:sldId id="433" r:id="rId87"/>
    <p:sldId id="459" r:id="rId88"/>
    <p:sldId id="460" r:id="rId89"/>
    <p:sldId id="461" r:id="rId90"/>
    <p:sldId id="462" r:id="rId91"/>
    <p:sldId id="454" r:id="rId92"/>
    <p:sldId id="477" r:id="rId93"/>
    <p:sldId id="478" r:id="rId94"/>
    <p:sldId id="479" r:id="rId95"/>
    <p:sldId id="457" r:id="rId96"/>
    <p:sldId id="458" r:id="rId97"/>
    <p:sldId id="463" r:id="rId98"/>
    <p:sldId id="464" r:id="rId99"/>
    <p:sldId id="465" r:id="rId100"/>
    <p:sldId id="466" r:id="rId101"/>
    <p:sldId id="423" r:id="rId102"/>
    <p:sldId id="427" r:id="rId103"/>
    <p:sldId id="428" r:id="rId104"/>
    <p:sldId id="447" r:id="rId105"/>
    <p:sldId id="448" r:id="rId106"/>
    <p:sldId id="467" r:id="rId107"/>
    <p:sldId id="468" r:id="rId108"/>
    <p:sldId id="469" r:id="rId109"/>
    <p:sldId id="449" r:id="rId110"/>
    <p:sldId id="450" r:id="rId111"/>
    <p:sldId id="451" r:id="rId112"/>
    <p:sldId id="398" r:id="rId113"/>
    <p:sldId id="325" r:id="rId114"/>
    <p:sldId id="490" r:id="rId115"/>
    <p:sldId id="399" r:id="rId116"/>
    <p:sldId id="435" r:id="rId117"/>
    <p:sldId id="434" r:id="rId118"/>
  </p:sldIdLst>
  <p:sldSz cx="16257588" cy="13003213"/>
  <p:notesSz cx="6858000" cy="9144000"/>
  <p:defaultTextStyle>
    <a:defPPr>
      <a:defRPr lang="en-US"/>
    </a:defPPr>
    <a:lvl1pPr marL="0" algn="l" defTabSz="702259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1pPr>
    <a:lvl2pPr marL="702259" algn="l" defTabSz="702259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2pPr>
    <a:lvl3pPr marL="1404518" algn="l" defTabSz="702259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3pPr>
    <a:lvl4pPr marL="2106778" algn="l" defTabSz="702259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4pPr>
    <a:lvl5pPr marL="2809037" algn="l" defTabSz="702259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5pPr>
    <a:lvl6pPr marL="3511296" algn="l" defTabSz="702259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6pPr>
    <a:lvl7pPr marL="4213555" algn="l" defTabSz="702259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7pPr>
    <a:lvl8pPr marL="4915814" algn="l" defTabSz="702259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8pPr>
    <a:lvl9pPr marL="5618074" algn="l" defTabSz="702259" rtl="0" eaLnBrk="1" latinLnBrk="0" hangingPunct="1">
      <a:defRPr sz="2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B3281CBA-F3CF-47BC-9413-97B25586CBD4}">
          <p14:sldIdLst>
            <p14:sldId id="284"/>
            <p14:sldId id="344"/>
            <p14:sldId id="400"/>
            <p14:sldId id="392"/>
          </p14:sldIdLst>
        </p14:section>
        <p14:section name="Practice 2-back" id="{9F717484-336A-4948-AD1E-3829C6E1FB2E}">
          <p14:sldIdLst>
            <p14:sldId id="350"/>
            <p14:sldId id="351"/>
            <p14:sldId id="352"/>
            <p14:sldId id="358"/>
            <p14:sldId id="359"/>
            <p14:sldId id="362"/>
            <p14:sldId id="363"/>
            <p14:sldId id="364"/>
            <p14:sldId id="366"/>
            <p14:sldId id="353"/>
            <p14:sldId id="365"/>
            <p14:sldId id="331"/>
            <p14:sldId id="396"/>
            <p14:sldId id="391"/>
          </p14:sldIdLst>
        </p14:section>
        <p14:section name="To calibration" id="{42032420-98D1-451C-94C1-F7C94D52C5F4}">
          <p14:sldIdLst>
            <p14:sldId id="397"/>
            <p14:sldId id="354"/>
          </p14:sldIdLst>
        </p14:section>
        <p14:section name="Calibration" id="{5B09CD2E-CDBC-4EFC-B802-B7E06B468392}">
          <p14:sldIdLst>
            <p14:sldId id="367"/>
            <p14:sldId id="368"/>
          </p14:sldIdLst>
        </p14:section>
        <p14:section name="Practice 1-back" id="{1F6B1E56-B578-4EEA-8825-5EDA7E7585FD}">
          <p14:sldIdLst>
            <p14:sldId id="369"/>
            <p14:sldId id="370"/>
            <p14:sldId id="372"/>
            <p14:sldId id="375"/>
            <p14:sldId id="373"/>
            <p14:sldId id="374"/>
            <p14:sldId id="403"/>
            <p14:sldId id="402"/>
            <p14:sldId id="412"/>
            <p14:sldId id="407"/>
            <p14:sldId id="408"/>
            <p14:sldId id="413"/>
            <p14:sldId id="414"/>
          </p14:sldIdLst>
        </p14:section>
        <p14:section name="Practice 3-back" id="{CED43F0A-62C4-4A8B-A96A-0543F32F76BD}">
          <p14:sldIdLst>
            <p14:sldId id="356"/>
            <p14:sldId id="404"/>
            <p14:sldId id="382"/>
            <p14:sldId id="383"/>
            <p14:sldId id="384"/>
            <p14:sldId id="385"/>
            <p14:sldId id="386"/>
            <p14:sldId id="405"/>
            <p14:sldId id="406"/>
            <p14:sldId id="417"/>
            <p14:sldId id="409"/>
            <p14:sldId id="410"/>
            <p14:sldId id="415"/>
            <p14:sldId id="416"/>
          </p14:sldIdLst>
        </p14:section>
        <p14:section name="Practice main task" id="{F665A6EE-05A5-46B8-9389-921F6B06DE9A}">
          <p14:sldIdLst>
            <p14:sldId id="357"/>
            <p14:sldId id="395"/>
            <p14:sldId id="411"/>
            <p14:sldId id="489"/>
            <p14:sldId id="355"/>
          </p14:sldIdLst>
        </p14:section>
        <p14:section name="Practice end" id="{BF3D2536-BC52-41C3-B590-3C2B47958ECE}">
          <p14:sldIdLst>
            <p14:sldId id="491"/>
            <p14:sldId id="388"/>
          </p14:sldIdLst>
        </p14:section>
        <p14:section name="Offline rating T0" id="{25D1200D-CFE2-4155-ADD1-5E76D19D3602}">
          <p14:sldIdLst>
            <p14:sldId id="480"/>
            <p14:sldId id="481"/>
            <p14:sldId id="482"/>
            <p14:sldId id="483"/>
            <p14:sldId id="484"/>
            <p14:sldId id="485"/>
            <p14:sldId id="486"/>
          </p14:sldIdLst>
        </p14:section>
        <p14:section name="Start Learning" id="{1D42EBCD-AE34-45EF-8D3D-55666F9D1358}">
          <p14:sldIdLst>
            <p14:sldId id="390"/>
            <p14:sldId id="453"/>
          </p14:sldIdLst>
        </p14:section>
        <p14:section name="Learning Phase" id="{0AA22715-E061-471A-8E57-0344665DE1AD}">
          <p14:sldIdLst>
            <p14:sldId id="394"/>
          </p14:sldIdLst>
        </p14:section>
        <p14:section name="Offline rating T1" id="{C60116D0-E46A-49B6-A986-03A8F695DFEB}">
          <p14:sldIdLst>
            <p14:sldId id="418"/>
            <p14:sldId id="439"/>
            <p14:sldId id="487"/>
            <p14:sldId id="488"/>
            <p14:sldId id="422"/>
            <p14:sldId id="436"/>
          </p14:sldIdLst>
        </p14:section>
        <p14:section name="True choice phase" id="{2C245ED6-3F5A-4E48-8ABF-80BCEF7391E9}">
          <p14:sldIdLst>
            <p14:sldId id="420"/>
            <p14:sldId id="440"/>
            <p14:sldId id="419"/>
            <p14:sldId id="452"/>
          </p14:sldIdLst>
        </p14:section>
        <p14:section name="Offline rating T2" id="{52B69144-61A0-49B0-9F59-C11098BACCBE}">
          <p14:sldIdLst>
            <p14:sldId id="424"/>
            <p14:sldId id="472"/>
            <p14:sldId id="444"/>
            <p14:sldId id="475"/>
            <p14:sldId id="445"/>
            <p14:sldId id="446"/>
          </p14:sldIdLst>
        </p14:section>
        <p14:section name="Learning check T1" id="{F9593428-92C3-4F93-87F9-923B52DB2112}">
          <p14:sldIdLst>
            <p14:sldId id="430"/>
            <p14:sldId id="431"/>
            <p14:sldId id="432"/>
            <p14:sldId id="433"/>
          </p14:sldIdLst>
        </p14:section>
        <p14:section name="False choice phase" id="{115DB27A-1AB2-437A-8201-F9272EE0F86B}">
          <p14:sldIdLst>
            <p14:sldId id="459"/>
            <p14:sldId id="460"/>
            <p14:sldId id="461"/>
            <p14:sldId id="462"/>
          </p14:sldIdLst>
        </p14:section>
        <p14:section name="Offline rating T3" id="{AAB3D5AB-3B90-434A-A427-1A0109796146}">
          <p14:sldIdLst>
            <p14:sldId id="454"/>
            <p14:sldId id="477"/>
            <p14:sldId id="478"/>
            <p14:sldId id="479"/>
            <p14:sldId id="457"/>
            <p14:sldId id="458"/>
          </p14:sldIdLst>
        </p14:section>
        <p14:section name="Learning check T2" id="{790FB6D1-303C-4500-9237-0384A1FA5A06}">
          <p14:sldIdLst>
            <p14:sldId id="463"/>
            <p14:sldId id="464"/>
            <p14:sldId id="465"/>
            <p14:sldId id="466"/>
          </p14:sldIdLst>
        </p14:section>
        <p14:section name="Demand rating" id="{961A6EF7-4E36-4576-AAFA-A1ABDC786D96}">
          <p14:sldIdLst>
            <p14:sldId id="423"/>
            <p14:sldId id="427"/>
            <p14:sldId id="428"/>
            <p14:sldId id="447"/>
            <p14:sldId id="448"/>
            <p14:sldId id="467"/>
            <p14:sldId id="468"/>
            <p14:sldId id="469"/>
            <p14:sldId id="449"/>
            <p14:sldId id="450"/>
            <p14:sldId id="451"/>
          </p14:sldIdLst>
        </p14:section>
        <p14:section name="End" id="{8AC75D76-5F69-4790-A5D7-EEDE7E5A9783}">
          <p14:sldIdLst>
            <p14:sldId id="398"/>
            <p14:sldId id="325"/>
          </p14:sldIdLst>
        </p14:section>
        <p14:section name="Others" id="{F4DB28BB-6AE6-4358-BA68-A855FB678757}">
          <p14:sldIdLst>
            <p14:sldId id="490"/>
            <p14:sldId id="399"/>
            <p14:sldId id="435"/>
            <p14:sldId id="4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41" userDrawn="1">
          <p15:clr>
            <a:srgbClr val="A4A3A4"/>
          </p15:clr>
        </p15:guide>
        <p15:guide id="2" pos="514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8B5E8-A8FE-16FF-32D0-45CB231D6E85}" name="Sean Devine" initials="SD" userId="S::sean.devine@mail.mcgill.ca::373d2b09-d06a-4ecd-ba37-1ef6a3a5995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越 朱" initials="越朱" lastIdx="10" clrIdx="0">
    <p:extLst>
      <p:ext uri="{19B8F6BF-5375-455C-9EA6-DF929625EA0E}">
        <p15:presenceInfo xmlns:p15="http://schemas.microsoft.com/office/powerpoint/2012/main" userId="28d27b41d518f1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74C"/>
    <a:srgbClr val="6095CA"/>
    <a:srgbClr val="828282"/>
    <a:srgbClr val="FF6B6B"/>
    <a:srgbClr val="99F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5" autoAdjust="0"/>
    <p:restoredTop sz="94577"/>
  </p:normalViewPr>
  <p:slideViewPr>
    <p:cSldViewPr snapToGrid="0" snapToObjects="1" showGuides="1">
      <p:cViewPr varScale="1">
        <p:scale>
          <a:sx n="39" d="100"/>
          <a:sy n="39" d="100"/>
        </p:scale>
        <p:origin x="997" y="48"/>
      </p:cViewPr>
      <p:guideLst>
        <p:guide orient="horz" pos="4141"/>
        <p:guide pos="5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commentAuthors" Target="commentAuthors.xml"/><Relationship Id="rId125" Type="http://schemas.microsoft.com/office/2018/10/relationships/authors" Target="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B6D11-CFFA-CA4B-9B38-5D2773699D0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EE43C-6336-1344-8E7F-A6689BE4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7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1pPr>
    <a:lvl2pPr marL="702259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2pPr>
    <a:lvl3pPr marL="1404518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3pPr>
    <a:lvl4pPr marL="2106778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4pPr>
    <a:lvl5pPr marL="2809037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5pPr>
    <a:lvl6pPr marL="3511296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6pPr>
    <a:lvl7pPr marL="4213555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7pPr>
    <a:lvl8pPr marL="4915814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8pPr>
    <a:lvl9pPr marL="5618074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24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80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09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5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08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2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19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69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1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90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47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0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27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113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6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46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3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28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4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66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22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5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6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601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27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133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413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643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353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1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the RIGHT button by experimenter.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983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21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953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55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59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38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47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02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633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8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589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960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871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828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176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846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337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365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3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76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0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380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894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215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493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781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76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6712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05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046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463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33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0265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787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96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7648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673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450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789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559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243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2870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1411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252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89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9375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90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8175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716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2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E43C-6336-1344-8E7F-A6689BE4DB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8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128073"/>
            <a:ext cx="13818950" cy="4527045"/>
          </a:xfrm>
        </p:spPr>
        <p:txBody>
          <a:bodyPr anchor="b"/>
          <a:lstStyle>
            <a:lvl1pPr algn="ctr">
              <a:defRPr sz="106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199" y="6829698"/>
            <a:ext cx="12193191" cy="313943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902" indent="0" algn="ctr">
              <a:buNone/>
              <a:defRPr sz="3556"/>
            </a:lvl2pPr>
            <a:lvl3pPr marL="1625803" indent="0" algn="ctr">
              <a:buNone/>
              <a:defRPr sz="3200"/>
            </a:lvl3pPr>
            <a:lvl4pPr marL="2438705" indent="0" algn="ctr">
              <a:buNone/>
              <a:defRPr sz="2845"/>
            </a:lvl4pPr>
            <a:lvl5pPr marL="3251606" indent="0" algn="ctr">
              <a:buNone/>
              <a:defRPr sz="2845"/>
            </a:lvl5pPr>
            <a:lvl6pPr marL="4064508" indent="0" algn="ctr">
              <a:buNone/>
              <a:defRPr sz="2845"/>
            </a:lvl6pPr>
            <a:lvl7pPr marL="4877410" indent="0" algn="ctr">
              <a:buNone/>
              <a:defRPr sz="2845"/>
            </a:lvl7pPr>
            <a:lvl8pPr marL="5690311" indent="0" algn="ctr">
              <a:buNone/>
              <a:defRPr sz="2845"/>
            </a:lvl8pPr>
            <a:lvl9pPr marL="6503213" indent="0" algn="ctr">
              <a:buNone/>
              <a:defRPr sz="28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4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4338" y="692301"/>
            <a:ext cx="3505542" cy="11019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710" y="692301"/>
            <a:ext cx="10313407" cy="110196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242" y="3241777"/>
            <a:ext cx="14022170" cy="5408974"/>
          </a:xfrm>
        </p:spPr>
        <p:txBody>
          <a:bodyPr anchor="b"/>
          <a:lstStyle>
            <a:lvl1pPr>
              <a:defRPr sz="106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242" y="8701922"/>
            <a:ext cx="14022170" cy="2844452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902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80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705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606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508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741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90311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3213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709" y="3461504"/>
            <a:ext cx="6909475" cy="82504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0404" y="3461504"/>
            <a:ext cx="6909475" cy="82504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692304"/>
            <a:ext cx="14022170" cy="25133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828" y="3187594"/>
            <a:ext cx="6877721" cy="1562191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828" y="4749785"/>
            <a:ext cx="6877721" cy="69862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0405" y="3187594"/>
            <a:ext cx="6911592" cy="1562191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0405" y="4749785"/>
            <a:ext cx="6911592" cy="69862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3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7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866881"/>
            <a:ext cx="5243495" cy="3034083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592" y="1872225"/>
            <a:ext cx="8230404" cy="9240709"/>
          </a:xfrm>
        </p:spPr>
        <p:txBody>
          <a:bodyPr/>
          <a:lstStyle>
            <a:lvl1pPr>
              <a:defRPr sz="5690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3900964"/>
            <a:ext cx="5243495" cy="7227018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866881"/>
            <a:ext cx="5243495" cy="3034083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1592" y="1872225"/>
            <a:ext cx="8230404" cy="9240709"/>
          </a:xfrm>
        </p:spPr>
        <p:txBody>
          <a:bodyPr anchor="t"/>
          <a:lstStyle>
            <a:lvl1pPr marL="0" indent="0">
              <a:buNone/>
              <a:defRPr sz="5690"/>
            </a:lvl1pPr>
            <a:lvl2pPr marL="812902" indent="0">
              <a:buNone/>
              <a:defRPr sz="4978"/>
            </a:lvl2pPr>
            <a:lvl3pPr marL="1625803" indent="0">
              <a:buNone/>
              <a:defRPr sz="4267"/>
            </a:lvl3pPr>
            <a:lvl4pPr marL="2438705" indent="0">
              <a:buNone/>
              <a:defRPr sz="3556"/>
            </a:lvl4pPr>
            <a:lvl5pPr marL="3251606" indent="0">
              <a:buNone/>
              <a:defRPr sz="3556"/>
            </a:lvl5pPr>
            <a:lvl6pPr marL="4064508" indent="0">
              <a:buNone/>
              <a:defRPr sz="3556"/>
            </a:lvl6pPr>
            <a:lvl7pPr marL="4877410" indent="0">
              <a:buNone/>
              <a:defRPr sz="3556"/>
            </a:lvl7pPr>
            <a:lvl8pPr marL="5690311" indent="0">
              <a:buNone/>
              <a:defRPr sz="3556"/>
            </a:lvl8pPr>
            <a:lvl9pPr marL="6503213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3900964"/>
            <a:ext cx="5243495" cy="7227018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0347-634C-9643-8047-4E30C1D40C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4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709" y="692304"/>
            <a:ext cx="14022170" cy="2513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709" y="3461504"/>
            <a:ext cx="14022170" cy="8250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709" y="12052055"/>
            <a:ext cx="3657957" cy="69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0347-634C-9643-8047-4E30C1D40C0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5326" y="12052055"/>
            <a:ext cx="5486936" cy="69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1922" y="12052055"/>
            <a:ext cx="3657957" cy="69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2E62-1802-7146-9CAB-ECC264D3B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95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25803" rtl="0" eaLnBrk="1" latinLnBrk="0" hangingPunct="1">
        <a:lnSpc>
          <a:spcPct val="90000"/>
        </a:lnSpc>
        <a:spcBef>
          <a:spcPct val="0"/>
        </a:spcBef>
        <a:buNone/>
        <a:defRPr sz="78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51" indent="-406451" algn="l" defTabSz="1625803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2" indent="-406451" algn="l" defTabSz="1625803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254" indent="-406451" algn="l" defTabSz="1625803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5156" indent="-406451" algn="l" defTabSz="1625803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057" indent="-406451" algn="l" defTabSz="1625803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959" indent="-406451" algn="l" defTabSz="1625803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860" indent="-406451" algn="l" defTabSz="1625803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762" indent="-406451" algn="l" defTabSz="1625803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9664" indent="-406451" algn="l" defTabSz="1625803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80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902" algn="l" defTabSz="162580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803" algn="l" defTabSz="162580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705" algn="l" defTabSz="162580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606" algn="l" defTabSz="162580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508" algn="l" defTabSz="162580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7410" algn="l" defTabSz="162580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90311" algn="l" defTabSz="162580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3213" algn="l" defTabSz="162580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b="1" dirty="0"/>
              <a:t>PHASE 0 (Welcome)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C40817-BC4B-A0EE-86D9-3C2349A10E60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324919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2676786"/>
            <a:ext cx="135996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For each letter as it appears, you would respond:</a:t>
            </a:r>
          </a:p>
          <a:p>
            <a:pPr algn="just"/>
            <a:endParaRPr lang="en-US" altLang="zh-CN" sz="3200" dirty="0"/>
          </a:p>
          <a:p>
            <a:pPr algn="dist"/>
            <a:r>
              <a:rPr lang="pt-BR" altLang="zh-CN" sz="4800" dirty="0"/>
              <a:t>C		L		F		Q		F		X		N		X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lvl="3" algn="just"/>
            <a:r>
              <a:rPr lang="en-US" altLang="zh-CN" sz="3200" b="1" dirty="0">
                <a:solidFill>
                  <a:srgbClr val="FFFF00"/>
                </a:solidFill>
              </a:rPr>
              <a:t>Different</a:t>
            </a:r>
            <a:r>
              <a:rPr lang="en-US" altLang="zh-CN" sz="3200" dirty="0"/>
              <a:t>, </a:t>
            </a:r>
          </a:p>
          <a:p>
            <a:pPr lvl="3" algn="just"/>
            <a:r>
              <a:rPr lang="en-US" altLang="zh-CN" sz="3200" dirty="0"/>
              <a:t>as there is </a:t>
            </a:r>
          </a:p>
          <a:p>
            <a:pPr lvl="3" algn="just"/>
            <a:r>
              <a:rPr lang="en-US" altLang="zh-CN" sz="3200" dirty="0"/>
              <a:t>no letter </a:t>
            </a:r>
          </a:p>
          <a:p>
            <a:pPr lvl="3" algn="just"/>
            <a:r>
              <a:rPr lang="en-US" altLang="zh-CN" sz="3200" dirty="0"/>
              <a:t>2 back from it.</a:t>
            </a:r>
            <a:endParaRPr lang="en-US" sz="3200" dirty="0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0EC345A2-53B9-A0AE-041D-BD6CA6191CAE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BCA0B5CA-31C5-6607-40D8-BA27272E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3EEF05C5-DD8A-4418-60D9-802AC5CF214A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7791F089-F7FB-A003-A8BD-4B0598066BA7}"/>
              </a:ext>
            </a:extLst>
          </p:cNvPr>
          <p:cNvCxnSpPr/>
          <p:nvPr/>
        </p:nvCxnSpPr>
        <p:spPr>
          <a:xfrm>
            <a:off x="4754991" y="4502440"/>
            <a:ext cx="0" cy="120707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Arc 3">
            <a:extLst>
              <a:ext uri="{FF2B5EF4-FFF2-40B4-BE49-F238E27FC236}">
                <a16:creationId xmlns:a16="http://schemas.microsoft.com/office/drawing/2014/main" id="{092AA383-5754-6D71-4822-7E418CDD9DC8}"/>
              </a:ext>
            </a:extLst>
          </p:cNvPr>
          <p:cNvSpPr/>
          <p:nvPr/>
        </p:nvSpPr>
        <p:spPr>
          <a:xfrm rot="10800000">
            <a:off x="3314991" y="4166027"/>
            <a:ext cx="1440000" cy="675386"/>
          </a:xfrm>
          <a:prstGeom prst="arc">
            <a:avLst>
              <a:gd name="adj1" fmla="val 10650099"/>
              <a:gd name="adj2" fmla="val 21580793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682FBC43-009F-8DDE-5E4D-EDB391C529B4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3" name="Picture 12">
              <a:extLst>
                <a:ext uri="{FF2B5EF4-FFF2-40B4-BE49-F238E27FC236}">
                  <a16:creationId xmlns:a16="http://schemas.microsoft.com/office/drawing/2014/main" id="{B5689B17-9078-27A3-AF75-EA7B6D411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C22092BC-AFD9-043C-F255-A17C1136B7B9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44580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AB9424-DACA-E6F4-ED51-5A62F8393F85}"/>
              </a:ext>
            </a:extLst>
          </p:cNvPr>
          <p:cNvSpPr/>
          <p:nvPr/>
        </p:nvSpPr>
        <p:spPr>
          <a:xfrm>
            <a:off x="4197927" y="8624455"/>
            <a:ext cx="1246909" cy="50915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80F6B6-94E0-4075-897D-8969B240AA74}"/>
              </a:ext>
            </a:extLst>
          </p:cNvPr>
          <p:cNvSpPr/>
          <p:nvPr/>
        </p:nvSpPr>
        <p:spPr>
          <a:xfrm>
            <a:off x="11024754" y="8624455"/>
            <a:ext cx="1246909" cy="50915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8AB9637-4E59-A004-B94F-F952B8EE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2895" y="5626297"/>
            <a:ext cx="2493385" cy="24933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8A6FB7F-08BC-8765-6EE7-2038819EF0F3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BFD453-3E0C-1704-8A34-FB9570A4AB1B}"/>
              </a:ext>
            </a:extLst>
          </p:cNvPr>
          <p:cNvSpPr/>
          <p:nvPr/>
        </p:nvSpPr>
        <p:spPr>
          <a:xfrm>
            <a:off x="7611340" y="8624455"/>
            <a:ext cx="1246909" cy="50915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Which level of </a:t>
            </a:r>
            <a:r>
              <a:rPr lang="en-US" altLang="zh-CN" sz="3200" dirty="0"/>
              <a:t>the letter memory task </a:t>
            </a:r>
            <a:r>
              <a:rPr lang="en-US" sz="3200" dirty="0"/>
              <a:t>did this image predict?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</a:t>
            </a:r>
            <a:r>
              <a:rPr lang="en-US" sz="3200" dirty="0">
                <a:solidFill>
                  <a:schemeClr val="bg1"/>
                </a:solidFill>
              </a:rPr>
              <a:t>1-Back                         2-Back                         3-Back</a:t>
            </a:r>
          </a:p>
        </p:txBody>
      </p:sp>
    </p:spTree>
    <p:extLst>
      <p:ext uri="{BB962C8B-B14F-4D97-AF65-F5344CB8AC3E}">
        <p14:creationId xmlns:p14="http://schemas.microsoft.com/office/powerpoint/2010/main" val="18864052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14 (DEMAND RATING)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99EE4D-EF99-F646-0981-F08A61EF00C2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34996989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4705264"/>
            <a:ext cx="13599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Well done! 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Now we will ask you to rate your feeling of the 1-Back, 2-Back and 3-Back letter memory tasks you did in previous phase on a rating scale.</a:t>
            </a:r>
          </a:p>
          <a:p>
            <a:pPr algn="ctr"/>
            <a:r>
              <a:rPr lang="en-US" altLang="zh-CN" sz="3200" dirty="0"/>
              <a:t> You will need to </a:t>
            </a:r>
            <a:r>
              <a:rPr lang="en-US" altLang="zh-CN" sz="3200" b="1" dirty="0">
                <a:solidFill>
                  <a:srgbClr val="FFFF00"/>
                </a:solidFill>
              </a:rPr>
              <a:t>move the </a:t>
            </a:r>
            <a:r>
              <a:rPr lang="en-US" altLang="zh-CN" sz="3200" b="1" dirty="0">
                <a:solidFill>
                  <a:srgbClr val="FF0000"/>
                </a:solidFill>
              </a:rPr>
              <a:t>slider</a:t>
            </a:r>
            <a:r>
              <a:rPr lang="en-US" altLang="zh-CN" sz="3200" b="1" dirty="0">
                <a:solidFill>
                  <a:srgbClr val="FFFF00"/>
                </a:solidFill>
              </a:rPr>
              <a:t> from the middle to a position</a:t>
            </a:r>
            <a:r>
              <a:rPr lang="en-US" altLang="zh-CN" sz="3200" b="1" dirty="0"/>
              <a:t> </a:t>
            </a:r>
            <a:r>
              <a:rPr lang="en-US" altLang="zh-CN" sz="3200" dirty="0"/>
              <a:t>on the scale to indicate your feeling of that demand level.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40CAC3A-23C6-FEBC-9C80-1F80AF58576F}"/>
              </a:ext>
            </a:extLst>
          </p:cNvPr>
          <p:cNvGrpSpPr/>
          <p:nvPr/>
        </p:nvGrpSpPr>
        <p:grpSpPr>
          <a:xfrm>
            <a:off x="13730451" y="10067343"/>
            <a:ext cx="2527137" cy="707886"/>
            <a:chOff x="8934449" y="5653088"/>
            <a:chExt cx="1894751" cy="530746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F867EE20-D786-12E5-F957-7C71D6935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4A8E6C29-9FB9-5A20-58B8-856B5E1A7BA8}"/>
                </a:ext>
              </a:extLst>
            </p:cNvPr>
            <p:cNvSpPr txBox="1"/>
            <p:nvPr/>
          </p:nvSpPr>
          <p:spPr>
            <a:xfrm>
              <a:off x="9457598" y="5653088"/>
              <a:ext cx="1371602" cy="530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Start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Rating</a:t>
              </a:r>
              <a:endParaRPr lang="en-US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3673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How mentally demanding was </a:t>
            </a:r>
          </a:p>
          <a:p>
            <a:pPr algn="ctr"/>
            <a:r>
              <a:rPr lang="en-US" sz="3200" dirty="0"/>
              <a:t>the </a:t>
            </a:r>
            <a:r>
              <a:rPr lang="en-US" sz="3200" b="1" dirty="0">
                <a:solidFill>
                  <a:srgbClr val="FFFF00"/>
                </a:solidFill>
              </a:rPr>
              <a:t>1-Back</a:t>
            </a:r>
            <a:r>
              <a:rPr lang="en-US" sz="3200" dirty="0"/>
              <a:t> letter memory task?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  Not at all                                              Very much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AD0F41-85A5-4306-6179-37DF30F02438}"/>
              </a:ext>
            </a:extLst>
          </p:cNvPr>
          <p:cNvGraphicFramePr>
            <a:graphicFrameLocks noGrp="1"/>
          </p:cNvGraphicFramePr>
          <p:nvPr/>
        </p:nvGraphicFramePr>
        <p:xfrm>
          <a:off x="6128793" y="8719694"/>
          <a:ext cx="4000002" cy="198819"/>
        </p:xfrm>
        <a:graphic>
          <a:graphicData uri="http://schemas.openxmlformats.org/drawingml/2006/table">
            <a:tbl>
              <a:tblPr/>
              <a:tblGrid>
                <a:gridCol w="500001">
                  <a:extLst>
                    <a:ext uri="{9D8B030D-6E8A-4147-A177-3AD203B41FA5}">
                      <a16:colId xmlns:a16="http://schemas.microsoft.com/office/drawing/2014/main" val="1771235038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243325688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2625057455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3419985739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433854113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1111559127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943472664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3822160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8835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8F80FE8C-BE0D-3E96-0BA8-37FDD74A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2E14-2A3D-0283-BFF0-F41449DF846D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</p:spTree>
    <p:extLst>
      <p:ext uri="{BB962C8B-B14F-4D97-AF65-F5344CB8AC3E}">
        <p14:creationId xmlns:p14="http://schemas.microsoft.com/office/powerpoint/2010/main" val="299081015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How hard did you have to work in </a:t>
            </a:r>
          </a:p>
          <a:p>
            <a:pPr algn="ctr"/>
            <a:r>
              <a:rPr lang="en-US" sz="3200" dirty="0"/>
              <a:t>the </a:t>
            </a:r>
            <a:r>
              <a:rPr lang="en-US" sz="3200" b="1" dirty="0">
                <a:solidFill>
                  <a:srgbClr val="FFFF00"/>
                </a:solidFill>
              </a:rPr>
              <a:t>1-Back</a:t>
            </a:r>
            <a:r>
              <a:rPr lang="en-US" sz="3200" dirty="0"/>
              <a:t> letter memory task?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  Not at all                                              Very much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AD0F41-85A5-4306-6179-37DF30F02438}"/>
              </a:ext>
            </a:extLst>
          </p:cNvPr>
          <p:cNvGraphicFramePr>
            <a:graphicFrameLocks noGrp="1"/>
          </p:cNvGraphicFramePr>
          <p:nvPr/>
        </p:nvGraphicFramePr>
        <p:xfrm>
          <a:off x="6128793" y="8719694"/>
          <a:ext cx="4000002" cy="198819"/>
        </p:xfrm>
        <a:graphic>
          <a:graphicData uri="http://schemas.openxmlformats.org/drawingml/2006/table">
            <a:tbl>
              <a:tblPr/>
              <a:tblGrid>
                <a:gridCol w="500001">
                  <a:extLst>
                    <a:ext uri="{9D8B030D-6E8A-4147-A177-3AD203B41FA5}">
                      <a16:colId xmlns:a16="http://schemas.microsoft.com/office/drawing/2014/main" val="1771235038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243325688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2625057455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3419985739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433854113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1111559127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943472664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3822160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8835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8F80FE8C-BE0D-3E96-0BA8-37FDD74A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2E14-2A3D-0283-BFF0-F41449DF846D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</p:spTree>
    <p:extLst>
      <p:ext uri="{BB962C8B-B14F-4D97-AF65-F5344CB8AC3E}">
        <p14:creationId xmlns:p14="http://schemas.microsoft.com/office/powerpoint/2010/main" val="275834720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How frustrated were you while performing </a:t>
            </a:r>
          </a:p>
          <a:p>
            <a:pPr algn="ctr"/>
            <a:r>
              <a:rPr lang="en-US" sz="3200" dirty="0"/>
              <a:t>the </a:t>
            </a:r>
            <a:r>
              <a:rPr lang="en-US" sz="3200" b="1" dirty="0">
                <a:solidFill>
                  <a:srgbClr val="FFFF00"/>
                </a:solidFill>
              </a:rPr>
              <a:t>1-Back</a:t>
            </a:r>
            <a:r>
              <a:rPr lang="en-US" sz="3200" dirty="0"/>
              <a:t> letter memory task?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  Not at all                                              Very much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AD0F41-85A5-4306-6179-37DF30F02438}"/>
              </a:ext>
            </a:extLst>
          </p:cNvPr>
          <p:cNvGraphicFramePr>
            <a:graphicFrameLocks noGrp="1"/>
          </p:cNvGraphicFramePr>
          <p:nvPr/>
        </p:nvGraphicFramePr>
        <p:xfrm>
          <a:off x="6128793" y="8719694"/>
          <a:ext cx="4000002" cy="198819"/>
        </p:xfrm>
        <a:graphic>
          <a:graphicData uri="http://schemas.openxmlformats.org/drawingml/2006/table">
            <a:tbl>
              <a:tblPr/>
              <a:tblGrid>
                <a:gridCol w="500001">
                  <a:extLst>
                    <a:ext uri="{9D8B030D-6E8A-4147-A177-3AD203B41FA5}">
                      <a16:colId xmlns:a16="http://schemas.microsoft.com/office/drawing/2014/main" val="1771235038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243325688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2625057455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3419985739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433854113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1111559127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943472664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3822160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8835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8F80FE8C-BE0D-3E96-0BA8-37FDD74A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2E14-2A3D-0283-BFF0-F41449DF846D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</p:spTree>
    <p:extLst>
      <p:ext uri="{BB962C8B-B14F-4D97-AF65-F5344CB8AC3E}">
        <p14:creationId xmlns:p14="http://schemas.microsoft.com/office/powerpoint/2010/main" val="21099319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How mentally demanding was </a:t>
            </a:r>
          </a:p>
          <a:p>
            <a:pPr algn="ctr"/>
            <a:r>
              <a:rPr lang="en-US" sz="3200" dirty="0"/>
              <a:t>the </a:t>
            </a:r>
            <a:r>
              <a:rPr lang="en-US" sz="3200" b="1" dirty="0">
                <a:solidFill>
                  <a:srgbClr val="FFFF00"/>
                </a:solidFill>
              </a:rPr>
              <a:t>2-Back</a:t>
            </a:r>
            <a:r>
              <a:rPr lang="en-US" sz="3200" dirty="0"/>
              <a:t> letter memory task?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  Not at all                                              Very much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AD0F41-85A5-4306-6179-37DF30F02438}"/>
              </a:ext>
            </a:extLst>
          </p:cNvPr>
          <p:cNvGraphicFramePr>
            <a:graphicFrameLocks noGrp="1"/>
          </p:cNvGraphicFramePr>
          <p:nvPr/>
        </p:nvGraphicFramePr>
        <p:xfrm>
          <a:off x="6128793" y="8719694"/>
          <a:ext cx="4000002" cy="198819"/>
        </p:xfrm>
        <a:graphic>
          <a:graphicData uri="http://schemas.openxmlformats.org/drawingml/2006/table">
            <a:tbl>
              <a:tblPr/>
              <a:tblGrid>
                <a:gridCol w="500001">
                  <a:extLst>
                    <a:ext uri="{9D8B030D-6E8A-4147-A177-3AD203B41FA5}">
                      <a16:colId xmlns:a16="http://schemas.microsoft.com/office/drawing/2014/main" val="1771235038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243325688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2625057455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3419985739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433854113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1111559127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943472664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3822160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8835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8F80FE8C-BE0D-3E96-0BA8-37FDD74A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2E14-2A3D-0283-BFF0-F41449DF846D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</p:spTree>
    <p:extLst>
      <p:ext uri="{BB962C8B-B14F-4D97-AF65-F5344CB8AC3E}">
        <p14:creationId xmlns:p14="http://schemas.microsoft.com/office/powerpoint/2010/main" val="18133951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How hard did you have to work in </a:t>
            </a:r>
          </a:p>
          <a:p>
            <a:pPr algn="ctr"/>
            <a:r>
              <a:rPr lang="en-US" sz="3200" dirty="0"/>
              <a:t>the </a:t>
            </a:r>
            <a:r>
              <a:rPr lang="en-US" sz="3200" b="1" dirty="0">
                <a:solidFill>
                  <a:srgbClr val="FFFF00"/>
                </a:solidFill>
              </a:rPr>
              <a:t>2-Back</a:t>
            </a:r>
            <a:r>
              <a:rPr lang="en-US" sz="3200" dirty="0"/>
              <a:t> letter memory task?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  Not at all                                              Very much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AD0F41-85A5-4306-6179-37DF30F02438}"/>
              </a:ext>
            </a:extLst>
          </p:cNvPr>
          <p:cNvGraphicFramePr>
            <a:graphicFrameLocks noGrp="1"/>
          </p:cNvGraphicFramePr>
          <p:nvPr/>
        </p:nvGraphicFramePr>
        <p:xfrm>
          <a:off x="6128793" y="8719694"/>
          <a:ext cx="4000002" cy="198819"/>
        </p:xfrm>
        <a:graphic>
          <a:graphicData uri="http://schemas.openxmlformats.org/drawingml/2006/table">
            <a:tbl>
              <a:tblPr/>
              <a:tblGrid>
                <a:gridCol w="500001">
                  <a:extLst>
                    <a:ext uri="{9D8B030D-6E8A-4147-A177-3AD203B41FA5}">
                      <a16:colId xmlns:a16="http://schemas.microsoft.com/office/drawing/2014/main" val="1771235038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243325688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2625057455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3419985739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433854113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1111559127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943472664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3822160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8835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8F80FE8C-BE0D-3E96-0BA8-37FDD74A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2E14-2A3D-0283-BFF0-F41449DF846D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</p:spTree>
    <p:extLst>
      <p:ext uri="{BB962C8B-B14F-4D97-AF65-F5344CB8AC3E}">
        <p14:creationId xmlns:p14="http://schemas.microsoft.com/office/powerpoint/2010/main" val="28594984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How frustrated were you while performing </a:t>
            </a:r>
          </a:p>
          <a:p>
            <a:pPr algn="ctr"/>
            <a:r>
              <a:rPr lang="en-US" sz="3200" dirty="0"/>
              <a:t>the </a:t>
            </a:r>
            <a:r>
              <a:rPr lang="en-US" sz="3200" b="1" dirty="0">
                <a:solidFill>
                  <a:srgbClr val="FFFF00"/>
                </a:solidFill>
              </a:rPr>
              <a:t>2-Back</a:t>
            </a:r>
            <a:r>
              <a:rPr lang="en-US" sz="3200" dirty="0"/>
              <a:t> letter memory task?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  Not at all                                              Very much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AD0F41-85A5-4306-6179-37DF30F02438}"/>
              </a:ext>
            </a:extLst>
          </p:cNvPr>
          <p:cNvGraphicFramePr>
            <a:graphicFrameLocks noGrp="1"/>
          </p:cNvGraphicFramePr>
          <p:nvPr/>
        </p:nvGraphicFramePr>
        <p:xfrm>
          <a:off x="6128793" y="8719694"/>
          <a:ext cx="4000002" cy="198819"/>
        </p:xfrm>
        <a:graphic>
          <a:graphicData uri="http://schemas.openxmlformats.org/drawingml/2006/table">
            <a:tbl>
              <a:tblPr/>
              <a:tblGrid>
                <a:gridCol w="500001">
                  <a:extLst>
                    <a:ext uri="{9D8B030D-6E8A-4147-A177-3AD203B41FA5}">
                      <a16:colId xmlns:a16="http://schemas.microsoft.com/office/drawing/2014/main" val="1771235038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243325688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2625057455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3419985739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433854113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1111559127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943472664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3822160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8835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8F80FE8C-BE0D-3E96-0BA8-37FDD74A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2E14-2A3D-0283-BFF0-F41449DF846D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</p:spTree>
    <p:extLst>
      <p:ext uri="{BB962C8B-B14F-4D97-AF65-F5344CB8AC3E}">
        <p14:creationId xmlns:p14="http://schemas.microsoft.com/office/powerpoint/2010/main" val="223548402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How mentally demanding was </a:t>
            </a:r>
          </a:p>
          <a:p>
            <a:pPr algn="ctr"/>
            <a:r>
              <a:rPr lang="en-US" sz="3200" dirty="0"/>
              <a:t>the </a:t>
            </a:r>
            <a:r>
              <a:rPr lang="en-US" sz="3200" b="1" dirty="0">
                <a:solidFill>
                  <a:srgbClr val="FFFF00"/>
                </a:solidFill>
              </a:rPr>
              <a:t>3-Back</a:t>
            </a:r>
            <a:r>
              <a:rPr lang="en-US" sz="3200" dirty="0"/>
              <a:t> letter memory task?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  Not at all                                              Very much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AD0F41-85A5-4306-6179-37DF30F02438}"/>
              </a:ext>
            </a:extLst>
          </p:cNvPr>
          <p:cNvGraphicFramePr>
            <a:graphicFrameLocks noGrp="1"/>
          </p:cNvGraphicFramePr>
          <p:nvPr/>
        </p:nvGraphicFramePr>
        <p:xfrm>
          <a:off x="6128793" y="8719694"/>
          <a:ext cx="4000002" cy="198819"/>
        </p:xfrm>
        <a:graphic>
          <a:graphicData uri="http://schemas.openxmlformats.org/drawingml/2006/table">
            <a:tbl>
              <a:tblPr/>
              <a:tblGrid>
                <a:gridCol w="500001">
                  <a:extLst>
                    <a:ext uri="{9D8B030D-6E8A-4147-A177-3AD203B41FA5}">
                      <a16:colId xmlns:a16="http://schemas.microsoft.com/office/drawing/2014/main" val="1771235038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243325688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2625057455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3419985739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433854113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1111559127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943472664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3822160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8835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8F80FE8C-BE0D-3E96-0BA8-37FDD74A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2E14-2A3D-0283-BFF0-F41449DF846D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</p:spTree>
    <p:extLst>
      <p:ext uri="{BB962C8B-B14F-4D97-AF65-F5344CB8AC3E}">
        <p14:creationId xmlns:p14="http://schemas.microsoft.com/office/powerpoint/2010/main" val="299241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2676786"/>
            <a:ext cx="1359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For each letter as it appears, you would respond:</a:t>
            </a:r>
          </a:p>
          <a:p>
            <a:pPr algn="just"/>
            <a:endParaRPr lang="en-US" altLang="zh-CN" sz="3200" dirty="0"/>
          </a:p>
          <a:p>
            <a:pPr algn="dist"/>
            <a:r>
              <a:rPr lang="pt-BR" altLang="zh-CN" sz="4800" dirty="0">
                <a:solidFill>
                  <a:srgbClr val="FFFF00"/>
                </a:solidFill>
              </a:rPr>
              <a:t>C</a:t>
            </a:r>
            <a:r>
              <a:rPr lang="pt-BR" altLang="zh-CN" sz="4800" dirty="0"/>
              <a:t>		L		F		Q		F		X		N		X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lvl="5" algn="just"/>
            <a:r>
              <a:rPr lang="en-US" altLang="zh-CN" sz="3200" b="1" dirty="0">
                <a:solidFill>
                  <a:srgbClr val="FFFF00"/>
                </a:solidFill>
              </a:rPr>
              <a:t>Different</a:t>
            </a:r>
            <a:endParaRPr lang="en-US" sz="3200" b="1" dirty="0">
              <a:solidFill>
                <a:srgbClr val="FFFF00"/>
              </a:solidFill>
            </a:endParaRP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0EC345A2-53B9-A0AE-041D-BD6CA6191CAE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BCA0B5CA-31C5-6607-40D8-BA27272E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3EEF05C5-DD8A-4418-60D9-802AC5CF214A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7791F089-F7FB-A003-A8BD-4B0598066BA7}"/>
              </a:ext>
            </a:extLst>
          </p:cNvPr>
          <p:cNvCxnSpPr/>
          <p:nvPr/>
        </p:nvCxnSpPr>
        <p:spPr>
          <a:xfrm>
            <a:off x="6150536" y="4502440"/>
            <a:ext cx="0" cy="120707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Arc 3">
            <a:extLst>
              <a:ext uri="{FF2B5EF4-FFF2-40B4-BE49-F238E27FC236}">
                <a16:creationId xmlns:a16="http://schemas.microsoft.com/office/drawing/2014/main" id="{092AA383-5754-6D71-4822-7E418CDD9DC8}"/>
              </a:ext>
            </a:extLst>
          </p:cNvPr>
          <p:cNvSpPr/>
          <p:nvPr/>
        </p:nvSpPr>
        <p:spPr>
          <a:xfrm rot="10800000">
            <a:off x="4746536" y="4166027"/>
            <a:ext cx="1404000" cy="675386"/>
          </a:xfrm>
          <a:prstGeom prst="arc">
            <a:avLst>
              <a:gd name="adj1" fmla="val 10650099"/>
              <a:gd name="adj2" fmla="val 21580793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cxnSp>
        <p:nvCxnSpPr>
          <p:cNvPr id="15" name="Straight Arrow Connector 10">
            <a:extLst>
              <a:ext uri="{FF2B5EF4-FFF2-40B4-BE49-F238E27FC236}">
                <a16:creationId xmlns:a16="http://schemas.microsoft.com/office/drawing/2014/main" id="{1C6809CB-2ACE-E34F-EAB4-68F25093B013}"/>
              </a:ext>
            </a:extLst>
          </p:cNvPr>
          <p:cNvCxnSpPr/>
          <p:nvPr/>
        </p:nvCxnSpPr>
        <p:spPr>
          <a:xfrm>
            <a:off x="3391532" y="3431038"/>
            <a:ext cx="0" cy="24802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rc 3">
            <a:extLst>
              <a:ext uri="{FF2B5EF4-FFF2-40B4-BE49-F238E27FC236}">
                <a16:creationId xmlns:a16="http://schemas.microsoft.com/office/drawing/2014/main" id="{1923E3F9-A16C-59C5-E758-4B3431E1C880}"/>
              </a:ext>
            </a:extLst>
          </p:cNvPr>
          <p:cNvSpPr/>
          <p:nvPr/>
        </p:nvSpPr>
        <p:spPr>
          <a:xfrm rot="10800000">
            <a:off x="3340016" y="4187792"/>
            <a:ext cx="1404000" cy="675386"/>
          </a:xfrm>
          <a:prstGeom prst="arc">
            <a:avLst>
              <a:gd name="adj1" fmla="val 10650099"/>
              <a:gd name="adj2" fmla="val 21580793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EC66F88B-1972-A9E4-8A2E-222AB3E22C6B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40EBD839-EB08-EE9A-517D-CAC99A986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5" name="TextBox 13">
              <a:extLst>
                <a:ext uri="{FF2B5EF4-FFF2-40B4-BE49-F238E27FC236}">
                  <a16:creationId xmlns:a16="http://schemas.microsoft.com/office/drawing/2014/main" id="{28E74736-B061-B529-E495-4F8A6B03A998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80499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How hard did you have to work in </a:t>
            </a:r>
          </a:p>
          <a:p>
            <a:pPr algn="ctr"/>
            <a:r>
              <a:rPr lang="en-US" sz="3200" dirty="0"/>
              <a:t>the </a:t>
            </a:r>
            <a:r>
              <a:rPr lang="en-US" sz="3200" b="1" dirty="0">
                <a:solidFill>
                  <a:srgbClr val="FFFF00"/>
                </a:solidFill>
              </a:rPr>
              <a:t>3-Back</a:t>
            </a:r>
            <a:r>
              <a:rPr lang="en-US" sz="3200" dirty="0"/>
              <a:t> letter memory task?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  Not at all                                              Very much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AD0F41-85A5-4306-6179-37DF30F02438}"/>
              </a:ext>
            </a:extLst>
          </p:cNvPr>
          <p:cNvGraphicFramePr>
            <a:graphicFrameLocks noGrp="1"/>
          </p:cNvGraphicFramePr>
          <p:nvPr/>
        </p:nvGraphicFramePr>
        <p:xfrm>
          <a:off x="6128793" y="8719694"/>
          <a:ext cx="4000002" cy="198819"/>
        </p:xfrm>
        <a:graphic>
          <a:graphicData uri="http://schemas.openxmlformats.org/drawingml/2006/table">
            <a:tbl>
              <a:tblPr/>
              <a:tblGrid>
                <a:gridCol w="500001">
                  <a:extLst>
                    <a:ext uri="{9D8B030D-6E8A-4147-A177-3AD203B41FA5}">
                      <a16:colId xmlns:a16="http://schemas.microsoft.com/office/drawing/2014/main" val="1771235038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243325688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2625057455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3419985739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433854113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1111559127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943472664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3822160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8835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8F80FE8C-BE0D-3E96-0BA8-37FDD74A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2E14-2A3D-0283-BFF0-F41449DF846D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</p:spTree>
    <p:extLst>
      <p:ext uri="{BB962C8B-B14F-4D97-AF65-F5344CB8AC3E}">
        <p14:creationId xmlns:p14="http://schemas.microsoft.com/office/powerpoint/2010/main" val="239558196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How frustrated were you while performing </a:t>
            </a:r>
          </a:p>
          <a:p>
            <a:pPr algn="ctr"/>
            <a:r>
              <a:rPr lang="en-US" sz="3200" dirty="0"/>
              <a:t>the </a:t>
            </a:r>
            <a:r>
              <a:rPr lang="en-US" sz="3200" b="1" dirty="0">
                <a:solidFill>
                  <a:srgbClr val="FFFF00"/>
                </a:solidFill>
              </a:rPr>
              <a:t>3-Back</a:t>
            </a:r>
            <a:r>
              <a:rPr lang="en-US" sz="3200" dirty="0"/>
              <a:t> letter memory task?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  Not at all                                              Very much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AD0F41-85A5-4306-6179-37DF30F02438}"/>
              </a:ext>
            </a:extLst>
          </p:cNvPr>
          <p:cNvGraphicFramePr>
            <a:graphicFrameLocks noGrp="1"/>
          </p:cNvGraphicFramePr>
          <p:nvPr/>
        </p:nvGraphicFramePr>
        <p:xfrm>
          <a:off x="6128793" y="8719694"/>
          <a:ext cx="4000002" cy="198819"/>
        </p:xfrm>
        <a:graphic>
          <a:graphicData uri="http://schemas.openxmlformats.org/drawingml/2006/table">
            <a:tbl>
              <a:tblPr/>
              <a:tblGrid>
                <a:gridCol w="500001">
                  <a:extLst>
                    <a:ext uri="{9D8B030D-6E8A-4147-A177-3AD203B41FA5}">
                      <a16:colId xmlns:a16="http://schemas.microsoft.com/office/drawing/2014/main" val="1771235038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243325688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2625057455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3419985739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433854113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1111559127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943472664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3822160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8835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8F80FE8C-BE0D-3E96-0BA8-37FDD74A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2E14-2A3D-0283-BFF0-F41449DF846D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</p:spTree>
    <p:extLst>
      <p:ext uri="{BB962C8B-B14F-4D97-AF65-F5344CB8AC3E}">
        <p14:creationId xmlns:p14="http://schemas.microsoft.com/office/powerpoint/2010/main" val="352852481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15 (End)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ED1955C-A2D8-C226-A599-3AC829797761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17619425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2514590" y="5470555"/>
            <a:ext cx="112284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THANK YOU!</a:t>
            </a:r>
            <a:br>
              <a:rPr lang="en-US" sz="3200" b="1" dirty="0">
                <a:solidFill>
                  <a:srgbClr val="FFFF00"/>
                </a:solidFill>
              </a:rPr>
            </a:br>
            <a:endParaRPr lang="en-US" sz="3200" dirty="0">
              <a:solidFill>
                <a:srgbClr val="FFFF00"/>
              </a:solidFill>
            </a:endParaRPr>
          </a:p>
          <a:p>
            <a:pPr algn="ctr"/>
            <a:r>
              <a:rPr lang="en-US" sz="3200" dirty="0"/>
              <a:t>This part of the study is now completed.</a:t>
            </a:r>
          </a:p>
          <a:p>
            <a:pPr algn="ctr"/>
            <a:r>
              <a:rPr lang="en-US" sz="3200" b="1" dirty="0">
                <a:solidFill>
                  <a:srgbClr val="FFFF00"/>
                </a:solidFill>
              </a:rPr>
              <a:t>Please call the experimenter.</a:t>
            </a:r>
          </a:p>
        </p:txBody>
      </p:sp>
    </p:spTree>
    <p:extLst>
      <p:ext uri="{BB962C8B-B14F-4D97-AF65-F5344CB8AC3E}">
        <p14:creationId xmlns:p14="http://schemas.microsoft.com/office/powerpoint/2010/main" val="67798809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050537"/>
            <a:ext cx="13599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The following phase will require you to </a:t>
            </a:r>
            <a:r>
              <a:rPr lang="en-US" altLang="zh-CN" sz="3200" b="1" dirty="0">
                <a:solidFill>
                  <a:srgbClr val="FFFF00"/>
                </a:solidFill>
              </a:rPr>
              <a:t>view </a:t>
            </a:r>
            <a:r>
              <a:rPr lang="en-US" altLang="zh-CN" sz="3200" dirty="0"/>
              <a:t>an image before completing each sequence of letter memory task. </a:t>
            </a:r>
            <a:r>
              <a:rPr lang="en-US" sz="3200" dirty="0"/>
              <a:t>You will see an </a:t>
            </a:r>
            <a:r>
              <a:rPr lang="en-US" altLang="zh-CN" sz="3200" dirty="0"/>
              <a:t>image </a:t>
            </a:r>
            <a:r>
              <a:rPr lang="en-US" sz="3200" dirty="0"/>
              <a:t>presented on the screen for 3 seconds. </a:t>
            </a:r>
            <a:r>
              <a:rPr lang="en-US" sz="3200" b="1" dirty="0">
                <a:solidFill>
                  <a:srgbClr val="FFFF00"/>
                </a:solidFill>
              </a:rPr>
              <a:t>Simply view it and think of “How much you like this image?”</a:t>
            </a:r>
            <a:r>
              <a:rPr lang="en-US" altLang="zh-CN" sz="3200" dirty="0"/>
              <a:t>.</a:t>
            </a:r>
            <a:r>
              <a:rPr lang="en-US" sz="3200" dirty="0"/>
              <a:t> </a:t>
            </a:r>
          </a:p>
          <a:p>
            <a:pPr algn="just"/>
            <a:endParaRPr lang="en-US" sz="3200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E4AF38EA-FABA-D553-63F8-25886EDD5606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2B07FADC-5AE5-9872-AFB1-E5574079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2C6F183-43D9-9EFF-89CE-7C9FB532AACB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6D737F-DA67-6731-5223-36D6D0F7AB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82895" y="5740598"/>
            <a:ext cx="2493385" cy="24933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A63070-AA52-4867-6AAF-B149ECBC921B}"/>
              </a:ext>
            </a:extLst>
          </p:cNvPr>
          <p:cNvSpPr/>
          <p:nvPr/>
        </p:nvSpPr>
        <p:spPr>
          <a:xfrm>
            <a:off x="3811372" y="4324906"/>
            <a:ext cx="8634845" cy="5686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8077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91CA489-71BD-B09F-438A-1DEB88519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" r="614" b="976"/>
          <a:stretch/>
        </p:blipFill>
        <p:spPr>
          <a:xfrm>
            <a:off x="83125" y="2938899"/>
            <a:ext cx="16080943" cy="903142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0A9F20-1DAE-69BB-E16A-808E97CE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20" y="772111"/>
            <a:ext cx="14022169" cy="176759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xperiment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2851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91CA489-71BD-B09F-438A-1DEB88519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" b="78"/>
          <a:stretch/>
        </p:blipFill>
        <p:spPr>
          <a:xfrm>
            <a:off x="83125" y="2938899"/>
            <a:ext cx="16080943" cy="903142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0A9F20-1DAE-69BB-E16A-808E97CE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20" y="772111"/>
            <a:ext cx="14022169" cy="176759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xperiment Design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36F4C1-77DC-36D2-40F7-D6A2E0AB7437}"/>
              </a:ext>
            </a:extLst>
          </p:cNvPr>
          <p:cNvSpPr/>
          <p:nvPr/>
        </p:nvSpPr>
        <p:spPr>
          <a:xfrm>
            <a:off x="11118273" y="7813964"/>
            <a:ext cx="1475509" cy="633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EFE25C-6C5A-F3CE-237E-FEAC538140FF}"/>
              </a:ext>
            </a:extLst>
          </p:cNvPr>
          <p:cNvSpPr/>
          <p:nvPr/>
        </p:nvSpPr>
        <p:spPr>
          <a:xfrm>
            <a:off x="12521046" y="10432473"/>
            <a:ext cx="1475509" cy="633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1469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91CA489-71BD-B09F-438A-1DEB88519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" b="78"/>
          <a:stretch/>
        </p:blipFill>
        <p:spPr>
          <a:xfrm>
            <a:off x="83125" y="2938899"/>
            <a:ext cx="16080943" cy="903142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0A9F20-1DAE-69BB-E16A-808E97CE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20" y="772111"/>
            <a:ext cx="14022169" cy="176759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xperiment Design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34D430-408A-EA78-B0DB-149026C5E0A8}"/>
              </a:ext>
            </a:extLst>
          </p:cNvPr>
          <p:cNvSpPr/>
          <p:nvPr/>
        </p:nvSpPr>
        <p:spPr>
          <a:xfrm>
            <a:off x="11118273" y="7813964"/>
            <a:ext cx="1475509" cy="633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CD4575-E51E-7F17-4A3B-5B11AF06D0E6}"/>
              </a:ext>
            </a:extLst>
          </p:cNvPr>
          <p:cNvSpPr/>
          <p:nvPr/>
        </p:nvSpPr>
        <p:spPr>
          <a:xfrm>
            <a:off x="12521046" y="10432473"/>
            <a:ext cx="1475509" cy="633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2676786"/>
            <a:ext cx="1359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For each letter as it appears, you would respond:</a:t>
            </a:r>
          </a:p>
          <a:p>
            <a:pPr algn="just"/>
            <a:endParaRPr lang="en-US" altLang="zh-CN" sz="3200" dirty="0"/>
          </a:p>
          <a:p>
            <a:pPr algn="dist"/>
            <a:r>
              <a:rPr lang="pt-BR" altLang="zh-CN" sz="4800" dirty="0"/>
              <a:t>C		</a:t>
            </a:r>
            <a:r>
              <a:rPr lang="pt-BR" altLang="zh-CN" sz="4800" dirty="0">
                <a:solidFill>
                  <a:srgbClr val="FFFF00"/>
                </a:solidFill>
              </a:rPr>
              <a:t>L</a:t>
            </a:r>
            <a:r>
              <a:rPr lang="pt-BR" altLang="zh-CN" sz="4800" dirty="0"/>
              <a:t>		F		Q		F		X		N		X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lvl="7" algn="just"/>
            <a:r>
              <a:rPr lang="en-US" altLang="zh-CN" sz="3200" b="1" dirty="0">
                <a:solidFill>
                  <a:srgbClr val="FFFF00"/>
                </a:solidFill>
              </a:rPr>
              <a:t>Different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0EC345A2-53B9-A0AE-041D-BD6CA6191CAE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BCA0B5CA-31C5-6607-40D8-BA27272E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3EEF05C5-DD8A-4418-60D9-802AC5CF214A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15" name="Straight Arrow Connector 10">
            <a:extLst>
              <a:ext uri="{FF2B5EF4-FFF2-40B4-BE49-F238E27FC236}">
                <a16:creationId xmlns:a16="http://schemas.microsoft.com/office/drawing/2014/main" id="{1C6809CB-2ACE-E34F-EAB4-68F25093B013}"/>
              </a:ext>
            </a:extLst>
          </p:cNvPr>
          <p:cNvCxnSpPr/>
          <p:nvPr/>
        </p:nvCxnSpPr>
        <p:spPr>
          <a:xfrm>
            <a:off x="4706028" y="3431038"/>
            <a:ext cx="0" cy="24802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E094D78F-E3FA-49A6-BF8A-C6E2FFE06BA8}"/>
              </a:ext>
            </a:extLst>
          </p:cNvPr>
          <p:cNvCxnSpPr/>
          <p:nvPr/>
        </p:nvCxnSpPr>
        <p:spPr>
          <a:xfrm>
            <a:off x="7588228" y="4502440"/>
            <a:ext cx="0" cy="120707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Arc 3">
            <a:extLst>
              <a:ext uri="{FF2B5EF4-FFF2-40B4-BE49-F238E27FC236}">
                <a16:creationId xmlns:a16="http://schemas.microsoft.com/office/drawing/2014/main" id="{717DED43-343E-0D85-A3CF-F693036EA384}"/>
              </a:ext>
            </a:extLst>
          </p:cNvPr>
          <p:cNvSpPr/>
          <p:nvPr/>
        </p:nvSpPr>
        <p:spPr>
          <a:xfrm rot="10800000">
            <a:off x="6184228" y="4166027"/>
            <a:ext cx="1404000" cy="675386"/>
          </a:xfrm>
          <a:prstGeom prst="arc">
            <a:avLst>
              <a:gd name="adj1" fmla="val 10650099"/>
              <a:gd name="adj2" fmla="val 21580793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7" name="Arc 3">
            <a:extLst>
              <a:ext uri="{FF2B5EF4-FFF2-40B4-BE49-F238E27FC236}">
                <a16:creationId xmlns:a16="http://schemas.microsoft.com/office/drawing/2014/main" id="{DF1ECFB4-A280-F125-1E2A-FFCE791C47C6}"/>
              </a:ext>
            </a:extLst>
          </p:cNvPr>
          <p:cNvSpPr/>
          <p:nvPr/>
        </p:nvSpPr>
        <p:spPr>
          <a:xfrm rot="10800000">
            <a:off x="4777708" y="4187792"/>
            <a:ext cx="1404000" cy="675386"/>
          </a:xfrm>
          <a:prstGeom prst="arc">
            <a:avLst>
              <a:gd name="adj1" fmla="val 10650099"/>
              <a:gd name="adj2" fmla="val 21580793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0FA227CC-8794-505E-5383-4ECB6183B108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3" name="Picture 12">
              <a:extLst>
                <a:ext uri="{FF2B5EF4-FFF2-40B4-BE49-F238E27FC236}">
                  <a16:creationId xmlns:a16="http://schemas.microsoft.com/office/drawing/2014/main" id="{0EA6D2DE-9200-C154-F512-26B146267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2B505434-B424-5082-5B82-052A512C4424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46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2676786"/>
            <a:ext cx="1359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For each letter as it appears, you would respond:</a:t>
            </a:r>
          </a:p>
          <a:p>
            <a:pPr algn="just"/>
            <a:endParaRPr lang="en-US" altLang="zh-CN" sz="3200" dirty="0"/>
          </a:p>
          <a:p>
            <a:pPr algn="dist"/>
            <a:r>
              <a:rPr lang="pt-BR" altLang="zh-CN" sz="4800" dirty="0"/>
              <a:t>C		L		</a:t>
            </a:r>
            <a:r>
              <a:rPr lang="pt-BR" altLang="zh-CN" sz="4800" dirty="0">
                <a:solidFill>
                  <a:srgbClr val="FFFF00"/>
                </a:solidFill>
              </a:rPr>
              <a:t>F</a:t>
            </a:r>
            <a:r>
              <a:rPr lang="pt-BR" altLang="zh-CN" sz="4800" dirty="0"/>
              <a:t>		Q		F		X		N		X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lvl="8" algn="just"/>
            <a:r>
              <a:rPr lang="en-US" altLang="zh-CN" sz="3200" b="1" dirty="0">
                <a:solidFill>
                  <a:srgbClr val="FFFF00"/>
                </a:solidFill>
              </a:rPr>
              <a:t>              Same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0EC345A2-53B9-A0AE-041D-BD6CA6191CAE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BCA0B5CA-31C5-6607-40D8-BA27272E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3EEF05C5-DD8A-4418-60D9-802AC5CF214A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15" name="Straight Arrow Connector 10">
            <a:extLst>
              <a:ext uri="{FF2B5EF4-FFF2-40B4-BE49-F238E27FC236}">
                <a16:creationId xmlns:a16="http://schemas.microsoft.com/office/drawing/2014/main" id="{1C6809CB-2ACE-E34F-EAB4-68F25093B013}"/>
              </a:ext>
            </a:extLst>
          </p:cNvPr>
          <p:cNvCxnSpPr/>
          <p:nvPr/>
        </p:nvCxnSpPr>
        <p:spPr>
          <a:xfrm>
            <a:off x="6160756" y="3431038"/>
            <a:ext cx="0" cy="24802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E094D78F-E3FA-49A6-BF8A-C6E2FFE06BA8}"/>
              </a:ext>
            </a:extLst>
          </p:cNvPr>
          <p:cNvCxnSpPr/>
          <p:nvPr/>
        </p:nvCxnSpPr>
        <p:spPr>
          <a:xfrm>
            <a:off x="8991001" y="4502440"/>
            <a:ext cx="0" cy="120707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Arc 3">
            <a:extLst>
              <a:ext uri="{FF2B5EF4-FFF2-40B4-BE49-F238E27FC236}">
                <a16:creationId xmlns:a16="http://schemas.microsoft.com/office/drawing/2014/main" id="{717DED43-343E-0D85-A3CF-F693036EA384}"/>
              </a:ext>
            </a:extLst>
          </p:cNvPr>
          <p:cNvSpPr/>
          <p:nvPr/>
        </p:nvSpPr>
        <p:spPr>
          <a:xfrm rot="10800000">
            <a:off x="7587001" y="4166027"/>
            <a:ext cx="1404000" cy="675386"/>
          </a:xfrm>
          <a:prstGeom prst="arc">
            <a:avLst>
              <a:gd name="adj1" fmla="val 10650099"/>
              <a:gd name="adj2" fmla="val 21580793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7" name="Arc 3">
            <a:extLst>
              <a:ext uri="{FF2B5EF4-FFF2-40B4-BE49-F238E27FC236}">
                <a16:creationId xmlns:a16="http://schemas.microsoft.com/office/drawing/2014/main" id="{DF1ECFB4-A280-F125-1E2A-FFCE791C47C6}"/>
              </a:ext>
            </a:extLst>
          </p:cNvPr>
          <p:cNvSpPr/>
          <p:nvPr/>
        </p:nvSpPr>
        <p:spPr>
          <a:xfrm rot="10800000">
            <a:off x="6180481" y="4187792"/>
            <a:ext cx="1404000" cy="675386"/>
          </a:xfrm>
          <a:prstGeom prst="arc">
            <a:avLst>
              <a:gd name="adj1" fmla="val 10650099"/>
              <a:gd name="adj2" fmla="val 21580793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80ACF2E0-5645-86B0-13AC-7DC332AA9148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3" name="Picture 12">
              <a:extLst>
                <a:ext uri="{FF2B5EF4-FFF2-40B4-BE49-F238E27FC236}">
                  <a16:creationId xmlns:a16="http://schemas.microsoft.com/office/drawing/2014/main" id="{24B4CF57-33F9-0F30-4342-75A8017C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FDD3A088-65C4-4355-602A-9199DFE2FA4B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93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4244646"/>
            <a:ext cx="128099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To indicate that the letter is the </a:t>
            </a:r>
            <a:r>
              <a:rPr lang="en-US" altLang="zh-CN" sz="3200" b="1" dirty="0">
                <a:solidFill>
                  <a:srgbClr val="FFFF00"/>
                </a:solidFill>
              </a:rPr>
              <a:t>SAME</a:t>
            </a:r>
            <a:r>
              <a:rPr lang="en-US" altLang="zh-CN" sz="3200" dirty="0"/>
              <a:t>, click the </a:t>
            </a:r>
            <a:r>
              <a:rPr lang="en-US" altLang="zh-CN" sz="3200" b="1" dirty="0">
                <a:solidFill>
                  <a:srgbClr val="FFFF00"/>
                </a:solidFill>
              </a:rPr>
              <a:t>LEFT</a:t>
            </a:r>
            <a:r>
              <a:rPr lang="en-US" altLang="zh-CN" sz="3200" dirty="0"/>
              <a:t> mouse button.</a:t>
            </a:r>
          </a:p>
          <a:p>
            <a:pPr algn="just"/>
            <a:r>
              <a:rPr lang="en-US" altLang="zh-CN" sz="3200" dirty="0"/>
              <a:t>To indicate that the letter is </a:t>
            </a:r>
            <a:r>
              <a:rPr lang="en-US" altLang="zh-CN" sz="3200" b="1" dirty="0">
                <a:solidFill>
                  <a:srgbClr val="FFFF00"/>
                </a:solidFill>
              </a:rPr>
              <a:t>DIFFERENT</a:t>
            </a:r>
            <a:r>
              <a:rPr lang="en-US" altLang="zh-CN" sz="3200" dirty="0"/>
              <a:t>, click the </a:t>
            </a:r>
            <a:r>
              <a:rPr lang="en-US" altLang="zh-CN" sz="3200" b="1" dirty="0">
                <a:solidFill>
                  <a:srgbClr val="FFFF00"/>
                </a:solidFill>
              </a:rPr>
              <a:t>RIGHT</a:t>
            </a:r>
            <a:r>
              <a:rPr lang="en-US" altLang="zh-CN" sz="3200" dirty="0"/>
              <a:t> mouse button.</a:t>
            </a:r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/>
              <a:t>Remember to you need to make a response for </a:t>
            </a:r>
            <a:r>
              <a:rPr lang="en-US" altLang="zh-CN" sz="3200" b="1" dirty="0">
                <a:solidFill>
                  <a:srgbClr val="FFFF00"/>
                </a:solidFill>
              </a:rPr>
              <a:t>each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letter</a:t>
            </a:r>
            <a:r>
              <a:rPr lang="en-US" altLang="zh-CN" sz="3200" dirty="0"/>
              <a:t>. It is important to respond quickly. </a:t>
            </a:r>
            <a:r>
              <a:rPr lang="en-US" altLang="zh-CN" sz="3200" b="1" dirty="0">
                <a:solidFill>
                  <a:srgbClr val="FFFF00"/>
                </a:solidFill>
              </a:rPr>
              <a:t>Please provide your answers as quickly as possible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within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1-2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seconds</a:t>
            </a:r>
            <a:r>
              <a:rPr lang="en-US" altLang="zh-CN" sz="3200" b="1" dirty="0"/>
              <a:t>.</a:t>
            </a:r>
            <a:r>
              <a:rPr lang="en-US" altLang="zh-CN" sz="3200" dirty="0"/>
              <a:t> The</a:t>
            </a:r>
            <a:r>
              <a:rPr lang="zh-CN" altLang="en-US" sz="3200" dirty="0"/>
              <a:t> </a:t>
            </a:r>
            <a:r>
              <a:rPr lang="en-US" altLang="zh-CN" sz="3200" dirty="0"/>
              <a:t>task</a:t>
            </a:r>
            <a:r>
              <a:rPr lang="zh-CN" altLang="en-US" sz="3200" dirty="0"/>
              <a:t> </a:t>
            </a:r>
            <a:r>
              <a:rPr lang="en-US" altLang="zh-CN" sz="3200" dirty="0"/>
              <a:t>will</a:t>
            </a:r>
            <a:r>
              <a:rPr lang="zh-CN" altLang="en-US" sz="3200" dirty="0"/>
              <a:t> </a:t>
            </a:r>
            <a:r>
              <a:rPr lang="en-US" altLang="zh-CN" sz="3200" dirty="0"/>
              <a:t>automatically move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next</a:t>
            </a:r>
            <a:r>
              <a:rPr lang="zh-CN" altLang="en-US" sz="3200" dirty="0"/>
              <a:t> </a:t>
            </a:r>
            <a:r>
              <a:rPr lang="en-US" altLang="zh-CN" sz="3200" dirty="0"/>
              <a:t>letter</a:t>
            </a:r>
            <a:r>
              <a:rPr lang="zh-CN" altLang="en-US" sz="3200" dirty="0"/>
              <a:t> </a:t>
            </a:r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too</a:t>
            </a:r>
            <a:r>
              <a:rPr lang="zh-CN" altLang="en-US" sz="3200" dirty="0"/>
              <a:t> </a:t>
            </a:r>
            <a:r>
              <a:rPr lang="en-US" altLang="zh-CN" sz="3200" dirty="0"/>
              <a:t>slow.</a:t>
            </a:r>
            <a:endParaRPr lang="en-US" altLang="zh-CN" sz="3200" b="1" dirty="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B55533A6-19BA-2B5E-3BAA-A5C75DFA6C7E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3" name="Picture 12">
              <a:extLst>
                <a:ext uri="{FF2B5EF4-FFF2-40B4-BE49-F238E27FC236}">
                  <a16:creationId xmlns:a16="http://schemas.microsoft.com/office/drawing/2014/main" id="{FADC64DB-B7B5-165C-48FE-2508D9AB0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3399A679-69B0-FB67-B8E5-DE0547B794F3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id="{A2EB8AFC-8C9D-041E-178E-822D9D7CDADB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0BFFF89A-9A81-C687-F119-A054E7D64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E95920E-44A9-FA18-3B64-BDAE6F1B356C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40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437165"/>
            <a:ext cx="1359961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/>
              <a:t>You can respond until you see the fixation cross reappears on the screen, even if the letter you are responding to has disappeared. </a:t>
            </a:r>
          </a:p>
          <a:p>
            <a:pPr algn="just"/>
            <a:r>
              <a:rPr lang="en-US" altLang="zh-CN" sz="3200" dirty="0"/>
              <a:t>The previous three letters will be shown to you and the </a:t>
            </a:r>
            <a:r>
              <a:rPr lang="en-US" altLang="zh-CN" sz="3200" b="1" dirty="0">
                <a:solidFill>
                  <a:srgbClr val="FFFF00"/>
                </a:solidFill>
              </a:rPr>
              <a:t>2-back letter </a:t>
            </a:r>
            <a:r>
              <a:rPr lang="en-US" altLang="zh-CN" sz="3200" dirty="0"/>
              <a:t>will be highlighted in </a:t>
            </a:r>
            <a:r>
              <a:rPr lang="en-US" altLang="zh-CN" sz="3200" b="1" dirty="0">
                <a:solidFill>
                  <a:srgbClr val="FFFF00"/>
                </a:solidFill>
              </a:rPr>
              <a:t>yellow</a:t>
            </a:r>
            <a:r>
              <a:rPr lang="en-US" altLang="zh-CN" sz="3200" dirty="0"/>
              <a:t> during practice phase.</a:t>
            </a:r>
          </a:p>
          <a:p>
            <a:pPr algn="just"/>
            <a:endParaRPr lang="en-US" altLang="zh-CN" sz="3200" dirty="0"/>
          </a:p>
          <a:p>
            <a:pPr algn="just"/>
            <a:endParaRPr lang="en-US" altLang="zh-CN" sz="3200" dirty="0"/>
          </a:p>
          <a:p>
            <a:pPr algn="ctr"/>
            <a:r>
              <a:rPr lang="en-US" altLang="zh-CN" sz="3200" dirty="0"/>
              <a:t>REMEMBER: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LEFT Mouse Button = SAME</a:t>
            </a:r>
          </a:p>
          <a:p>
            <a:pPr algn="ctr"/>
            <a:r>
              <a:rPr lang="en-US" altLang="zh-CN" sz="3200" dirty="0"/>
              <a:t>RIGHT Mouse Button = DIFFERENT</a:t>
            </a:r>
          </a:p>
          <a:p>
            <a:pPr algn="ctr"/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Click the RIGHT button when you are ready to start practice. 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A2EB8AFC-8C9D-041E-178E-822D9D7CDADB}"/>
              </a:ext>
            </a:extLst>
          </p:cNvPr>
          <p:cNvGrpSpPr/>
          <p:nvPr/>
        </p:nvGrpSpPr>
        <p:grpSpPr>
          <a:xfrm>
            <a:off x="13730451" y="10062041"/>
            <a:ext cx="2527137" cy="707887"/>
            <a:chOff x="8934449" y="5649104"/>
            <a:chExt cx="1894751" cy="530746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0BFFF89A-9A81-C687-F119-A054E7D64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E95920E-44A9-FA18-3B64-BDAE6F1B356C}"/>
                </a:ext>
              </a:extLst>
            </p:cNvPr>
            <p:cNvSpPr txBox="1"/>
            <p:nvPr/>
          </p:nvSpPr>
          <p:spPr>
            <a:xfrm>
              <a:off x="9457598" y="5649104"/>
              <a:ext cx="1371602" cy="530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Start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Practice</a:t>
              </a:r>
              <a:endParaRPr lang="en-US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7" name="Group 11">
            <a:extLst>
              <a:ext uri="{FF2B5EF4-FFF2-40B4-BE49-F238E27FC236}">
                <a16:creationId xmlns:a16="http://schemas.microsoft.com/office/drawing/2014/main" id="{41D51C9B-76B2-0FCB-06AB-47B1C5BC0882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07ECE06C-E485-FC88-01C5-EC6F40EB2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94D89FDC-5FAF-1B62-C6F1-9F0FEF0D8B40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71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0EB5-D7A0-A3E9-0DD3-AA5AEE47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pPr algn="ctr"/>
            <a:r>
              <a:rPr lang="en-US" altLang="zh-CN" dirty="0"/>
              <a:t>…Practice…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BAF24E-EC1C-A72D-04FB-37FC04D3CAD9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4206636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0 (R</a:t>
            </a:r>
            <a:r>
              <a:rPr lang="en-US" altLang="zh-CN" dirty="0"/>
              <a:t>edo_2-Back</a:t>
            </a:r>
            <a:r>
              <a:rPr lang="en-US" dirty="0"/>
              <a:t>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543CD58-6E96-F2F4-E579-F114591F3C84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highlight>
                  <a:srgbClr val="0000FF"/>
                </a:highlight>
              </a:rPr>
              <a:t>[THIS SLIDE W</a:t>
            </a:r>
            <a:r>
              <a:rPr lang="en-US" altLang="zh-CN" sz="6000" b="1" dirty="0">
                <a:highlight>
                  <a:srgbClr val="0000FF"/>
                </a:highlight>
              </a:rPr>
              <a:t>ILL</a:t>
            </a:r>
            <a:r>
              <a:rPr lang="en-US" sz="6000" b="1" dirty="0">
                <a:highlight>
                  <a:srgbClr val="0000FF"/>
                </a:highlight>
              </a:rPr>
              <a:t> BE SHOWN TO SUBJECTS WHILE A MEASURE &lt; 0.75.]</a:t>
            </a:r>
          </a:p>
        </p:txBody>
      </p:sp>
    </p:spTree>
    <p:extLst>
      <p:ext uri="{BB962C8B-B14F-4D97-AF65-F5344CB8AC3E}">
        <p14:creationId xmlns:p14="http://schemas.microsoft.com/office/powerpoint/2010/main" val="278324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1917619"/>
            <a:ext cx="13599618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FF00"/>
                </a:solidFill>
              </a:rPr>
              <a:t>You may need another round of practice</a:t>
            </a:r>
            <a:r>
              <a:rPr lang="en-US" altLang="zh-CN" sz="3200" dirty="0"/>
              <a:t> because you made some mistakes. </a:t>
            </a:r>
          </a:p>
          <a:p>
            <a:pPr algn="just"/>
            <a:r>
              <a:rPr lang="en-US" altLang="zh-CN" sz="3200" dirty="0"/>
              <a:t>If you have any questions about the task, please ask the experimenter now.</a:t>
            </a:r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/>
              <a:t>For each letter, you need to decide whether it is the </a:t>
            </a:r>
            <a:r>
              <a:rPr lang="en-US" altLang="zh-CN" sz="3200" b="1" dirty="0">
                <a:solidFill>
                  <a:srgbClr val="FFFF00"/>
                </a:solidFill>
              </a:rPr>
              <a:t>SAME</a:t>
            </a:r>
            <a:r>
              <a:rPr lang="en-US" altLang="zh-CN" sz="3200" dirty="0"/>
              <a:t> as or </a:t>
            </a:r>
            <a:r>
              <a:rPr lang="en-US" altLang="zh-CN" sz="3200" b="1" dirty="0">
                <a:solidFill>
                  <a:srgbClr val="FFFF00"/>
                </a:solidFill>
              </a:rPr>
              <a:t>DIFFERENT</a:t>
            </a:r>
            <a:r>
              <a:rPr lang="en-US" altLang="zh-CN" sz="3200" dirty="0"/>
              <a:t> from the letter which you saw </a:t>
            </a:r>
            <a:r>
              <a:rPr lang="en-US" altLang="zh-CN" sz="3200" b="1" dirty="0">
                <a:solidFill>
                  <a:srgbClr val="FFFF00"/>
                </a:solidFill>
              </a:rPr>
              <a:t>two</a:t>
            </a:r>
            <a:r>
              <a:rPr lang="en-US" altLang="zh-CN" sz="3200" b="1" dirty="0"/>
              <a:t> </a:t>
            </a:r>
            <a:r>
              <a:rPr lang="en-US" altLang="zh-CN" sz="3200" dirty="0"/>
              <a:t>back from the current one. </a:t>
            </a:r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/>
              <a:t>Please provide your ratings as quickly as possible within 1-2 seconds. You can respond until you see the fixation cross reappears on the screen, even if the letter you are responding to has disappeared. </a:t>
            </a:r>
          </a:p>
          <a:p>
            <a:pPr algn="just"/>
            <a:endParaRPr lang="en-US" altLang="zh-CN" sz="3200" dirty="0"/>
          </a:p>
          <a:p>
            <a:pPr algn="ctr"/>
            <a:r>
              <a:rPr lang="en-US" altLang="zh-CN" sz="3200" dirty="0"/>
              <a:t>REMEMBER:</a:t>
            </a:r>
          </a:p>
          <a:p>
            <a:pPr algn="ctr"/>
            <a:r>
              <a:rPr lang="en-US" altLang="zh-CN" sz="3200" dirty="0"/>
              <a:t>LEFT Mouse Button = SAME</a:t>
            </a:r>
          </a:p>
          <a:p>
            <a:pPr algn="ctr"/>
            <a:r>
              <a:rPr lang="en-US" altLang="zh-CN" sz="3200" dirty="0"/>
              <a:t>RIGHT Mouse Button = DIFFERENT</a:t>
            </a:r>
          </a:p>
          <a:p>
            <a:pPr algn="ctr"/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Click the RIGHT button when you are ready to practice again. 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A2EB8AFC-8C9D-041E-178E-822D9D7CDADB}"/>
              </a:ext>
            </a:extLst>
          </p:cNvPr>
          <p:cNvGrpSpPr/>
          <p:nvPr/>
        </p:nvGrpSpPr>
        <p:grpSpPr>
          <a:xfrm>
            <a:off x="13730451" y="10062045"/>
            <a:ext cx="2527137" cy="707886"/>
            <a:chOff x="8934449" y="5649104"/>
            <a:chExt cx="1894751" cy="530745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0BFFF89A-9A81-C687-F119-A054E7D64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E95920E-44A9-FA18-3B64-BDAE6F1B356C}"/>
                </a:ext>
              </a:extLst>
            </p:cNvPr>
            <p:cNvSpPr txBox="1"/>
            <p:nvPr/>
          </p:nvSpPr>
          <p:spPr>
            <a:xfrm>
              <a:off x="9457598" y="5649104"/>
              <a:ext cx="1371602" cy="5307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Practice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Again</a:t>
              </a:r>
              <a:endParaRPr lang="en-US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935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2 (Ready to start?)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C66E15-BAA1-CA1C-10AB-A9A6A04AAB34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138589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4781719"/>
            <a:ext cx="135996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Welcome to </a:t>
            </a:r>
            <a:r>
              <a:rPr lang="en-US" altLang="zh-CN" sz="4000" dirty="0"/>
              <a:t>the</a:t>
            </a:r>
            <a:r>
              <a:rPr lang="en-US" sz="4000" dirty="0"/>
              <a:t> study</a:t>
            </a:r>
            <a:r>
              <a:rPr lang="zh-CN" altLang="en-US" sz="4000" dirty="0"/>
              <a:t> </a:t>
            </a:r>
            <a:r>
              <a:rPr lang="en-US" altLang="zh-CN" sz="4000" b="1" dirty="0">
                <a:solidFill>
                  <a:srgbClr val="FFFF00"/>
                </a:solidFill>
              </a:rPr>
              <a:t>DACFE</a:t>
            </a:r>
            <a:r>
              <a:rPr lang="en-US" sz="4000" dirty="0"/>
              <a:t>!</a:t>
            </a:r>
            <a:br>
              <a:rPr lang="en-US" sz="3600" dirty="0"/>
            </a:br>
            <a:endParaRPr lang="en-US" sz="36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Click the LEFT or RIGHT mouse buttons to navigate through the instructions.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86F118-DBD7-E0D8-A021-73C3BCDB6BF5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B8FB30-7725-FE02-9BCC-44468C45F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4F56A0-5F24-E7B6-B1D6-C8ACC1EE9122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99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4688725"/>
            <a:ext cx="13599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Great job!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You seem to have learned well. Are you ready to try a</a:t>
            </a:r>
            <a:r>
              <a:rPr lang="zh-CN" altLang="en-US" sz="3200" dirty="0"/>
              <a:t> </a:t>
            </a:r>
            <a:r>
              <a:rPr lang="en-US" altLang="zh-CN" sz="3200" dirty="0"/>
              <a:t>round of faster </a:t>
            </a:r>
            <a:r>
              <a:rPr lang="en-US" sz="3200" dirty="0"/>
              <a:t>2-Back task without reminder and feedback?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06AD2C8-3CC9-51B5-D970-436E54780295}"/>
              </a:ext>
            </a:extLst>
          </p:cNvPr>
          <p:cNvGrpSpPr/>
          <p:nvPr/>
        </p:nvGrpSpPr>
        <p:grpSpPr>
          <a:xfrm>
            <a:off x="13730451" y="10067359"/>
            <a:ext cx="2527137" cy="712965"/>
            <a:chOff x="8934449" y="5653088"/>
            <a:chExt cx="1894751" cy="534553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E9C85787-FB5F-A19A-8A09-EF325BDA0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45A9FF20-CF07-C2E8-48B7-9929487D39ED}"/>
                </a:ext>
              </a:extLst>
            </p:cNvPr>
            <p:cNvSpPr txBox="1"/>
            <p:nvPr/>
          </p:nvSpPr>
          <p:spPr>
            <a:xfrm>
              <a:off x="9457598" y="5656895"/>
              <a:ext cx="1371602" cy="530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Ready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to Try</a:t>
              </a:r>
              <a:endParaRPr lang="en-US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5" name="Group 11">
            <a:extLst>
              <a:ext uri="{FF2B5EF4-FFF2-40B4-BE49-F238E27FC236}">
                <a16:creationId xmlns:a16="http://schemas.microsoft.com/office/drawing/2014/main" id="{94948650-509E-5A17-EB7D-2806C5BB2B2B}"/>
              </a:ext>
            </a:extLst>
          </p:cNvPr>
          <p:cNvGrpSpPr/>
          <p:nvPr/>
        </p:nvGrpSpPr>
        <p:grpSpPr>
          <a:xfrm>
            <a:off x="1487984" y="10030377"/>
            <a:ext cx="3481835" cy="713660"/>
            <a:chOff x="6095995" y="5653083"/>
            <a:chExt cx="2610547" cy="283292"/>
          </a:xfrm>
        </p:grpSpPr>
        <p:pic>
          <p:nvPicPr>
            <p:cNvPr id="7" name="Picture 12">
              <a:extLst>
                <a:ext uri="{FF2B5EF4-FFF2-40B4-BE49-F238E27FC236}">
                  <a16:creationId xmlns:a16="http://schemas.microsoft.com/office/drawing/2014/main" id="{9FCE17AE-90E1-2B81-ADB5-1EC35FFEA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40EF0B7B-9151-F1BA-4B54-300B576BEC98}"/>
                </a:ext>
              </a:extLst>
            </p:cNvPr>
            <p:cNvSpPr txBox="1"/>
            <p:nvPr/>
          </p:nvSpPr>
          <p:spPr>
            <a:xfrm>
              <a:off x="6616128" y="5655375"/>
              <a:ext cx="2090414" cy="281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Practice Again</a:t>
              </a:r>
            </a:p>
            <a:p>
              <a:r>
                <a:rPr lang="en-US" altLang="zh-CN" sz="2000" b="1" dirty="0"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with Reminders</a:t>
              </a:r>
              <a:endParaRPr lang="en-US" altLang="zh-CN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978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2 (Calibration)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A29CB6-1960-9851-D33C-009E466A8FF0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3119854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156515"/>
            <a:ext cx="13599618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Let’s try a round of </a:t>
            </a:r>
            <a:r>
              <a:rPr lang="en-US" altLang="zh-CN" sz="3200" b="1" dirty="0"/>
              <a:t>2-Back </a:t>
            </a:r>
            <a:r>
              <a:rPr lang="en-US" altLang="zh-CN" sz="3200" dirty="0"/>
              <a:t>letter memory task!</a:t>
            </a:r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/>
              <a:t>The </a:t>
            </a:r>
            <a:r>
              <a:rPr lang="en-US" altLang="zh-CN" sz="3200" b="1" dirty="0">
                <a:solidFill>
                  <a:srgbClr val="FFFF00"/>
                </a:solidFill>
              </a:rPr>
              <a:t>previous letters won’t be shown</a:t>
            </a:r>
            <a:r>
              <a:rPr lang="en-US" altLang="zh-CN" sz="3200" dirty="0"/>
              <a:t> to you anymore. The</a:t>
            </a:r>
            <a:r>
              <a:rPr lang="zh-CN" altLang="en-US" sz="3200" dirty="0"/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speed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will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increase</a:t>
            </a:r>
            <a:r>
              <a:rPr lang="en-US" altLang="zh-CN" sz="3200" dirty="0"/>
              <a:t>.</a:t>
            </a:r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/>
              <a:t>Remember to click one of the buttons for </a:t>
            </a:r>
            <a:r>
              <a:rPr lang="en-US" altLang="zh-CN" sz="3200" b="1" dirty="0">
                <a:solidFill>
                  <a:srgbClr val="FFFF00"/>
                </a:solidFill>
              </a:rPr>
              <a:t>each Letter</a:t>
            </a:r>
            <a:r>
              <a:rPr lang="en-US" altLang="zh-CN" sz="3200" dirty="0"/>
              <a:t>. You can respond until you see the fixation cross reappears on the screen, even if the letter you are responding to has disappeared. </a:t>
            </a:r>
            <a:r>
              <a:rPr lang="en-US" altLang="zh-CN" sz="3200" b="1" dirty="0">
                <a:solidFill>
                  <a:srgbClr val="FFFF00"/>
                </a:solidFill>
              </a:rPr>
              <a:t>Please provide your answers as quickly as possible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within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1-2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seconds</a:t>
            </a:r>
            <a:r>
              <a:rPr lang="en-US" altLang="zh-CN" sz="3200" b="1" dirty="0"/>
              <a:t>.</a:t>
            </a:r>
            <a:r>
              <a:rPr lang="en-US" altLang="zh-CN" sz="3200" dirty="0"/>
              <a:t> The</a:t>
            </a:r>
            <a:r>
              <a:rPr lang="zh-CN" altLang="en-US" sz="3200" dirty="0"/>
              <a:t> </a:t>
            </a:r>
            <a:r>
              <a:rPr lang="en-US" altLang="zh-CN" sz="3200" dirty="0"/>
              <a:t>task</a:t>
            </a:r>
            <a:r>
              <a:rPr lang="zh-CN" altLang="en-US" sz="3200" dirty="0"/>
              <a:t> </a:t>
            </a:r>
            <a:r>
              <a:rPr lang="en-US" altLang="zh-CN" sz="3200" dirty="0"/>
              <a:t>will</a:t>
            </a:r>
            <a:r>
              <a:rPr lang="zh-CN" altLang="en-US" sz="3200" dirty="0"/>
              <a:t> </a:t>
            </a:r>
            <a:r>
              <a:rPr lang="en-US" altLang="zh-CN" sz="3200" dirty="0"/>
              <a:t>automatically move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next</a:t>
            </a:r>
            <a:r>
              <a:rPr lang="zh-CN" altLang="en-US" sz="3200" dirty="0"/>
              <a:t> </a:t>
            </a:r>
            <a:r>
              <a:rPr lang="en-US" altLang="zh-CN" sz="3200" dirty="0"/>
              <a:t>letter</a:t>
            </a:r>
            <a:r>
              <a:rPr lang="zh-CN" altLang="en-US" sz="3200" dirty="0"/>
              <a:t> </a:t>
            </a:r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too</a:t>
            </a:r>
            <a:r>
              <a:rPr lang="zh-CN" altLang="en-US" sz="3200" dirty="0"/>
              <a:t> </a:t>
            </a:r>
            <a:r>
              <a:rPr lang="en-US" altLang="zh-CN" sz="3200" dirty="0"/>
              <a:t>slow.</a:t>
            </a:r>
          </a:p>
          <a:p>
            <a:pPr algn="just"/>
            <a:endParaRPr lang="en-US" altLang="zh-CN" sz="3200" dirty="0"/>
          </a:p>
          <a:p>
            <a:pPr algn="ctr"/>
            <a:r>
              <a:rPr lang="en-US" altLang="zh-CN" sz="3200" dirty="0"/>
              <a:t>REMEMBER: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The Left Mouse Button = Same</a:t>
            </a:r>
          </a:p>
          <a:p>
            <a:pPr algn="ctr"/>
            <a:r>
              <a:rPr lang="en-US" altLang="zh-CN" sz="3200" dirty="0"/>
              <a:t>The Right Mouse Button = Different</a:t>
            </a:r>
          </a:p>
          <a:p>
            <a:pPr algn="ctr"/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Click the RIGHT button when you are ready to start. 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A2EB8AFC-8C9D-041E-178E-822D9D7CDADB}"/>
              </a:ext>
            </a:extLst>
          </p:cNvPr>
          <p:cNvGrpSpPr/>
          <p:nvPr/>
        </p:nvGrpSpPr>
        <p:grpSpPr>
          <a:xfrm>
            <a:off x="13730451" y="10031702"/>
            <a:ext cx="2527137" cy="725330"/>
            <a:chOff x="8934449" y="5626356"/>
            <a:chExt cx="1894751" cy="543824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0BFFF89A-9A81-C687-F119-A054E7D64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E95920E-44A9-FA18-3B64-BDAE6F1B356C}"/>
                </a:ext>
              </a:extLst>
            </p:cNvPr>
            <p:cNvSpPr txBox="1"/>
            <p:nvPr/>
          </p:nvSpPr>
          <p:spPr>
            <a:xfrm>
              <a:off x="9457598" y="5626356"/>
              <a:ext cx="1371602" cy="530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Start</a:t>
              </a:r>
            </a:p>
            <a:p>
              <a:r>
                <a:rPr lang="en-US" altLang="zh-CN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the Round</a:t>
              </a:r>
              <a:endParaRPr lang="en-US" altLang="zh-CN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382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3 </a:t>
            </a:r>
            <a:r>
              <a:rPr lang="en-US" altLang="zh-CN" dirty="0"/>
              <a:t>(Practice-1Back)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93A857-EF64-5656-DC50-00C62A1AA5D0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442015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4179570"/>
            <a:ext cx="135996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Great job!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Now you are going to learn about another two levels of letter memory task. They  are similar to the 2-Back letter memory task you just learned about.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Firstly, you will do the </a:t>
            </a:r>
            <a:r>
              <a:rPr lang="en-US" sz="3200" b="1" dirty="0">
                <a:solidFill>
                  <a:srgbClr val="FFFF00"/>
                </a:solidFill>
              </a:rPr>
              <a:t>1-Back</a:t>
            </a:r>
            <a:r>
              <a:rPr lang="en-US" sz="3200" b="1" dirty="0"/>
              <a:t> </a:t>
            </a:r>
            <a:r>
              <a:rPr lang="en-US" sz="3200" dirty="0"/>
              <a:t>letter memory task, where you need to indicate each letter you see is the </a:t>
            </a:r>
            <a:r>
              <a:rPr lang="en-US" sz="3200" b="1" dirty="0">
                <a:solidFill>
                  <a:srgbClr val="FFFF00"/>
                </a:solidFill>
              </a:rPr>
              <a:t>SAME</a:t>
            </a:r>
            <a:r>
              <a:rPr lang="en-US" sz="3200" dirty="0"/>
              <a:t> as or </a:t>
            </a:r>
            <a:r>
              <a:rPr lang="en-US" sz="3200" b="1" dirty="0">
                <a:solidFill>
                  <a:srgbClr val="FFFF00"/>
                </a:solidFill>
              </a:rPr>
              <a:t>DIFFERENT</a:t>
            </a:r>
            <a:r>
              <a:rPr lang="en-US" sz="3200" dirty="0"/>
              <a:t> from the </a:t>
            </a:r>
            <a:r>
              <a:rPr lang="en-US" sz="3200" b="1" dirty="0">
                <a:solidFill>
                  <a:srgbClr val="FFFF00"/>
                </a:solidFill>
              </a:rPr>
              <a:t>previous</a:t>
            </a:r>
            <a:r>
              <a:rPr lang="en-US" sz="3200" dirty="0"/>
              <a:t> letter you saw.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99DA07DF-B981-1DAD-4725-F4A7072ECA53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93C835C6-DE65-41F7-ACB5-B97E4880D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05AB1224-C38B-A606-DF93-CF702BE2AC3E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303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2676786"/>
            <a:ext cx="1359961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For example, as each letter appears, you would respond:</a:t>
            </a:r>
          </a:p>
          <a:p>
            <a:pPr algn="just"/>
            <a:endParaRPr lang="en-US" altLang="zh-CN" sz="3200" dirty="0"/>
          </a:p>
          <a:p>
            <a:pPr algn="dist"/>
            <a:r>
              <a:rPr lang="pt-BR" altLang="zh-CN" sz="4800" dirty="0"/>
              <a:t>C		L		F		F		Q		X		N		X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lvl="1" algn="just"/>
            <a:r>
              <a:rPr lang="en-US" altLang="zh-CN" sz="3200" b="1" dirty="0">
                <a:solidFill>
                  <a:srgbClr val="FFFF00"/>
                </a:solidFill>
              </a:rPr>
              <a:t>   Different</a:t>
            </a:r>
            <a:r>
              <a:rPr lang="en-US" sz="3200" dirty="0"/>
              <a:t>,</a:t>
            </a:r>
          </a:p>
          <a:p>
            <a:pPr lvl="1" algn="just"/>
            <a:r>
              <a:rPr lang="en-US" sz="3200" dirty="0"/>
              <a:t>   as there is </a:t>
            </a:r>
          </a:p>
          <a:p>
            <a:pPr lvl="1" algn="just"/>
            <a:r>
              <a:rPr lang="en-US" sz="3200" dirty="0"/>
              <a:t>   no letter </a:t>
            </a:r>
          </a:p>
          <a:p>
            <a:pPr lvl="1" algn="just"/>
            <a:r>
              <a:rPr lang="en-US" sz="3200" dirty="0"/>
              <a:t>   1 back from it.</a:t>
            </a:r>
          </a:p>
          <a:p>
            <a:pPr algn="just"/>
            <a:endParaRPr lang="en-US" sz="3200" dirty="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AE5B2613-6EB0-E744-9BD0-51CECAD010CF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9" name="Picture 12">
              <a:extLst>
                <a:ext uri="{FF2B5EF4-FFF2-40B4-BE49-F238E27FC236}">
                  <a16:creationId xmlns:a16="http://schemas.microsoft.com/office/drawing/2014/main" id="{2DC111D3-AC1A-BFCE-3975-D3638F59A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1ABE4ECF-76A8-2EFB-B51B-8033819E919D}"/>
                </a:ext>
              </a:extLst>
            </p:cNvPr>
            <p:cNvSpPr txBox="1"/>
            <p:nvPr/>
          </p:nvSpPr>
          <p:spPr>
            <a:xfrm>
              <a:off x="6616128" y="5667750"/>
              <a:ext cx="2090414" cy="232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ym typeface="Times"/>
                </a:rPr>
                <a:t>previous</a:t>
              </a:r>
              <a:r>
                <a:rPr lang="en-US" sz="3202" dirty="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 </a:t>
              </a:r>
              <a:endParaRPr lang="en-US" sz="3202" dirty="0"/>
            </a:p>
          </p:txBody>
        </p:sp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0EC345A2-53B9-A0AE-041D-BD6CA6191CAE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BCA0B5CA-31C5-6607-40D8-BA27272E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3EEF05C5-DD8A-4418-60D9-802AC5CF214A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2" name="Straight Connector 5">
            <a:extLst>
              <a:ext uri="{FF2B5EF4-FFF2-40B4-BE49-F238E27FC236}">
                <a16:creationId xmlns:a16="http://schemas.microsoft.com/office/drawing/2014/main" id="{B56A8857-BB89-F7E5-3A38-CB048B642507}"/>
              </a:ext>
            </a:extLst>
          </p:cNvPr>
          <p:cNvCxnSpPr/>
          <p:nvPr/>
        </p:nvCxnSpPr>
        <p:spPr>
          <a:xfrm>
            <a:off x="3389452" y="4531015"/>
            <a:ext cx="0" cy="120707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51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2676786"/>
            <a:ext cx="135996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For each letter as it appears, you would respond:</a:t>
            </a:r>
          </a:p>
          <a:p>
            <a:pPr algn="just"/>
            <a:endParaRPr lang="en-US" altLang="zh-CN" sz="3200" dirty="0"/>
          </a:p>
          <a:p>
            <a:pPr algn="dist"/>
            <a:r>
              <a:rPr lang="pt-BR" altLang="zh-CN" sz="4800" dirty="0">
                <a:solidFill>
                  <a:srgbClr val="FFFF00"/>
                </a:solidFill>
              </a:rPr>
              <a:t>C</a:t>
            </a:r>
            <a:r>
              <a:rPr lang="pt-BR" altLang="zh-CN" sz="4800" dirty="0"/>
              <a:t>		L		F		F		Q		X		N		X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lvl="3" algn="just"/>
            <a:r>
              <a:rPr lang="en-US" altLang="zh-CN" sz="3200" b="1" dirty="0"/>
              <a:t>   </a:t>
            </a:r>
            <a:r>
              <a:rPr lang="en-US" altLang="zh-CN" sz="3200" b="1" dirty="0">
                <a:solidFill>
                  <a:srgbClr val="FFFF00"/>
                </a:solidFill>
              </a:rPr>
              <a:t>Different</a:t>
            </a:r>
          </a:p>
          <a:p>
            <a:pPr lvl="3"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AE5B2613-6EB0-E744-9BD0-51CECAD010CF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9" name="Picture 12">
              <a:extLst>
                <a:ext uri="{FF2B5EF4-FFF2-40B4-BE49-F238E27FC236}">
                  <a16:creationId xmlns:a16="http://schemas.microsoft.com/office/drawing/2014/main" id="{2DC111D3-AC1A-BFCE-3975-D3638F59A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1ABE4ECF-76A8-2EFB-B51B-8033819E919D}"/>
                </a:ext>
              </a:extLst>
            </p:cNvPr>
            <p:cNvSpPr txBox="1"/>
            <p:nvPr/>
          </p:nvSpPr>
          <p:spPr>
            <a:xfrm>
              <a:off x="6616128" y="5667750"/>
              <a:ext cx="2090414" cy="232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ym typeface="Times"/>
                </a:rPr>
                <a:t>previous</a:t>
              </a:r>
              <a:r>
                <a:rPr lang="en-US" sz="3202" dirty="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 </a:t>
              </a:r>
              <a:endParaRPr lang="en-US" sz="3202" dirty="0"/>
            </a:p>
          </p:txBody>
        </p:sp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0EC345A2-53B9-A0AE-041D-BD6CA6191CAE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BCA0B5CA-31C5-6607-40D8-BA27272E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3EEF05C5-DD8A-4418-60D9-802AC5CF214A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7791F089-F7FB-A003-A8BD-4B0598066BA7}"/>
              </a:ext>
            </a:extLst>
          </p:cNvPr>
          <p:cNvCxnSpPr/>
          <p:nvPr/>
        </p:nvCxnSpPr>
        <p:spPr>
          <a:xfrm>
            <a:off x="4754991" y="4502440"/>
            <a:ext cx="0" cy="120707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Arc 3">
            <a:extLst>
              <a:ext uri="{FF2B5EF4-FFF2-40B4-BE49-F238E27FC236}">
                <a16:creationId xmlns:a16="http://schemas.microsoft.com/office/drawing/2014/main" id="{092AA383-5754-6D71-4822-7E418CDD9DC8}"/>
              </a:ext>
            </a:extLst>
          </p:cNvPr>
          <p:cNvSpPr/>
          <p:nvPr/>
        </p:nvSpPr>
        <p:spPr>
          <a:xfrm rot="10800000">
            <a:off x="3314991" y="4166027"/>
            <a:ext cx="1440000" cy="675386"/>
          </a:xfrm>
          <a:prstGeom prst="arc">
            <a:avLst>
              <a:gd name="adj1" fmla="val 10650099"/>
              <a:gd name="adj2" fmla="val 21580793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cxnSp>
        <p:nvCxnSpPr>
          <p:cNvPr id="2" name="Straight Arrow Connector 10">
            <a:extLst>
              <a:ext uri="{FF2B5EF4-FFF2-40B4-BE49-F238E27FC236}">
                <a16:creationId xmlns:a16="http://schemas.microsoft.com/office/drawing/2014/main" id="{8003DFCB-61FF-7368-2C68-3C1A3ADF2931}"/>
              </a:ext>
            </a:extLst>
          </p:cNvPr>
          <p:cNvCxnSpPr/>
          <p:nvPr/>
        </p:nvCxnSpPr>
        <p:spPr>
          <a:xfrm>
            <a:off x="3391532" y="3431038"/>
            <a:ext cx="0" cy="24802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20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2676786"/>
            <a:ext cx="135996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For each letter as it appears, you would respond:</a:t>
            </a:r>
          </a:p>
          <a:p>
            <a:pPr algn="just"/>
            <a:endParaRPr lang="en-US" altLang="zh-CN" sz="3200" dirty="0"/>
          </a:p>
          <a:p>
            <a:pPr algn="dist"/>
            <a:r>
              <a:rPr lang="pt-BR" altLang="zh-CN" sz="4800" dirty="0"/>
              <a:t>C		</a:t>
            </a:r>
            <a:r>
              <a:rPr lang="pt-BR" altLang="zh-CN" sz="4800" dirty="0">
                <a:solidFill>
                  <a:srgbClr val="FFFF00"/>
                </a:solidFill>
              </a:rPr>
              <a:t>L</a:t>
            </a:r>
            <a:r>
              <a:rPr lang="pt-BR" altLang="zh-CN" sz="4800" dirty="0"/>
              <a:t>		F		F		Q		X		N		X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lvl="5" algn="just"/>
            <a:r>
              <a:rPr lang="en-US" altLang="zh-CN" sz="3200" b="1" dirty="0">
                <a:solidFill>
                  <a:srgbClr val="FFFF00"/>
                </a:solidFill>
              </a:rPr>
              <a:t>   Different</a:t>
            </a:r>
          </a:p>
          <a:p>
            <a:pPr lvl="5" algn="just"/>
            <a:endParaRPr lang="en-US" sz="3200" b="1" dirty="0"/>
          </a:p>
          <a:p>
            <a:pPr lvl="1"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AE5B2613-6EB0-E744-9BD0-51CECAD010CF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9" name="Picture 12">
              <a:extLst>
                <a:ext uri="{FF2B5EF4-FFF2-40B4-BE49-F238E27FC236}">
                  <a16:creationId xmlns:a16="http://schemas.microsoft.com/office/drawing/2014/main" id="{2DC111D3-AC1A-BFCE-3975-D3638F59A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1ABE4ECF-76A8-2EFB-B51B-8033819E919D}"/>
                </a:ext>
              </a:extLst>
            </p:cNvPr>
            <p:cNvSpPr txBox="1"/>
            <p:nvPr/>
          </p:nvSpPr>
          <p:spPr>
            <a:xfrm>
              <a:off x="6616128" y="5667750"/>
              <a:ext cx="2090414" cy="232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ym typeface="Times"/>
                </a:rPr>
                <a:t>previous</a:t>
              </a:r>
              <a:r>
                <a:rPr lang="en-US" sz="3202" dirty="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 </a:t>
              </a:r>
              <a:endParaRPr lang="en-US" sz="3202" dirty="0"/>
            </a:p>
          </p:txBody>
        </p:sp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0EC345A2-53B9-A0AE-041D-BD6CA6191CAE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BCA0B5CA-31C5-6607-40D8-BA27272E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3EEF05C5-DD8A-4418-60D9-802AC5CF214A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7791F089-F7FB-A003-A8BD-4B0598066BA7}"/>
              </a:ext>
            </a:extLst>
          </p:cNvPr>
          <p:cNvCxnSpPr/>
          <p:nvPr/>
        </p:nvCxnSpPr>
        <p:spPr>
          <a:xfrm>
            <a:off x="6150536" y="4502440"/>
            <a:ext cx="0" cy="120707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Arc 3">
            <a:extLst>
              <a:ext uri="{FF2B5EF4-FFF2-40B4-BE49-F238E27FC236}">
                <a16:creationId xmlns:a16="http://schemas.microsoft.com/office/drawing/2014/main" id="{092AA383-5754-6D71-4822-7E418CDD9DC8}"/>
              </a:ext>
            </a:extLst>
          </p:cNvPr>
          <p:cNvSpPr/>
          <p:nvPr/>
        </p:nvSpPr>
        <p:spPr>
          <a:xfrm rot="10800000">
            <a:off x="4746536" y="4166027"/>
            <a:ext cx="1404000" cy="675386"/>
          </a:xfrm>
          <a:prstGeom prst="arc">
            <a:avLst>
              <a:gd name="adj1" fmla="val 10650099"/>
              <a:gd name="adj2" fmla="val 21580793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cxnSp>
        <p:nvCxnSpPr>
          <p:cNvPr id="15" name="Straight Arrow Connector 10">
            <a:extLst>
              <a:ext uri="{FF2B5EF4-FFF2-40B4-BE49-F238E27FC236}">
                <a16:creationId xmlns:a16="http://schemas.microsoft.com/office/drawing/2014/main" id="{1C6809CB-2ACE-E34F-EAB4-68F25093B013}"/>
              </a:ext>
            </a:extLst>
          </p:cNvPr>
          <p:cNvCxnSpPr/>
          <p:nvPr/>
        </p:nvCxnSpPr>
        <p:spPr>
          <a:xfrm>
            <a:off x="4700786" y="3431038"/>
            <a:ext cx="0" cy="24802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042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2676786"/>
            <a:ext cx="135996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For each letter as it appears, you would respond:</a:t>
            </a:r>
          </a:p>
          <a:p>
            <a:pPr algn="just"/>
            <a:endParaRPr lang="en-US" altLang="zh-CN" sz="3200" dirty="0"/>
          </a:p>
          <a:p>
            <a:pPr algn="dist"/>
            <a:r>
              <a:rPr lang="pt-BR" altLang="zh-CN" sz="4800" dirty="0"/>
              <a:t>C		L		</a:t>
            </a:r>
            <a:r>
              <a:rPr lang="pt-BR" altLang="zh-CN" sz="4800" dirty="0">
                <a:solidFill>
                  <a:srgbClr val="FFFF00"/>
                </a:solidFill>
              </a:rPr>
              <a:t>F</a:t>
            </a:r>
            <a:r>
              <a:rPr lang="pt-BR" altLang="zh-CN" sz="4800" dirty="0"/>
              <a:t>		F		Q		X		N		X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lvl="7" algn="just"/>
            <a:r>
              <a:rPr lang="en-US" altLang="zh-CN" sz="3200" b="1" dirty="0"/>
              <a:t>      </a:t>
            </a:r>
            <a:r>
              <a:rPr lang="en-US" altLang="zh-CN" sz="3200" b="1" dirty="0">
                <a:solidFill>
                  <a:srgbClr val="FFFF00"/>
                </a:solidFill>
              </a:rPr>
              <a:t>Same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AE5B2613-6EB0-E744-9BD0-51CECAD010CF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9" name="Picture 12">
              <a:extLst>
                <a:ext uri="{FF2B5EF4-FFF2-40B4-BE49-F238E27FC236}">
                  <a16:creationId xmlns:a16="http://schemas.microsoft.com/office/drawing/2014/main" id="{2DC111D3-AC1A-BFCE-3975-D3638F59A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1ABE4ECF-76A8-2EFB-B51B-8033819E919D}"/>
                </a:ext>
              </a:extLst>
            </p:cNvPr>
            <p:cNvSpPr txBox="1"/>
            <p:nvPr/>
          </p:nvSpPr>
          <p:spPr>
            <a:xfrm>
              <a:off x="6616128" y="5667750"/>
              <a:ext cx="2090414" cy="232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ym typeface="Times"/>
                </a:rPr>
                <a:t>previous</a:t>
              </a:r>
              <a:r>
                <a:rPr lang="en-US" sz="3202" dirty="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rPr>
                <a:t> </a:t>
              </a:r>
              <a:endParaRPr lang="en-US" sz="3202" dirty="0"/>
            </a:p>
          </p:txBody>
        </p:sp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0EC345A2-53B9-A0AE-041D-BD6CA6191CAE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BCA0B5CA-31C5-6607-40D8-BA27272E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3EEF05C5-DD8A-4418-60D9-802AC5CF214A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15" name="Straight Arrow Connector 10">
            <a:extLst>
              <a:ext uri="{FF2B5EF4-FFF2-40B4-BE49-F238E27FC236}">
                <a16:creationId xmlns:a16="http://schemas.microsoft.com/office/drawing/2014/main" id="{1C6809CB-2ACE-E34F-EAB4-68F25093B013}"/>
              </a:ext>
            </a:extLst>
          </p:cNvPr>
          <p:cNvCxnSpPr/>
          <p:nvPr/>
        </p:nvCxnSpPr>
        <p:spPr>
          <a:xfrm>
            <a:off x="6150368" y="3431038"/>
            <a:ext cx="0" cy="24802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E094D78F-E3FA-49A6-BF8A-C6E2FFE06BA8}"/>
              </a:ext>
            </a:extLst>
          </p:cNvPr>
          <p:cNvCxnSpPr/>
          <p:nvPr/>
        </p:nvCxnSpPr>
        <p:spPr>
          <a:xfrm>
            <a:off x="7588228" y="4502440"/>
            <a:ext cx="0" cy="120707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Arc 3">
            <a:extLst>
              <a:ext uri="{FF2B5EF4-FFF2-40B4-BE49-F238E27FC236}">
                <a16:creationId xmlns:a16="http://schemas.microsoft.com/office/drawing/2014/main" id="{717DED43-343E-0D85-A3CF-F693036EA384}"/>
              </a:ext>
            </a:extLst>
          </p:cNvPr>
          <p:cNvSpPr/>
          <p:nvPr/>
        </p:nvSpPr>
        <p:spPr>
          <a:xfrm rot="10800000">
            <a:off x="6184228" y="4166027"/>
            <a:ext cx="1404000" cy="675386"/>
          </a:xfrm>
          <a:prstGeom prst="arc">
            <a:avLst>
              <a:gd name="adj1" fmla="val 10650099"/>
              <a:gd name="adj2" fmla="val 21580793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</p:spTree>
    <p:extLst>
      <p:ext uri="{BB962C8B-B14F-4D97-AF65-F5344CB8AC3E}">
        <p14:creationId xmlns:p14="http://schemas.microsoft.com/office/powerpoint/2010/main" val="917711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4244646"/>
            <a:ext cx="128099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To indicate that the letter is the </a:t>
            </a:r>
            <a:r>
              <a:rPr lang="en-US" altLang="zh-CN" sz="3200" b="1" dirty="0">
                <a:solidFill>
                  <a:srgbClr val="FFFF00"/>
                </a:solidFill>
              </a:rPr>
              <a:t>SAME</a:t>
            </a:r>
            <a:r>
              <a:rPr lang="en-US" altLang="zh-CN" sz="3200" dirty="0"/>
              <a:t>, click the </a:t>
            </a:r>
            <a:r>
              <a:rPr lang="en-US" altLang="zh-CN" sz="3200" b="1" dirty="0">
                <a:solidFill>
                  <a:srgbClr val="FFFF00"/>
                </a:solidFill>
              </a:rPr>
              <a:t>LEFT</a:t>
            </a:r>
            <a:r>
              <a:rPr lang="en-US" altLang="zh-CN" sz="3200" dirty="0"/>
              <a:t> mouse button.</a:t>
            </a:r>
          </a:p>
          <a:p>
            <a:pPr algn="just"/>
            <a:r>
              <a:rPr lang="en-US" altLang="zh-CN" sz="3200" dirty="0"/>
              <a:t>To indicate that the letter is </a:t>
            </a:r>
            <a:r>
              <a:rPr lang="en-US" altLang="zh-CN" sz="3200" b="1" dirty="0">
                <a:solidFill>
                  <a:srgbClr val="FFFF00"/>
                </a:solidFill>
              </a:rPr>
              <a:t>DIFFERENT</a:t>
            </a:r>
            <a:r>
              <a:rPr lang="en-US" altLang="zh-CN" sz="3200" dirty="0"/>
              <a:t>, click the </a:t>
            </a:r>
            <a:r>
              <a:rPr lang="en-US" altLang="zh-CN" sz="3200" b="1" dirty="0">
                <a:solidFill>
                  <a:srgbClr val="FFFF00"/>
                </a:solidFill>
              </a:rPr>
              <a:t>RIGHT</a:t>
            </a:r>
            <a:r>
              <a:rPr lang="en-US" altLang="zh-CN" sz="3200" dirty="0"/>
              <a:t> mouse button.</a:t>
            </a:r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/>
              <a:t>Remember to you need to make a response for </a:t>
            </a:r>
            <a:r>
              <a:rPr lang="en-US" altLang="zh-CN" sz="3200" b="1" dirty="0">
                <a:solidFill>
                  <a:srgbClr val="FFFF00"/>
                </a:solidFill>
              </a:rPr>
              <a:t>each letter</a:t>
            </a:r>
            <a:r>
              <a:rPr lang="en-US" altLang="zh-CN" sz="3200" dirty="0"/>
              <a:t>. It is important to respond quickly. </a:t>
            </a:r>
            <a:r>
              <a:rPr lang="en-US" altLang="zh-CN" sz="3200" b="1" dirty="0">
                <a:solidFill>
                  <a:srgbClr val="FFFF00"/>
                </a:solidFill>
              </a:rPr>
              <a:t>Please provide your answers as quickly as possible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within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1-2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seconds</a:t>
            </a:r>
            <a:r>
              <a:rPr lang="en-US" altLang="zh-CN" sz="3200" b="1" dirty="0"/>
              <a:t>.</a:t>
            </a:r>
            <a:r>
              <a:rPr lang="en-US" altLang="zh-CN" sz="3200" dirty="0"/>
              <a:t> The</a:t>
            </a:r>
            <a:r>
              <a:rPr lang="zh-CN" altLang="en-US" sz="3200" dirty="0"/>
              <a:t> </a:t>
            </a:r>
            <a:r>
              <a:rPr lang="en-US" altLang="zh-CN" sz="3200" dirty="0"/>
              <a:t>task</a:t>
            </a:r>
            <a:r>
              <a:rPr lang="zh-CN" altLang="en-US" sz="3200" dirty="0"/>
              <a:t> </a:t>
            </a:r>
            <a:r>
              <a:rPr lang="en-US" altLang="zh-CN" sz="3200" dirty="0"/>
              <a:t>will</a:t>
            </a:r>
            <a:r>
              <a:rPr lang="zh-CN" altLang="en-US" sz="3200" dirty="0"/>
              <a:t> </a:t>
            </a:r>
            <a:r>
              <a:rPr lang="en-US" altLang="zh-CN" sz="3200" dirty="0"/>
              <a:t>automatically move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next</a:t>
            </a:r>
            <a:r>
              <a:rPr lang="zh-CN" altLang="en-US" sz="3200" dirty="0"/>
              <a:t> </a:t>
            </a:r>
            <a:r>
              <a:rPr lang="en-US" altLang="zh-CN" sz="3200" dirty="0"/>
              <a:t>letter</a:t>
            </a:r>
            <a:r>
              <a:rPr lang="zh-CN" altLang="en-US" sz="3200" dirty="0"/>
              <a:t> </a:t>
            </a:r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too</a:t>
            </a:r>
            <a:r>
              <a:rPr lang="zh-CN" altLang="en-US" sz="3200" dirty="0"/>
              <a:t> </a:t>
            </a:r>
            <a:r>
              <a:rPr lang="en-US" altLang="zh-CN" sz="3200" dirty="0"/>
              <a:t>slow.</a:t>
            </a:r>
            <a:endParaRPr lang="en-US" altLang="zh-CN" sz="3200" b="1" dirty="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B55533A6-19BA-2B5E-3BAA-A5C75DFA6C7E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3" name="Picture 12">
              <a:extLst>
                <a:ext uri="{FF2B5EF4-FFF2-40B4-BE49-F238E27FC236}">
                  <a16:creationId xmlns:a16="http://schemas.microsoft.com/office/drawing/2014/main" id="{FADC64DB-B7B5-165C-48FE-2508D9AB0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3399A679-69B0-FB67-B8E5-DE0547B794F3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id="{A2EB8AFC-8C9D-041E-178E-822D9D7CDADB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0BFFF89A-9A81-C687-F119-A054E7D64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E95920E-44A9-FA18-3B64-BDAE6F1B356C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86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4" y="4485670"/>
            <a:ext cx="135996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During the experiment, you will be shown different images and will be required to complete a letter memory </a:t>
            </a:r>
            <a:r>
              <a:rPr lang="en-US" altLang="zh-CN" sz="3200" dirty="0"/>
              <a:t>task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altLang="zh-CN" sz="3200" dirty="0"/>
              <a:t>First, let’s learn how to respond using mouse clicks and practice a bit!</a:t>
            </a:r>
          </a:p>
          <a:p>
            <a:pPr algn="just"/>
            <a:endParaRPr lang="en-US" altLang="zh-CN" sz="3200" dirty="0"/>
          </a:p>
          <a:p>
            <a:pPr algn="just"/>
            <a:endParaRPr lang="en-US" altLang="zh-CN" sz="3200" dirty="0"/>
          </a:p>
          <a:p>
            <a:pPr algn="ctr"/>
            <a:r>
              <a:rPr lang="en-US" altLang="zh-CN" sz="3200" dirty="0"/>
              <a:t>Click the LEFT or RIGHT mouse buttons to navigate through the instructions.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F8ED53-AB1F-6F48-5576-4F5A2314E89F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2C6923F0-2A3A-4774-6C05-0F9E2739F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786B7BB1-7DA7-B02E-56C5-DF78D186F8E5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" name="Group 11">
            <a:extLst>
              <a:ext uri="{FF2B5EF4-FFF2-40B4-BE49-F238E27FC236}">
                <a16:creationId xmlns:a16="http://schemas.microsoft.com/office/drawing/2014/main" id="{BE3769A4-E298-E783-A257-6878DFD93E00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3" name="Picture 12">
              <a:extLst>
                <a:ext uri="{FF2B5EF4-FFF2-40B4-BE49-F238E27FC236}">
                  <a16:creationId xmlns:a16="http://schemas.microsoft.com/office/drawing/2014/main" id="{DACD54D2-E27D-7D8D-56DC-AF3FFA464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4F4D92A4-1F41-AA33-E281-D2F23A8EFEF7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529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437165"/>
            <a:ext cx="1359961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/>
              <a:t>You can respond until you see the fixation cross reappears on the screen, even if the letter you are responding to has disappeared. </a:t>
            </a:r>
          </a:p>
          <a:p>
            <a:pPr algn="just"/>
            <a:r>
              <a:rPr lang="en-US" altLang="zh-CN" sz="3200" dirty="0"/>
              <a:t>The previous three letters will be shown to you and the </a:t>
            </a:r>
            <a:r>
              <a:rPr lang="en-US" altLang="zh-CN" sz="3200" b="1" dirty="0">
                <a:solidFill>
                  <a:srgbClr val="FFFF00"/>
                </a:solidFill>
              </a:rPr>
              <a:t>1-back letter </a:t>
            </a:r>
            <a:r>
              <a:rPr lang="en-US" altLang="zh-CN" sz="3200" dirty="0"/>
              <a:t>will be highlighted in </a:t>
            </a:r>
            <a:r>
              <a:rPr lang="en-US" altLang="zh-CN" sz="3200" b="1" dirty="0">
                <a:solidFill>
                  <a:srgbClr val="FFFF00"/>
                </a:solidFill>
              </a:rPr>
              <a:t>yellow</a:t>
            </a:r>
            <a:r>
              <a:rPr lang="en-US" altLang="zh-CN" sz="3200" dirty="0"/>
              <a:t> during practice phase.</a:t>
            </a:r>
          </a:p>
          <a:p>
            <a:pPr algn="just"/>
            <a:endParaRPr lang="en-US" altLang="zh-CN" sz="3200" dirty="0"/>
          </a:p>
          <a:p>
            <a:pPr algn="just"/>
            <a:endParaRPr lang="en-US" altLang="zh-CN" sz="3200" dirty="0"/>
          </a:p>
          <a:p>
            <a:pPr algn="ctr"/>
            <a:r>
              <a:rPr lang="en-US" altLang="zh-CN" sz="3200" dirty="0"/>
              <a:t>REMEMBER: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LEFT Mouse Button = SAME</a:t>
            </a:r>
          </a:p>
          <a:p>
            <a:pPr algn="ctr"/>
            <a:r>
              <a:rPr lang="en-US" altLang="zh-CN" sz="3200" dirty="0"/>
              <a:t>RIGHT Mouse Button = DIFFERENT</a:t>
            </a:r>
          </a:p>
          <a:p>
            <a:pPr algn="ctr"/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Click the RIGHT button when you are ready to start practice. 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A2EB8AFC-8C9D-041E-178E-822D9D7CDADB}"/>
              </a:ext>
            </a:extLst>
          </p:cNvPr>
          <p:cNvGrpSpPr/>
          <p:nvPr/>
        </p:nvGrpSpPr>
        <p:grpSpPr>
          <a:xfrm>
            <a:off x="13730451" y="10062041"/>
            <a:ext cx="2527137" cy="707887"/>
            <a:chOff x="8934449" y="5649104"/>
            <a:chExt cx="1894751" cy="530746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0BFFF89A-9A81-C687-F119-A054E7D64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E95920E-44A9-FA18-3B64-BDAE6F1B356C}"/>
                </a:ext>
              </a:extLst>
            </p:cNvPr>
            <p:cNvSpPr txBox="1"/>
            <p:nvPr/>
          </p:nvSpPr>
          <p:spPr>
            <a:xfrm>
              <a:off x="9457598" y="5649104"/>
              <a:ext cx="1371602" cy="530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Start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Practice</a:t>
              </a:r>
              <a:endParaRPr lang="en-US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7" name="Group 11">
            <a:extLst>
              <a:ext uri="{FF2B5EF4-FFF2-40B4-BE49-F238E27FC236}">
                <a16:creationId xmlns:a16="http://schemas.microsoft.com/office/drawing/2014/main" id="{41D51C9B-76B2-0FCB-06AB-47B1C5BC0882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07ECE06C-E485-FC88-01C5-EC6F40EB2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94D89FDC-5FAF-1B62-C6F1-9F0FEF0D8B40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217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0EB5-D7A0-A3E9-0DD3-AA5AEE47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pPr algn="ctr"/>
            <a:r>
              <a:rPr lang="en-US" altLang="zh-CN" dirty="0"/>
              <a:t>…Practice…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BAF24E-EC1C-A72D-04FB-37FC04D3CAD9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2164826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0 (R</a:t>
            </a:r>
            <a:r>
              <a:rPr lang="en-US" altLang="zh-CN" dirty="0"/>
              <a:t>edo_1-Back</a:t>
            </a:r>
            <a:r>
              <a:rPr lang="en-US" dirty="0"/>
              <a:t>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543CD58-6E96-F2F4-E579-F114591F3C84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highlight>
                  <a:srgbClr val="0000FF"/>
                </a:highlight>
              </a:rPr>
              <a:t>[THIS SLIDE W</a:t>
            </a:r>
            <a:r>
              <a:rPr lang="en-US" altLang="zh-CN" sz="6000" b="1" dirty="0">
                <a:highlight>
                  <a:srgbClr val="0000FF"/>
                </a:highlight>
              </a:rPr>
              <a:t>ILL</a:t>
            </a:r>
            <a:r>
              <a:rPr lang="en-US" sz="6000" b="1" dirty="0">
                <a:highlight>
                  <a:srgbClr val="0000FF"/>
                </a:highlight>
              </a:rPr>
              <a:t> BE SHOWN TO SUBJECTS WHILE A MEASURE &lt; 0.75.]</a:t>
            </a:r>
          </a:p>
        </p:txBody>
      </p:sp>
    </p:spTree>
    <p:extLst>
      <p:ext uri="{BB962C8B-B14F-4D97-AF65-F5344CB8AC3E}">
        <p14:creationId xmlns:p14="http://schemas.microsoft.com/office/powerpoint/2010/main" val="2374919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1917619"/>
            <a:ext cx="13599618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FF00"/>
                </a:solidFill>
              </a:rPr>
              <a:t>You may need another round of practice </a:t>
            </a:r>
            <a:r>
              <a:rPr lang="en-US" altLang="zh-CN" sz="3200" dirty="0"/>
              <a:t>because you made some mistakes. </a:t>
            </a:r>
          </a:p>
          <a:p>
            <a:pPr algn="just"/>
            <a:r>
              <a:rPr lang="en-US" altLang="zh-CN" sz="3200" dirty="0"/>
              <a:t>If you have any questions about the task, please ask the experimenter now.</a:t>
            </a:r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/>
              <a:t>For each letter, you need to decide whether it is the </a:t>
            </a:r>
            <a:r>
              <a:rPr lang="en-US" altLang="zh-CN" sz="3200" b="1" dirty="0">
                <a:solidFill>
                  <a:srgbClr val="FFFF00"/>
                </a:solidFill>
              </a:rPr>
              <a:t>SAME</a:t>
            </a:r>
            <a:r>
              <a:rPr lang="en-US" altLang="zh-CN" sz="3200" dirty="0"/>
              <a:t> as or </a:t>
            </a:r>
            <a:r>
              <a:rPr lang="en-US" altLang="zh-CN" sz="3200" b="1" dirty="0">
                <a:solidFill>
                  <a:srgbClr val="FFFF00"/>
                </a:solidFill>
              </a:rPr>
              <a:t>DIFFERENT</a:t>
            </a:r>
            <a:r>
              <a:rPr lang="en-US" altLang="zh-CN" sz="3200" dirty="0"/>
              <a:t> from the letter which you saw </a:t>
            </a:r>
            <a:r>
              <a:rPr lang="en-US" altLang="zh-CN" sz="3200" b="1" dirty="0">
                <a:solidFill>
                  <a:srgbClr val="FFFF00"/>
                </a:solidFill>
              </a:rPr>
              <a:t>one</a:t>
            </a:r>
            <a:r>
              <a:rPr lang="en-US" altLang="zh-CN" sz="3200" b="1" dirty="0"/>
              <a:t> </a:t>
            </a:r>
            <a:r>
              <a:rPr lang="en-US" altLang="zh-CN" sz="3200" dirty="0"/>
              <a:t>back from the current one. </a:t>
            </a:r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/>
              <a:t>Please provide your ratings as quickly as possible within 1-2 seconds. You can respond until you see the fixation cross reappears on the screen, even if the letter you are responding to has disappeared. </a:t>
            </a:r>
          </a:p>
          <a:p>
            <a:pPr algn="just"/>
            <a:endParaRPr lang="en-US" altLang="zh-CN" sz="3200" dirty="0"/>
          </a:p>
          <a:p>
            <a:pPr algn="ctr"/>
            <a:r>
              <a:rPr lang="en-US" altLang="zh-CN" sz="3200" dirty="0"/>
              <a:t>REMEMBER:</a:t>
            </a:r>
          </a:p>
          <a:p>
            <a:pPr algn="ctr"/>
            <a:r>
              <a:rPr lang="en-US" altLang="zh-CN" sz="3200" dirty="0"/>
              <a:t>LEFT Mouse Button = SAME</a:t>
            </a:r>
          </a:p>
          <a:p>
            <a:pPr algn="ctr"/>
            <a:r>
              <a:rPr lang="en-US" altLang="zh-CN" sz="3200" dirty="0"/>
              <a:t>RIGHT Mouse Button = DIFFERENT</a:t>
            </a:r>
          </a:p>
          <a:p>
            <a:pPr algn="ctr"/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Click the RIGHT button when you are ready to practice again. 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A2EB8AFC-8C9D-041E-178E-822D9D7CDADB}"/>
              </a:ext>
            </a:extLst>
          </p:cNvPr>
          <p:cNvGrpSpPr/>
          <p:nvPr/>
        </p:nvGrpSpPr>
        <p:grpSpPr>
          <a:xfrm>
            <a:off x="13730451" y="10062045"/>
            <a:ext cx="2527137" cy="707886"/>
            <a:chOff x="8934449" y="5649104"/>
            <a:chExt cx="1894751" cy="530745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0BFFF89A-9A81-C687-F119-A054E7D64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E95920E-44A9-FA18-3B64-BDAE6F1B356C}"/>
                </a:ext>
              </a:extLst>
            </p:cNvPr>
            <p:cNvSpPr txBox="1"/>
            <p:nvPr/>
          </p:nvSpPr>
          <p:spPr>
            <a:xfrm>
              <a:off x="9457598" y="5649104"/>
              <a:ext cx="1371602" cy="5307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Practice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Again</a:t>
              </a:r>
              <a:endParaRPr lang="en-US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133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3.2 (Practice no reminder)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C66E15-BAA1-CA1C-10AB-A9A6A04AAB34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3032835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4688725"/>
            <a:ext cx="13599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Great job!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You seem to have learned well. Are you ready to </a:t>
            </a:r>
            <a:r>
              <a:rPr lang="en-US" altLang="zh-CN" sz="3200" dirty="0"/>
              <a:t>try</a:t>
            </a:r>
            <a:r>
              <a:rPr lang="en-US" sz="3200" dirty="0"/>
              <a:t> a</a:t>
            </a:r>
            <a:r>
              <a:rPr lang="zh-CN" altLang="en-US" sz="3200" dirty="0"/>
              <a:t> </a:t>
            </a:r>
            <a:r>
              <a:rPr lang="en-US" altLang="zh-CN" sz="3200" dirty="0"/>
              <a:t>faster </a:t>
            </a:r>
            <a:r>
              <a:rPr lang="en-US" sz="3200" dirty="0"/>
              <a:t>1-Back task without reminder and </a:t>
            </a:r>
            <a:r>
              <a:rPr lang="en-US" altLang="zh-CN" sz="3200" dirty="0"/>
              <a:t>feedback</a:t>
            </a:r>
            <a:r>
              <a:rPr lang="en-US" sz="3200" dirty="0"/>
              <a:t>?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06AD2C8-3CC9-51B5-D970-436E54780295}"/>
              </a:ext>
            </a:extLst>
          </p:cNvPr>
          <p:cNvGrpSpPr/>
          <p:nvPr/>
        </p:nvGrpSpPr>
        <p:grpSpPr>
          <a:xfrm>
            <a:off x="13730451" y="10067351"/>
            <a:ext cx="2527137" cy="712963"/>
            <a:chOff x="8934449" y="5653088"/>
            <a:chExt cx="1894751" cy="53455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E9C85787-FB5F-A19A-8A09-EF325BDA0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45A9FF20-CF07-C2E8-48B7-9929487D39ED}"/>
                </a:ext>
              </a:extLst>
            </p:cNvPr>
            <p:cNvSpPr txBox="1"/>
            <p:nvPr/>
          </p:nvSpPr>
          <p:spPr>
            <a:xfrm>
              <a:off x="9457598" y="5656895"/>
              <a:ext cx="1371602" cy="5307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Ready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to Try</a:t>
              </a:r>
              <a:endParaRPr lang="en-US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" name="Group 11">
            <a:extLst>
              <a:ext uri="{FF2B5EF4-FFF2-40B4-BE49-F238E27FC236}">
                <a16:creationId xmlns:a16="http://schemas.microsoft.com/office/drawing/2014/main" id="{BF08B65B-8AA3-120D-1A04-685373755DC8}"/>
              </a:ext>
            </a:extLst>
          </p:cNvPr>
          <p:cNvGrpSpPr/>
          <p:nvPr/>
        </p:nvGrpSpPr>
        <p:grpSpPr>
          <a:xfrm>
            <a:off x="1487984" y="10030377"/>
            <a:ext cx="3481835" cy="713660"/>
            <a:chOff x="6095995" y="5653083"/>
            <a:chExt cx="2610547" cy="283292"/>
          </a:xfrm>
        </p:grpSpPr>
        <p:pic>
          <p:nvPicPr>
            <p:cNvPr id="3" name="Picture 12">
              <a:extLst>
                <a:ext uri="{FF2B5EF4-FFF2-40B4-BE49-F238E27FC236}">
                  <a16:creationId xmlns:a16="http://schemas.microsoft.com/office/drawing/2014/main" id="{483FD7C5-C4A8-D515-8114-A372DA8D2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D2B682EB-2603-C82C-4C2C-A779805B1DB9}"/>
                </a:ext>
              </a:extLst>
            </p:cNvPr>
            <p:cNvSpPr txBox="1"/>
            <p:nvPr/>
          </p:nvSpPr>
          <p:spPr>
            <a:xfrm>
              <a:off x="6616128" y="5655375"/>
              <a:ext cx="2090414" cy="281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Practice Again</a:t>
              </a:r>
            </a:p>
            <a:p>
              <a:r>
                <a:rPr lang="en-US" altLang="zh-CN" sz="2000" b="1" dirty="0"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with Reminders</a:t>
              </a:r>
              <a:endParaRPr lang="en-US" altLang="zh-CN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871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4 </a:t>
            </a:r>
            <a:r>
              <a:rPr lang="en-US" altLang="zh-CN" dirty="0"/>
              <a:t>(Practice-3Back)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549CBE-7B2E-C132-5B59-0785F634DB2C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1477655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4179570"/>
            <a:ext cx="135996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Great job!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Now you are going to learn the </a:t>
            </a:r>
            <a:r>
              <a:rPr lang="en-US" sz="3200" b="1" dirty="0">
                <a:solidFill>
                  <a:srgbClr val="FFFF00"/>
                </a:solidFill>
              </a:rPr>
              <a:t>3-Back</a:t>
            </a:r>
            <a:r>
              <a:rPr lang="en-US" sz="3200" dirty="0"/>
              <a:t> letter memory, where you need to indicate each letter you see is the </a:t>
            </a:r>
            <a:r>
              <a:rPr lang="en-US" sz="3200" b="1" dirty="0">
                <a:solidFill>
                  <a:srgbClr val="FFFF00"/>
                </a:solidFill>
              </a:rPr>
              <a:t>SAME</a:t>
            </a:r>
            <a:r>
              <a:rPr lang="en-US" sz="3200" dirty="0"/>
              <a:t> as or </a:t>
            </a:r>
            <a:r>
              <a:rPr lang="en-US" sz="3200" b="1" dirty="0">
                <a:solidFill>
                  <a:srgbClr val="FFFF00"/>
                </a:solidFill>
              </a:rPr>
              <a:t>DIFFERENT</a:t>
            </a:r>
            <a:r>
              <a:rPr lang="en-US" sz="3200" dirty="0"/>
              <a:t> </a:t>
            </a:r>
            <a:r>
              <a:rPr lang="en-US" altLang="zh-CN" sz="3200" dirty="0"/>
              <a:t>from the letter which you saw </a:t>
            </a:r>
            <a:r>
              <a:rPr lang="en-US" altLang="zh-CN" sz="3200" b="1" dirty="0">
                <a:solidFill>
                  <a:srgbClr val="FFFF00"/>
                </a:solidFill>
              </a:rPr>
              <a:t>three</a:t>
            </a:r>
            <a:r>
              <a:rPr lang="en-US" altLang="zh-CN" sz="3200" b="1" dirty="0"/>
              <a:t> </a:t>
            </a:r>
            <a:r>
              <a:rPr lang="en-US" altLang="zh-CN" sz="3200" dirty="0"/>
              <a:t>back from the current one. </a:t>
            </a:r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/>
              <a:t>The 3-Back task can seem hard at first, but remember to stay focused, and to respond as quickly and accurately as possible.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99DA07DF-B981-1DAD-4725-F4A7072ECA53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93C835C6-DE65-41F7-ACB5-B97E4880D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05AB1224-C38B-A606-DF93-CF702BE2AC3E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2676786"/>
            <a:ext cx="135996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For each letter as it appears, you would respond:</a:t>
            </a:r>
          </a:p>
          <a:p>
            <a:pPr algn="just"/>
            <a:endParaRPr lang="en-US" altLang="zh-CN" sz="3200" dirty="0"/>
          </a:p>
          <a:p>
            <a:pPr algn="dist"/>
            <a:r>
              <a:rPr lang="pt-BR" altLang="zh-CN" sz="4800" dirty="0"/>
              <a:t>C		F		L		Q		F		X		N		X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lvl="1" algn="just"/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rgbClr val="FFFF00"/>
                </a:solidFill>
              </a:rPr>
              <a:t>Different</a:t>
            </a:r>
            <a:r>
              <a:rPr lang="en-US" sz="3200" dirty="0"/>
              <a:t>,</a:t>
            </a:r>
          </a:p>
          <a:p>
            <a:pPr lvl="1" algn="just"/>
            <a:r>
              <a:rPr lang="en-US" sz="3200" dirty="0"/>
              <a:t>  as there is </a:t>
            </a:r>
          </a:p>
          <a:p>
            <a:pPr lvl="1" algn="just"/>
            <a:r>
              <a:rPr lang="en-US" sz="3200" dirty="0"/>
              <a:t>  no letter </a:t>
            </a:r>
          </a:p>
          <a:p>
            <a:pPr lvl="1" algn="just"/>
            <a:r>
              <a:rPr lang="en-US" sz="3200" dirty="0"/>
              <a:t>  3 back from it.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0EC345A2-53B9-A0AE-041D-BD6CA6191CAE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BCA0B5CA-31C5-6607-40D8-BA27272E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3EEF05C5-DD8A-4418-60D9-802AC5CF214A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2" name="Straight Connector 5">
            <a:extLst>
              <a:ext uri="{FF2B5EF4-FFF2-40B4-BE49-F238E27FC236}">
                <a16:creationId xmlns:a16="http://schemas.microsoft.com/office/drawing/2014/main" id="{B56A8857-BB89-F7E5-3A38-CB048B642507}"/>
              </a:ext>
            </a:extLst>
          </p:cNvPr>
          <p:cNvCxnSpPr/>
          <p:nvPr/>
        </p:nvCxnSpPr>
        <p:spPr>
          <a:xfrm>
            <a:off x="3389452" y="4531015"/>
            <a:ext cx="0" cy="120707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11">
            <a:extLst>
              <a:ext uri="{FF2B5EF4-FFF2-40B4-BE49-F238E27FC236}">
                <a16:creationId xmlns:a16="http://schemas.microsoft.com/office/drawing/2014/main" id="{67E29D9E-B202-C9B3-8920-578824D4F1EF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A4002C39-97B1-C86F-D7D5-3F5545DEC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5" name="TextBox 13">
              <a:extLst>
                <a:ext uri="{FF2B5EF4-FFF2-40B4-BE49-F238E27FC236}">
                  <a16:creationId xmlns:a16="http://schemas.microsoft.com/office/drawing/2014/main" id="{714EE561-1D7B-466A-1F32-FEB202421237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598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2676786"/>
            <a:ext cx="135996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For each letter as it appears, you would respond:</a:t>
            </a:r>
          </a:p>
          <a:p>
            <a:pPr algn="just"/>
            <a:endParaRPr lang="en-US" altLang="zh-CN" sz="3200" dirty="0"/>
          </a:p>
          <a:p>
            <a:pPr algn="dist"/>
            <a:r>
              <a:rPr lang="pt-BR" altLang="zh-CN" sz="4800" dirty="0"/>
              <a:t>C		F		L		Q		F		X		N		X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lvl="3" algn="just"/>
            <a:r>
              <a:rPr lang="en-US" altLang="zh-CN" sz="3200" b="1" dirty="0"/>
              <a:t>  </a:t>
            </a:r>
            <a:r>
              <a:rPr lang="en-US" altLang="zh-CN" sz="3200" b="1" dirty="0">
                <a:solidFill>
                  <a:srgbClr val="FFFF00"/>
                </a:solidFill>
              </a:rPr>
              <a:t>Different</a:t>
            </a:r>
            <a:r>
              <a:rPr lang="en-US" altLang="zh-CN" sz="3200" dirty="0"/>
              <a:t>,</a:t>
            </a:r>
          </a:p>
          <a:p>
            <a:pPr lvl="3" algn="just"/>
            <a:r>
              <a:rPr lang="en-US" altLang="zh-CN" sz="3200" dirty="0"/>
              <a:t>  as there is </a:t>
            </a:r>
          </a:p>
          <a:p>
            <a:pPr lvl="3" algn="just"/>
            <a:r>
              <a:rPr lang="en-US" altLang="zh-CN" sz="3200" dirty="0"/>
              <a:t>  no letter </a:t>
            </a:r>
          </a:p>
          <a:p>
            <a:pPr lvl="3" algn="just"/>
            <a:r>
              <a:rPr lang="en-US" altLang="zh-CN" sz="3200" dirty="0"/>
              <a:t>  3 back from it.</a:t>
            </a:r>
            <a:endParaRPr lang="en-US" sz="3200" dirty="0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0EC345A2-53B9-A0AE-041D-BD6CA6191CAE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BCA0B5CA-31C5-6607-40D8-BA27272E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3EEF05C5-DD8A-4418-60D9-802AC5CF214A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7791F089-F7FB-A003-A8BD-4B0598066BA7}"/>
              </a:ext>
            </a:extLst>
          </p:cNvPr>
          <p:cNvCxnSpPr/>
          <p:nvPr/>
        </p:nvCxnSpPr>
        <p:spPr>
          <a:xfrm>
            <a:off x="4754991" y="4502440"/>
            <a:ext cx="0" cy="120707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Arc 3">
            <a:extLst>
              <a:ext uri="{FF2B5EF4-FFF2-40B4-BE49-F238E27FC236}">
                <a16:creationId xmlns:a16="http://schemas.microsoft.com/office/drawing/2014/main" id="{092AA383-5754-6D71-4822-7E418CDD9DC8}"/>
              </a:ext>
            </a:extLst>
          </p:cNvPr>
          <p:cNvSpPr/>
          <p:nvPr/>
        </p:nvSpPr>
        <p:spPr>
          <a:xfrm rot="10800000">
            <a:off x="3314991" y="4166027"/>
            <a:ext cx="1440000" cy="675386"/>
          </a:xfrm>
          <a:prstGeom prst="arc">
            <a:avLst>
              <a:gd name="adj1" fmla="val 10650099"/>
              <a:gd name="adj2" fmla="val 21580793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BA9D3E2E-5AE2-0D4B-7263-34594B7A0CEB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3" name="Picture 12">
              <a:extLst>
                <a:ext uri="{FF2B5EF4-FFF2-40B4-BE49-F238E27FC236}">
                  <a16:creationId xmlns:a16="http://schemas.microsoft.com/office/drawing/2014/main" id="{A06E5160-47DE-2439-7C1B-D0819E3C0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47AED687-8BE4-45D8-8C2B-88BCD350FED4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67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4" y="4261140"/>
            <a:ext cx="13390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I</a:t>
            </a:r>
            <a:r>
              <a:rPr lang="en-US" altLang="zh-CN" sz="3200" dirty="0"/>
              <a:t>n </a:t>
            </a:r>
            <a:r>
              <a:rPr lang="en-US" sz="3200" dirty="0"/>
              <a:t>the letter memory task, you will use the </a:t>
            </a:r>
            <a:r>
              <a:rPr lang="en-US" sz="3200" b="1" dirty="0">
                <a:solidFill>
                  <a:srgbClr val="FFFF00"/>
                </a:solidFill>
              </a:rPr>
              <a:t>LEFT</a:t>
            </a:r>
            <a:r>
              <a:rPr lang="en-US" sz="3200" b="1" dirty="0"/>
              <a:t> </a:t>
            </a:r>
            <a:r>
              <a:rPr lang="en-US" sz="3200" dirty="0"/>
              <a:t>and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RIGHT</a:t>
            </a:r>
            <a:r>
              <a:rPr lang="en-US" sz="3200" dirty="0"/>
              <a:t> mouse buttons. Now we will learn </a:t>
            </a:r>
            <a:r>
              <a:rPr lang="en-US" altLang="zh-CN" sz="3200" dirty="0"/>
              <a:t>how</a:t>
            </a:r>
            <a:r>
              <a:rPr lang="en-US" sz="3200" dirty="0"/>
              <a:t> to respond with LEFT or RIGHT button in the letter memory task.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When you are ready to start practice, please click the RIGHT button.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BD4BF94-F88F-4A78-DDF0-1BB233E60816}"/>
              </a:ext>
            </a:extLst>
          </p:cNvPr>
          <p:cNvGrpSpPr/>
          <p:nvPr/>
        </p:nvGrpSpPr>
        <p:grpSpPr>
          <a:xfrm>
            <a:off x="13730451" y="10062041"/>
            <a:ext cx="2527137" cy="707887"/>
            <a:chOff x="8934449" y="5649104"/>
            <a:chExt cx="1894751" cy="530746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2CDFC277-6BD2-63FD-9370-034F87AE6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24A8B9A2-B409-A25A-8FFC-2858520B7CE0}"/>
                </a:ext>
              </a:extLst>
            </p:cNvPr>
            <p:cNvSpPr txBox="1"/>
            <p:nvPr/>
          </p:nvSpPr>
          <p:spPr>
            <a:xfrm>
              <a:off x="9457598" y="5649104"/>
              <a:ext cx="1371602" cy="530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Start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Practice</a:t>
              </a:r>
              <a:endParaRPr lang="en-US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5" name="Group 11">
            <a:extLst>
              <a:ext uri="{FF2B5EF4-FFF2-40B4-BE49-F238E27FC236}">
                <a16:creationId xmlns:a16="http://schemas.microsoft.com/office/drawing/2014/main" id="{FDB7D889-D1DC-538D-166C-830914EA907E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6" name="Picture 12">
              <a:extLst>
                <a:ext uri="{FF2B5EF4-FFF2-40B4-BE49-F238E27FC236}">
                  <a16:creationId xmlns:a16="http://schemas.microsoft.com/office/drawing/2014/main" id="{1A9FC434-A480-FE32-F010-C566665D7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7" name="TextBox 13">
              <a:extLst>
                <a:ext uri="{FF2B5EF4-FFF2-40B4-BE49-F238E27FC236}">
                  <a16:creationId xmlns:a16="http://schemas.microsoft.com/office/drawing/2014/main" id="{BAC3BA68-C8F8-5758-5F4B-45775BCF6887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150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2676786"/>
            <a:ext cx="135996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For each letter as it appears, you would respond:</a:t>
            </a:r>
          </a:p>
          <a:p>
            <a:pPr algn="just"/>
            <a:endParaRPr lang="en-US" altLang="zh-CN" sz="3200" dirty="0"/>
          </a:p>
          <a:p>
            <a:pPr algn="dist"/>
            <a:r>
              <a:rPr lang="pt-BR" altLang="zh-CN" sz="4800" dirty="0"/>
              <a:t>C		F		L		Q		F		X		N		X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lvl="5" algn="just"/>
            <a:r>
              <a:rPr lang="en-US" altLang="zh-CN" sz="3200" b="1" dirty="0"/>
              <a:t>   </a:t>
            </a:r>
            <a:r>
              <a:rPr lang="en-US" altLang="zh-CN" sz="3200" b="1" dirty="0">
                <a:solidFill>
                  <a:srgbClr val="FFFF00"/>
                </a:solidFill>
              </a:rPr>
              <a:t>Different</a:t>
            </a:r>
            <a:r>
              <a:rPr lang="en-US" altLang="zh-CN" sz="3200" dirty="0"/>
              <a:t>,</a:t>
            </a:r>
          </a:p>
          <a:p>
            <a:pPr lvl="5" algn="just"/>
            <a:r>
              <a:rPr lang="en-US" altLang="zh-CN" sz="3200" dirty="0"/>
              <a:t>   as there is </a:t>
            </a:r>
          </a:p>
          <a:p>
            <a:pPr lvl="5" algn="just"/>
            <a:r>
              <a:rPr lang="en-US" altLang="zh-CN" sz="3200" dirty="0"/>
              <a:t>   no letter </a:t>
            </a:r>
          </a:p>
          <a:p>
            <a:pPr lvl="5" algn="just"/>
            <a:r>
              <a:rPr lang="en-US" altLang="zh-CN" sz="3200" dirty="0"/>
              <a:t>   3 back from it.</a:t>
            </a:r>
            <a:endParaRPr lang="en-US" sz="3200" dirty="0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0EC345A2-53B9-A0AE-041D-BD6CA6191CAE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BCA0B5CA-31C5-6607-40D8-BA27272E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3EEF05C5-DD8A-4418-60D9-802AC5CF214A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7791F089-F7FB-A003-A8BD-4B0598066BA7}"/>
              </a:ext>
            </a:extLst>
          </p:cNvPr>
          <p:cNvCxnSpPr/>
          <p:nvPr/>
        </p:nvCxnSpPr>
        <p:spPr>
          <a:xfrm>
            <a:off x="6150536" y="4502440"/>
            <a:ext cx="0" cy="120707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Arc 3">
            <a:extLst>
              <a:ext uri="{FF2B5EF4-FFF2-40B4-BE49-F238E27FC236}">
                <a16:creationId xmlns:a16="http://schemas.microsoft.com/office/drawing/2014/main" id="{092AA383-5754-6D71-4822-7E418CDD9DC8}"/>
              </a:ext>
            </a:extLst>
          </p:cNvPr>
          <p:cNvSpPr/>
          <p:nvPr/>
        </p:nvSpPr>
        <p:spPr>
          <a:xfrm rot="10800000">
            <a:off x="4746536" y="4166027"/>
            <a:ext cx="1404000" cy="675386"/>
          </a:xfrm>
          <a:prstGeom prst="arc">
            <a:avLst>
              <a:gd name="adj1" fmla="val 10650099"/>
              <a:gd name="adj2" fmla="val 21580793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2" name="Arc 3">
            <a:extLst>
              <a:ext uri="{FF2B5EF4-FFF2-40B4-BE49-F238E27FC236}">
                <a16:creationId xmlns:a16="http://schemas.microsoft.com/office/drawing/2014/main" id="{1923E3F9-A16C-59C5-E758-4B3431E1C880}"/>
              </a:ext>
            </a:extLst>
          </p:cNvPr>
          <p:cNvSpPr/>
          <p:nvPr/>
        </p:nvSpPr>
        <p:spPr>
          <a:xfrm rot="10800000">
            <a:off x="3340016" y="4187792"/>
            <a:ext cx="1404000" cy="675386"/>
          </a:xfrm>
          <a:prstGeom prst="arc">
            <a:avLst>
              <a:gd name="adj1" fmla="val 10650099"/>
              <a:gd name="adj2" fmla="val 21580793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D8AE6001-2F26-ACD9-F072-50C41A9C11E1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08D12B49-C278-24DC-A1A2-585653443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5" name="TextBox 13">
              <a:extLst>
                <a:ext uri="{FF2B5EF4-FFF2-40B4-BE49-F238E27FC236}">
                  <a16:creationId xmlns:a16="http://schemas.microsoft.com/office/drawing/2014/main" id="{6681F81B-4226-E533-F848-3F05C234E465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485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2676786"/>
            <a:ext cx="1359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For each letter as it appears, you would respond:</a:t>
            </a:r>
          </a:p>
          <a:p>
            <a:pPr algn="just"/>
            <a:endParaRPr lang="en-US" altLang="zh-CN" sz="3200" dirty="0"/>
          </a:p>
          <a:p>
            <a:pPr algn="dist"/>
            <a:r>
              <a:rPr lang="pt-BR" altLang="zh-CN" sz="4800" dirty="0">
                <a:solidFill>
                  <a:srgbClr val="FFFF00"/>
                </a:solidFill>
              </a:rPr>
              <a:t>C</a:t>
            </a:r>
            <a:r>
              <a:rPr lang="pt-BR" altLang="zh-CN" sz="4800" dirty="0"/>
              <a:t>		F		L		Q		F		X		N		X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lvl="7" algn="just"/>
            <a:r>
              <a:rPr lang="en-US" altLang="zh-CN" sz="3200" b="1" dirty="0">
                <a:solidFill>
                  <a:srgbClr val="FFFF00"/>
                </a:solidFill>
              </a:rPr>
              <a:t>   Different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0EC345A2-53B9-A0AE-041D-BD6CA6191CAE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BCA0B5CA-31C5-6607-40D8-BA27272E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3EEF05C5-DD8A-4418-60D9-802AC5CF214A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15" name="Straight Arrow Connector 10">
            <a:extLst>
              <a:ext uri="{FF2B5EF4-FFF2-40B4-BE49-F238E27FC236}">
                <a16:creationId xmlns:a16="http://schemas.microsoft.com/office/drawing/2014/main" id="{1C6809CB-2ACE-E34F-EAB4-68F25093B013}"/>
              </a:ext>
            </a:extLst>
          </p:cNvPr>
          <p:cNvCxnSpPr/>
          <p:nvPr/>
        </p:nvCxnSpPr>
        <p:spPr>
          <a:xfrm>
            <a:off x="3396770" y="3431038"/>
            <a:ext cx="0" cy="24802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E094D78F-E3FA-49A6-BF8A-C6E2FFE06BA8}"/>
              </a:ext>
            </a:extLst>
          </p:cNvPr>
          <p:cNvCxnSpPr/>
          <p:nvPr/>
        </p:nvCxnSpPr>
        <p:spPr>
          <a:xfrm>
            <a:off x="7588228" y="4502440"/>
            <a:ext cx="0" cy="120707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Arc 3">
            <a:extLst>
              <a:ext uri="{FF2B5EF4-FFF2-40B4-BE49-F238E27FC236}">
                <a16:creationId xmlns:a16="http://schemas.microsoft.com/office/drawing/2014/main" id="{717DED43-343E-0D85-A3CF-F693036EA384}"/>
              </a:ext>
            </a:extLst>
          </p:cNvPr>
          <p:cNvSpPr/>
          <p:nvPr/>
        </p:nvSpPr>
        <p:spPr>
          <a:xfrm rot="10800000">
            <a:off x="6184228" y="4166027"/>
            <a:ext cx="1404000" cy="675386"/>
          </a:xfrm>
          <a:prstGeom prst="arc">
            <a:avLst>
              <a:gd name="adj1" fmla="val 10650099"/>
              <a:gd name="adj2" fmla="val 21580793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7" name="Arc 3">
            <a:extLst>
              <a:ext uri="{FF2B5EF4-FFF2-40B4-BE49-F238E27FC236}">
                <a16:creationId xmlns:a16="http://schemas.microsoft.com/office/drawing/2014/main" id="{DF1ECFB4-A280-F125-1E2A-FFCE791C47C6}"/>
              </a:ext>
            </a:extLst>
          </p:cNvPr>
          <p:cNvSpPr/>
          <p:nvPr/>
        </p:nvSpPr>
        <p:spPr>
          <a:xfrm rot="10800000">
            <a:off x="4777708" y="4187792"/>
            <a:ext cx="1404000" cy="675386"/>
          </a:xfrm>
          <a:prstGeom prst="arc">
            <a:avLst>
              <a:gd name="adj1" fmla="val 10650099"/>
              <a:gd name="adj2" fmla="val 21580793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2" name="Arc 3">
            <a:extLst>
              <a:ext uri="{FF2B5EF4-FFF2-40B4-BE49-F238E27FC236}">
                <a16:creationId xmlns:a16="http://schemas.microsoft.com/office/drawing/2014/main" id="{E3A860C1-C18E-F2DF-F593-7190A0FBF50A}"/>
              </a:ext>
            </a:extLst>
          </p:cNvPr>
          <p:cNvSpPr/>
          <p:nvPr/>
        </p:nvSpPr>
        <p:spPr>
          <a:xfrm rot="10800000">
            <a:off x="3371187" y="4224976"/>
            <a:ext cx="1404000" cy="675386"/>
          </a:xfrm>
          <a:prstGeom prst="arc">
            <a:avLst>
              <a:gd name="adj1" fmla="val 10650099"/>
              <a:gd name="adj2" fmla="val 21580793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D896E728-E953-286E-D98A-9E03FE62C1F7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364EA869-AE28-E228-96F8-8B42CB58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7" name="TextBox 13">
              <a:extLst>
                <a:ext uri="{FF2B5EF4-FFF2-40B4-BE49-F238E27FC236}">
                  <a16:creationId xmlns:a16="http://schemas.microsoft.com/office/drawing/2014/main" id="{CD0D931A-40C5-A8DE-6B17-C0C806D66F44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032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2676786"/>
            <a:ext cx="1359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For each letter as it appears, you would respond:</a:t>
            </a:r>
          </a:p>
          <a:p>
            <a:pPr algn="just"/>
            <a:endParaRPr lang="en-US" altLang="zh-CN" sz="3200" dirty="0"/>
          </a:p>
          <a:p>
            <a:pPr algn="dist"/>
            <a:r>
              <a:rPr lang="pt-BR" altLang="zh-CN" sz="4800" dirty="0"/>
              <a:t>C		</a:t>
            </a:r>
            <a:r>
              <a:rPr lang="pt-BR" altLang="zh-CN" sz="4800" dirty="0">
                <a:solidFill>
                  <a:srgbClr val="FFFF00"/>
                </a:solidFill>
              </a:rPr>
              <a:t>F</a:t>
            </a:r>
            <a:r>
              <a:rPr lang="pt-BR" altLang="zh-CN" sz="4800" dirty="0"/>
              <a:t>		L		Q		F		X		N		X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lvl="8" algn="just"/>
            <a:r>
              <a:rPr lang="en-US" altLang="zh-CN" sz="3200" b="1" dirty="0"/>
              <a:t>              </a:t>
            </a:r>
            <a:r>
              <a:rPr lang="en-US" altLang="zh-CN" sz="3200" b="1" dirty="0">
                <a:solidFill>
                  <a:srgbClr val="FFFF00"/>
                </a:solidFill>
              </a:rPr>
              <a:t>Same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0EC345A2-53B9-A0AE-041D-BD6CA6191CAE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BCA0B5CA-31C5-6607-40D8-BA27272E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3EEF05C5-DD8A-4418-60D9-802AC5CF214A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15" name="Straight Arrow Connector 10">
            <a:extLst>
              <a:ext uri="{FF2B5EF4-FFF2-40B4-BE49-F238E27FC236}">
                <a16:creationId xmlns:a16="http://schemas.microsoft.com/office/drawing/2014/main" id="{1C6809CB-2ACE-E34F-EAB4-68F25093B013}"/>
              </a:ext>
            </a:extLst>
          </p:cNvPr>
          <p:cNvCxnSpPr/>
          <p:nvPr/>
        </p:nvCxnSpPr>
        <p:spPr>
          <a:xfrm>
            <a:off x="4757983" y="3431038"/>
            <a:ext cx="0" cy="24802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E094D78F-E3FA-49A6-BF8A-C6E2FFE06BA8}"/>
              </a:ext>
            </a:extLst>
          </p:cNvPr>
          <p:cNvCxnSpPr/>
          <p:nvPr/>
        </p:nvCxnSpPr>
        <p:spPr>
          <a:xfrm>
            <a:off x="8991001" y="4502440"/>
            <a:ext cx="0" cy="120707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Arc 3">
            <a:extLst>
              <a:ext uri="{FF2B5EF4-FFF2-40B4-BE49-F238E27FC236}">
                <a16:creationId xmlns:a16="http://schemas.microsoft.com/office/drawing/2014/main" id="{717DED43-343E-0D85-A3CF-F693036EA384}"/>
              </a:ext>
            </a:extLst>
          </p:cNvPr>
          <p:cNvSpPr/>
          <p:nvPr/>
        </p:nvSpPr>
        <p:spPr>
          <a:xfrm rot="10800000">
            <a:off x="7587001" y="4166027"/>
            <a:ext cx="1404000" cy="675386"/>
          </a:xfrm>
          <a:prstGeom prst="arc">
            <a:avLst>
              <a:gd name="adj1" fmla="val 10650099"/>
              <a:gd name="adj2" fmla="val 21580793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7" name="Arc 3">
            <a:extLst>
              <a:ext uri="{FF2B5EF4-FFF2-40B4-BE49-F238E27FC236}">
                <a16:creationId xmlns:a16="http://schemas.microsoft.com/office/drawing/2014/main" id="{DF1ECFB4-A280-F125-1E2A-FFCE791C47C6}"/>
              </a:ext>
            </a:extLst>
          </p:cNvPr>
          <p:cNvSpPr/>
          <p:nvPr/>
        </p:nvSpPr>
        <p:spPr>
          <a:xfrm rot="10800000">
            <a:off x="6180481" y="4187792"/>
            <a:ext cx="1404000" cy="675386"/>
          </a:xfrm>
          <a:prstGeom prst="arc">
            <a:avLst>
              <a:gd name="adj1" fmla="val 10650099"/>
              <a:gd name="adj2" fmla="val 21580793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2" name="Arc 3">
            <a:extLst>
              <a:ext uri="{FF2B5EF4-FFF2-40B4-BE49-F238E27FC236}">
                <a16:creationId xmlns:a16="http://schemas.microsoft.com/office/drawing/2014/main" id="{0FA8D57C-D59F-D7A4-EBBB-2B560EF8D5E9}"/>
              </a:ext>
            </a:extLst>
          </p:cNvPr>
          <p:cNvSpPr/>
          <p:nvPr/>
        </p:nvSpPr>
        <p:spPr>
          <a:xfrm rot="10800000">
            <a:off x="4776480" y="4221613"/>
            <a:ext cx="1404000" cy="675386"/>
          </a:xfrm>
          <a:prstGeom prst="arc">
            <a:avLst>
              <a:gd name="adj1" fmla="val 10650099"/>
              <a:gd name="adj2" fmla="val 21580793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00D5C89F-C530-2C7E-D1AC-9B5D3904FEFB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18" name="Picture 12">
              <a:extLst>
                <a:ext uri="{FF2B5EF4-FFF2-40B4-BE49-F238E27FC236}">
                  <a16:creationId xmlns:a16="http://schemas.microsoft.com/office/drawing/2014/main" id="{8905133E-859A-7279-8C47-E21C704A0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D93DA81-FBE5-17C1-3DAE-406866463C3A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539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4244646"/>
            <a:ext cx="128099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To indicate that the letter is the </a:t>
            </a:r>
            <a:r>
              <a:rPr lang="en-US" altLang="zh-CN" sz="3200" b="1" dirty="0">
                <a:solidFill>
                  <a:srgbClr val="FFFF00"/>
                </a:solidFill>
              </a:rPr>
              <a:t>SAME</a:t>
            </a:r>
            <a:r>
              <a:rPr lang="en-US" altLang="zh-CN" sz="3200" dirty="0"/>
              <a:t>, click the </a:t>
            </a:r>
            <a:r>
              <a:rPr lang="en-US" altLang="zh-CN" sz="3200" b="1" dirty="0">
                <a:solidFill>
                  <a:srgbClr val="FFFF00"/>
                </a:solidFill>
              </a:rPr>
              <a:t>LEFT</a:t>
            </a:r>
            <a:r>
              <a:rPr lang="en-US" altLang="zh-CN" sz="3200" dirty="0"/>
              <a:t> mouse button.</a:t>
            </a:r>
          </a:p>
          <a:p>
            <a:pPr algn="just"/>
            <a:r>
              <a:rPr lang="en-US" altLang="zh-CN" sz="3200" dirty="0"/>
              <a:t>To indicate that the letter is </a:t>
            </a:r>
            <a:r>
              <a:rPr lang="en-US" altLang="zh-CN" sz="3200" b="1" dirty="0">
                <a:solidFill>
                  <a:srgbClr val="FFFF00"/>
                </a:solidFill>
              </a:rPr>
              <a:t>DIFFERENT</a:t>
            </a:r>
            <a:r>
              <a:rPr lang="en-US" altLang="zh-CN" sz="3200" dirty="0"/>
              <a:t>, click the </a:t>
            </a:r>
            <a:r>
              <a:rPr lang="en-US" altLang="zh-CN" sz="3200" b="1" dirty="0">
                <a:solidFill>
                  <a:srgbClr val="FFFF00"/>
                </a:solidFill>
              </a:rPr>
              <a:t>RIGHT</a:t>
            </a:r>
            <a:r>
              <a:rPr lang="en-US" altLang="zh-CN" sz="3200" dirty="0"/>
              <a:t> mouse button.</a:t>
            </a:r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/>
              <a:t>Remember to you need to make a response for </a:t>
            </a:r>
            <a:r>
              <a:rPr lang="en-US" altLang="zh-CN" sz="3200" b="1" dirty="0">
                <a:solidFill>
                  <a:srgbClr val="FFFF00"/>
                </a:solidFill>
              </a:rPr>
              <a:t>each letter</a:t>
            </a:r>
            <a:r>
              <a:rPr lang="en-US" altLang="zh-CN" sz="3200" dirty="0"/>
              <a:t>. It is important to respond quickly. </a:t>
            </a:r>
            <a:r>
              <a:rPr lang="en-US" altLang="zh-CN" sz="3200" b="1" dirty="0">
                <a:solidFill>
                  <a:srgbClr val="FFFF00"/>
                </a:solidFill>
              </a:rPr>
              <a:t>Please provide your answers as quickly as possible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within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1-2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seconds</a:t>
            </a:r>
            <a:r>
              <a:rPr lang="en-US" altLang="zh-CN" sz="3200" b="1" dirty="0"/>
              <a:t>.</a:t>
            </a:r>
            <a:r>
              <a:rPr lang="en-US" altLang="zh-CN" sz="3200" dirty="0"/>
              <a:t> The</a:t>
            </a:r>
            <a:r>
              <a:rPr lang="zh-CN" altLang="en-US" sz="3200" dirty="0"/>
              <a:t> </a:t>
            </a:r>
            <a:r>
              <a:rPr lang="en-US" altLang="zh-CN" sz="3200" dirty="0"/>
              <a:t>task</a:t>
            </a:r>
            <a:r>
              <a:rPr lang="zh-CN" altLang="en-US" sz="3200" dirty="0"/>
              <a:t> </a:t>
            </a:r>
            <a:r>
              <a:rPr lang="en-US" altLang="zh-CN" sz="3200" dirty="0"/>
              <a:t>will</a:t>
            </a:r>
            <a:r>
              <a:rPr lang="zh-CN" altLang="en-US" sz="3200" dirty="0"/>
              <a:t> </a:t>
            </a:r>
            <a:r>
              <a:rPr lang="en-US" altLang="zh-CN" sz="3200" dirty="0"/>
              <a:t>automatically move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next</a:t>
            </a:r>
            <a:r>
              <a:rPr lang="zh-CN" altLang="en-US" sz="3200" dirty="0"/>
              <a:t> </a:t>
            </a:r>
            <a:r>
              <a:rPr lang="en-US" altLang="zh-CN" sz="3200" dirty="0"/>
              <a:t>letter</a:t>
            </a:r>
            <a:r>
              <a:rPr lang="zh-CN" altLang="en-US" sz="3200" dirty="0"/>
              <a:t> </a:t>
            </a:r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too</a:t>
            </a:r>
            <a:r>
              <a:rPr lang="zh-CN" altLang="en-US" sz="3200" dirty="0"/>
              <a:t> </a:t>
            </a:r>
            <a:r>
              <a:rPr lang="en-US" altLang="zh-CN" sz="3200" dirty="0"/>
              <a:t>slow.</a:t>
            </a:r>
            <a:endParaRPr lang="en-US" altLang="zh-CN" sz="3200" b="1" dirty="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B55533A6-19BA-2B5E-3BAA-A5C75DFA6C7E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3" name="Picture 12">
              <a:extLst>
                <a:ext uri="{FF2B5EF4-FFF2-40B4-BE49-F238E27FC236}">
                  <a16:creationId xmlns:a16="http://schemas.microsoft.com/office/drawing/2014/main" id="{FADC64DB-B7B5-165C-48FE-2508D9AB0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3399A679-69B0-FB67-B8E5-DE0547B794F3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id="{A2EB8AFC-8C9D-041E-178E-822D9D7CDADB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0BFFF89A-9A81-C687-F119-A054E7D64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E95920E-44A9-FA18-3B64-BDAE6F1B356C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865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437165"/>
            <a:ext cx="1359961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/>
              <a:t>You can respond until you see the fixation cross reappears on the screen, even if the letter you are responding to has disappeared. </a:t>
            </a:r>
          </a:p>
          <a:p>
            <a:pPr algn="just"/>
            <a:r>
              <a:rPr lang="en-US" altLang="zh-CN" sz="3200" dirty="0"/>
              <a:t>The previous three letters will be shown to you and the </a:t>
            </a:r>
            <a:r>
              <a:rPr lang="en-US" altLang="zh-CN" sz="3200" b="1" dirty="0">
                <a:solidFill>
                  <a:srgbClr val="FFFF00"/>
                </a:solidFill>
              </a:rPr>
              <a:t>3-back letter </a:t>
            </a:r>
            <a:r>
              <a:rPr lang="en-US" altLang="zh-CN" sz="3200" dirty="0"/>
              <a:t>will be highlighted in </a:t>
            </a:r>
            <a:r>
              <a:rPr lang="en-US" altLang="zh-CN" sz="3200" b="1" dirty="0">
                <a:solidFill>
                  <a:srgbClr val="FFFF00"/>
                </a:solidFill>
              </a:rPr>
              <a:t>yellow</a:t>
            </a:r>
            <a:r>
              <a:rPr lang="en-US" altLang="zh-CN" sz="3200" dirty="0"/>
              <a:t> during practice phase.</a:t>
            </a:r>
          </a:p>
          <a:p>
            <a:pPr algn="just"/>
            <a:endParaRPr lang="en-US" altLang="zh-CN" sz="3200" dirty="0"/>
          </a:p>
          <a:p>
            <a:pPr algn="just"/>
            <a:endParaRPr lang="en-US" altLang="zh-CN" sz="3200" dirty="0"/>
          </a:p>
          <a:p>
            <a:pPr algn="ctr"/>
            <a:r>
              <a:rPr lang="en-US" altLang="zh-CN" sz="3200" dirty="0"/>
              <a:t>REMEMBER: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LEFT Mouse Button = SAME</a:t>
            </a:r>
          </a:p>
          <a:p>
            <a:pPr algn="ctr"/>
            <a:r>
              <a:rPr lang="en-US" altLang="zh-CN" sz="3200" dirty="0"/>
              <a:t>RIGHT Mouse Button = DIFFERENT</a:t>
            </a:r>
          </a:p>
          <a:p>
            <a:pPr algn="ctr"/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Click the RIGHT button when you are ready to start practice. 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A2EB8AFC-8C9D-041E-178E-822D9D7CDADB}"/>
              </a:ext>
            </a:extLst>
          </p:cNvPr>
          <p:cNvGrpSpPr/>
          <p:nvPr/>
        </p:nvGrpSpPr>
        <p:grpSpPr>
          <a:xfrm>
            <a:off x="13730451" y="10062041"/>
            <a:ext cx="2527137" cy="707887"/>
            <a:chOff x="8934449" y="5649104"/>
            <a:chExt cx="1894751" cy="530746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0BFFF89A-9A81-C687-F119-A054E7D64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E95920E-44A9-FA18-3B64-BDAE6F1B356C}"/>
                </a:ext>
              </a:extLst>
            </p:cNvPr>
            <p:cNvSpPr txBox="1"/>
            <p:nvPr/>
          </p:nvSpPr>
          <p:spPr>
            <a:xfrm>
              <a:off x="9457598" y="5649104"/>
              <a:ext cx="1371602" cy="530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Start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Practice</a:t>
              </a:r>
              <a:endParaRPr lang="en-US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7" name="Group 11">
            <a:extLst>
              <a:ext uri="{FF2B5EF4-FFF2-40B4-BE49-F238E27FC236}">
                <a16:creationId xmlns:a16="http://schemas.microsoft.com/office/drawing/2014/main" id="{41D51C9B-76B2-0FCB-06AB-47B1C5BC0882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07ECE06C-E485-FC88-01C5-EC6F40EB2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94D89FDC-5FAF-1B62-C6F1-9F0FEF0D8B40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670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0EB5-D7A0-A3E9-0DD3-AA5AEE47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pPr algn="ctr"/>
            <a:r>
              <a:rPr lang="en-US" altLang="zh-CN" dirty="0"/>
              <a:t>…Practice…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BAF24E-EC1C-A72D-04FB-37FC04D3CAD9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52217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0 (R</a:t>
            </a:r>
            <a:r>
              <a:rPr lang="en-US" altLang="zh-CN" dirty="0"/>
              <a:t>edo_3-Back</a:t>
            </a:r>
            <a:r>
              <a:rPr lang="en-US" dirty="0"/>
              <a:t>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543CD58-6E96-F2F4-E579-F114591F3C84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highlight>
                  <a:srgbClr val="0000FF"/>
                </a:highlight>
              </a:rPr>
              <a:t>[THIS SLIDE W</a:t>
            </a:r>
            <a:r>
              <a:rPr lang="en-US" altLang="zh-CN" sz="6000" b="1" dirty="0">
                <a:highlight>
                  <a:srgbClr val="0000FF"/>
                </a:highlight>
              </a:rPr>
              <a:t>ILL</a:t>
            </a:r>
            <a:r>
              <a:rPr lang="en-US" sz="6000" b="1" dirty="0">
                <a:highlight>
                  <a:srgbClr val="0000FF"/>
                </a:highlight>
              </a:rPr>
              <a:t> BE SHOWN TO SUBJECTS WHILE A MEASURE &lt; 0.75.]</a:t>
            </a:r>
          </a:p>
        </p:txBody>
      </p:sp>
    </p:spTree>
    <p:extLst>
      <p:ext uri="{BB962C8B-B14F-4D97-AF65-F5344CB8AC3E}">
        <p14:creationId xmlns:p14="http://schemas.microsoft.com/office/powerpoint/2010/main" val="4020330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1917619"/>
            <a:ext cx="13599618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FF00"/>
                </a:solidFill>
              </a:rPr>
              <a:t>You may need another round of practice </a:t>
            </a:r>
            <a:r>
              <a:rPr lang="en-US" altLang="zh-CN" sz="3200" dirty="0"/>
              <a:t>because you made some mistakes. </a:t>
            </a:r>
          </a:p>
          <a:p>
            <a:pPr algn="just"/>
            <a:r>
              <a:rPr lang="en-US" altLang="zh-CN" sz="3200" dirty="0"/>
              <a:t>If you have any questions about the task, please ask the experimenter now.</a:t>
            </a:r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/>
              <a:t>For each letter, you need to decide whether it is the </a:t>
            </a:r>
            <a:r>
              <a:rPr lang="en-US" altLang="zh-CN" sz="3200" b="1" dirty="0">
                <a:solidFill>
                  <a:srgbClr val="FFFF00"/>
                </a:solidFill>
              </a:rPr>
              <a:t>SAME</a:t>
            </a:r>
            <a:r>
              <a:rPr lang="en-US" altLang="zh-CN" sz="3200" dirty="0"/>
              <a:t> as or </a:t>
            </a:r>
            <a:r>
              <a:rPr lang="en-US" altLang="zh-CN" sz="3200" b="1" dirty="0">
                <a:solidFill>
                  <a:srgbClr val="FFFF00"/>
                </a:solidFill>
              </a:rPr>
              <a:t>DIFFERENT</a:t>
            </a:r>
            <a:r>
              <a:rPr lang="en-US" altLang="zh-CN" sz="3200" dirty="0"/>
              <a:t> from the letter which you saw </a:t>
            </a:r>
            <a:r>
              <a:rPr lang="en-US" altLang="zh-CN" sz="3200" b="1" dirty="0">
                <a:solidFill>
                  <a:srgbClr val="FFFF00"/>
                </a:solidFill>
              </a:rPr>
              <a:t>three</a:t>
            </a:r>
            <a:r>
              <a:rPr lang="en-US" altLang="zh-CN" sz="3200" b="1" dirty="0"/>
              <a:t> </a:t>
            </a:r>
            <a:r>
              <a:rPr lang="en-US" altLang="zh-CN" sz="3200" dirty="0"/>
              <a:t>back from the current one. </a:t>
            </a:r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/>
              <a:t>Please provide your ratings as quickly as possible within 1-2 seconds. You can respond until you see the fixation cross reappears on the screen, even if the letter you are responding to has disappeared. </a:t>
            </a:r>
          </a:p>
          <a:p>
            <a:pPr algn="just"/>
            <a:endParaRPr lang="en-US" altLang="zh-CN" sz="3200" dirty="0"/>
          </a:p>
          <a:p>
            <a:pPr algn="ctr"/>
            <a:r>
              <a:rPr lang="en-US" altLang="zh-CN" sz="3200" dirty="0"/>
              <a:t>REMEMBER:</a:t>
            </a:r>
          </a:p>
          <a:p>
            <a:pPr algn="ctr"/>
            <a:r>
              <a:rPr lang="en-US" altLang="zh-CN" sz="3200" dirty="0"/>
              <a:t>LEFT Mouse Button = SAME</a:t>
            </a:r>
          </a:p>
          <a:p>
            <a:pPr algn="ctr"/>
            <a:r>
              <a:rPr lang="en-US" altLang="zh-CN" sz="3200" dirty="0"/>
              <a:t>RIGHT Mouse Button = DIFFERENT</a:t>
            </a:r>
          </a:p>
          <a:p>
            <a:pPr algn="ctr"/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Click the RIGHT button when you are ready to practice again. 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A2EB8AFC-8C9D-041E-178E-822D9D7CDADB}"/>
              </a:ext>
            </a:extLst>
          </p:cNvPr>
          <p:cNvGrpSpPr/>
          <p:nvPr/>
        </p:nvGrpSpPr>
        <p:grpSpPr>
          <a:xfrm>
            <a:off x="13730451" y="10062045"/>
            <a:ext cx="2527137" cy="707886"/>
            <a:chOff x="8934449" y="5649104"/>
            <a:chExt cx="1894751" cy="530745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0BFFF89A-9A81-C687-F119-A054E7D64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E95920E-44A9-FA18-3B64-BDAE6F1B356C}"/>
                </a:ext>
              </a:extLst>
            </p:cNvPr>
            <p:cNvSpPr txBox="1"/>
            <p:nvPr/>
          </p:nvSpPr>
          <p:spPr>
            <a:xfrm>
              <a:off x="9457598" y="5649104"/>
              <a:ext cx="1371602" cy="5307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Practice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Again</a:t>
              </a:r>
              <a:endParaRPr lang="en-US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044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4.2 (Practice no reminder)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C66E15-BAA1-CA1C-10AB-A9A6A04AAB34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962164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4688725"/>
            <a:ext cx="13599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Great job!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You seem to have learned well. Are you ready to try a</a:t>
            </a:r>
            <a:r>
              <a:rPr lang="zh-CN" altLang="en-US" sz="3200" dirty="0"/>
              <a:t> </a:t>
            </a:r>
            <a:r>
              <a:rPr lang="en-US" altLang="zh-CN" sz="3200" dirty="0"/>
              <a:t>faster </a:t>
            </a:r>
            <a:r>
              <a:rPr lang="en-US" sz="3200" dirty="0"/>
              <a:t>3-Back task without reminder and </a:t>
            </a:r>
            <a:r>
              <a:rPr lang="en-US" altLang="zh-CN" sz="3200" dirty="0"/>
              <a:t>feedback</a:t>
            </a:r>
            <a:r>
              <a:rPr lang="en-US" sz="3200" dirty="0"/>
              <a:t>?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06AD2C8-3CC9-51B5-D970-436E54780295}"/>
              </a:ext>
            </a:extLst>
          </p:cNvPr>
          <p:cNvGrpSpPr/>
          <p:nvPr/>
        </p:nvGrpSpPr>
        <p:grpSpPr>
          <a:xfrm>
            <a:off x="13730451" y="10067351"/>
            <a:ext cx="2527137" cy="712963"/>
            <a:chOff x="8934449" y="5653088"/>
            <a:chExt cx="1894751" cy="53455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E9C85787-FB5F-A19A-8A09-EF325BDA0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45A9FF20-CF07-C2E8-48B7-9929487D39ED}"/>
                </a:ext>
              </a:extLst>
            </p:cNvPr>
            <p:cNvSpPr txBox="1"/>
            <p:nvPr/>
          </p:nvSpPr>
          <p:spPr>
            <a:xfrm>
              <a:off x="9457598" y="5656895"/>
              <a:ext cx="1371602" cy="5307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Ready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to Try</a:t>
              </a:r>
              <a:endParaRPr lang="en-US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" name="Group 11">
            <a:extLst>
              <a:ext uri="{FF2B5EF4-FFF2-40B4-BE49-F238E27FC236}">
                <a16:creationId xmlns:a16="http://schemas.microsoft.com/office/drawing/2014/main" id="{BF08B65B-8AA3-120D-1A04-685373755DC8}"/>
              </a:ext>
            </a:extLst>
          </p:cNvPr>
          <p:cNvGrpSpPr/>
          <p:nvPr/>
        </p:nvGrpSpPr>
        <p:grpSpPr>
          <a:xfrm>
            <a:off x="1487984" y="10030377"/>
            <a:ext cx="3481835" cy="713660"/>
            <a:chOff x="6095995" y="5653083"/>
            <a:chExt cx="2610547" cy="283292"/>
          </a:xfrm>
        </p:grpSpPr>
        <p:pic>
          <p:nvPicPr>
            <p:cNvPr id="3" name="Picture 12">
              <a:extLst>
                <a:ext uri="{FF2B5EF4-FFF2-40B4-BE49-F238E27FC236}">
                  <a16:creationId xmlns:a16="http://schemas.microsoft.com/office/drawing/2014/main" id="{483FD7C5-C4A8-D515-8114-A372DA8D2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D2B682EB-2603-C82C-4C2C-A779805B1DB9}"/>
                </a:ext>
              </a:extLst>
            </p:cNvPr>
            <p:cNvSpPr txBox="1"/>
            <p:nvPr/>
          </p:nvSpPr>
          <p:spPr>
            <a:xfrm>
              <a:off x="6616128" y="5655375"/>
              <a:ext cx="2090414" cy="281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Practice Again</a:t>
              </a:r>
            </a:p>
            <a:p>
              <a:r>
                <a:rPr lang="en-US" altLang="zh-CN" sz="2000" b="1" dirty="0"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with Reminders</a:t>
              </a:r>
              <a:endParaRPr lang="en-US" altLang="zh-CN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55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1 (Practice-2Back)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E8B9D8-A9C2-467E-5349-A1D97D27CB5D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38436551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5 (Practice main)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3B05F7-CBB6-2424-285F-E8CFF670283A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3994110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5224333"/>
            <a:ext cx="13599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Well done! 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You have now learned all three letter memory tasks. </a:t>
            </a:r>
          </a:p>
          <a:p>
            <a:pPr algn="ctr"/>
            <a:endParaRPr lang="en-US" altLang="zh-CN" sz="3200" dirty="0"/>
          </a:p>
          <a:p>
            <a:pPr algn="ctr"/>
            <a:endParaRPr lang="en-US" sz="3200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E4AF38EA-FABA-D553-63F8-25886EDD5606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2B07FADC-5AE5-9872-AFB1-E5574079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2C6F183-43D9-9EFF-89CE-7C9FB532AACB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654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5962997"/>
            <a:ext cx="1359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The following phase will require you to </a:t>
            </a:r>
            <a:r>
              <a:rPr lang="en-US" altLang="zh-CN" sz="3200" b="1" dirty="0">
                <a:solidFill>
                  <a:srgbClr val="FFFF00"/>
                </a:solidFill>
              </a:rPr>
              <a:t>view </a:t>
            </a:r>
            <a:r>
              <a:rPr lang="en-US" altLang="zh-CN" sz="3200" dirty="0"/>
              <a:t>an image before completing each sequence of letter memory task.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E4AF38EA-FABA-D553-63F8-25886EDD5606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2B07FADC-5AE5-9872-AFB1-E5574079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2C6F183-43D9-9EFF-89CE-7C9FB532AACB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1974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050537"/>
            <a:ext cx="1359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You will see an </a:t>
            </a:r>
            <a:r>
              <a:rPr lang="en-US" altLang="zh-CN" sz="3200" dirty="0"/>
              <a:t>image </a:t>
            </a:r>
            <a:r>
              <a:rPr lang="en-US" sz="3200" dirty="0"/>
              <a:t>presented on the screen for 3 seconds. 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Simply view it util it disappears.</a:t>
            </a:r>
            <a:r>
              <a:rPr lang="en-US" altLang="zh-CN" sz="3200" dirty="0"/>
              <a:t> Just let any thoughts or emotions about that image occur naturally, without trying to control them.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E4AF38EA-FABA-D553-63F8-25886EDD5606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2B07FADC-5AE5-9872-AFB1-E5574079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2C6F183-43D9-9EFF-89CE-7C9FB532AACB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6D737F-DA67-6731-5223-36D6D0F7AB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82895" y="5740598"/>
            <a:ext cx="2493385" cy="24933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A63070-AA52-4867-6AAF-B149ECBC921B}"/>
              </a:ext>
            </a:extLst>
          </p:cNvPr>
          <p:cNvSpPr/>
          <p:nvPr/>
        </p:nvSpPr>
        <p:spPr>
          <a:xfrm>
            <a:off x="3811372" y="4324906"/>
            <a:ext cx="8634845" cy="5686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516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4231524"/>
            <a:ext cx="13599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Once the image disappears, the letter memory task sequence will begin. 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You will be instructed to either do the </a:t>
            </a:r>
            <a:r>
              <a:rPr lang="en-US" sz="3200" b="1" dirty="0">
                <a:solidFill>
                  <a:srgbClr val="FFFF00"/>
                </a:solidFill>
              </a:rPr>
              <a:t>1-Back</a:t>
            </a:r>
            <a:r>
              <a:rPr lang="en-US" sz="3200" dirty="0"/>
              <a:t> or the </a:t>
            </a:r>
            <a:r>
              <a:rPr lang="en-US" sz="3200" b="1" dirty="0">
                <a:solidFill>
                  <a:srgbClr val="FFFF00"/>
                </a:solidFill>
              </a:rPr>
              <a:t>3-Back</a:t>
            </a:r>
            <a:r>
              <a:rPr lang="en-US" sz="3200" dirty="0"/>
              <a:t> letter memory task. 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When you are ready to start practice, please click the RIGHT button.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83EF783-E60E-F638-D13E-2D645659836A}"/>
              </a:ext>
            </a:extLst>
          </p:cNvPr>
          <p:cNvGrpSpPr/>
          <p:nvPr/>
        </p:nvGrpSpPr>
        <p:grpSpPr>
          <a:xfrm>
            <a:off x="13730451" y="10062041"/>
            <a:ext cx="2527137" cy="707887"/>
            <a:chOff x="8934449" y="5649104"/>
            <a:chExt cx="1894751" cy="530746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74FC0B01-AFD9-F91A-F40B-C08C27A56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E6BAB056-0F61-C92D-B257-14BE983C9D7B}"/>
                </a:ext>
              </a:extLst>
            </p:cNvPr>
            <p:cNvSpPr txBox="1"/>
            <p:nvPr/>
          </p:nvSpPr>
          <p:spPr>
            <a:xfrm>
              <a:off x="9457598" y="5649104"/>
              <a:ext cx="1371602" cy="530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Start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Practice</a:t>
              </a:r>
              <a:endParaRPr lang="en-US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5" name="Group 11">
            <a:extLst>
              <a:ext uri="{FF2B5EF4-FFF2-40B4-BE49-F238E27FC236}">
                <a16:creationId xmlns:a16="http://schemas.microsoft.com/office/drawing/2014/main" id="{1B1831D8-E92D-DD25-2D4B-62C0B15EECF0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7" name="Picture 12">
              <a:extLst>
                <a:ext uri="{FF2B5EF4-FFF2-40B4-BE49-F238E27FC236}">
                  <a16:creationId xmlns:a16="http://schemas.microsoft.com/office/drawing/2014/main" id="{3F359144-FD2A-AE83-7763-10CB87730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EA3D2460-BC4F-C32F-9986-045D41FB1AF2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745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5 (Practice END)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3B05F7-CBB6-2424-285F-E8CFF670283A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732703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5224333"/>
            <a:ext cx="13599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Well done! 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You have complete</a:t>
            </a:r>
            <a:r>
              <a:rPr lang="en-US" altLang="zh-CN" sz="3200" dirty="0"/>
              <a:t>d</a:t>
            </a:r>
            <a:r>
              <a:rPr lang="en-US" sz="3200" dirty="0"/>
              <a:t> the practice phase. </a:t>
            </a:r>
          </a:p>
          <a:p>
            <a:pPr algn="ctr"/>
            <a:r>
              <a:rPr lang="en-US" sz="3200" b="1" dirty="0">
                <a:solidFill>
                  <a:srgbClr val="FFFF00"/>
                </a:solidFill>
              </a:rPr>
              <a:t>Please call the experimenter.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4854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7 (OFFLINE RATING – T0)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99EE4D-EF99-F646-0981-F08A61EF00C2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13831298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E4AF38EA-FABA-D553-63F8-25886EDD5606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2B07FADC-5AE5-9872-AFB1-E5574079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2C6F183-43D9-9EFF-89CE-7C9FB532AACB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2" name="TextBox 7">
            <a:extLst>
              <a:ext uri="{FF2B5EF4-FFF2-40B4-BE49-F238E27FC236}">
                <a16:creationId xmlns:a16="http://schemas.microsoft.com/office/drawing/2014/main" id="{41CD9011-2C1B-BFD3-D4CE-9FA6D24FFB3E}"/>
              </a:ext>
            </a:extLst>
          </p:cNvPr>
          <p:cNvSpPr txBox="1"/>
          <p:nvPr/>
        </p:nvSpPr>
        <p:spPr>
          <a:xfrm>
            <a:off x="2836552" y="4978112"/>
            <a:ext cx="110427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Welcome to the real test! 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Firstly, we will ask you to rate how much you like each image that you will see in the following phases. </a:t>
            </a:r>
          </a:p>
        </p:txBody>
      </p:sp>
    </p:spTree>
    <p:extLst>
      <p:ext uri="{BB962C8B-B14F-4D97-AF65-F5344CB8AC3E}">
        <p14:creationId xmlns:p14="http://schemas.microsoft.com/office/powerpoint/2010/main" val="22671977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16793"/>
            <a:ext cx="1359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You will see an </a:t>
            </a:r>
            <a:r>
              <a:rPr lang="en-US" altLang="zh-CN" sz="3200" dirty="0"/>
              <a:t>image </a:t>
            </a:r>
            <a:r>
              <a:rPr lang="en-US" sz="3200" dirty="0"/>
              <a:t>presented on the screen for 3 seconds. </a:t>
            </a:r>
            <a:r>
              <a:rPr lang="en-US" sz="3200" b="1" dirty="0">
                <a:solidFill>
                  <a:srgbClr val="FFFF00"/>
                </a:solidFill>
              </a:rPr>
              <a:t>Simply view it and do not respond </a:t>
            </a:r>
            <a:r>
              <a:rPr lang="en-US" sz="3200" dirty="0"/>
              <a:t>until </a:t>
            </a:r>
            <a:r>
              <a:rPr lang="en-US" altLang="zh-CN" sz="3200" dirty="0"/>
              <a:t>a rating scale appears.</a:t>
            </a:r>
            <a:r>
              <a:rPr lang="en-US" sz="3200" dirty="0"/>
              <a:t> </a:t>
            </a:r>
          </a:p>
          <a:p>
            <a:pPr algn="just"/>
            <a:endParaRPr lang="en-US" sz="3200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E4AF38EA-FABA-D553-63F8-25886EDD5606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2B07FADC-5AE5-9872-AFB1-E5574079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2C6F183-43D9-9EFF-89CE-7C9FB532AACB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6D737F-DA67-6731-5223-36D6D0F7AB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82895" y="5740598"/>
            <a:ext cx="2493385" cy="24933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A63070-AA52-4867-6AAF-B149ECBC921B}"/>
              </a:ext>
            </a:extLst>
          </p:cNvPr>
          <p:cNvSpPr/>
          <p:nvPr/>
        </p:nvSpPr>
        <p:spPr>
          <a:xfrm>
            <a:off x="3811372" y="4324906"/>
            <a:ext cx="8634845" cy="5686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41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4582650"/>
            <a:ext cx="133614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In the letter memory task, you will see a sequence of letters on</a:t>
            </a:r>
            <a:r>
              <a:rPr lang="en-US" altLang="zh-CN" sz="3200" dirty="0"/>
              <a:t>e</a:t>
            </a:r>
            <a:r>
              <a:rPr lang="en-US" sz="3200" dirty="0"/>
              <a:t> at a time.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each letter, you will need to decide whether it is </a:t>
            </a:r>
            <a:r>
              <a:rPr lang="en-US" sz="3200" b="1" dirty="0">
                <a:solidFill>
                  <a:srgbClr val="FFFF00"/>
                </a:solidFill>
              </a:rPr>
              <a:t>SAME</a:t>
            </a:r>
            <a:r>
              <a:rPr lang="en-US" sz="3200" dirty="0"/>
              <a:t> as </a:t>
            </a:r>
            <a:r>
              <a:rPr lang="en-US" altLang="zh-CN" sz="3200" dirty="0"/>
              <a:t>or </a:t>
            </a:r>
            <a:r>
              <a:rPr lang="en-US" altLang="zh-CN" sz="3200" b="1" dirty="0">
                <a:solidFill>
                  <a:srgbClr val="FFFF00"/>
                </a:solidFill>
              </a:rPr>
              <a:t>DIFFERENT</a:t>
            </a:r>
            <a:r>
              <a:rPr lang="en-US" altLang="zh-CN" sz="3200" dirty="0"/>
              <a:t> from</a:t>
            </a:r>
            <a:r>
              <a:rPr lang="en-US" sz="3200" dirty="0"/>
              <a:t> the letter you saw 1 letter ago (1-Back), 2 letters ago (2-Back), or 3 letters ago (3-Back).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86F118-DBD7-E0D8-A021-73C3BCDB6BF5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B8FB30-7725-FE02-9BCC-44468C45F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4F56A0-5F24-E7B6-B1D6-C8ACC1EE9122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60029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Once </a:t>
            </a:r>
            <a:r>
              <a:rPr lang="en-US" sz="3200" dirty="0"/>
              <a:t>the</a:t>
            </a:r>
            <a:r>
              <a:rPr lang="en-US" altLang="zh-CN" sz="3200" dirty="0"/>
              <a:t> visual rating scale appears, </a:t>
            </a:r>
            <a:r>
              <a:rPr lang="en-US" sz="3200" dirty="0"/>
              <a:t>you will need to</a:t>
            </a:r>
            <a:r>
              <a:rPr lang="en-US" altLang="zh-CN" sz="3200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move the </a:t>
            </a:r>
            <a:r>
              <a:rPr lang="en-US" sz="3200" b="1" dirty="0">
                <a:solidFill>
                  <a:srgbClr val="FF0000"/>
                </a:solidFill>
              </a:rPr>
              <a:t>slider</a:t>
            </a:r>
            <a:r>
              <a:rPr lang="en-US" sz="3200" b="1" dirty="0">
                <a:solidFill>
                  <a:srgbClr val="FFFF00"/>
                </a:solidFill>
              </a:rPr>
              <a:t> from the middle to a position</a:t>
            </a:r>
            <a:r>
              <a:rPr lang="en-US" sz="3200" b="1" dirty="0"/>
              <a:t> </a:t>
            </a:r>
            <a:r>
              <a:rPr lang="en-US" sz="3200" dirty="0"/>
              <a:t>on the scale to indicate your liking. 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How much do you like this image?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  Not at all                                              Very much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E4AF38EA-FABA-D553-63F8-25886EDD5606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2B07FADC-5AE5-9872-AFB1-E5574079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2C6F183-43D9-9EFF-89CE-7C9FB532AACB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AD0F41-85A5-4306-6179-37DF30F02438}"/>
              </a:ext>
            </a:extLst>
          </p:cNvPr>
          <p:cNvGraphicFramePr>
            <a:graphicFrameLocks noGrp="1"/>
          </p:cNvGraphicFramePr>
          <p:nvPr/>
        </p:nvGraphicFramePr>
        <p:xfrm>
          <a:off x="6128793" y="8719694"/>
          <a:ext cx="4000002" cy="198819"/>
        </p:xfrm>
        <a:graphic>
          <a:graphicData uri="http://schemas.openxmlformats.org/drawingml/2006/table">
            <a:tbl>
              <a:tblPr/>
              <a:tblGrid>
                <a:gridCol w="500001">
                  <a:extLst>
                    <a:ext uri="{9D8B030D-6E8A-4147-A177-3AD203B41FA5}">
                      <a16:colId xmlns:a16="http://schemas.microsoft.com/office/drawing/2014/main" val="1771235038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243325688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2625057455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3419985739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433854113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1111559127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943472664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3822160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8835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28AB9637-4E59-A004-B94F-F952B8EE64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82895" y="5740598"/>
            <a:ext cx="2493385" cy="24933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F80FE8C-BE0D-3E96-0BA8-37FDD74A6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grpSp>
        <p:nvGrpSpPr>
          <p:cNvPr id="4" name="Group 11">
            <a:extLst>
              <a:ext uri="{FF2B5EF4-FFF2-40B4-BE49-F238E27FC236}">
                <a16:creationId xmlns:a16="http://schemas.microsoft.com/office/drawing/2014/main" id="{9C7331CF-5D05-6834-F4FC-358B47C4998E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5" name="Picture 12">
              <a:extLst>
                <a:ext uri="{FF2B5EF4-FFF2-40B4-BE49-F238E27FC236}">
                  <a16:creationId xmlns:a16="http://schemas.microsoft.com/office/drawing/2014/main" id="{A9FF1770-99AE-AF09-5E96-8A5D26443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89F923EE-AB49-45C1-2EC8-8BFC83677B1F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0A082D8-DC7E-C27F-B9DD-F5B97C5E47E6}"/>
              </a:ext>
            </a:extLst>
          </p:cNvPr>
          <p:cNvSpPr/>
          <p:nvPr/>
        </p:nvSpPr>
        <p:spPr>
          <a:xfrm>
            <a:off x="3811372" y="4324906"/>
            <a:ext cx="8634845" cy="5686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722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5224334"/>
            <a:ext cx="13599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Please provide your ratings as quickly as possible within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1-2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seconds</a:t>
            </a:r>
            <a:r>
              <a:rPr lang="en-US" altLang="zh-CN" sz="3200" b="1" dirty="0"/>
              <a:t>. </a:t>
            </a:r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When you are ready to start, please click the RIGHT button.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E637FB8-00D9-0E30-84D3-BC3EB2234305}"/>
              </a:ext>
            </a:extLst>
          </p:cNvPr>
          <p:cNvGrpSpPr/>
          <p:nvPr/>
        </p:nvGrpSpPr>
        <p:grpSpPr>
          <a:xfrm>
            <a:off x="13730451" y="10067343"/>
            <a:ext cx="2527137" cy="707886"/>
            <a:chOff x="8934449" y="5653088"/>
            <a:chExt cx="1894751" cy="530746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F2E1E5C2-C0F4-F77C-129B-D8C94EE11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3F5F27CC-A653-B44F-DC92-EBC125A89941}"/>
                </a:ext>
              </a:extLst>
            </p:cNvPr>
            <p:cNvSpPr txBox="1"/>
            <p:nvPr/>
          </p:nvSpPr>
          <p:spPr>
            <a:xfrm>
              <a:off x="9457598" y="5653088"/>
              <a:ext cx="1371602" cy="530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Start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Rating</a:t>
              </a:r>
              <a:endParaRPr lang="en-US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0764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How much do you like this image?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  Not at all                                              Very much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AD0F41-85A5-4306-6179-37DF30F02438}"/>
              </a:ext>
            </a:extLst>
          </p:cNvPr>
          <p:cNvGraphicFramePr>
            <a:graphicFrameLocks noGrp="1"/>
          </p:cNvGraphicFramePr>
          <p:nvPr/>
        </p:nvGraphicFramePr>
        <p:xfrm>
          <a:off x="6128793" y="8719694"/>
          <a:ext cx="4000002" cy="198819"/>
        </p:xfrm>
        <a:graphic>
          <a:graphicData uri="http://schemas.openxmlformats.org/drawingml/2006/table">
            <a:tbl>
              <a:tblPr/>
              <a:tblGrid>
                <a:gridCol w="500001">
                  <a:extLst>
                    <a:ext uri="{9D8B030D-6E8A-4147-A177-3AD203B41FA5}">
                      <a16:colId xmlns:a16="http://schemas.microsoft.com/office/drawing/2014/main" val="1771235038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243325688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2625057455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3419985739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433854113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1111559127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943472664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3822160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8835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28AB9637-4E59-A004-B94F-F952B8EE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2895" y="5740598"/>
            <a:ext cx="2493385" cy="24933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F80FE8C-BE0D-3E96-0BA8-37FDD74A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A27347-E2E8-6EB8-7ABB-EF990DA14AF6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</p:spTree>
    <p:extLst>
      <p:ext uri="{BB962C8B-B14F-4D97-AF65-F5344CB8AC3E}">
        <p14:creationId xmlns:p14="http://schemas.microsoft.com/office/powerpoint/2010/main" val="20243106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How much do you like this image?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  Not at all                                              Very much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AD0F41-85A5-4306-6179-37DF30F02438}"/>
              </a:ext>
            </a:extLst>
          </p:cNvPr>
          <p:cNvGraphicFramePr>
            <a:graphicFrameLocks noGrp="1"/>
          </p:cNvGraphicFramePr>
          <p:nvPr/>
        </p:nvGraphicFramePr>
        <p:xfrm>
          <a:off x="6128793" y="8719694"/>
          <a:ext cx="4000002" cy="198819"/>
        </p:xfrm>
        <a:graphic>
          <a:graphicData uri="http://schemas.openxmlformats.org/drawingml/2006/table">
            <a:tbl>
              <a:tblPr/>
              <a:tblGrid>
                <a:gridCol w="500001">
                  <a:extLst>
                    <a:ext uri="{9D8B030D-6E8A-4147-A177-3AD203B41FA5}">
                      <a16:colId xmlns:a16="http://schemas.microsoft.com/office/drawing/2014/main" val="1771235038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243325688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2625057455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3419985739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433854113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1111559127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943472664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3822160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8835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28AB9637-4E59-A004-B94F-F952B8EE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2895" y="5740598"/>
            <a:ext cx="2493385" cy="24933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F80FE8C-BE0D-3E96-0BA8-37FDD74A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5694A-F33F-AEE3-A1C3-80B27FCA1EBE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</p:spTree>
    <p:extLst>
      <p:ext uri="{BB962C8B-B14F-4D97-AF65-F5344CB8AC3E}">
        <p14:creationId xmlns:p14="http://schemas.microsoft.com/office/powerpoint/2010/main" val="7594437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6 (Start test?)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99EE4D-EF99-F646-0981-F08A61EF00C2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2635225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3020727"/>
            <a:ext cx="135996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Are you ready to start the real task?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REMEMBER: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The 1-Back or 3-Back will be indicated before each letter sequence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LEFT Mouse Button = SAME</a:t>
            </a:r>
          </a:p>
          <a:p>
            <a:pPr algn="ctr"/>
            <a:r>
              <a:rPr lang="en-US" altLang="zh-CN" sz="3200" dirty="0"/>
              <a:t>RIGHT Mouse Button = DIFFERENT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When you are ready to start, please click the RIGHT button.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86F118-DBD7-E0D8-A021-73C3BCDB6BF5}"/>
              </a:ext>
            </a:extLst>
          </p:cNvPr>
          <p:cNvGrpSpPr/>
          <p:nvPr/>
        </p:nvGrpSpPr>
        <p:grpSpPr>
          <a:xfrm>
            <a:off x="13730451" y="10031956"/>
            <a:ext cx="2527137" cy="725068"/>
            <a:chOff x="8934449" y="5626552"/>
            <a:chExt cx="1894751" cy="54362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B8FB30-7725-FE02-9BCC-44468C45F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4F56A0-5F24-E7B6-B1D6-C8ACC1EE9122}"/>
                </a:ext>
              </a:extLst>
            </p:cNvPr>
            <p:cNvSpPr txBox="1"/>
            <p:nvPr/>
          </p:nvSpPr>
          <p:spPr>
            <a:xfrm>
              <a:off x="9457598" y="5626552"/>
              <a:ext cx="1371602" cy="530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Start</a:t>
              </a:r>
              <a:b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</a:br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Real Task</a:t>
              </a:r>
              <a:endParaRPr lang="en-US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" name="Group 11">
            <a:extLst>
              <a:ext uri="{FF2B5EF4-FFF2-40B4-BE49-F238E27FC236}">
                <a16:creationId xmlns:a16="http://schemas.microsoft.com/office/drawing/2014/main" id="{33310AA1-4DE1-75BC-9370-BE06D46C7F27}"/>
              </a:ext>
            </a:extLst>
          </p:cNvPr>
          <p:cNvGrpSpPr/>
          <p:nvPr/>
        </p:nvGrpSpPr>
        <p:grpSpPr>
          <a:xfrm>
            <a:off x="1487984" y="10030377"/>
            <a:ext cx="3481835" cy="713660"/>
            <a:chOff x="6095995" y="5653083"/>
            <a:chExt cx="2610547" cy="283292"/>
          </a:xfrm>
        </p:grpSpPr>
        <p:pic>
          <p:nvPicPr>
            <p:cNvPr id="3" name="Picture 12">
              <a:extLst>
                <a:ext uri="{FF2B5EF4-FFF2-40B4-BE49-F238E27FC236}">
                  <a16:creationId xmlns:a16="http://schemas.microsoft.com/office/drawing/2014/main" id="{97E26EA4-E55A-C3E8-D74A-41AF30494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21B070EF-D7EB-786E-98BB-4870EBADAA74}"/>
                </a:ext>
              </a:extLst>
            </p:cNvPr>
            <p:cNvSpPr txBox="1"/>
            <p:nvPr/>
          </p:nvSpPr>
          <p:spPr>
            <a:xfrm>
              <a:off x="6616128" y="5655375"/>
              <a:ext cx="2090414" cy="281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Practice</a:t>
              </a:r>
            </a:p>
            <a:p>
              <a:r>
                <a:rPr lang="en-US" altLang="zh-CN" sz="2000" b="1" dirty="0"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Again</a:t>
              </a:r>
              <a:endParaRPr lang="en-US" altLang="zh-CN" sz="2000" b="1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5669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06F6-7526-FE22-E1CC-593E7EBB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pPr algn="ctr"/>
            <a:r>
              <a:rPr lang="en-US" altLang="zh-CN" dirty="0"/>
              <a:t>…Do the main task…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F679C9-11EB-046E-3359-0AA2F7916C4B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18682961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7 (OFFLINE RATING – T1)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99EE4D-EF99-F646-0981-F08A61EF00C2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37583261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E4AF38EA-FABA-D553-63F8-25886EDD5606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2B07FADC-5AE5-9872-AFB1-E5574079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2C6F183-43D9-9EFF-89CE-7C9FB532AACB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2" name="TextBox 7">
            <a:extLst>
              <a:ext uri="{FF2B5EF4-FFF2-40B4-BE49-F238E27FC236}">
                <a16:creationId xmlns:a16="http://schemas.microsoft.com/office/drawing/2014/main" id="{41CD9011-2C1B-BFD3-D4CE-9FA6D24FFB3E}"/>
              </a:ext>
            </a:extLst>
          </p:cNvPr>
          <p:cNvSpPr txBox="1"/>
          <p:nvPr/>
        </p:nvSpPr>
        <p:spPr>
          <a:xfrm>
            <a:off x="1787235" y="4978112"/>
            <a:ext cx="131413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Well done! 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Now we will ask you to rate how much you like each image that you saw in previous phase. </a:t>
            </a:r>
          </a:p>
        </p:txBody>
      </p:sp>
    </p:spTree>
    <p:extLst>
      <p:ext uri="{BB962C8B-B14F-4D97-AF65-F5344CB8AC3E}">
        <p14:creationId xmlns:p14="http://schemas.microsoft.com/office/powerpoint/2010/main" val="7733099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4978112"/>
            <a:ext cx="13599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Like before, you will see an image presented on the screen for 3 seconds. </a:t>
            </a:r>
          </a:p>
          <a:p>
            <a:pPr algn="ctr"/>
            <a:r>
              <a:rPr lang="en-US" altLang="zh-CN" sz="3200" b="1" dirty="0">
                <a:solidFill>
                  <a:srgbClr val="FFFF00"/>
                </a:solidFill>
              </a:rPr>
              <a:t>Simply view it and do not respond </a:t>
            </a:r>
            <a:r>
              <a:rPr lang="en-US" altLang="zh-CN" sz="3200" dirty="0"/>
              <a:t>until a rating scale appears. 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Once the visual rating scale appears, you will need to </a:t>
            </a:r>
            <a:r>
              <a:rPr lang="en-US" altLang="zh-CN" sz="3200" b="1" dirty="0">
                <a:solidFill>
                  <a:srgbClr val="FFFF00"/>
                </a:solidFill>
              </a:rPr>
              <a:t>move the </a:t>
            </a:r>
            <a:r>
              <a:rPr lang="en-US" altLang="zh-CN" sz="3200" b="1" dirty="0">
                <a:solidFill>
                  <a:srgbClr val="FF0000"/>
                </a:solidFill>
              </a:rPr>
              <a:t>slider</a:t>
            </a:r>
            <a:r>
              <a:rPr lang="en-US" altLang="zh-CN" sz="3200" b="1" dirty="0">
                <a:solidFill>
                  <a:srgbClr val="FFFF00"/>
                </a:solidFill>
              </a:rPr>
              <a:t> from the middle to a position</a:t>
            </a:r>
            <a:r>
              <a:rPr lang="en-US" altLang="zh-CN" sz="3200" b="1" dirty="0"/>
              <a:t> </a:t>
            </a:r>
            <a:r>
              <a:rPr lang="en-US" altLang="zh-CN" sz="3200" dirty="0"/>
              <a:t>on the scale to indicate your liking based your feelings of them during the previous tasks.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8B8584-7191-9775-00FC-5EFBE85CF8BA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36CC46F6-C1A9-728D-B337-524DE46DE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1B718F78-8393-E130-4AF4-007975B1A496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69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3976516"/>
            <a:ext cx="135996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Let’s start with practicing </a:t>
            </a:r>
            <a:r>
              <a:rPr lang="en-US" altLang="zh-CN" sz="3200" b="1" dirty="0">
                <a:solidFill>
                  <a:srgbClr val="FFFF00"/>
                </a:solidFill>
              </a:rPr>
              <a:t>2-Back</a:t>
            </a:r>
            <a:r>
              <a:rPr lang="en-US" altLang="zh-CN" sz="3200" dirty="0"/>
              <a:t> letter memory task.</a:t>
            </a:r>
            <a:r>
              <a:rPr lang="en-US" sz="3200" dirty="0"/>
              <a:t>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You will see a sequence of letters appear one at a time, then disappear. For each letter, you need to decide whether it is the </a:t>
            </a:r>
            <a:r>
              <a:rPr lang="en-US" altLang="zh-CN" sz="3200" b="1" dirty="0">
                <a:solidFill>
                  <a:srgbClr val="FFFF00"/>
                </a:solidFill>
              </a:rPr>
              <a:t>Same</a:t>
            </a:r>
            <a:r>
              <a:rPr lang="en-US" altLang="zh-CN" sz="3200" dirty="0"/>
              <a:t> as or </a:t>
            </a:r>
            <a:r>
              <a:rPr lang="en-US" altLang="zh-CN" sz="3200" b="1" dirty="0">
                <a:solidFill>
                  <a:srgbClr val="FFFF00"/>
                </a:solidFill>
              </a:rPr>
              <a:t>Different</a:t>
            </a:r>
            <a:r>
              <a:rPr lang="en-US" altLang="zh-CN" sz="3200" dirty="0"/>
              <a:t> from </a:t>
            </a:r>
            <a:r>
              <a:rPr lang="en-US" sz="3200" dirty="0"/>
              <a:t>the letter</a:t>
            </a:r>
            <a:r>
              <a:rPr lang="en-US" altLang="zh-CN" sz="3200" dirty="0"/>
              <a:t> which you saw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two</a:t>
            </a:r>
            <a:r>
              <a:rPr lang="en-US" sz="3200" b="1" dirty="0"/>
              <a:t> </a:t>
            </a:r>
            <a:r>
              <a:rPr lang="en-US" sz="3200" dirty="0"/>
              <a:t>back from the current one.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The </a:t>
            </a:r>
            <a:r>
              <a:rPr lang="en-US" sz="3200" b="1" dirty="0">
                <a:solidFill>
                  <a:srgbClr val="FFFF00"/>
                </a:solidFill>
              </a:rPr>
              <a:t>N-back letter</a:t>
            </a:r>
            <a:r>
              <a:rPr lang="en-US" sz="3200" b="1" dirty="0"/>
              <a:t> </a:t>
            </a:r>
            <a:r>
              <a:rPr lang="en-US" sz="3200" dirty="0"/>
              <a:t>will be highlighted in </a:t>
            </a:r>
            <a:r>
              <a:rPr lang="en-US" sz="3200" b="1" dirty="0">
                <a:solidFill>
                  <a:srgbClr val="FFFF00"/>
                </a:solidFill>
              </a:rPr>
              <a:t>yellow</a:t>
            </a:r>
            <a:r>
              <a:rPr lang="en-US" sz="3200" dirty="0"/>
              <a:t> during practice phase.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0EC345A2-53B9-A0AE-041D-BD6CA6191CAE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BCA0B5CA-31C5-6607-40D8-BA27272E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3EEF05C5-DD8A-4418-60D9-802AC5CF214A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" name="Group 11">
            <a:extLst>
              <a:ext uri="{FF2B5EF4-FFF2-40B4-BE49-F238E27FC236}">
                <a16:creationId xmlns:a16="http://schemas.microsoft.com/office/drawing/2014/main" id="{41557A86-3277-6017-71F7-8896249EB554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3" name="Picture 12">
              <a:extLst>
                <a:ext uri="{FF2B5EF4-FFF2-40B4-BE49-F238E27FC236}">
                  <a16:creationId xmlns:a16="http://schemas.microsoft.com/office/drawing/2014/main" id="{39101A86-8669-1F10-8934-7CD9BAECB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0D70B4C5-4C01-40D5-0C08-201B74F8F18F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094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5224334"/>
            <a:ext cx="13599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Please provide your ratings as quickly as possible within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1-2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seconds</a:t>
            </a:r>
            <a:r>
              <a:rPr lang="en-US" altLang="zh-CN" sz="3200" b="1" dirty="0"/>
              <a:t>. </a:t>
            </a:r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When you are ready to start, please click the RIGHT button.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E637FB8-00D9-0E30-84D3-BC3EB2234305}"/>
              </a:ext>
            </a:extLst>
          </p:cNvPr>
          <p:cNvGrpSpPr/>
          <p:nvPr/>
        </p:nvGrpSpPr>
        <p:grpSpPr>
          <a:xfrm>
            <a:off x="13730451" y="10067343"/>
            <a:ext cx="2527137" cy="707886"/>
            <a:chOff x="8934449" y="5653088"/>
            <a:chExt cx="1894751" cy="530746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F2E1E5C2-C0F4-F77C-129B-D8C94EE11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3F5F27CC-A653-B44F-DC92-EBC125A89941}"/>
                </a:ext>
              </a:extLst>
            </p:cNvPr>
            <p:cNvSpPr txBox="1"/>
            <p:nvPr/>
          </p:nvSpPr>
          <p:spPr>
            <a:xfrm>
              <a:off x="9457598" y="5653088"/>
              <a:ext cx="1371602" cy="530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Start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Rating</a:t>
              </a:r>
              <a:endParaRPr lang="en-US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601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How much do you like this image?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  Not at all                                              Very much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AD0F41-85A5-4306-6179-37DF30F02438}"/>
              </a:ext>
            </a:extLst>
          </p:cNvPr>
          <p:cNvGraphicFramePr>
            <a:graphicFrameLocks noGrp="1"/>
          </p:cNvGraphicFramePr>
          <p:nvPr/>
        </p:nvGraphicFramePr>
        <p:xfrm>
          <a:off x="6128793" y="8719694"/>
          <a:ext cx="4000002" cy="198819"/>
        </p:xfrm>
        <a:graphic>
          <a:graphicData uri="http://schemas.openxmlformats.org/drawingml/2006/table">
            <a:tbl>
              <a:tblPr/>
              <a:tblGrid>
                <a:gridCol w="500001">
                  <a:extLst>
                    <a:ext uri="{9D8B030D-6E8A-4147-A177-3AD203B41FA5}">
                      <a16:colId xmlns:a16="http://schemas.microsoft.com/office/drawing/2014/main" val="1771235038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243325688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2625057455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3419985739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433854113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1111559127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943472664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3822160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8835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28AB9637-4E59-A004-B94F-F952B8EE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2895" y="5740598"/>
            <a:ext cx="2493385" cy="24933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F80FE8C-BE0D-3E96-0BA8-37FDD74A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A27347-E2E8-6EB8-7ABB-EF990DA14AF6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</p:spTree>
    <p:extLst>
      <p:ext uri="{BB962C8B-B14F-4D97-AF65-F5344CB8AC3E}">
        <p14:creationId xmlns:p14="http://schemas.microsoft.com/office/powerpoint/2010/main" val="4664311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How much do you like this image?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  Not at all                                              Very much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AD0F41-85A5-4306-6179-37DF30F02438}"/>
              </a:ext>
            </a:extLst>
          </p:cNvPr>
          <p:cNvGraphicFramePr>
            <a:graphicFrameLocks noGrp="1"/>
          </p:cNvGraphicFramePr>
          <p:nvPr/>
        </p:nvGraphicFramePr>
        <p:xfrm>
          <a:off x="6128793" y="8719694"/>
          <a:ext cx="4000002" cy="198819"/>
        </p:xfrm>
        <a:graphic>
          <a:graphicData uri="http://schemas.openxmlformats.org/drawingml/2006/table">
            <a:tbl>
              <a:tblPr/>
              <a:tblGrid>
                <a:gridCol w="500001">
                  <a:extLst>
                    <a:ext uri="{9D8B030D-6E8A-4147-A177-3AD203B41FA5}">
                      <a16:colId xmlns:a16="http://schemas.microsoft.com/office/drawing/2014/main" val="1771235038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243325688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2625057455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3419985739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433854113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1111559127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943472664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3822160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8835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28AB9637-4E59-A004-B94F-F952B8EE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2895" y="5740598"/>
            <a:ext cx="2493385" cy="24933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F80FE8C-BE0D-3E96-0BA8-37FDD74A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5694A-F33F-AEE3-A1C3-80B27FCA1EBE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</p:spTree>
    <p:extLst>
      <p:ext uri="{BB962C8B-B14F-4D97-AF65-F5344CB8AC3E}">
        <p14:creationId xmlns:p14="http://schemas.microsoft.com/office/powerpoint/2010/main" val="19815011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8 (TRUE CHOICE PHASE)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99EE4D-EF99-F646-0981-F08A61EF00C2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39054306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4978112"/>
            <a:ext cx="13599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Well done! </a:t>
            </a:r>
          </a:p>
          <a:p>
            <a:pPr algn="ctr"/>
            <a:endParaRPr lang="en-US" altLang="zh-CN" sz="3200" dirty="0"/>
          </a:p>
          <a:p>
            <a:pPr algn="just"/>
            <a:r>
              <a:rPr lang="en-US" altLang="zh-CN" sz="3200" dirty="0"/>
              <a:t>In the next phase you will </a:t>
            </a:r>
            <a:r>
              <a:rPr lang="en-US" altLang="zh-CN" sz="3200" b="1" dirty="0">
                <a:solidFill>
                  <a:srgbClr val="FFFF00"/>
                </a:solidFill>
              </a:rPr>
              <a:t>make a choice between two</a:t>
            </a:r>
            <a:r>
              <a:rPr lang="en-US" altLang="zh-CN" sz="3200" dirty="0"/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images </a:t>
            </a:r>
            <a:r>
              <a:rPr lang="en-US" altLang="zh-CN" sz="3200" dirty="0"/>
              <a:t>before completing each sequence of letter memory task. 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E4AF38EA-FABA-D553-63F8-25886EDD5606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2B07FADC-5AE5-9872-AFB1-E5574079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2C6F183-43D9-9EFF-89CE-7C9FB532AACB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3440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066458"/>
            <a:ext cx="135996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When two images appear, please click on the one you choose. Once you make a choice, the letter memory task sequence will begin. You will be required to do the </a:t>
            </a:r>
            <a:r>
              <a:rPr lang="en-US" altLang="zh-CN" sz="3200" b="1" dirty="0">
                <a:solidFill>
                  <a:srgbClr val="FFFF00"/>
                </a:solidFill>
              </a:rPr>
              <a:t>1-Back, 2-Back</a:t>
            </a:r>
            <a:r>
              <a:rPr lang="en-US" altLang="zh-CN" sz="3200" dirty="0"/>
              <a:t> or </a:t>
            </a:r>
            <a:r>
              <a:rPr lang="en-US" altLang="zh-CN" sz="3200" b="1" dirty="0">
                <a:solidFill>
                  <a:srgbClr val="FFFF00"/>
                </a:solidFill>
              </a:rPr>
              <a:t>3-Back</a:t>
            </a:r>
            <a:r>
              <a:rPr lang="en-US" altLang="zh-CN" sz="3200" dirty="0"/>
              <a:t> letter memory task. 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Please choose the one image you prefer.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6D737F-DA67-6731-5223-36D6D0F7AB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4094" y="6053848"/>
            <a:ext cx="2493385" cy="249338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F3D336B-86EF-462B-F303-533D684DC50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10111" y="6053848"/>
            <a:ext cx="2493385" cy="24933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598FE74-3FBA-57E3-A421-E616634FE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48A587D-1F0C-4378-8291-77E87856BE7B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6E2FB510-2404-82B8-BBA9-8524E495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1C1F68A9-83DC-D06B-BCA2-12BFC7D8F78E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7EECB9B-527A-36E4-B3EB-D97F504A2FAC}"/>
              </a:ext>
            </a:extLst>
          </p:cNvPr>
          <p:cNvSpPr/>
          <p:nvPr/>
        </p:nvSpPr>
        <p:spPr>
          <a:xfrm>
            <a:off x="3811372" y="4324906"/>
            <a:ext cx="8634845" cy="5686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824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4978112"/>
            <a:ext cx="13599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You can always begin by choosing the two images randomly.  However, you may notice differences between them.  If you develop a preference, you can feel free to </a:t>
            </a:r>
            <a:r>
              <a:rPr lang="en-US" altLang="zh-CN" sz="3200" b="1" dirty="0">
                <a:solidFill>
                  <a:srgbClr val="FFFF00"/>
                </a:solidFill>
              </a:rPr>
              <a:t>choose</a:t>
            </a:r>
            <a:r>
              <a:rPr lang="en-US" altLang="zh-CN" sz="3200" dirty="0"/>
              <a:t> one image more than the other.  </a:t>
            </a:r>
          </a:p>
          <a:p>
            <a:pPr algn="ctr"/>
            <a:r>
              <a:rPr lang="en-US" altLang="zh-CN" sz="3200" dirty="0"/>
              <a:t>Please avoid using simple rules such as alternating back and forth between the images.  Instead, try to make a decision on every trial. 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9B2295B2-401D-2976-0703-F394380F4216}"/>
              </a:ext>
            </a:extLst>
          </p:cNvPr>
          <p:cNvGrpSpPr/>
          <p:nvPr/>
        </p:nvGrpSpPr>
        <p:grpSpPr>
          <a:xfrm>
            <a:off x="13730451" y="10067343"/>
            <a:ext cx="2527137" cy="707886"/>
            <a:chOff x="8934449" y="5653088"/>
            <a:chExt cx="1894751" cy="530746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D557A211-3D6F-2F9D-6B5A-9868ED2D4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360764CA-99AA-14B0-38AA-0967203C8455}"/>
                </a:ext>
              </a:extLst>
            </p:cNvPr>
            <p:cNvSpPr txBox="1"/>
            <p:nvPr/>
          </p:nvSpPr>
          <p:spPr>
            <a:xfrm>
              <a:off x="9457598" y="5653088"/>
              <a:ext cx="1371602" cy="530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Start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Choice</a:t>
              </a:r>
              <a:endParaRPr lang="en-US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1320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9 (OFFLINE RATING – T2)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99EE4D-EF99-F646-0981-F08A61EF00C2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38361228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E4AF38EA-FABA-D553-63F8-25886EDD5606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2B07FADC-5AE5-9872-AFB1-E5574079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2C6F183-43D9-9EFF-89CE-7C9FB532AACB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2" name="TextBox 7">
            <a:extLst>
              <a:ext uri="{FF2B5EF4-FFF2-40B4-BE49-F238E27FC236}">
                <a16:creationId xmlns:a16="http://schemas.microsoft.com/office/drawing/2014/main" id="{41CD9011-2C1B-BFD3-D4CE-9FA6D24FFB3E}"/>
              </a:ext>
            </a:extLst>
          </p:cNvPr>
          <p:cNvSpPr txBox="1"/>
          <p:nvPr/>
        </p:nvSpPr>
        <p:spPr>
          <a:xfrm>
            <a:off x="2738581" y="4978112"/>
            <a:ext cx="112386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Well done! 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Now we will ask you to rate how much you like each image that you saw in the previous phase. </a:t>
            </a:r>
          </a:p>
        </p:txBody>
      </p:sp>
    </p:spTree>
    <p:extLst>
      <p:ext uri="{BB962C8B-B14F-4D97-AF65-F5344CB8AC3E}">
        <p14:creationId xmlns:p14="http://schemas.microsoft.com/office/powerpoint/2010/main" val="1138788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4978112"/>
            <a:ext cx="13599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Like before, you will see an image presented on the screen for 3 seconds. </a:t>
            </a:r>
          </a:p>
          <a:p>
            <a:pPr algn="ctr"/>
            <a:r>
              <a:rPr lang="en-US" altLang="zh-CN" sz="3200" b="1" dirty="0">
                <a:solidFill>
                  <a:srgbClr val="FFFF00"/>
                </a:solidFill>
              </a:rPr>
              <a:t>Simply view it and do not respond </a:t>
            </a:r>
            <a:r>
              <a:rPr lang="en-US" altLang="zh-CN" sz="3200" dirty="0"/>
              <a:t>until a rating scale appears. 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Once the visual rating scale appears, you will need to </a:t>
            </a:r>
            <a:r>
              <a:rPr lang="en-US" altLang="zh-CN" sz="3200" b="1" dirty="0">
                <a:solidFill>
                  <a:srgbClr val="FFFF00"/>
                </a:solidFill>
              </a:rPr>
              <a:t>move the </a:t>
            </a:r>
            <a:r>
              <a:rPr lang="en-US" altLang="zh-CN" sz="3200" b="1" dirty="0">
                <a:solidFill>
                  <a:srgbClr val="FF0000"/>
                </a:solidFill>
              </a:rPr>
              <a:t>slider</a:t>
            </a:r>
            <a:r>
              <a:rPr lang="en-US" altLang="zh-CN" sz="3200" b="1" dirty="0">
                <a:solidFill>
                  <a:srgbClr val="FFFF00"/>
                </a:solidFill>
              </a:rPr>
              <a:t> from the middle to a position</a:t>
            </a:r>
            <a:r>
              <a:rPr lang="en-US" altLang="zh-CN" sz="3200" b="1" dirty="0"/>
              <a:t> </a:t>
            </a:r>
            <a:r>
              <a:rPr lang="en-US" altLang="zh-CN" sz="3200" dirty="0"/>
              <a:t>on the scale to indicate your liking based your feelings of them during the previous tasks.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8B8584-7191-9775-00FC-5EFBE85CF8BA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36CC46F6-C1A9-728D-B337-524DE46DE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1B718F78-8393-E130-4AF4-007975B1A496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35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3581661"/>
            <a:ext cx="1359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For example, the complete sequence you will see will be:</a:t>
            </a:r>
          </a:p>
          <a:p>
            <a:pPr algn="just"/>
            <a:endParaRPr lang="en-US" altLang="zh-CN" sz="3200" dirty="0"/>
          </a:p>
          <a:p>
            <a:pPr algn="ctr"/>
            <a:r>
              <a:rPr lang="en-US" altLang="zh-CN" sz="4800" dirty="0"/>
              <a:t>C  L  F  Q  F  X  N  X</a:t>
            </a:r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/>
              <a:t>For each letter presented on the screen, you will need to click the mouse button to indicate whether the letter you see is the </a:t>
            </a:r>
            <a:r>
              <a:rPr lang="en-US" altLang="zh-CN" sz="3200" b="1" dirty="0">
                <a:solidFill>
                  <a:srgbClr val="FFFF00"/>
                </a:solidFill>
              </a:rPr>
              <a:t>SAME</a:t>
            </a:r>
            <a:r>
              <a:rPr lang="en-US" altLang="zh-CN" sz="3200" dirty="0"/>
              <a:t> or </a:t>
            </a:r>
            <a:r>
              <a:rPr lang="en-US" altLang="zh-CN" sz="3200" b="1" dirty="0">
                <a:solidFill>
                  <a:srgbClr val="FFFF00"/>
                </a:solidFill>
              </a:rPr>
              <a:t>DIFFERENT</a:t>
            </a:r>
            <a:r>
              <a:rPr lang="en-US" altLang="zh-CN" sz="3200" dirty="0"/>
              <a:t> than the letter shown </a:t>
            </a:r>
            <a:r>
              <a:rPr lang="en-US" altLang="zh-CN" sz="3200" b="1" dirty="0">
                <a:solidFill>
                  <a:srgbClr val="FFFF00"/>
                </a:solidFill>
              </a:rPr>
              <a:t>two</a:t>
            </a:r>
            <a:r>
              <a:rPr lang="en-US" altLang="zh-CN" sz="3200" dirty="0"/>
              <a:t> letters ago.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0EC345A2-53B9-A0AE-041D-BD6CA6191CAE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BCA0B5CA-31C5-6607-40D8-BA27272E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3EEF05C5-DD8A-4418-60D9-802AC5CF214A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" name="Group 11">
            <a:extLst>
              <a:ext uri="{FF2B5EF4-FFF2-40B4-BE49-F238E27FC236}">
                <a16:creationId xmlns:a16="http://schemas.microsoft.com/office/drawing/2014/main" id="{FE4479BC-E395-A5D2-A359-2D44A05AC25E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3" name="Picture 12">
              <a:extLst>
                <a:ext uri="{FF2B5EF4-FFF2-40B4-BE49-F238E27FC236}">
                  <a16:creationId xmlns:a16="http://schemas.microsoft.com/office/drawing/2014/main" id="{9254DD0D-CFDA-9340-741B-E5592B534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186E61B5-CCE5-229F-C230-4A3C299ED3D8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39222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5224334"/>
            <a:ext cx="13599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Please provide your ratings as quickly as possible within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1-2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seconds</a:t>
            </a:r>
            <a:r>
              <a:rPr lang="en-US" altLang="zh-CN" sz="3200" b="1" dirty="0"/>
              <a:t>. </a:t>
            </a:r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When you are ready to start, please click the RIGHT button.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E637FB8-00D9-0E30-84D3-BC3EB2234305}"/>
              </a:ext>
            </a:extLst>
          </p:cNvPr>
          <p:cNvGrpSpPr/>
          <p:nvPr/>
        </p:nvGrpSpPr>
        <p:grpSpPr>
          <a:xfrm>
            <a:off x="13730451" y="10067343"/>
            <a:ext cx="2527137" cy="707886"/>
            <a:chOff x="8934449" y="5653088"/>
            <a:chExt cx="1894751" cy="530746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F2E1E5C2-C0F4-F77C-129B-D8C94EE11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3F5F27CC-A653-B44F-DC92-EBC125A89941}"/>
                </a:ext>
              </a:extLst>
            </p:cNvPr>
            <p:cNvSpPr txBox="1"/>
            <p:nvPr/>
          </p:nvSpPr>
          <p:spPr>
            <a:xfrm>
              <a:off x="9457598" y="5653088"/>
              <a:ext cx="1371602" cy="530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Start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Rating</a:t>
              </a:r>
              <a:endParaRPr lang="en-US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16103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How much do you like this image?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  Not at all                                              Very much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AD0F41-85A5-4306-6179-37DF30F02438}"/>
              </a:ext>
            </a:extLst>
          </p:cNvPr>
          <p:cNvGraphicFramePr>
            <a:graphicFrameLocks noGrp="1"/>
          </p:cNvGraphicFramePr>
          <p:nvPr/>
        </p:nvGraphicFramePr>
        <p:xfrm>
          <a:off x="6128793" y="8719694"/>
          <a:ext cx="4000002" cy="198819"/>
        </p:xfrm>
        <a:graphic>
          <a:graphicData uri="http://schemas.openxmlformats.org/drawingml/2006/table">
            <a:tbl>
              <a:tblPr/>
              <a:tblGrid>
                <a:gridCol w="500001">
                  <a:extLst>
                    <a:ext uri="{9D8B030D-6E8A-4147-A177-3AD203B41FA5}">
                      <a16:colId xmlns:a16="http://schemas.microsoft.com/office/drawing/2014/main" val="1771235038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243325688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2625057455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3419985739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433854113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1111559127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943472664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3822160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8835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28AB9637-4E59-A004-B94F-F952B8EE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2895" y="5740598"/>
            <a:ext cx="2493385" cy="24933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F80FE8C-BE0D-3E96-0BA8-37FDD74A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A27347-E2E8-6EB8-7ABB-EF990DA14AF6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</p:spTree>
    <p:extLst>
      <p:ext uri="{BB962C8B-B14F-4D97-AF65-F5344CB8AC3E}">
        <p14:creationId xmlns:p14="http://schemas.microsoft.com/office/powerpoint/2010/main" val="5358923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How much do you like this image?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  Not at all                                              Very much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AD0F41-85A5-4306-6179-37DF30F02438}"/>
              </a:ext>
            </a:extLst>
          </p:cNvPr>
          <p:cNvGraphicFramePr>
            <a:graphicFrameLocks noGrp="1"/>
          </p:cNvGraphicFramePr>
          <p:nvPr/>
        </p:nvGraphicFramePr>
        <p:xfrm>
          <a:off x="6128793" y="8719694"/>
          <a:ext cx="4000002" cy="198819"/>
        </p:xfrm>
        <a:graphic>
          <a:graphicData uri="http://schemas.openxmlformats.org/drawingml/2006/table">
            <a:tbl>
              <a:tblPr/>
              <a:tblGrid>
                <a:gridCol w="500001">
                  <a:extLst>
                    <a:ext uri="{9D8B030D-6E8A-4147-A177-3AD203B41FA5}">
                      <a16:colId xmlns:a16="http://schemas.microsoft.com/office/drawing/2014/main" val="1771235038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243325688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2625057455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3419985739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433854113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1111559127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943472664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3822160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8835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28AB9637-4E59-A004-B94F-F952B8EE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2895" y="5740598"/>
            <a:ext cx="2493385" cy="24933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F80FE8C-BE0D-3E96-0BA8-37FDD74A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5694A-F33F-AEE3-A1C3-80B27FCA1EBE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</p:spTree>
    <p:extLst>
      <p:ext uri="{BB962C8B-B14F-4D97-AF65-F5344CB8AC3E}">
        <p14:creationId xmlns:p14="http://schemas.microsoft.com/office/powerpoint/2010/main" val="30358915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10 (LEARNING CHECK T1)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99EE4D-EF99-F646-0981-F08A61EF00C2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14954143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5224334"/>
            <a:ext cx="13599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Well done! 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Now there will be two questions about the images used in previous tasks. 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b="1" dirty="0">
                <a:solidFill>
                  <a:srgbClr val="FFFF00"/>
                </a:solidFill>
              </a:rPr>
              <a:t>Please indicate your answer by clicking the one out of two options.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E4AF38EA-FABA-D553-63F8-25886EDD5606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2B07FADC-5AE5-9872-AFB1-E5574079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2C6F183-43D9-9EFF-89CE-7C9FB532AACB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4361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365EBC-586E-3916-3943-B5919E8C9C5F}"/>
              </a:ext>
            </a:extLst>
          </p:cNvPr>
          <p:cNvSpPr/>
          <p:nvPr/>
        </p:nvSpPr>
        <p:spPr>
          <a:xfrm>
            <a:off x="4197927" y="8624455"/>
            <a:ext cx="1246909" cy="50915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912E8B-AC65-4D71-1156-C52B10C29C29}"/>
              </a:ext>
            </a:extLst>
          </p:cNvPr>
          <p:cNvSpPr/>
          <p:nvPr/>
        </p:nvSpPr>
        <p:spPr>
          <a:xfrm>
            <a:off x="11024754" y="8624455"/>
            <a:ext cx="1246909" cy="50915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Which level of the letter memory task did this image predict?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</a:t>
            </a:r>
            <a:r>
              <a:rPr lang="en-US" sz="3200" dirty="0">
                <a:solidFill>
                  <a:schemeClr val="bg1"/>
                </a:solidFill>
              </a:rPr>
              <a:t>1-Back                      </a:t>
            </a:r>
            <a:r>
              <a:rPr lang="en-US" sz="3200" dirty="0">
                <a:solidFill>
                  <a:schemeClr val="bg1"/>
                </a:solidFill>
                <a:highlight>
                  <a:srgbClr val="C0C0C0"/>
                </a:highlight>
              </a:rPr>
              <a:t> N</a:t>
            </a:r>
            <a:r>
              <a:rPr lang="en-US" altLang="zh-CN" sz="3200" dirty="0">
                <a:solidFill>
                  <a:schemeClr val="bg1"/>
                </a:solidFill>
                <a:highlight>
                  <a:srgbClr val="C0C0C0"/>
                </a:highlight>
              </a:rPr>
              <a:t>ot Sure</a:t>
            </a:r>
            <a:r>
              <a:rPr lang="en-US" sz="3200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                     3-Back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8AB9637-4E59-A004-B94F-F952B8EE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2895" y="5636688"/>
            <a:ext cx="2493385" cy="24933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D560C9-29F9-EA1F-7607-C00CE18C861D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</p:spTree>
    <p:extLst>
      <p:ext uri="{BB962C8B-B14F-4D97-AF65-F5344CB8AC3E}">
        <p14:creationId xmlns:p14="http://schemas.microsoft.com/office/powerpoint/2010/main" val="2456732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AB9424-DACA-E6F4-ED51-5A62F8393F85}"/>
              </a:ext>
            </a:extLst>
          </p:cNvPr>
          <p:cNvSpPr/>
          <p:nvPr/>
        </p:nvSpPr>
        <p:spPr>
          <a:xfrm>
            <a:off x="4197927" y="8624455"/>
            <a:ext cx="1246909" cy="50915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80F6B6-94E0-4075-897D-8969B240AA74}"/>
              </a:ext>
            </a:extLst>
          </p:cNvPr>
          <p:cNvSpPr/>
          <p:nvPr/>
        </p:nvSpPr>
        <p:spPr>
          <a:xfrm>
            <a:off x="11024754" y="8624455"/>
            <a:ext cx="1246909" cy="50915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Which level of </a:t>
            </a:r>
            <a:r>
              <a:rPr lang="en-US" altLang="zh-CN" sz="3200" dirty="0"/>
              <a:t>the letter memory task </a:t>
            </a:r>
            <a:r>
              <a:rPr lang="en-US" sz="3200" dirty="0"/>
              <a:t>did this image predict?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</a:t>
            </a:r>
            <a:r>
              <a:rPr lang="en-US" sz="3200" dirty="0">
                <a:solidFill>
                  <a:schemeClr val="bg1"/>
                </a:solidFill>
              </a:rPr>
              <a:t>1-Back                      </a:t>
            </a:r>
            <a:r>
              <a:rPr lang="en-US" sz="3200" dirty="0">
                <a:solidFill>
                  <a:schemeClr val="bg1"/>
                </a:solidFill>
                <a:highlight>
                  <a:srgbClr val="C0C0C0"/>
                </a:highlight>
              </a:rPr>
              <a:t> Not Sure </a:t>
            </a:r>
            <a:r>
              <a:rPr lang="en-US" sz="3200" dirty="0">
                <a:solidFill>
                  <a:schemeClr val="bg1"/>
                </a:solidFill>
              </a:rPr>
              <a:t>                      3-Back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8AB9637-4E59-A004-B94F-F952B8EE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2895" y="5626297"/>
            <a:ext cx="2493385" cy="24933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8A6FB7F-08BC-8765-6EE7-2038819EF0F3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</p:spTree>
    <p:extLst>
      <p:ext uri="{BB962C8B-B14F-4D97-AF65-F5344CB8AC3E}">
        <p14:creationId xmlns:p14="http://schemas.microsoft.com/office/powerpoint/2010/main" val="2039627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11 (FALSE CHOICE PHASE)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99EE4D-EF99-F646-0981-F08A61EF00C2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34464272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4843030"/>
            <a:ext cx="13599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Well done! </a:t>
            </a:r>
          </a:p>
          <a:p>
            <a:pPr algn="ctr"/>
            <a:endParaRPr lang="en-US" altLang="zh-CN" sz="3200" dirty="0"/>
          </a:p>
          <a:p>
            <a:pPr algn="just"/>
            <a:r>
              <a:rPr lang="en-US" altLang="zh-CN" sz="3200" dirty="0"/>
              <a:t>In the next phase you will </a:t>
            </a:r>
            <a:r>
              <a:rPr lang="en-US" altLang="zh-CN" sz="3200" b="1" dirty="0">
                <a:solidFill>
                  <a:srgbClr val="FFFF00"/>
                </a:solidFill>
              </a:rPr>
              <a:t>make a choice between two</a:t>
            </a:r>
            <a:r>
              <a:rPr lang="en-US" altLang="zh-CN" sz="3200" dirty="0"/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images </a:t>
            </a:r>
            <a:r>
              <a:rPr lang="en-US" altLang="zh-CN" sz="3200" dirty="0"/>
              <a:t>before completing each sequence of letter memory task. </a:t>
            </a:r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/>
              <a:t>This choice phase will be longer than the previous choice phase.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E4AF38EA-FABA-D553-63F8-25886EDD5606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2B07FADC-5AE5-9872-AFB1-E5574079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2C6F183-43D9-9EFF-89CE-7C9FB532AACB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0973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066458"/>
            <a:ext cx="135996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When two images appear, please click on the one you choose. Once you make a choice, the letter memory task sequence will begin. You will be required to do the </a:t>
            </a:r>
            <a:r>
              <a:rPr lang="en-US" altLang="zh-CN" sz="3200" b="1" dirty="0">
                <a:solidFill>
                  <a:srgbClr val="FFFF00"/>
                </a:solidFill>
              </a:rPr>
              <a:t>given-level</a:t>
            </a:r>
            <a:r>
              <a:rPr lang="en-US" altLang="zh-CN" sz="3200" dirty="0"/>
              <a:t> letter memory task. 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Please choose the one image you prefer.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6D737F-DA67-6731-5223-36D6D0F7AB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4094" y="6053848"/>
            <a:ext cx="2493385" cy="249338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F3D336B-86EF-462B-F303-533D684DC50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10111" y="6053848"/>
            <a:ext cx="2493385" cy="24933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598FE74-3FBA-57E3-A421-E616634FE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48A587D-1F0C-4378-8291-77E87856BE7B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6E2FB510-2404-82B8-BBA9-8524E495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1C1F68A9-83DC-D06B-BCA2-12BFC7D8F78E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7EECB9B-527A-36E4-B3EB-D97F504A2FAC}"/>
              </a:ext>
            </a:extLst>
          </p:cNvPr>
          <p:cNvSpPr/>
          <p:nvPr/>
        </p:nvSpPr>
        <p:spPr>
          <a:xfrm>
            <a:off x="3811372" y="4324906"/>
            <a:ext cx="8634845" cy="5686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50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487982" y="2676786"/>
            <a:ext cx="135996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/>
              <a:t>For each letter as it appears, you would respond:</a:t>
            </a:r>
          </a:p>
          <a:p>
            <a:pPr algn="just"/>
            <a:endParaRPr lang="en-US" altLang="zh-CN" sz="3200" dirty="0"/>
          </a:p>
          <a:p>
            <a:pPr algn="dist"/>
            <a:r>
              <a:rPr lang="pt-BR" altLang="zh-CN" sz="4800" dirty="0"/>
              <a:t>C		L		F		Q		F		X		N		X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lvl="1" algn="just"/>
            <a:r>
              <a:rPr lang="en-US" altLang="zh-CN" sz="3200" b="1" dirty="0">
                <a:solidFill>
                  <a:srgbClr val="FFFF00"/>
                </a:solidFill>
              </a:rPr>
              <a:t>Different</a:t>
            </a:r>
            <a:r>
              <a:rPr lang="en-US" sz="3200" dirty="0"/>
              <a:t>, </a:t>
            </a:r>
          </a:p>
          <a:p>
            <a:pPr lvl="1" algn="just"/>
            <a:r>
              <a:rPr lang="en-US" sz="3200" dirty="0"/>
              <a:t>as there is </a:t>
            </a:r>
          </a:p>
          <a:p>
            <a:pPr lvl="1" algn="just"/>
            <a:r>
              <a:rPr lang="en-US" sz="3200" dirty="0"/>
              <a:t>no letter </a:t>
            </a:r>
          </a:p>
          <a:p>
            <a:pPr lvl="1" algn="just"/>
            <a:r>
              <a:rPr lang="en-US" sz="3200" dirty="0"/>
              <a:t>2 back from it.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0EC345A2-53B9-A0AE-041D-BD6CA6191CAE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BCA0B5CA-31C5-6607-40D8-BA27272E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3EEF05C5-DD8A-4418-60D9-802AC5CF214A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2" name="Straight Connector 5">
            <a:extLst>
              <a:ext uri="{FF2B5EF4-FFF2-40B4-BE49-F238E27FC236}">
                <a16:creationId xmlns:a16="http://schemas.microsoft.com/office/drawing/2014/main" id="{B56A8857-BB89-F7E5-3A38-CB048B642507}"/>
              </a:ext>
            </a:extLst>
          </p:cNvPr>
          <p:cNvCxnSpPr/>
          <p:nvPr/>
        </p:nvCxnSpPr>
        <p:spPr>
          <a:xfrm>
            <a:off x="3389452" y="4531015"/>
            <a:ext cx="0" cy="120707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11">
            <a:extLst>
              <a:ext uri="{FF2B5EF4-FFF2-40B4-BE49-F238E27FC236}">
                <a16:creationId xmlns:a16="http://schemas.microsoft.com/office/drawing/2014/main" id="{25E01FD2-6A38-5822-61A7-A000B38022D7}"/>
              </a:ext>
            </a:extLst>
          </p:cNvPr>
          <p:cNvGrpSpPr/>
          <p:nvPr/>
        </p:nvGrpSpPr>
        <p:grpSpPr>
          <a:xfrm>
            <a:off x="1487984" y="10030396"/>
            <a:ext cx="3481835" cy="689686"/>
            <a:chOff x="6095995" y="5653083"/>
            <a:chExt cx="2610547" cy="273775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10333178-FE5A-30ED-F04A-A43E6006A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095995" y="5653083"/>
              <a:ext cx="517100" cy="273775"/>
            </a:xfrm>
            <a:prstGeom prst="rect">
              <a:avLst/>
            </a:prstGeom>
          </p:spPr>
        </p:pic>
        <p:sp>
          <p:nvSpPr>
            <p:cNvPr id="5" name="TextBox 13">
              <a:extLst>
                <a:ext uri="{FF2B5EF4-FFF2-40B4-BE49-F238E27FC236}">
                  <a16:creationId xmlns:a16="http://schemas.microsoft.com/office/drawing/2014/main" id="{91722628-C6A5-DEEF-23F1-D7FB9AA8BF41}"/>
                </a:ext>
              </a:extLst>
            </p:cNvPr>
            <p:cNvSpPr txBox="1"/>
            <p:nvPr/>
          </p:nvSpPr>
          <p:spPr>
            <a:xfrm>
              <a:off x="6616128" y="5706887"/>
              <a:ext cx="2090414" cy="158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previous</a:t>
              </a:r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 </a:t>
              </a:r>
              <a:endPara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4142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4978112"/>
            <a:ext cx="13599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You can always begin by choosing the two images randomly.  However, you may notice differences between them.  If you develop a preference, you can feel free to </a:t>
            </a:r>
            <a:r>
              <a:rPr lang="en-US" altLang="zh-CN" sz="3200" b="1" dirty="0">
                <a:solidFill>
                  <a:srgbClr val="FFFF00"/>
                </a:solidFill>
              </a:rPr>
              <a:t>choose</a:t>
            </a:r>
            <a:r>
              <a:rPr lang="en-US" altLang="zh-CN" sz="3200" dirty="0"/>
              <a:t> one image more than the other.  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Please avoid using simple rules such as alternating back and forth between the images.  Instead, try to make a decision on every trial. 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9B2295B2-401D-2976-0703-F394380F4216}"/>
              </a:ext>
            </a:extLst>
          </p:cNvPr>
          <p:cNvGrpSpPr/>
          <p:nvPr/>
        </p:nvGrpSpPr>
        <p:grpSpPr>
          <a:xfrm>
            <a:off x="13730451" y="10067343"/>
            <a:ext cx="2527137" cy="707886"/>
            <a:chOff x="8934449" y="5653088"/>
            <a:chExt cx="1894751" cy="530746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D557A211-3D6F-2F9D-6B5A-9868ED2D4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360764CA-99AA-14B0-38AA-0967203C8455}"/>
                </a:ext>
              </a:extLst>
            </p:cNvPr>
            <p:cNvSpPr txBox="1"/>
            <p:nvPr/>
          </p:nvSpPr>
          <p:spPr>
            <a:xfrm>
              <a:off x="9457598" y="5653088"/>
              <a:ext cx="1371602" cy="530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Start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  <a:sym typeface="Times"/>
                </a:rPr>
                <a:t>Choice</a:t>
              </a:r>
              <a:endParaRPr lang="en-US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957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12 (OFFLINE RATING – T3)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99EE4D-EF99-F646-0981-F08A61EF00C2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36247325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E4AF38EA-FABA-D553-63F8-25886EDD5606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2B07FADC-5AE5-9872-AFB1-E5574079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2C6F183-43D9-9EFF-89CE-7C9FB532AACB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2" name="TextBox 7">
            <a:extLst>
              <a:ext uri="{FF2B5EF4-FFF2-40B4-BE49-F238E27FC236}">
                <a16:creationId xmlns:a16="http://schemas.microsoft.com/office/drawing/2014/main" id="{41CD9011-2C1B-BFD3-D4CE-9FA6D24FFB3E}"/>
              </a:ext>
            </a:extLst>
          </p:cNvPr>
          <p:cNvSpPr txBox="1"/>
          <p:nvPr/>
        </p:nvSpPr>
        <p:spPr>
          <a:xfrm>
            <a:off x="2985387" y="4978112"/>
            <a:ext cx="107450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Well done! 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Now we will ask you to rate how much you like each image that you saw in the previous phase. </a:t>
            </a:r>
          </a:p>
        </p:txBody>
      </p:sp>
    </p:spTree>
    <p:extLst>
      <p:ext uri="{BB962C8B-B14F-4D97-AF65-F5344CB8AC3E}">
        <p14:creationId xmlns:p14="http://schemas.microsoft.com/office/powerpoint/2010/main" val="8000985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4978112"/>
            <a:ext cx="13599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Like before, you will see an image presented on the screen for 3 seconds. </a:t>
            </a:r>
          </a:p>
          <a:p>
            <a:pPr algn="ctr"/>
            <a:r>
              <a:rPr lang="en-US" altLang="zh-CN" sz="3200" b="1" dirty="0">
                <a:solidFill>
                  <a:srgbClr val="FFFF00"/>
                </a:solidFill>
              </a:rPr>
              <a:t>Simply view it and do not respond </a:t>
            </a:r>
            <a:r>
              <a:rPr lang="en-US" altLang="zh-CN" sz="3200" dirty="0"/>
              <a:t>until a rating scale appears. 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Once the visual rating scale appears, you will need to </a:t>
            </a:r>
            <a:r>
              <a:rPr lang="en-US" altLang="zh-CN" sz="3200" b="1" dirty="0">
                <a:solidFill>
                  <a:srgbClr val="FFFF00"/>
                </a:solidFill>
              </a:rPr>
              <a:t>move the </a:t>
            </a:r>
            <a:r>
              <a:rPr lang="en-US" altLang="zh-CN" sz="3200" b="1" dirty="0">
                <a:solidFill>
                  <a:srgbClr val="FF0000"/>
                </a:solidFill>
              </a:rPr>
              <a:t>slider</a:t>
            </a:r>
            <a:r>
              <a:rPr lang="en-US" altLang="zh-CN" sz="3200" b="1" dirty="0">
                <a:solidFill>
                  <a:srgbClr val="FFFF00"/>
                </a:solidFill>
              </a:rPr>
              <a:t> from the middle to a position</a:t>
            </a:r>
            <a:r>
              <a:rPr lang="en-US" altLang="zh-CN" sz="3200" b="1" dirty="0"/>
              <a:t> </a:t>
            </a:r>
            <a:r>
              <a:rPr lang="en-US" altLang="zh-CN" sz="3200" dirty="0"/>
              <a:t>on the scale to indicate your liking based your feelings of them during the previous tasks.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8B8584-7191-9775-00FC-5EFBE85CF8BA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36CC46F6-C1A9-728D-B337-524DE46DE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1B718F78-8393-E130-4AF4-007975B1A496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2158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5224334"/>
            <a:ext cx="13599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Please provide your ratings as quickly as possible within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1-2</a:t>
            </a:r>
            <a:r>
              <a:rPr lang="zh-CN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CN" sz="3200" b="1" dirty="0">
                <a:solidFill>
                  <a:srgbClr val="FFFF00"/>
                </a:solidFill>
              </a:rPr>
              <a:t>seconds</a:t>
            </a:r>
            <a:r>
              <a:rPr lang="en-US" altLang="zh-CN" sz="3200" b="1" dirty="0"/>
              <a:t>. </a:t>
            </a:r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When you are ready to start, please click the RIGHT button.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E637FB8-00D9-0E30-84D3-BC3EB2234305}"/>
              </a:ext>
            </a:extLst>
          </p:cNvPr>
          <p:cNvGrpSpPr/>
          <p:nvPr/>
        </p:nvGrpSpPr>
        <p:grpSpPr>
          <a:xfrm>
            <a:off x="13730451" y="10067343"/>
            <a:ext cx="2527137" cy="707886"/>
            <a:chOff x="8934449" y="5653088"/>
            <a:chExt cx="1894751" cy="530746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F2E1E5C2-C0F4-F77C-129B-D8C94EE11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3F5F27CC-A653-B44F-DC92-EBC125A89941}"/>
                </a:ext>
              </a:extLst>
            </p:cNvPr>
            <p:cNvSpPr txBox="1"/>
            <p:nvPr/>
          </p:nvSpPr>
          <p:spPr>
            <a:xfrm>
              <a:off x="9457598" y="5653088"/>
              <a:ext cx="1371602" cy="5307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Start</a:t>
              </a:r>
            </a:p>
            <a:p>
              <a:r>
                <a:rPr lang="en-US" sz="2000" b="1" dirty="0">
                  <a:solidFill>
                    <a:srgbClr val="FFFF00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Rating</a:t>
              </a:r>
              <a:endParaRPr lang="en-US" sz="2000" b="1" dirty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0818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How much do you like this image?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  Not at all                                              Very much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AD0F41-85A5-4306-6179-37DF30F02438}"/>
              </a:ext>
            </a:extLst>
          </p:cNvPr>
          <p:cNvGraphicFramePr>
            <a:graphicFrameLocks noGrp="1"/>
          </p:cNvGraphicFramePr>
          <p:nvPr/>
        </p:nvGraphicFramePr>
        <p:xfrm>
          <a:off x="6128793" y="8719694"/>
          <a:ext cx="4000002" cy="198819"/>
        </p:xfrm>
        <a:graphic>
          <a:graphicData uri="http://schemas.openxmlformats.org/drawingml/2006/table">
            <a:tbl>
              <a:tblPr/>
              <a:tblGrid>
                <a:gridCol w="500001">
                  <a:extLst>
                    <a:ext uri="{9D8B030D-6E8A-4147-A177-3AD203B41FA5}">
                      <a16:colId xmlns:a16="http://schemas.microsoft.com/office/drawing/2014/main" val="1771235038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243325688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2625057455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3419985739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433854113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1111559127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943472664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3822160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8835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28AB9637-4E59-A004-B94F-F952B8EE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2895" y="5740598"/>
            <a:ext cx="2493385" cy="24933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F80FE8C-BE0D-3E96-0BA8-37FDD74A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A27347-E2E8-6EB8-7ABB-EF990DA14AF6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</p:spTree>
    <p:extLst>
      <p:ext uri="{BB962C8B-B14F-4D97-AF65-F5344CB8AC3E}">
        <p14:creationId xmlns:p14="http://schemas.microsoft.com/office/powerpoint/2010/main" val="34959184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How much do you like this image?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  Not at all                                              Very much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AD0F41-85A5-4306-6179-37DF30F02438}"/>
              </a:ext>
            </a:extLst>
          </p:cNvPr>
          <p:cNvGraphicFramePr>
            <a:graphicFrameLocks noGrp="1"/>
          </p:cNvGraphicFramePr>
          <p:nvPr/>
        </p:nvGraphicFramePr>
        <p:xfrm>
          <a:off x="6128793" y="8719694"/>
          <a:ext cx="4000002" cy="198819"/>
        </p:xfrm>
        <a:graphic>
          <a:graphicData uri="http://schemas.openxmlformats.org/drawingml/2006/table">
            <a:tbl>
              <a:tblPr/>
              <a:tblGrid>
                <a:gridCol w="500001">
                  <a:extLst>
                    <a:ext uri="{9D8B030D-6E8A-4147-A177-3AD203B41FA5}">
                      <a16:colId xmlns:a16="http://schemas.microsoft.com/office/drawing/2014/main" val="1771235038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243325688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2625057455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3419985739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433854113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1111559127"/>
                    </a:ext>
                  </a:extLst>
                </a:gridCol>
                <a:gridCol w="500001">
                  <a:extLst>
                    <a:ext uri="{9D8B030D-6E8A-4147-A177-3AD203B41FA5}">
                      <a16:colId xmlns:a16="http://schemas.microsoft.com/office/drawing/2014/main" val="943472664"/>
                    </a:ext>
                  </a:extLst>
                </a:gridCol>
                <a:gridCol w="499999">
                  <a:extLst>
                    <a:ext uri="{9D8B030D-6E8A-4147-A177-3AD203B41FA5}">
                      <a16:colId xmlns:a16="http://schemas.microsoft.com/office/drawing/2014/main" val="3822160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8835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28AB9637-4E59-A004-B94F-F952B8EE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2895" y="5740598"/>
            <a:ext cx="2493385" cy="24933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F80FE8C-BE0D-3E96-0BA8-37FDD74A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674" y="8995194"/>
            <a:ext cx="665163" cy="665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5694A-F33F-AEE3-A1C3-80B27FCA1EBE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</p:spTree>
    <p:extLst>
      <p:ext uri="{BB962C8B-B14F-4D97-AF65-F5344CB8AC3E}">
        <p14:creationId xmlns:p14="http://schemas.microsoft.com/office/powerpoint/2010/main" val="15392483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EFDF-D0B8-2C82-E874-00C94CE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10" y="5316542"/>
            <a:ext cx="14022169" cy="1767590"/>
          </a:xfrm>
        </p:spPr>
        <p:txBody>
          <a:bodyPr/>
          <a:lstStyle/>
          <a:p>
            <a:r>
              <a:rPr lang="en-US" dirty="0"/>
              <a:t>PHASE 13 (LEARNING CHECK T2)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99EE4D-EF99-F646-0981-F08A61EF00C2}"/>
              </a:ext>
            </a:extLst>
          </p:cNvPr>
          <p:cNvSpPr txBox="1">
            <a:spLocks/>
          </p:cNvSpPr>
          <p:nvPr/>
        </p:nvSpPr>
        <p:spPr>
          <a:xfrm>
            <a:off x="1117709" y="3344867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WON’T BE SHOWN TO SUBJECTS.]</a:t>
            </a:r>
          </a:p>
        </p:txBody>
      </p:sp>
    </p:spTree>
    <p:extLst>
      <p:ext uri="{BB962C8B-B14F-4D97-AF65-F5344CB8AC3E}">
        <p14:creationId xmlns:p14="http://schemas.microsoft.com/office/powerpoint/2010/main" val="297120252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5470555"/>
            <a:ext cx="13599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Well done! 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/>
              <a:t>Now there will be two questions about the images used in previous tasks. </a:t>
            </a:r>
          </a:p>
          <a:p>
            <a:pPr algn="ctr"/>
            <a:r>
              <a:rPr lang="en-US" altLang="zh-CN" sz="3200" dirty="0"/>
              <a:t>Please indicate your answer by clicking the one out of two options.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E4AF38EA-FABA-D553-63F8-25886EDD5606}"/>
              </a:ext>
            </a:extLst>
          </p:cNvPr>
          <p:cNvGrpSpPr/>
          <p:nvPr/>
        </p:nvGrpSpPr>
        <p:grpSpPr>
          <a:xfrm>
            <a:off x="13730451" y="10067345"/>
            <a:ext cx="2527137" cy="689675"/>
            <a:chOff x="8934449" y="5653088"/>
            <a:chExt cx="1894751" cy="517092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2B07FADC-5AE5-9872-AFB1-E5574079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934449" y="5653088"/>
              <a:ext cx="517092" cy="517092"/>
            </a:xfrm>
            <a:prstGeom prst="rect">
              <a:avLst/>
            </a:prstGeom>
          </p:spPr>
        </p:pic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2C6F183-43D9-9EFF-89CE-7C9FB532AACB}"/>
                </a:ext>
              </a:extLst>
            </p:cNvPr>
            <p:cNvSpPr txBox="1"/>
            <p:nvPr/>
          </p:nvSpPr>
          <p:spPr>
            <a:xfrm>
              <a:off x="9457598" y="5727009"/>
              <a:ext cx="1371602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lt1"/>
                  </a:solidFill>
                  <a:latin typeface="Microsoft Sans Serif" panose="020B0604020202020204" pitchFamily="34" charset="0"/>
                  <a:ea typeface="Times"/>
                  <a:cs typeface="Microsoft Sans Serif" panose="020B0604020202020204" pitchFamily="34" charset="0"/>
                  <a:sym typeface="Times"/>
                </a:rPr>
                <a:t>next</a:t>
              </a:r>
              <a:endParaRPr lang="en-US" sz="2000" dirty="0"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6312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365EBC-586E-3916-3943-B5919E8C9C5F}"/>
              </a:ext>
            </a:extLst>
          </p:cNvPr>
          <p:cNvSpPr/>
          <p:nvPr/>
        </p:nvSpPr>
        <p:spPr>
          <a:xfrm>
            <a:off x="4197927" y="8624455"/>
            <a:ext cx="1246909" cy="50915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912E8B-AC65-4D71-1156-C52B10C29C29}"/>
              </a:ext>
            </a:extLst>
          </p:cNvPr>
          <p:cNvSpPr/>
          <p:nvPr/>
        </p:nvSpPr>
        <p:spPr>
          <a:xfrm>
            <a:off x="11024754" y="8624455"/>
            <a:ext cx="1246909" cy="50915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8AB9637-4E59-A004-B94F-F952B8EE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2895" y="5636688"/>
            <a:ext cx="2493385" cy="24933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D560C9-29F9-EA1F-7607-C00CE18C861D}"/>
              </a:ext>
            </a:extLst>
          </p:cNvPr>
          <p:cNvSpPr txBox="1">
            <a:spLocks/>
          </p:cNvSpPr>
          <p:nvPr/>
        </p:nvSpPr>
        <p:spPr>
          <a:xfrm>
            <a:off x="1117709" y="2517094"/>
            <a:ext cx="14022169" cy="1767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62580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2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highlight>
                  <a:srgbClr val="0000FF"/>
                </a:highlight>
              </a:rPr>
              <a:t>[THIS SLIDE IS NOT INSTRUCTION. JUST TO SHOW HOW THE RATING QUESTION LOOKS LIKE IN PROGRAM.]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881CBE-7D1E-A2A1-8AEF-9008E8266369}"/>
              </a:ext>
            </a:extLst>
          </p:cNvPr>
          <p:cNvSpPr/>
          <p:nvPr/>
        </p:nvSpPr>
        <p:spPr>
          <a:xfrm>
            <a:off x="7611340" y="8624455"/>
            <a:ext cx="1246909" cy="509154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1328985" y="2246193"/>
            <a:ext cx="1359961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Which level of the letter memory task did this image predict?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                          </a:t>
            </a:r>
          </a:p>
          <a:p>
            <a:pPr algn="just"/>
            <a:r>
              <a:rPr lang="en-US" sz="3200" dirty="0"/>
              <a:t>                               </a:t>
            </a:r>
            <a:r>
              <a:rPr lang="en-US" sz="3200" dirty="0">
                <a:solidFill>
                  <a:schemeClr val="bg1"/>
                </a:solidFill>
              </a:rPr>
              <a:t>1-Back                         2-Back                         3-Back</a:t>
            </a:r>
          </a:p>
        </p:txBody>
      </p:sp>
    </p:spTree>
    <p:extLst>
      <p:ext uri="{BB962C8B-B14F-4D97-AF65-F5344CB8AC3E}">
        <p14:creationId xmlns:p14="http://schemas.microsoft.com/office/powerpoint/2010/main" val="282422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7640</TotalTime>
  <Words>4513</Words>
  <Application>Microsoft Office PowerPoint</Application>
  <PresentationFormat>自定义</PresentationFormat>
  <Paragraphs>984</Paragraphs>
  <Slides>117</Slides>
  <Notes>86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117</vt:i4>
      </vt:variant>
    </vt:vector>
  </HeadingPairs>
  <TitlesOfParts>
    <vt:vector size="123" baseType="lpstr">
      <vt:lpstr>Arial</vt:lpstr>
      <vt:lpstr>Calibri</vt:lpstr>
      <vt:lpstr>Calibri Light</vt:lpstr>
      <vt:lpstr>Microsoft Sans Serif</vt:lpstr>
      <vt:lpstr>Times</vt:lpstr>
      <vt:lpstr>Office Theme</vt:lpstr>
      <vt:lpstr>PHASE 0 (Welcome) </vt:lpstr>
      <vt:lpstr>PowerPoint 演示文稿</vt:lpstr>
      <vt:lpstr>PowerPoint 演示文稿</vt:lpstr>
      <vt:lpstr>PowerPoint 演示文稿</vt:lpstr>
      <vt:lpstr>PHASE 1 (Practice-2Back)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…Practice…</vt:lpstr>
      <vt:lpstr>PHASE 0 (Redo_2-Back)</vt:lpstr>
      <vt:lpstr>PowerPoint 演示文稿</vt:lpstr>
      <vt:lpstr>PHASE 2 (Ready to start?)</vt:lpstr>
      <vt:lpstr>PowerPoint 演示文稿</vt:lpstr>
      <vt:lpstr>PHASE 2 (Calibration)</vt:lpstr>
      <vt:lpstr>PowerPoint 演示文稿</vt:lpstr>
      <vt:lpstr>PHASE 3 (Practice-1Back)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…Practice…</vt:lpstr>
      <vt:lpstr>PHASE 0 (Redo_1-Back)</vt:lpstr>
      <vt:lpstr>PowerPoint 演示文稿</vt:lpstr>
      <vt:lpstr>PHASE 3.2 (Practice no reminder)</vt:lpstr>
      <vt:lpstr>PowerPoint 演示文稿</vt:lpstr>
      <vt:lpstr>PHASE 4 (Practice-3Back)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…Practice…</vt:lpstr>
      <vt:lpstr>PHASE 0 (Redo_3-Back)</vt:lpstr>
      <vt:lpstr>PowerPoint 演示文稿</vt:lpstr>
      <vt:lpstr>PHASE 4.2 (Practice no reminder)</vt:lpstr>
      <vt:lpstr>PowerPoint 演示文稿</vt:lpstr>
      <vt:lpstr>PHASE 5 (Practice main)</vt:lpstr>
      <vt:lpstr>PowerPoint 演示文稿</vt:lpstr>
      <vt:lpstr>PowerPoint 演示文稿</vt:lpstr>
      <vt:lpstr>PowerPoint 演示文稿</vt:lpstr>
      <vt:lpstr>PowerPoint 演示文稿</vt:lpstr>
      <vt:lpstr>PHASE 5 (Practice END)</vt:lpstr>
      <vt:lpstr>PowerPoint 演示文稿</vt:lpstr>
      <vt:lpstr>PHASE 7 (OFFLINE RATING – T0)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PHASE 6 (Start test?)</vt:lpstr>
      <vt:lpstr>PowerPoint 演示文稿</vt:lpstr>
      <vt:lpstr>…Do the main task…</vt:lpstr>
      <vt:lpstr>PHASE 7 (OFFLINE RATING – T1)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PHASE 8 (TRUE CHOICE PHASE)</vt:lpstr>
      <vt:lpstr>PowerPoint 演示文稿</vt:lpstr>
      <vt:lpstr>PowerPoint 演示文稿</vt:lpstr>
      <vt:lpstr>PowerPoint 演示文稿</vt:lpstr>
      <vt:lpstr>PHASE 9 (OFFLINE RATING – T2)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PHASE 10 (LEARNING CHECK T1)</vt:lpstr>
      <vt:lpstr>PowerPoint 演示文稿</vt:lpstr>
      <vt:lpstr>PowerPoint 演示文稿</vt:lpstr>
      <vt:lpstr>PowerPoint 演示文稿</vt:lpstr>
      <vt:lpstr>PHASE 11 (FALSE CHOICE PHASE)</vt:lpstr>
      <vt:lpstr>PowerPoint 演示文稿</vt:lpstr>
      <vt:lpstr>PowerPoint 演示文稿</vt:lpstr>
      <vt:lpstr>PowerPoint 演示文稿</vt:lpstr>
      <vt:lpstr>PHASE 12 (OFFLINE RATING – T3)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PHASE 13 (LEARNING CHECK T2)</vt:lpstr>
      <vt:lpstr>PowerPoint 演示文稿</vt:lpstr>
      <vt:lpstr>PowerPoint 演示文稿</vt:lpstr>
      <vt:lpstr>PowerPoint 演示文稿</vt:lpstr>
      <vt:lpstr>PHASE 14 (DEMAND RATING)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PHASE 15 (End)</vt:lpstr>
      <vt:lpstr>PowerPoint 演示文稿</vt:lpstr>
      <vt:lpstr>PowerPoint 演示文稿</vt:lpstr>
      <vt:lpstr>Experiment Design</vt:lpstr>
      <vt:lpstr>Experiment Design</vt:lpstr>
      <vt:lpstr>Experiment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Devine</dc:creator>
  <cp:lastModifiedBy>越 朱</cp:lastModifiedBy>
  <cp:revision>729</cp:revision>
  <dcterms:created xsi:type="dcterms:W3CDTF">2022-04-13T19:59:07Z</dcterms:created>
  <dcterms:modified xsi:type="dcterms:W3CDTF">2024-05-21T18:07:11Z</dcterms:modified>
</cp:coreProperties>
</file>