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9" r:id="rId3"/>
  </p:sldMasterIdLst>
  <p:notesMasterIdLst>
    <p:notesMasterId r:id="rId8"/>
  </p:notesMasterIdLst>
  <p:sldIdLst>
    <p:sldId id="256" r:id="rId4"/>
    <p:sldId id="257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9" autoAdjust="0"/>
    <p:restoredTop sz="94660"/>
  </p:normalViewPr>
  <p:slideViewPr>
    <p:cSldViewPr>
      <p:cViewPr varScale="1">
        <p:scale>
          <a:sx n="71" d="100"/>
          <a:sy n="71" d="100"/>
        </p:scale>
        <p:origin x="10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image" Target="../media/image10.jpeg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服务</a:t>
            </a:r>
            <a:endParaRPr lang="zh-CN" altLang="en-US" dirty="0"/>
          </a:p>
        </c:rich>
      </c:tx>
      <c:layout>
        <c:manualLayout>
          <c:xMode val="edge"/>
          <c:yMode val="edge"/>
          <c:x val="0.43167425172770835"/>
          <c:y val="2.816901408450704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1683281562281782E-2"/>
          <c:y val="0.12693079738272153"/>
          <c:w val="0.75235341568542469"/>
          <c:h val="0.7794033492292337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联通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23.6</c:v>
                </c:pt>
                <c:pt idx="1">
                  <c:v>21.2</c:v>
                </c:pt>
                <c:pt idx="2">
                  <c:v>25.3</c:v>
                </c:pt>
                <c:pt idx="3">
                  <c:v>27.1</c:v>
                </c:pt>
                <c:pt idx="4">
                  <c:v>25.1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移动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marker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54.6</c:v>
                </c:pt>
                <c:pt idx="1">
                  <c:v>51</c:v>
                </c:pt>
                <c:pt idx="2">
                  <c:v>54.5</c:v>
                </c:pt>
                <c:pt idx="3">
                  <c:v>58</c:v>
                </c:pt>
                <c:pt idx="4">
                  <c:v>50.7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电信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</c:v>
                </c:pt>
                <c:pt idx="1">
                  <c:v>28</c:v>
                </c:pt>
                <c:pt idx="2">
                  <c:v>26.1</c:v>
                </c:pt>
                <c:pt idx="3">
                  <c:v>32.1</c:v>
                </c:pt>
                <c:pt idx="4">
                  <c:v>27.5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26543504"/>
        <c:axId val="1126545136"/>
      </c:lineChart>
      <c:catAx>
        <c:axId val="11265435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crossAx val="1126545136"/>
        <c:crosses val="autoZero"/>
        <c:auto val="1"/>
        <c:lblAlgn val="ctr"/>
        <c:lblOffset val="100"/>
        <c:noMultiLvlLbl val="0"/>
      </c:catAx>
      <c:valAx>
        <c:axId val="1126545136"/>
        <c:scaling>
          <c:orientation val="minMax"/>
        </c:scaling>
        <c:delete val="0"/>
        <c:axPos val="r"/>
        <c:majorGridlines/>
        <c:numFmt formatCode="General" sourceLinked="1"/>
        <c:majorTickMark val="none"/>
        <c:minorTickMark val="none"/>
        <c:tickLblPos val="low"/>
        <c:crossAx val="1126543504"/>
        <c:crosses val="max"/>
        <c:crossBetween val="between"/>
      </c:valAx>
      <c:spPr>
        <a:effectLst>
          <a:glow rad="101600">
            <a:schemeClr val="bg1"/>
          </a:glow>
          <a:outerShdw blurRad="50800" dist="50800" sx="1000" sy="1000" algn="ctr" rotWithShape="0">
            <a:srgbClr val="000000"/>
          </a:outerShdw>
        </a:effectLst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7767940700550611"/>
          <c:w val="0.98055971443993217"/>
          <c:h val="0.77058930120759561"/>
        </c:manualLayout>
      </c:layout>
      <c:lineChart>
        <c:grouping val="standard"/>
        <c:varyColors val="1"/>
        <c:ser>
          <c:idx val="3"/>
          <c:order val="0"/>
          <c:tx>
            <c:strRef>
              <c:f>Sheet1!$B$1</c:f>
              <c:strCache>
                <c:ptCount val="1"/>
                <c:pt idx="0">
                  <c:v>移动</c:v>
                </c:pt>
              </c:strCache>
            </c:strRef>
          </c:tx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dLbls>
            <c:dLbl>
              <c:idx val="4"/>
              <c:layout>
                <c:manualLayout>
                  <c:x val="-1.2566120551642797E-2"/>
                  <c:y val="3.43987112003169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77A-4E0F-9E70-389C4F4F8AC6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00CC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5"/>
                <c:pt idx="4" formatCode="0.0_ ">
                  <c:v>-0.65510129807109063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77A-4E0F-9E70-389C4F4F8AC6}"/>
            </c:ext>
          </c:extLst>
        </c:ser>
        <c:ser>
          <c:idx val="4"/>
          <c:order val="1"/>
          <c:tx>
            <c:strRef>
              <c:f>Sheet1!$C$1</c:f>
              <c:strCache>
                <c:ptCount val="1"/>
                <c:pt idx="0">
                  <c:v>电信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diamond"/>
            <c:size val="5"/>
            <c:spPr>
              <a:solidFill>
                <a:schemeClr val="accent3"/>
              </a:solidFill>
              <a:ln>
                <a:solidFill>
                  <a:srgbClr val="92D050"/>
                </a:solidFill>
              </a:ln>
            </c:spPr>
          </c:marker>
          <c:dLbls>
            <c:dLbl>
              <c:idx val="4"/>
              <c:numFmt formatCode="#,##0.0_ " sourceLinked="0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900" b="1">
                      <a:solidFill>
                        <a:schemeClr val="accent3"/>
                      </a:solidFill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700">
                    <a:solidFill>
                      <a:schemeClr val="accent3"/>
                    </a:solidFill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5"/>
                <c:pt idx="4" formatCode="0.0">
                  <c:v>6.9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E77A-4E0F-9E70-389C4F4F8AC6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联通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diamond"/>
            <c:size val="5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Sheet1!$D$2:$D$7</c:f>
              <c:numCache>
                <c:formatCode>0.0_ </c:formatCode>
                <c:ptCount val="5"/>
                <c:pt idx="0">
                  <c:v>-6.5544221867191027E-2</c:v>
                </c:pt>
                <c:pt idx="1">
                  <c:v>-1.0866678922319586</c:v>
                </c:pt>
                <c:pt idx="2">
                  <c:v>0.75756028832213662</c:v>
                </c:pt>
                <c:pt idx="3">
                  <c:v>4.2485125112071076</c:v>
                </c:pt>
                <c:pt idx="4">
                  <c:v>7.5217639626854043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E77A-4E0F-9E70-389C4F4F8AC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22278960"/>
        <c:axId val="1605644384"/>
      </c:lineChart>
      <c:catAx>
        <c:axId val="152227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9525">
            <a:solidFill>
              <a:schemeClr val="tx1">
                <a:lumMod val="50000"/>
                <a:lumOff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1605644384"/>
        <c:crosses val="autoZero"/>
        <c:auto val="1"/>
        <c:lblAlgn val="ctr"/>
        <c:lblOffset val="100"/>
        <c:noMultiLvlLbl val="1"/>
      </c:catAx>
      <c:valAx>
        <c:axId val="1605644384"/>
        <c:scaling>
          <c:orientation val="minMax"/>
          <c:max val="10"/>
          <c:min val="-1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solidFill>
            <a:schemeClr val="bg1"/>
          </a:solidFill>
          <a:ln>
            <a:solidFill>
              <a:schemeClr val="bg1"/>
            </a:solidFill>
          </a:ln>
        </c:spPr>
        <c:crossAx val="1522278960"/>
        <c:crosses val="autoZero"/>
        <c:crossBetween val="between"/>
        <c:minorUnit val="1"/>
      </c:valAx>
      <c:spPr>
        <a:noFill/>
        <a:ln w="25389">
          <a:noFill/>
        </a:ln>
      </c:spPr>
    </c:plotArea>
    <c:legend>
      <c:legendPos val="t"/>
      <c:layout/>
      <c:overlay val="0"/>
      <c:txPr>
        <a:bodyPr/>
        <a:lstStyle/>
        <a:p>
          <a:pPr>
            <a:defRPr sz="900"/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02583269672976E-2"/>
          <c:y val="7.3949157018030079E-2"/>
          <c:w val="0.75312011287316438"/>
          <c:h val="0.7378167914767430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中国移动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Sheet1!$B$2:$B$6</c:f>
              <c:numCache>
                <c:formatCode>0.0_ ;[Red]\-0.0\ </c:formatCode>
                <c:ptCount val="5"/>
                <c:pt idx="0">
                  <c:v>28.4</c:v>
                </c:pt>
                <c:pt idx="1">
                  <c:v>23.42241056242613</c:v>
                </c:pt>
                <c:pt idx="2">
                  <c:v>24.157417335613061</c:v>
                </c:pt>
                <c:pt idx="3" formatCode="General">
                  <c:v>26.9</c:v>
                </c:pt>
                <c:pt idx="4" formatCode="0.0_ ">
                  <c:v>23.776182515488248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0D0-4636-B4CE-661F58F324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中国电信</c:v>
                </c:pt>
              </c:strCache>
            </c:strRef>
          </c:tx>
          <c:spPr>
            <a:ln>
              <a:solidFill>
                <a:srgbClr val="9BBB59"/>
              </a:solidFill>
            </a:ln>
          </c:spPr>
          <c:marker>
            <c:spPr>
              <a:solidFill>
                <a:srgbClr val="B4CA87"/>
              </a:solidFill>
              <a:ln>
                <a:solidFill>
                  <a:srgbClr val="9BBB59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Sheet1!$C$2:$C$6</c:f>
              <c:numCache>
                <c:formatCode>0.0_ ;[Red]\-0.0\ </c:formatCode>
                <c:ptCount val="5"/>
                <c:pt idx="0">
                  <c:v>14.1</c:v>
                </c:pt>
                <c:pt idx="1">
                  <c:v>13.913418668200778</c:v>
                </c:pt>
                <c:pt idx="2">
                  <c:v>14.37929243377388</c:v>
                </c:pt>
                <c:pt idx="3" formatCode="General">
                  <c:v>17.899999999999999</c:v>
                </c:pt>
                <c:pt idx="4" formatCode="0.0_ ">
                  <c:v>16.501676197988562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0D0-4636-B4CE-661F58F324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中国联通</c:v>
                </c:pt>
              </c:strCache>
            </c:strRef>
          </c:tx>
          <c:spPr>
            <a:ln>
              <a:solidFill>
                <a:srgbClr val="C0504D"/>
              </a:solidFill>
            </a:ln>
          </c:spPr>
          <c:marker>
            <c:spPr>
              <a:solidFill>
                <a:srgbClr val="C0504D"/>
              </a:solidFill>
              <a:ln>
                <a:solidFill>
                  <a:srgbClr val="C0504D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17Q1</c:v>
                </c:pt>
                <c:pt idx="1">
                  <c:v>17Q2</c:v>
                </c:pt>
                <c:pt idx="2">
                  <c:v>17Q3</c:v>
                </c:pt>
                <c:pt idx="3">
                  <c:v>17Q4</c:v>
                </c:pt>
                <c:pt idx="4">
                  <c:v>18Q1</c:v>
                </c:pt>
              </c:strCache>
            </c:strRef>
          </c:cat>
          <c:val>
            <c:numRef>
              <c:f>Sheet1!$D$2:$D$6</c:f>
              <c:numCache>
                <c:formatCode>0.0_ ;[Red]\-0.0\ </c:formatCode>
                <c:ptCount val="5"/>
                <c:pt idx="0">
                  <c:v>-1.2</c:v>
                </c:pt>
                <c:pt idx="1">
                  <c:v>-0.5</c:v>
                </c:pt>
                <c:pt idx="2">
                  <c:v>0.6</c:v>
                </c:pt>
                <c:pt idx="3">
                  <c:v>5</c:v>
                </c:pt>
                <c:pt idx="4" formatCode="0.0_ ">
                  <c:v>5.0181394845137532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0D0-4636-B4CE-661F58F324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5657440"/>
        <c:axId val="1605637856"/>
      </c:lineChart>
      <c:catAx>
        <c:axId val="1605657440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one"/>
        <c:crossAx val="1605637856"/>
        <c:crosses val="autoZero"/>
        <c:auto val="1"/>
        <c:lblAlgn val="ctr"/>
        <c:lblOffset val="100"/>
        <c:noMultiLvlLbl val="0"/>
      </c:catAx>
      <c:valAx>
        <c:axId val="1605637856"/>
        <c:scaling>
          <c:orientation val="minMax"/>
          <c:max val="30"/>
          <c:min val="-6"/>
        </c:scaling>
        <c:delete val="1"/>
        <c:axPos val="l"/>
        <c:numFmt formatCode="0.0_ ;[Red]\-0.0\ " sourceLinked="1"/>
        <c:majorTickMark val="out"/>
        <c:minorTickMark val="none"/>
        <c:tickLblPos val="none"/>
        <c:crossAx val="1605657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F109B-3175-4EF4-BF5C-8098C843C643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EE7F5-7C8E-48B8-892F-86CD0CF37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9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70F57-BC70-4C08-9806-F2726DF23176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0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144"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2839CC-AD33-40F8-B603-F8A3C64E09A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2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52F2-8E38-5346-9685-65F1F4CAFCA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50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 cstate="print"/>
          <a:srcRect l="4971" t="1717" r="74190" b="70428"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 l="10513" t="10342" r="12415" b="6898"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 dirty="0">
              <a:solidFill>
                <a:prstClr val="white"/>
              </a:solidFill>
            </a:endParaRPr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00188"/>
            <a:ext cx="91440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vivianting\Desktop\123413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5" y="214313"/>
            <a:ext cx="1487488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11"/>
          <p:cNvCxnSpPr/>
          <p:nvPr userDrawn="1"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6" name="Picture 2055" descr="色条 拷贝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00188"/>
            <a:ext cx="91440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5" y="214313"/>
            <a:ext cx="1487488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C5AC578F-DC60-41EF-84AD-477716878D50}" type="datetime1">
              <a:rPr lang="zh-CN" altLang="en-US">
                <a:solidFill>
                  <a:srgbClr val="7F7F7F"/>
                </a:solidFill>
              </a:rPr>
              <a:pPr>
                <a:defRPr/>
              </a:pPr>
              <a:t>2018/6/1</a:t>
            </a:fld>
            <a:endParaRPr lang="en-US" altLang="zh-CN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8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8214912" y="6422717"/>
            <a:ext cx="576000" cy="288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/>
                <a:sym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7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884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13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928663" y="274638"/>
            <a:ext cx="6000792" cy="51117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- </a:t>
            </a:r>
            <a:fld id="{CF4F6B28-6CC3-4C93-A47B-B4975980D8E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05573902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15175" cy="511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126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AB13F-CC13-42EF-B930-E83BEDBF523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42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470592" y="6592695"/>
            <a:ext cx="658813" cy="262209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fld id="{32E5DD86-CDB3-456F-8486-B15A811FCF9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73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52F2-8E38-5346-9685-65F1F4CAFCA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54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2" cstate="print"/>
          <a:srcRect l="4971" t="1717" r="74190" b="70428"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 l="10513" t="10342" r="12415" b="6898"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 dirty="0">
              <a:solidFill>
                <a:prstClr val="white"/>
              </a:solidFill>
            </a:endParaRPr>
          </a:p>
        </p:txBody>
      </p:sp>
      <p:pic>
        <p:nvPicPr>
          <p:cNvPr id="9" name="Picture 2055" descr="色条 拷贝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00188"/>
            <a:ext cx="91440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vivianting\Desktop\123413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5" y="214313"/>
            <a:ext cx="1487488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86688" y="5286375"/>
            <a:ext cx="13573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11"/>
          <p:cNvCxnSpPr/>
          <p:nvPr userDrawn="1"/>
        </p:nvCxnSpPr>
        <p:spPr bwMode="auto">
          <a:xfrm>
            <a:off x="0" y="955675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39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70775" y="52388"/>
            <a:ext cx="1379538" cy="1003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6" name="Picture 2055" descr="色条 拷贝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500188"/>
            <a:ext cx="9144000" cy="37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5" y="214313"/>
            <a:ext cx="1487488" cy="10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C5AC578F-DC60-41EF-84AD-477716878D50}" type="datetime1">
              <a:rPr lang="zh-CN" altLang="en-US">
                <a:solidFill>
                  <a:srgbClr val="7F7F7F"/>
                </a:solidFill>
              </a:rPr>
              <a:pPr>
                <a:defRPr/>
              </a:pPr>
              <a:t>2018/6/1</a:t>
            </a:fld>
            <a:endParaRPr lang="en-US" altLang="zh-CN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52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8214912" y="6422717"/>
            <a:ext cx="576000" cy="288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/>
                <a:sym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0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883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887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928663" y="274638"/>
            <a:ext cx="6000792" cy="51117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- </a:t>
            </a:r>
            <a:fld id="{CF4F6B28-6CC3-4C93-A47B-B4975980D8E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26696285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411587" y="6473952"/>
            <a:ext cx="1810479" cy="153888"/>
          </a:xfrm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r>
              <a:rPr lang="en-US" sz="750" dirty="0">
                <a:solidFill>
                  <a:srgbClr val="939598"/>
                </a:solidFill>
                <a:cs typeface="Arial" pitchFamily="34" charset="0"/>
              </a:rPr>
              <a:t>2016 Lenovo Internal. All rights reserved.</a:t>
            </a: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411588" y="274320"/>
            <a:ext cx="8307201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91424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914240" algn="l"/>
              </a:tabLst>
              <a:defRPr lang="en-US" sz="2000" kern="1200" cap="none" spc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75412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15175" cy="511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126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AB13F-CC13-42EF-B930-E83BEDBF523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7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470592" y="6592695"/>
            <a:ext cx="658813" cy="262209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fld id="{32E5DD86-CDB3-456F-8486-B15A811FCF9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97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6/1/2018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752F2-8E38-5346-9685-65F1F4CAFCA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5"/>
          <p:cNvSpPr txBox="1">
            <a:spLocks/>
          </p:cNvSpPr>
          <p:nvPr/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89B419-E827-DC40-B7CE-C018F9CAC10A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0" y="71441"/>
            <a:ext cx="9144000" cy="893762"/>
            <a:chOff x="0" y="71441"/>
            <a:chExt cx="12192000" cy="893762"/>
          </a:xfrm>
        </p:grpSpPr>
        <p:cxnSp>
          <p:nvCxnSpPr>
            <p:cNvPr id="9" name="直接连接符 7"/>
            <p:cNvCxnSpPr/>
            <p:nvPr userDrawn="1"/>
          </p:nvCxnSpPr>
          <p:spPr bwMode="auto">
            <a:xfrm>
              <a:off x="0" y="857250"/>
              <a:ext cx="12192000" cy="0"/>
            </a:xfrm>
            <a:prstGeom prst="line">
              <a:avLst/>
            </a:prstGeom>
            <a:ln w="222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5549" y="71441"/>
              <a:ext cx="1484670" cy="893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16" y="5286375"/>
            <a:ext cx="1017984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08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6/1/2018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752F2-8E38-5346-9685-65F1F4CAFCA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5"/>
          <p:cNvSpPr txBox="1">
            <a:spLocks/>
          </p:cNvSpPr>
          <p:nvPr/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89B419-E827-DC40-B7CE-C018F9CAC10A}" type="slidenum">
              <a:rPr kumimoji="1" lang="zh-CN" altLang="en-US" sz="9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0" y="71441"/>
            <a:ext cx="9144000" cy="893762"/>
            <a:chOff x="0" y="71441"/>
            <a:chExt cx="12192000" cy="893762"/>
          </a:xfrm>
        </p:grpSpPr>
        <p:cxnSp>
          <p:nvCxnSpPr>
            <p:cNvPr id="9" name="直接连接符 7"/>
            <p:cNvCxnSpPr/>
            <p:nvPr userDrawn="1"/>
          </p:nvCxnSpPr>
          <p:spPr bwMode="auto">
            <a:xfrm>
              <a:off x="0" y="857250"/>
              <a:ext cx="12192000" cy="0"/>
            </a:xfrm>
            <a:prstGeom prst="line">
              <a:avLst/>
            </a:prstGeom>
            <a:ln w="222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5549" y="71441"/>
              <a:ext cx="1484670" cy="893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16" y="5286375"/>
            <a:ext cx="1017984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48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8666727"/>
              </p:ext>
            </p:extLst>
          </p:nvPr>
        </p:nvGraphicFramePr>
        <p:xfrm>
          <a:off x="304800" y="685800"/>
          <a:ext cx="83058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002646"/>
            <a:ext cx="1476375" cy="76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72" y="1002646"/>
            <a:ext cx="1476375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79" y="1040466"/>
            <a:ext cx="495300" cy="2381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84449" y="1143840"/>
            <a:ext cx="122872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5.0</a:t>
            </a:r>
            <a:endParaRPr lang="zh-CN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799" y="1043547"/>
            <a:ext cx="457200" cy="247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40466"/>
            <a:ext cx="1476375" cy="76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1072122"/>
            <a:ext cx="466725" cy="190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81200" y="441239"/>
            <a:ext cx="4872038" cy="466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年一季度移网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2994" y="1143840"/>
            <a:ext cx="10999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23.8</a:t>
            </a:r>
            <a:endParaRPr lang="zh-CN" altLang="en-US" sz="4000" b="1" dirty="0">
              <a:ln w="222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2405" y="1099342"/>
            <a:ext cx="10999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16.5</a:t>
            </a:r>
            <a:endParaRPr lang="zh-CN" altLang="en-US" sz="4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40741" y="199292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落后移动</a:t>
            </a:r>
            <a:r>
              <a:rPr lang="en-US" altLang="zh-CN" b="1" dirty="0" smtClean="0">
                <a:solidFill>
                  <a:srgbClr val="FF0000"/>
                </a:solidFill>
              </a:rPr>
              <a:t>18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</a:rPr>
              <a:t>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67387" y="199521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落后电信</a:t>
            </a:r>
            <a:r>
              <a:rPr lang="en-US" altLang="zh-CN" b="1" dirty="0" smtClean="0">
                <a:solidFill>
                  <a:srgbClr val="FF0000"/>
                </a:solidFill>
              </a:rPr>
              <a:t>11.5</a:t>
            </a:r>
            <a:r>
              <a:rPr lang="zh-CN" altLang="en-US" b="1" dirty="0" smtClean="0">
                <a:solidFill>
                  <a:srgbClr val="FF0000"/>
                </a:solidFill>
              </a:rPr>
              <a:t>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3911" y="1992920"/>
            <a:ext cx="2209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年度完成率：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68%</a:t>
            </a:r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年度提升值：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5.4</a:t>
            </a:r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季度提升值：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5.4</a:t>
            </a:r>
          </a:p>
          <a:p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644" y="3970254"/>
            <a:ext cx="1476375" cy="762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16" y="3970254"/>
            <a:ext cx="1476375" cy="762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23" y="4008074"/>
            <a:ext cx="495300" cy="23812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287493" y="4111448"/>
            <a:ext cx="122872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7.5</a:t>
            </a:r>
            <a:endParaRPr lang="zh-CN" alt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843" y="4011155"/>
            <a:ext cx="457200" cy="2476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644" y="4008074"/>
            <a:ext cx="1476375" cy="762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844" y="4039730"/>
            <a:ext cx="466725" cy="1905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184244" y="3408847"/>
            <a:ext cx="4872038" cy="466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年一季度宽带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07335" y="4111448"/>
            <a:ext cx="9973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-0.7</a:t>
            </a:r>
            <a:endParaRPr lang="zh-CN" altLang="en-US" sz="4000" b="1" dirty="0">
              <a:ln w="222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45292" y="4066950"/>
            <a:ext cx="840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6.9</a:t>
            </a:r>
            <a:endParaRPr lang="zh-CN" altLang="en-US" sz="4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43785" y="49605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领先移动</a:t>
            </a:r>
            <a:r>
              <a:rPr lang="en-US" altLang="zh-CN" b="1" dirty="0" smtClean="0">
                <a:solidFill>
                  <a:srgbClr val="FF0000"/>
                </a:solidFill>
              </a:rPr>
              <a:t>8.2</a:t>
            </a:r>
            <a:r>
              <a:rPr lang="zh-CN" altLang="en-US" b="1" dirty="0" smtClean="0">
                <a:solidFill>
                  <a:srgbClr val="FF0000"/>
                </a:solidFill>
              </a:rPr>
              <a:t>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70431" y="49628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领先</a:t>
            </a:r>
            <a:r>
              <a:rPr lang="zh-CN" altLang="en-US" b="1" dirty="0" smtClean="0">
                <a:solidFill>
                  <a:srgbClr val="FF0000"/>
                </a:solidFill>
              </a:rPr>
              <a:t>电信</a:t>
            </a:r>
            <a:r>
              <a:rPr lang="en-US" altLang="zh-CN" b="1" dirty="0" smtClean="0">
                <a:solidFill>
                  <a:srgbClr val="FF0000"/>
                </a:solidFill>
              </a:rPr>
              <a:t>0.6</a:t>
            </a:r>
            <a:r>
              <a:rPr lang="zh-CN" altLang="en-US" b="1" dirty="0" smtClean="0">
                <a:solidFill>
                  <a:srgbClr val="FF0000"/>
                </a:solidFill>
              </a:rPr>
              <a:t>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96955" y="4960528"/>
            <a:ext cx="2209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年度完成率：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年度提升值：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</a:rPr>
              <a:t>季度提升值：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33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35338"/>
              </p:ext>
            </p:extLst>
          </p:nvPr>
        </p:nvGraphicFramePr>
        <p:xfrm>
          <a:off x="914400" y="5029200"/>
          <a:ext cx="2952780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05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05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0556">
                  <a:extLst>
                    <a:ext uri="{9D8B030D-6E8A-4147-A177-3AD203B41FA5}">
                      <a16:colId xmlns="" xmlns:a16="http://schemas.microsoft.com/office/drawing/2014/main" val="2199475163"/>
                    </a:ext>
                  </a:extLst>
                </a:gridCol>
                <a:gridCol w="5905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76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17Q2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17Q3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17Q4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18Q1</a:t>
                      </a:r>
                      <a:endParaRPr lang="zh-CN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795463" y="1936015"/>
            <a:ext cx="1008199" cy="261610"/>
          </a:xfrm>
          <a:prstGeom prst="rect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prstClr val="white"/>
                </a:solidFill>
              </a:rPr>
              <a:t>宽带</a:t>
            </a:r>
            <a:r>
              <a:rPr lang="en-US" altLang="zh-CN" dirty="0" smtClean="0">
                <a:solidFill>
                  <a:prstClr val="white"/>
                </a:solidFill>
              </a:rPr>
              <a:t>NPS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7" name="Rectangle 8"/>
          <p:cNvSpPr/>
          <p:nvPr/>
        </p:nvSpPr>
        <p:spPr>
          <a:xfrm>
            <a:off x="795463" y="2332509"/>
            <a:ext cx="314301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1100" b="1" kern="0" dirty="0" smtClean="0">
                <a:solidFill>
                  <a:srgbClr val="FF0000"/>
                </a:solidFill>
                <a:ea typeface="微软雅黑" pitchFamily="34" charset="-122"/>
              </a:rPr>
              <a:t>本季度，联通宽带整体</a:t>
            </a:r>
            <a:r>
              <a:rPr lang="en-US" altLang="zh-CN" sz="1100" b="1" kern="0" dirty="0" smtClean="0">
                <a:solidFill>
                  <a:srgbClr val="FF0000"/>
                </a:solidFill>
                <a:ea typeface="微软雅黑" pitchFamily="34" charset="-122"/>
              </a:rPr>
              <a:t>NPS</a:t>
            </a:r>
            <a:r>
              <a:rPr lang="zh-CN" altLang="en-US" sz="1100" b="1" kern="0" dirty="0" smtClean="0">
                <a:solidFill>
                  <a:srgbClr val="FF0000"/>
                </a:solidFill>
                <a:ea typeface="微软雅黑" pitchFamily="34" charset="-122"/>
              </a:rPr>
              <a:t>为</a:t>
            </a:r>
            <a:r>
              <a:rPr lang="en-US" altLang="zh-CN" sz="1100" b="1" kern="0" dirty="0" smtClean="0">
                <a:solidFill>
                  <a:srgbClr val="FF0000"/>
                </a:solidFill>
                <a:ea typeface="微软雅黑" pitchFamily="34" charset="-122"/>
              </a:rPr>
              <a:t>7.5</a:t>
            </a:r>
            <a:r>
              <a:rPr lang="zh-CN" altLang="en-US" sz="1100" b="1" kern="0" dirty="0" smtClean="0">
                <a:solidFill>
                  <a:srgbClr val="FF0000"/>
                </a:solidFill>
                <a:ea typeface="微软雅黑" pitchFamily="34" charset="-122"/>
              </a:rPr>
              <a:t>分；高于电信</a:t>
            </a:r>
            <a:r>
              <a:rPr lang="en-US" altLang="zh-CN" sz="1100" b="1" kern="0" dirty="0" smtClean="0">
                <a:solidFill>
                  <a:srgbClr val="FF0000"/>
                </a:solidFill>
                <a:ea typeface="微软雅黑" pitchFamily="34" charset="-122"/>
              </a:rPr>
              <a:t>0.6</a:t>
            </a:r>
            <a:r>
              <a:rPr lang="zh-CN" altLang="en-US" sz="1100" b="1" kern="0" dirty="0" smtClean="0">
                <a:solidFill>
                  <a:srgbClr val="FF0000"/>
                </a:solidFill>
                <a:ea typeface="微软雅黑" pitchFamily="34" charset="-122"/>
              </a:rPr>
              <a:t>分，高于移动</a:t>
            </a:r>
            <a:r>
              <a:rPr lang="en-US" altLang="zh-CN" sz="1100" b="1" kern="0" dirty="0" smtClean="0">
                <a:solidFill>
                  <a:srgbClr val="FF0000"/>
                </a:solidFill>
                <a:ea typeface="微软雅黑" pitchFamily="34" charset="-122"/>
              </a:rPr>
              <a:t>8.2</a:t>
            </a:r>
            <a:r>
              <a:rPr lang="zh-CN" altLang="en-US" sz="1100" b="1" kern="0" dirty="0" smtClean="0">
                <a:solidFill>
                  <a:srgbClr val="FF0000"/>
                </a:solidFill>
                <a:ea typeface="微软雅黑" pitchFamily="34" charset="-122"/>
              </a:rPr>
              <a:t>分。</a:t>
            </a:r>
            <a:endParaRPr lang="en-US" altLang="zh-CN" sz="1100" b="1" kern="0" dirty="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24" name="标题 2"/>
          <p:cNvSpPr txBox="1"/>
          <p:nvPr/>
        </p:nvSpPr>
        <p:spPr bwMode="auto">
          <a:xfrm>
            <a:off x="345879" y="274638"/>
            <a:ext cx="6000792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prstClr val="black"/>
                </a:solidFill>
              </a:rPr>
              <a:t>宽带</a:t>
            </a:r>
            <a:r>
              <a:rPr lang="en-US" altLang="zh-CN" dirty="0" smtClean="0">
                <a:solidFill>
                  <a:prstClr val="black"/>
                </a:solidFill>
              </a:rPr>
              <a:t>18</a:t>
            </a:r>
            <a:r>
              <a:rPr lang="zh-CN" altLang="en-US" dirty="0" smtClean="0">
                <a:solidFill>
                  <a:prstClr val="black"/>
                </a:solidFill>
              </a:rPr>
              <a:t>年</a:t>
            </a:r>
            <a:r>
              <a:rPr lang="zh-CN" altLang="en-US" dirty="0">
                <a:solidFill>
                  <a:prstClr val="black"/>
                </a:solidFill>
              </a:rPr>
              <a:t>一</a:t>
            </a:r>
            <a:r>
              <a:rPr lang="zh-CN" altLang="en-US" dirty="0" smtClean="0">
                <a:solidFill>
                  <a:prstClr val="black"/>
                </a:solidFill>
              </a:rPr>
              <a:t>季</a:t>
            </a:r>
            <a:r>
              <a:rPr lang="zh-CN" altLang="en-US" dirty="0">
                <a:solidFill>
                  <a:prstClr val="black"/>
                </a:solidFill>
              </a:rPr>
              <a:t>度</a:t>
            </a:r>
            <a:r>
              <a:rPr lang="zh-CN" altLang="en-US" dirty="0" smtClean="0">
                <a:solidFill>
                  <a:prstClr val="black"/>
                </a:solidFill>
              </a:rPr>
              <a:t>综</a:t>
            </a:r>
            <a:r>
              <a:rPr lang="zh-CN" altLang="en-US" dirty="0">
                <a:solidFill>
                  <a:prstClr val="black"/>
                </a:solidFill>
              </a:rPr>
              <a:t>合评价</a:t>
            </a:r>
            <a:r>
              <a:rPr lang="en-US" altLang="zh-CN" sz="1800" dirty="0">
                <a:solidFill>
                  <a:prstClr val="black"/>
                </a:solidFill>
              </a:rPr>
              <a:t>—</a:t>
            </a:r>
            <a:r>
              <a:rPr lang="zh-CN" altLang="en-US" sz="1800" dirty="0">
                <a:solidFill>
                  <a:prstClr val="black"/>
                </a:solidFill>
              </a:rPr>
              <a:t>全国总体</a:t>
            </a:r>
          </a:p>
        </p:txBody>
      </p:sp>
      <p:graphicFrame>
        <p:nvGraphicFramePr>
          <p:cNvPr id="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643690"/>
              </p:ext>
            </p:extLst>
          </p:nvPr>
        </p:nvGraphicFramePr>
        <p:xfrm>
          <a:off x="891889" y="3418497"/>
          <a:ext cx="3031962" cy="1963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标注 1"/>
          <p:cNvSpPr/>
          <p:nvPr/>
        </p:nvSpPr>
        <p:spPr>
          <a:xfrm>
            <a:off x="4572000" y="4038600"/>
            <a:ext cx="2362200" cy="1524000"/>
          </a:xfrm>
          <a:prstGeom prst="wedgeRectCallou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/>
              <a:t>移网：</a:t>
            </a:r>
            <a:r>
              <a:rPr lang="en-US" altLang="zh-CN" sz="3200" b="1" dirty="0" smtClean="0"/>
              <a:t>9.1</a:t>
            </a:r>
          </a:p>
          <a:p>
            <a:r>
              <a:rPr lang="zh-CN" altLang="en-US" sz="3200" b="1" dirty="0" smtClean="0"/>
              <a:t>宽带：</a:t>
            </a:r>
            <a:r>
              <a:rPr lang="en-US" altLang="zh-CN" sz="3200" b="1" dirty="0" smtClean="0"/>
              <a:t>10.4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22802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1728342700"/>
              </p:ext>
            </p:extLst>
          </p:nvPr>
        </p:nvGraphicFramePr>
        <p:xfrm>
          <a:off x="1039547" y="3218231"/>
          <a:ext cx="4412741" cy="3362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4" name="Picture 33" descr="china-unicom-log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5592300"/>
            <a:ext cx="880052" cy="43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 descr="logo_china_telecom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0" y="4536043"/>
            <a:ext cx="788358" cy="23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 descr="C:\Users\lier02\Desktop\logo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89" y="3306581"/>
            <a:ext cx="743677" cy="31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500032" y="6098236"/>
          <a:ext cx="382637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77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7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77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7729">
                  <a:extLst>
                    <a:ext uri="{9D8B030D-6E8A-4147-A177-3AD203B41FA5}">
                      <a16:colId xmlns="" xmlns:a16="http://schemas.microsoft.com/office/drawing/2014/main" val="1766512206"/>
                    </a:ext>
                  </a:extLst>
                </a:gridCol>
                <a:gridCol w="63772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5242">
                <a:tc>
                  <a:txBody>
                    <a:bodyPr/>
                    <a:lstStyle/>
                    <a:p>
                      <a:pPr algn="ctr"/>
                      <a:endParaRPr lang="zh-CN" altLang="en-US" sz="1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17Q1</a:t>
                      </a:r>
                      <a:endParaRPr lang="zh-CN" altLang="en-US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17Q2</a:t>
                      </a:r>
                      <a:endParaRPr lang="en-US" altLang="zh-CN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17Q3</a:t>
                      </a:r>
                      <a:endParaRPr lang="en-US" altLang="zh-CN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17Q4</a:t>
                      </a:r>
                      <a:endParaRPr lang="en-US" altLang="zh-CN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18Q1</a:t>
                      </a:r>
                      <a:endParaRPr lang="en-US" altLang="zh-CN" sz="1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2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1400" smtClean="0">
            <a:latin typeface="Microsoft YaHei" charset="-122"/>
            <a:ea typeface="Microsoft YaHei" charset="-122"/>
            <a:cs typeface="Microsoft YaHei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1400" smtClean="0">
            <a:latin typeface="Microsoft YaHei" charset="-122"/>
            <a:ea typeface="Microsoft YaHei" charset="-122"/>
            <a:cs typeface="Microsoft YaHei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115</Words>
  <Application>Microsoft Office PowerPoint</Application>
  <PresentationFormat>全屏显示(4:3)</PresentationFormat>
  <Paragraphs>38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黑体</vt:lpstr>
      <vt:lpstr>宋体</vt:lpstr>
      <vt:lpstr>微软雅黑</vt:lpstr>
      <vt:lpstr>Arial</vt:lpstr>
      <vt:lpstr>Calibri</vt:lpstr>
      <vt:lpstr>Calibri Light</vt:lpstr>
      <vt:lpstr>Wingdings</vt:lpstr>
      <vt:lpstr>Office Theme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lei.wang</dc:creator>
  <cp:lastModifiedBy>石 婧雅</cp:lastModifiedBy>
  <cp:revision>22</cp:revision>
  <dcterms:created xsi:type="dcterms:W3CDTF">2006-08-16T00:00:00Z</dcterms:created>
  <dcterms:modified xsi:type="dcterms:W3CDTF">2018-06-01T11:32:38Z</dcterms:modified>
</cp:coreProperties>
</file>