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0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11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12.xml" ContentType="application/vnd.openxmlformats-officedocument.presentationml.notesSlide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theme/themeOverride2.xml" ContentType="application/vnd.openxmlformats-officedocument.themeOverride+xml"/>
  <Override PartName="/ppt/charts/chart4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3"/>
  </p:notesMasterIdLst>
  <p:sldIdLst>
    <p:sldId id="488" r:id="rId2"/>
    <p:sldId id="489" r:id="rId3"/>
    <p:sldId id="490" r:id="rId4"/>
    <p:sldId id="513" r:id="rId5"/>
    <p:sldId id="528" r:id="rId6"/>
    <p:sldId id="468" r:id="rId7"/>
    <p:sldId id="469" r:id="rId8"/>
    <p:sldId id="477" r:id="rId9"/>
    <p:sldId id="478" r:id="rId10"/>
    <p:sldId id="479" r:id="rId11"/>
    <p:sldId id="480" r:id="rId12"/>
    <p:sldId id="525" r:id="rId13"/>
    <p:sldId id="517" r:id="rId14"/>
    <p:sldId id="499" r:id="rId15"/>
    <p:sldId id="498" r:id="rId16"/>
    <p:sldId id="353" r:id="rId17"/>
    <p:sldId id="518" r:id="rId18"/>
    <p:sldId id="519" r:id="rId19"/>
    <p:sldId id="520" r:id="rId20"/>
    <p:sldId id="521" r:id="rId21"/>
    <p:sldId id="526" r:id="rId22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FF"/>
    <a:srgbClr val="00B0F0"/>
    <a:srgbClr val="FF9646"/>
    <a:srgbClr val="000000"/>
    <a:srgbClr val="B9D1E1"/>
    <a:srgbClr val="B9E1D1"/>
    <a:srgbClr val="D9D9D9"/>
    <a:srgbClr val="F2F2F2"/>
    <a:srgbClr val="C05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643" autoAdjust="0"/>
    <p:restoredTop sz="93238" autoAdjust="0"/>
  </p:normalViewPr>
  <p:slideViewPr>
    <p:cSldViewPr>
      <p:cViewPr varScale="1">
        <p:scale>
          <a:sx n="95" d="100"/>
          <a:sy n="95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3.xlsx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4.xlsx"/><Relationship Id="rId1" Type="http://schemas.openxmlformats.org/officeDocument/2006/relationships/themeOverride" Target="../theme/themeOverride2.xm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5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8.xlsx"/><Relationship Id="rId1" Type="http://schemas.openxmlformats.org/officeDocument/2006/relationships/themeOverride" Target="../theme/themeOverride1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83726537840742E-2"/>
          <c:y val="0.21387966138742681"/>
          <c:w val="0.95441640085494417"/>
          <c:h val="0.704221647393712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layout>
                <c:manualLayout>
                  <c:x val="-7.9771521441221308E-2"/>
                  <c:y val="-5.1938225063483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874-4B53-8CA2-938DCCFEE7DC}"/>
                </c:ext>
              </c:extLst>
            </c:dLbl>
            <c:dLbl>
              <c:idx val="1"/>
              <c:layout>
                <c:manualLayout>
                  <c:x val="-7.9771521441221294E-2"/>
                  <c:y val="-5.8792512096197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874-4B53-8CA2-938DCCFEE7DC}"/>
                </c:ext>
              </c:extLst>
            </c:dLbl>
            <c:dLbl>
              <c:idx val="2"/>
              <c:layout>
                <c:manualLayout>
                  <c:x val="-9.3446639402573209E-2"/>
                  <c:y val="-4.50839380307688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874-4B53-8CA2-938DCCFEE7DC}"/>
                </c:ext>
              </c:extLst>
            </c:dLbl>
            <c:dLbl>
              <c:idx val="3"/>
              <c:layout>
                <c:manualLayout>
                  <c:x val="-9.8005012056357602E-2"/>
                  <c:y val="-4.50839380307688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874-4B53-8CA2-938DCCFEE7DC}"/>
                </c:ext>
              </c:extLst>
            </c:dLbl>
            <c:dLbl>
              <c:idx val="4"/>
              <c:layout>
                <c:manualLayout>
                  <c:x val="-8.8888266748789566E-2"/>
                  <c:y val="-5.1938225063483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874-4B53-8CA2-938DCCFEE7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40.800000000000004</c:v>
                </c:pt>
                <c:pt idx="1">
                  <c:v>37.4</c:v>
                </c:pt>
                <c:pt idx="2">
                  <c:v>36.800000000000004</c:v>
                </c:pt>
                <c:pt idx="3">
                  <c:v>38.6</c:v>
                </c:pt>
                <c:pt idx="4">
                  <c:v>39.5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C17-44D8-BDBD-5828D9EF3E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00B05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25.9</c:v>
                </c:pt>
                <c:pt idx="1">
                  <c:v>23.4</c:v>
                </c:pt>
                <c:pt idx="2">
                  <c:v>22.6</c:v>
                </c:pt>
                <c:pt idx="3">
                  <c:v>25.1</c:v>
                </c:pt>
                <c:pt idx="4">
                  <c:v>25.2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C17-44D8-BDBD-5828D9EF3E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-4.5999999999999996</c:v>
                </c:pt>
                <c:pt idx="1">
                  <c:v>-5.3</c:v>
                </c:pt>
                <c:pt idx="2">
                  <c:v>-5.3</c:v>
                </c:pt>
                <c:pt idx="3">
                  <c:v>-0.2</c:v>
                </c:pt>
                <c:pt idx="4">
                  <c:v>-1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C17-44D8-BDBD-5828D9EF3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75776"/>
        <c:axId val="186098048"/>
      </c:lineChart>
      <c:catAx>
        <c:axId val="186075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/>
            </a:pPr>
            <a:endParaRPr lang="zh-CN"/>
          </a:p>
        </c:txPr>
        <c:crossAx val="186098048"/>
        <c:crosses val="autoZero"/>
        <c:auto val="1"/>
        <c:lblAlgn val="ctr"/>
        <c:lblOffset val="100"/>
        <c:noMultiLvlLbl val="0"/>
      </c:catAx>
      <c:valAx>
        <c:axId val="18609804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186075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0743048752183E-2"/>
          <c:y val="0.26152050434861601"/>
          <c:w val="0.76590984840068321"/>
          <c:h val="0.59785902505826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9-11月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主要使用2G语音用户-2G终端限制</c:v>
                </c:pt>
                <c:pt idx="1">
                  <c:v>主要使用2G语音用户-只有2G网络覆盖</c:v>
                </c:pt>
                <c:pt idx="2">
                  <c:v>使用3G语音用户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324.17252066115702</c:v>
                </c:pt>
                <c:pt idx="1">
                  <c:v>336.07962458371202</c:v>
                </c:pt>
                <c:pt idx="2">
                  <c:v>443.57475791892324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6A-4F90-B3B8-73E108431D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12-2月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主要使用2G语音用户-2G终端限制</c:v>
                </c:pt>
                <c:pt idx="1">
                  <c:v>主要使用2G语音用户-只有2G网络覆盖</c:v>
                </c:pt>
                <c:pt idx="2">
                  <c:v>使用3G语音用户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299.73490587695136</c:v>
                </c:pt>
                <c:pt idx="1">
                  <c:v>283.5690651596193</c:v>
                </c:pt>
                <c:pt idx="2">
                  <c:v>441.61905434894925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6A-4F90-B3B8-73E108431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4412416"/>
        <c:axId val="34413952"/>
      </c:barChart>
      <c:catAx>
        <c:axId val="3441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413952"/>
        <c:crosses val="autoZero"/>
        <c:auto val="1"/>
        <c:lblAlgn val="ctr"/>
        <c:lblOffset val="100"/>
        <c:noMultiLvlLbl val="0"/>
      </c:catAx>
      <c:valAx>
        <c:axId val="34413952"/>
        <c:scaling>
          <c:orientation val="minMax"/>
          <c:min val="200"/>
        </c:scaling>
        <c:delete val="1"/>
        <c:axPos val="l"/>
        <c:numFmt formatCode="0.0_ " sourceLinked="1"/>
        <c:majorTickMark val="none"/>
        <c:minorTickMark val="none"/>
        <c:tickLblPos val="nextTo"/>
        <c:crossAx val="3441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629788609346464"/>
          <c:y val="0.19051170715916371"/>
          <c:w val="0.15464569593277519"/>
          <c:h val="0.5024655351783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71851158659413"/>
          <c:y val="0.19446731024561509"/>
          <c:w val="0.85971350171867245"/>
          <c:h val="0.7501019140639664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17Q4语音信号覆盖NPS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2G语音用户NPS</c:v>
                </c:pt>
                <c:pt idx="1">
                  <c:v>3G语音用户NPS</c:v>
                </c:pt>
              </c:strCache>
            </c:strRef>
          </c:cat>
          <c:val>
            <c:numRef>
              <c:f>Sheet1!$B$2:$B$3</c:f>
              <c:numCache>
                <c:formatCode>0.0_);[Red]\(0.0\)</c:formatCode>
                <c:ptCount val="2"/>
                <c:pt idx="0">
                  <c:v>32.021815348656034</c:v>
                </c:pt>
                <c:pt idx="1">
                  <c:v>9.2162010125632854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18Q1语音信号覆盖NPS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2.915578227173474E-2"/>
                  <c:y val="8.03418132957477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484-4919-920B-8A78E80DCD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2G语音用户NPS</c:v>
                </c:pt>
                <c:pt idx="1">
                  <c:v>3G语音用户NPS</c:v>
                </c:pt>
              </c:strCache>
            </c:strRef>
          </c:cat>
          <c:val>
            <c:numRef>
              <c:f>Sheet1!$C$2:$C$3</c:f>
              <c:numCache>
                <c:formatCode>0.0_ </c:formatCode>
                <c:ptCount val="2"/>
                <c:pt idx="0">
                  <c:v>-0.38647342995169093</c:v>
                </c:pt>
                <c:pt idx="1">
                  <c:v>-8.723124897423272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84-4919-920B-8A78E80DCD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4511488"/>
        <c:axId val="34513280"/>
      </c:barChart>
      <c:catAx>
        <c:axId val="3451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34513280"/>
        <c:crosses val="autoZero"/>
        <c:auto val="1"/>
        <c:lblAlgn val="ctr"/>
        <c:lblOffset val="100"/>
        <c:noMultiLvlLbl val="0"/>
      </c:catAx>
      <c:valAx>
        <c:axId val="34513280"/>
        <c:scaling>
          <c:orientation val="minMax"/>
        </c:scaling>
        <c:delete val="1"/>
        <c:axPos val="l"/>
        <c:numFmt formatCode="0.0_);[Red]\(0.0\)" sourceLinked="1"/>
        <c:majorTickMark val="out"/>
        <c:minorTickMark val="none"/>
        <c:tickLblPos val="nextTo"/>
        <c:crossAx val="3451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3672225300733571E-2"/>
          <c:y val="2.7814082717906616E-2"/>
          <c:w val="0.9334932102807656"/>
          <c:h val="9.6478356246175484E-2"/>
        </c:manualLayout>
      </c:layout>
      <c:overlay val="0"/>
      <c:txPr>
        <a:bodyPr/>
        <a:lstStyle/>
        <a:p>
          <a:pPr>
            <a:defRPr lang="en-US" sz="10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35160114755369465"/>
          <c:w val="0.9684670588146701"/>
          <c:h val="0.327204776304569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偶尔登录4G网络</c:v>
                </c:pt>
                <c:pt idx="1">
                  <c:v>不稳定使用4G网络</c:v>
                </c:pt>
                <c:pt idx="2">
                  <c:v>稳定使用4G网络</c:v>
                </c:pt>
              </c:strCache>
            </c:strRef>
          </c:cat>
          <c:val>
            <c:numRef>
              <c:f>Sheet1!$B$2:$B$4</c:f>
              <c:numCache>
                <c:formatCode>0.0_ </c:formatCode>
                <c:ptCount val="3"/>
                <c:pt idx="0">
                  <c:v>-35.555555555555557</c:v>
                </c:pt>
                <c:pt idx="1">
                  <c:v>-27.494456762749447</c:v>
                </c:pt>
                <c:pt idx="2">
                  <c:v>-14.742628685657166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D16-486F-B65D-3B5541BB4F2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D16-486F-B65D-3B5541BB4F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D16-486F-B65D-3B5541BB4F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偶尔登录4G网络</c:v>
                </c:pt>
                <c:pt idx="1">
                  <c:v>不稳定使用4G网络</c:v>
                </c:pt>
                <c:pt idx="2">
                  <c:v>稳定使用4G网络</c:v>
                </c:pt>
              </c:strCache>
            </c:strRef>
          </c:cat>
          <c:val>
            <c:numRef>
              <c:f>Sheet1!$C$2:$C$4</c:f>
              <c:numCache>
                <c:formatCode>0.0_ </c:formatCode>
                <c:ptCount val="3"/>
                <c:pt idx="0">
                  <c:v>-45.689655172413801</c:v>
                </c:pt>
                <c:pt idx="1">
                  <c:v>-41.987179487179475</c:v>
                </c:pt>
                <c:pt idx="2">
                  <c:v>-24.045034177724151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D16-486F-B65D-3B5541BB4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15"/>
        <c:axId val="36346880"/>
        <c:axId val="36377344"/>
      </c:barChart>
      <c:catAx>
        <c:axId val="363468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200"/>
            </a:pPr>
            <a:endParaRPr lang="zh-CN"/>
          </a:p>
        </c:txPr>
        <c:crossAx val="36377344"/>
        <c:crosses val="autoZero"/>
        <c:auto val="1"/>
        <c:lblAlgn val="ctr"/>
        <c:lblOffset val="100"/>
        <c:noMultiLvlLbl val="0"/>
      </c:catAx>
      <c:valAx>
        <c:axId val="3637734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3634688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2056496970037002"/>
          <c:y val="0.2056158796619369"/>
          <c:w val="0.31536587552647077"/>
          <c:h val="7.5087229588276433E-2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64083663145076"/>
          <c:y val="6.7841715613549888E-2"/>
          <c:w val="0.83558546712354564"/>
          <c:h val="0.7306265856790116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偶尔登录4G网络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Sheet1!$B$2:$C$2</c:f>
              <c:numCache>
                <c:formatCode>0.0_ </c:formatCode>
                <c:ptCount val="2"/>
                <c:pt idx="0">
                  <c:v>6.838905775075979</c:v>
                </c:pt>
                <c:pt idx="1">
                  <c:v>6.9398743643434084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E92-4DA0-8D1B-2C3B9E5475AA}"/>
            </c:ext>
          </c:extLst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不稳定使用4G网络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Sheet1!$B$3:$C$3</c:f>
              <c:numCache>
                <c:formatCode>0.0_ </c:formatCode>
                <c:ptCount val="2"/>
                <c:pt idx="0">
                  <c:v>17.135258358662654</c:v>
                </c:pt>
                <c:pt idx="1">
                  <c:v>18.66586897995813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E92-4DA0-8D1B-2C3B9E5475AA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稳定使用4G网络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Sheet1!$B$1:$C$1</c:f>
              <c:strCache>
                <c:ptCount val="2"/>
                <c:pt idx="0">
                  <c:v>17Q4</c:v>
                </c:pt>
                <c:pt idx="1">
                  <c:v>18Q1</c:v>
                </c:pt>
              </c:strCache>
            </c:strRef>
          </c:cat>
          <c:val>
            <c:numRef>
              <c:f>Sheet1!$B$4:$C$4</c:f>
              <c:numCache>
                <c:formatCode>0.0_ </c:formatCode>
                <c:ptCount val="2"/>
                <c:pt idx="0">
                  <c:v>76.025835866261176</c:v>
                </c:pt>
                <c:pt idx="1">
                  <c:v>74.394256655698527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E92-4DA0-8D1B-2C3B9E547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serLines/>
        <c:axId val="37059584"/>
        <c:axId val="37077760"/>
      </c:barChart>
      <c:catAx>
        <c:axId val="370595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lang="en-US" sz="900"/>
            </a:pPr>
            <a:endParaRPr lang="zh-CN"/>
          </a:p>
        </c:txPr>
        <c:crossAx val="37077760"/>
        <c:crosses val="autoZero"/>
        <c:auto val="1"/>
        <c:lblAlgn val="ctr"/>
        <c:lblOffset val="100"/>
        <c:noMultiLvlLbl val="0"/>
      </c:catAx>
      <c:valAx>
        <c:axId val="37077760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370595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6.581120733769083E-3"/>
          <c:y val="0.84170930043390768"/>
          <c:w val="0.98116452154086098"/>
          <c:h val="0.13068150087048158"/>
        </c:manualLayout>
      </c:layout>
      <c:overlay val="0"/>
      <c:txPr>
        <a:bodyPr/>
        <a:lstStyle/>
        <a:p>
          <a:pPr>
            <a:defRPr sz="10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1年内</c:v>
                </c:pt>
                <c:pt idx="1">
                  <c:v>1-2年</c:v>
                </c:pt>
                <c:pt idx="2">
                  <c:v>2-3年</c:v>
                </c:pt>
                <c:pt idx="3">
                  <c:v>3-4年</c:v>
                </c:pt>
                <c:pt idx="4">
                  <c:v>4-5年</c:v>
                </c:pt>
                <c:pt idx="5">
                  <c:v>5年以上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44.264317180616743</c:v>
                </c:pt>
                <c:pt idx="1">
                  <c:v>16.971862438588655</c:v>
                </c:pt>
                <c:pt idx="2">
                  <c:v>5.0314465408805038</c:v>
                </c:pt>
                <c:pt idx="3">
                  <c:v>-0.59844404548174746</c:v>
                </c:pt>
                <c:pt idx="4">
                  <c:v>-2.7284263959390862</c:v>
                </c:pt>
                <c:pt idx="5" formatCode="0.0">
                  <c:v>4.3363994743758418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1年内</c:v>
                </c:pt>
                <c:pt idx="1">
                  <c:v>1-2年</c:v>
                </c:pt>
                <c:pt idx="2">
                  <c:v>2-3年</c:v>
                </c:pt>
                <c:pt idx="3">
                  <c:v>3-4年</c:v>
                </c:pt>
                <c:pt idx="4">
                  <c:v>4-5年</c:v>
                </c:pt>
                <c:pt idx="5">
                  <c:v>5年以上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47.536464913288029</c:v>
                </c:pt>
                <c:pt idx="1">
                  <c:v>33.879392212725563</c:v>
                </c:pt>
                <c:pt idx="2">
                  <c:v>14.13509060955519</c:v>
                </c:pt>
                <c:pt idx="3">
                  <c:v>4.7297297297297334</c:v>
                </c:pt>
                <c:pt idx="4">
                  <c:v>6.9215291750503134</c:v>
                </c:pt>
                <c:pt idx="5">
                  <c:v>10.948304247612768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4E-42BE-AA50-E637503CC5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5909632"/>
        <c:axId val="35911168"/>
      </c:barChart>
      <c:catAx>
        <c:axId val="359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/>
            </a:pPr>
            <a:endParaRPr lang="zh-CN"/>
          </a:p>
        </c:txPr>
        <c:crossAx val="35911168"/>
        <c:crosses val="autoZero"/>
        <c:auto val="1"/>
        <c:lblAlgn val="ctr"/>
        <c:lblOffset val="100"/>
        <c:noMultiLvlLbl val="0"/>
      </c:catAx>
      <c:valAx>
        <c:axId val="3591116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359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6032735508718"/>
          <c:y val="0.14832698810026887"/>
          <c:w val="0.30040529910326508"/>
          <c:h val="0.1241938429401889"/>
        </c:manualLayout>
      </c:layout>
      <c:overlay val="0"/>
      <c:txPr>
        <a:bodyPr/>
        <a:lstStyle/>
        <a:p>
          <a:pPr>
            <a:defRPr lang="en-US" sz="10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2941069879240536"/>
          <c:w val="0.98055971443993217"/>
          <c:h val="0.77058930120759561"/>
        </c:manualLayout>
      </c:layout>
      <c:lineChart>
        <c:grouping val="standard"/>
        <c:varyColors val="1"/>
        <c:ser>
          <c:idx val="3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4"/>
              <c:layout>
                <c:manualLayout>
                  <c:x val="-1.2566120551642797E-2"/>
                  <c:y val="3.4398711200316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88E-4568-9922-2B472E781E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00CC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4" formatCode="0.0_ ">
                  <c:v>-0.65510129807109319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5A-43A8-A833-5CC209A54D8B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diamond"/>
            <c:size val="5"/>
            <c:spPr>
              <a:solidFill>
                <a:schemeClr val="accent3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4"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accent3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4" formatCode="0.0">
                  <c:v>6.9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5A-43A8-A833-5CC209A54D8B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5"/>
                <c:pt idx="0">
                  <c:v>-6.5544221867191124E-2</c:v>
                </c:pt>
                <c:pt idx="1">
                  <c:v>-1.0866678922319586</c:v>
                </c:pt>
                <c:pt idx="2">
                  <c:v>0.75756028832213651</c:v>
                </c:pt>
                <c:pt idx="3">
                  <c:v>4.2485125112071076</c:v>
                </c:pt>
                <c:pt idx="4">
                  <c:v>7.5217639626854043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E5A-43A8-A833-5CC209A54D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354176"/>
        <c:axId val="86372352"/>
      </c:lineChart>
      <c:catAx>
        <c:axId val="863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86372352"/>
        <c:crosses val="autoZero"/>
        <c:auto val="1"/>
        <c:lblAlgn val="ctr"/>
        <c:lblOffset val="100"/>
        <c:noMultiLvlLbl val="1"/>
      </c:catAx>
      <c:valAx>
        <c:axId val="86372352"/>
        <c:scaling>
          <c:orientation val="minMax"/>
          <c:max val="10"/>
          <c:min val="-1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solidFill>
            <a:schemeClr val="bg1"/>
          </a:solidFill>
          <a:ln>
            <a:solidFill>
              <a:schemeClr val="bg1"/>
            </a:solidFill>
          </a:ln>
        </c:spPr>
        <c:crossAx val="86354176"/>
        <c:crosses val="autoZero"/>
        <c:crossBetween val="between"/>
        <c:minorUnit val="1"/>
      </c:valAx>
      <c:spPr>
        <a:noFill/>
        <a:ln w="25389">
          <a:noFill/>
        </a:ln>
      </c:spPr>
    </c:plotArea>
    <c:legend>
      <c:legendPos val="t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21832906648412E-4"/>
          <c:w val="0.98055971443993217"/>
          <c:h val="0.99919578167093348"/>
        </c:manualLayout>
      </c:layout>
      <c:lineChart>
        <c:grouping val="standard"/>
        <c:varyColors val="1"/>
        <c:ser>
          <c:idx val="3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4"/>
              <c:layout>
                <c:manualLayout>
                  <c:x val="1.5372968894928989E-4"/>
                  <c:y val="4.41145428285747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900" b="1">
                      <a:solidFill>
                        <a:srgbClr val="0000CC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AC8-4983-A71C-309CFB31AD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00CC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4" formatCode="0.0_ ">
                  <c:v>-0.80053368912608358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5A-43A8-A833-5CC209A54D8B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diamond"/>
            <c:size val="5"/>
            <c:spPr>
              <a:solidFill>
                <a:schemeClr val="accent3"/>
              </a:solidFill>
              <a:ln>
                <a:solidFill>
                  <a:srgbClr val="92D050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4">
                  <c:v>5.5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5A-43A8-A833-5CC209A54D8B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5"/>
                <c:pt idx="0">
                  <c:v>12.059635560463864</c:v>
                </c:pt>
                <c:pt idx="1">
                  <c:v>13.347045416643505</c:v>
                </c:pt>
                <c:pt idx="2">
                  <c:v>13.44445057674268</c:v>
                </c:pt>
                <c:pt idx="3">
                  <c:v>13.666003536693196</c:v>
                </c:pt>
                <c:pt idx="4">
                  <c:v>15.985858797997828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E5A-43A8-A833-5CC209A54D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925120"/>
        <c:axId val="199923968"/>
      </c:lineChart>
      <c:catAx>
        <c:axId val="1999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99923968"/>
        <c:crosses val="autoZero"/>
        <c:auto val="1"/>
        <c:lblAlgn val="ctr"/>
        <c:lblOffset val="100"/>
        <c:noMultiLvlLbl val="1"/>
      </c:catAx>
      <c:valAx>
        <c:axId val="199923968"/>
        <c:scaling>
          <c:orientation val="minMax"/>
          <c:max val="20"/>
          <c:min val="-1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199925120"/>
        <c:crosses val="autoZero"/>
        <c:crossBetween val="between"/>
        <c:minorUnit val="1"/>
      </c:valAx>
      <c:spPr>
        <a:noFill/>
        <a:ln w="25389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040773247416956E-4"/>
          <c:w val="0.98055971443993217"/>
          <c:h val="0.99919578167093348"/>
        </c:manualLayout>
      </c:layout>
      <c:lineChart>
        <c:grouping val="standard"/>
        <c:varyColors val="1"/>
        <c:ser>
          <c:idx val="3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4"/>
              <c:layout>
                <c:manualLayout>
                  <c:x val="0"/>
                  <c:y val="3.36510690015174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900" b="1">
                      <a:solidFill>
                        <a:srgbClr val="0000CC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89A-46D8-BE42-427B6C8ABB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chemeClr val="tx1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4" formatCode="0.0_ ">
                  <c:v>-0.57197330791229739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E5A-43A8-A833-5CC209A54D8B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diamond"/>
            <c:size val="5"/>
            <c:spPr>
              <a:solidFill>
                <a:schemeClr val="accent3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4"/>
              <c:layout>
                <c:manualLayout>
                  <c:x val="-1.3742013161328341E-3"/>
                  <c:y val="-1.42062467209219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89A-46D8-BE42-427B6C8ABBB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4" formatCode="0.0_ ">
                  <c:v>7.6615969581748891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E5A-43A8-A833-5CC209A54D8B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5"/>
                <c:pt idx="0">
                  <c:v>-7.2154206824693938</c:v>
                </c:pt>
                <c:pt idx="1">
                  <c:v>-9.4710669077757696</c:v>
                </c:pt>
                <c:pt idx="2">
                  <c:v>-6.6928113048551241</c:v>
                </c:pt>
                <c:pt idx="3">
                  <c:v>-1.2524209167204639</c:v>
                </c:pt>
                <c:pt idx="4">
                  <c:v>-0.75659020883259165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E5A-43A8-A833-5CC209A54D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8618112"/>
        <c:axId val="198624000"/>
      </c:lineChart>
      <c:catAx>
        <c:axId val="19861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98624000"/>
        <c:crosses val="autoZero"/>
        <c:auto val="1"/>
        <c:lblAlgn val="ctr"/>
        <c:lblOffset val="100"/>
        <c:noMultiLvlLbl val="1"/>
      </c:catAx>
      <c:valAx>
        <c:axId val="198624000"/>
        <c:scaling>
          <c:orientation val="minMax"/>
          <c:max val="10"/>
          <c:min val="-10"/>
        </c:scaling>
        <c:delete val="1"/>
        <c:axPos val="l"/>
        <c:numFmt formatCode="General" sourceLinked="1"/>
        <c:majorTickMark val="out"/>
        <c:minorTickMark val="none"/>
        <c:tickLblPos val="none"/>
        <c:crossAx val="198618112"/>
        <c:crosses val="autoZero"/>
        <c:crossBetween val="between"/>
        <c:minorUnit val="1"/>
      </c:valAx>
      <c:spPr>
        <a:noFill/>
        <a:ln w="25389">
          <a:noFill/>
        </a:ln>
      </c:spPr>
    </c:plotArea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1083736946723E-2"/>
          <c:y val="0.31460581472954846"/>
          <c:w val="0.90044514124135333"/>
          <c:h val="0.4184015617930626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52.905535665106029</c:v>
                </c:pt>
                <c:pt idx="1">
                  <c:v>52.274456108321978</c:v>
                </c:pt>
                <c:pt idx="2">
                  <c:v>53.046039373740442</c:v>
                </c:pt>
                <c:pt idx="3" formatCode="0.0">
                  <c:v>50.581125058112441</c:v>
                </c:pt>
                <c:pt idx="4" formatCode="0.0">
                  <c:v>55.579601053820028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620-4A01-8342-1F9A4F1B36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BBB59"/>
              </a:solidFill>
              <a:ln>
                <a:solidFill>
                  <a:srgbClr val="9BBB59"/>
                </a:solidFill>
              </a:ln>
            </c:spPr>
          </c:marker>
          <c:dLbls>
            <c:dLbl>
              <c:idx val="4"/>
              <c:layout>
                <c:manualLayout>
                  <c:x val="-2.0017357708782449E-4"/>
                  <c:y val="3.6541658230284491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chemeClr val="accent3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620-4A01-8342-1F9A4F1B3627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;[Red]\-0.0\ ">
                  <c:v>50.707547169811257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620-4A01-8342-1F9A4F1B36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0"/>
                  <c:y val="-4.9158486500538714E-3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0070C0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620-4A01-8342-1F9A4F1B36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51.860202931228862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620-4A01-8342-1F9A4F1B3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277248"/>
        <c:axId val="202278784"/>
      </c:lineChart>
      <c:catAx>
        <c:axId val="202277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2278784"/>
        <c:crosses val="autoZero"/>
        <c:auto val="1"/>
        <c:lblAlgn val="ctr"/>
        <c:lblOffset val="100"/>
        <c:noMultiLvlLbl val="0"/>
      </c:catAx>
      <c:valAx>
        <c:axId val="202278784"/>
        <c:scaling>
          <c:orientation val="minMax"/>
          <c:max val="56"/>
          <c:min val="10"/>
        </c:scaling>
        <c:delete val="1"/>
        <c:axPos val="l"/>
        <c:numFmt formatCode="0.0_ ;[Red]\-0.0\ " sourceLinked="1"/>
        <c:majorTickMark val="out"/>
        <c:minorTickMark val="none"/>
        <c:tickLblPos val="nextTo"/>
        <c:crossAx val="202277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1083736946723E-2"/>
          <c:y val="0.39736973957936889"/>
          <c:w val="0.90044514124135333"/>
          <c:h val="0.475318761749394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2.4363493928711284</c:v>
                </c:pt>
                <c:pt idx="1">
                  <c:v>1.4032073310423818</c:v>
                </c:pt>
                <c:pt idx="2">
                  <c:v>4.9692731510913459</c:v>
                </c:pt>
                <c:pt idx="3" formatCode="0.0">
                  <c:v>19.74748471098836</c:v>
                </c:pt>
                <c:pt idx="4" formatCode="0.0">
                  <c:v>17.397922636103129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8DE-433A-A70B-B5B2D2BDF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">
                  <c:v>-12.179487179487202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8DE-433A-A70B-B5B2D2BDF6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-7.1310786976119173E-2"/>
                  <c:y val="-9.3531681440308226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chemeClr val="accent1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8DE-433A-A70B-B5B2D2BDF670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22.005420054200542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8DE-433A-A70B-B5B2D2BDF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459968"/>
        <c:axId val="203474048"/>
      </c:lineChart>
      <c:catAx>
        <c:axId val="203459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3474048"/>
        <c:crosses val="autoZero"/>
        <c:auto val="1"/>
        <c:lblAlgn val="ctr"/>
        <c:lblOffset val="100"/>
        <c:noMultiLvlLbl val="0"/>
      </c:catAx>
      <c:valAx>
        <c:axId val="203474048"/>
        <c:scaling>
          <c:orientation val="minMax"/>
        </c:scaling>
        <c:delete val="1"/>
        <c:axPos val="l"/>
        <c:numFmt formatCode="0.0_ ;[Red]\-0.0\ " sourceLinked="1"/>
        <c:majorTickMark val="out"/>
        <c:minorTickMark val="none"/>
        <c:tickLblPos val="nextTo"/>
        <c:crossAx val="203459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020234879940542E-2"/>
          <c:y val="9.9489054727166779E-2"/>
          <c:w val="0.89971580161675069"/>
          <c:h val="0.743967839476906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layout>
                <c:manualLayout>
                  <c:x val="-7.465655047547011E-2"/>
                  <c:y val="-8.188330612155833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526-4601-8545-70DEAE7D1135}"/>
                </c:ext>
              </c:extLst>
            </c:dLbl>
            <c:dLbl>
              <c:idx val="1"/>
              <c:layout>
                <c:manualLayout>
                  <c:x val="-2.2001932056660636E-2"/>
                  <c:y val="-2.716432804108944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658-4172-9B78-870BA1611B6B}"/>
                </c:ext>
              </c:extLst>
            </c:dLbl>
            <c:dLbl>
              <c:idx val="2"/>
              <c:layout>
                <c:manualLayout>
                  <c:x val="-4.9771033650313498E-3"/>
                  <c:y val="-1.9694646190715212E-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658-4172-9B78-870BA1611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0">
                    <a:solidFill>
                      <a:srgbClr val="0070C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4.5999999999999996</c:v>
                </c:pt>
                <c:pt idx="1">
                  <c:v>-9.2000000000000011</c:v>
                </c:pt>
                <c:pt idx="2">
                  <c:v>-4.7</c:v>
                </c:pt>
                <c:pt idx="3">
                  <c:v>-3</c:v>
                </c:pt>
                <c:pt idx="4">
                  <c:v>-4.9000000000000004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658-4172-9B78-870BA1611B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7.4656550475470138E-2"/>
                  <c:y val="-8.8182021977062763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526-4601-8545-70DEAE7D1135}"/>
                </c:ext>
              </c:extLst>
            </c:dLbl>
            <c:dLbl>
              <c:idx val="1"/>
              <c:layout>
                <c:manualLayout>
                  <c:x val="-2.4885516825156741E-2"/>
                  <c:y val="-0.16084093312251646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658-4172-9B78-870BA1611B6B}"/>
                </c:ext>
              </c:extLst>
            </c:dLbl>
            <c:dLbl>
              <c:idx val="2"/>
              <c:layout>
                <c:manualLayout>
                  <c:x val="-7.991190135145999E-3"/>
                  <c:y val="2.88401832281563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658-4172-9B78-870BA1611B6B}"/>
                </c:ext>
              </c:extLst>
            </c:dLbl>
            <c:dLbl>
              <c:idx val="3"/>
              <c:layout>
                <c:manualLayout>
                  <c:x val="2.4885516825156741E-2"/>
                  <c:y val="-3.9470134167607342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658-4172-9B78-870BA1611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 b="0">
                    <a:solidFill>
                      <a:srgbClr val="00B05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9.5</c:v>
                </c:pt>
                <c:pt idx="1">
                  <c:v>6.6</c:v>
                </c:pt>
                <c:pt idx="2">
                  <c:v>6.2</c:v>
                </c:pt>
                <c:pt idx="3">
                  <c:v>7.9</c:v>
                </c:pt>
                <c:pt idx="4">
                  <c:v>13.7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7658-4172-9B78-870BA1611B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4.977103365031349E-2"/>
                  <c:y val="0.132273032965594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526-4601-8545-70DEAE7D1135}"/>
                </c:ext>
              </c:extLst>
            </c:dLbl>
            <c:dLbl>
              <c:idx val="1"/>
              <c:layout>
                <c:manualLayout>
                  <c:x val="0"/>
                  <c:y val="0.1528651805031319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658-4172-9B78-870BA1611B6B}"/>
                </c:ext>
              </c:extLst>
            </c:dLbl>
            <c:dLbl>
              <c:idx val="2"/>
              <c:layout>
                <c:manualLayout>
                  <c:x val="-7.3425235175296602E-2"/>
                  <c:y val="-8.13172959977826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658-4172-9B78-870BA1611B6B}"/>
                </c:ext>
              </c:extLst>
            </c:dLbl>
            <c:dLbl>
              <c:idx val="4"/>
              <c:layout>
                <c:manualLayout>
                  <c:x val="-7.2824337150672824E-2"/>
                  <c:y val="-5.92182628103478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C5-455E-9B71-27BA573349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2.6</c:v>
                </c:pt>
                <c:pt idx="1">
                  <c:v>3.4</c:v>
                </c:pt>
                <c:pt idx="2">
                  <c:v>9.8000000000000007</c:v>
                </c:pt>
                <c:pt idx="3">
                  <c:v>12.3</c:v>
                </c:pt>
                <c:pt idx="4">
                  <c:v>19.600000000000001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658-4172-9B78-870BA1611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67744"/>
        <c:axId val="185969280"/>
      </c:lineChart>
      <c:catAx>
        <c:axId val="185967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/>
            </a:pPr>
            <a:endParaRPr lang="zh-CN"/>
          </a:p>
        </c:txPr>
        <c:crossAx val="185969280"/>
        <c:crosses val="autoZero"/>
        <c:auto val="1"/>
        <c:lblAlgn val="ctr"/>
        <c:lblOffset val="100"/>
        <c:noMultiLvlLbl val="0"/>
      </c:catAx>
      <c:valAx>
        <c:axId val="185969280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185967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1083736946723E-2"/>
          <c:y val="0.39736973957936911"/>
          <c:w val="0.90044514124135311"/>
          <c:h val="0.3963038040246985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29.592507394019059</c:v>
                </c:pt>
                <c:pt idx="1">
                  <c:v>27.37062518695782</c:v>
                </c:pt>
                <c:pt idx="2">
                  <c:v>28.542558250118876</c:v>
                </c:pt>
                <c:pt idx="3" formatCode="0.0">
                  <c:v>37.883387417565139</c:v>
                </c:pt>
                <c:pt idx="4" formatCode="0.0">
                  <c:v>40.552995391705068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BFF-4708-9F90-6920707888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BBB59"/>
                </a:solidFill>
              </a:ln>
            </c:spPr>
          </c:marker>
          <c:dLbls>
            <c:dLbl>
              <c:idx val="4"/>
              <c:layout>
                <c:manualLayout>
                  <c:x val="4.244239760351637E-3"/>
                  <c:y val="-6.6649272010299901E-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BFF-4708-9F90-6920707888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">
                  <c:v>41.2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BFF-4708-9F90-6920707888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-2.2113581007307034E-3"/>
                  <c:y val="-3.191776864147864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chemeClr val="accent1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BFF-4708-9F90-6920707888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2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43.3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BFF-4708-9F90-692070788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954816"/>
        <c:axId val="203972992"/>
      </c:lineChart>
      <c:catAx>
        <c:axId val="203954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3972992"/>
        <c:crosses val="autoZero"/>
        <c:auto val="1"/>
        <c:lblAlgn val="ctr"/>
        <c:lblOffset val="100"/>
        <c:noMultiLvlLbl val="0"/>
      </c:catAx>
      <c:valAx>
        <c:axId val="203972992"/>
        <c:scaling>
          <c:orientation val="minMax"/>
        </c:scaling>
        <c:delete val="1"/>
        <c:axPos val="l"/>
        <c:numFmt formatCode="0.0_ ;[Red]\-0.0\ " sourceLinked="1"/>
        <c:majorTickMark val="out"/>
        <c:minorTickMark val="none"/>
        <c:tickLblPos val="nextTo"/>
        <c:crossAx val="203954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1083736946723E-2"/>
          <c:y val="0.39736973957936866"/>
          <c:w val="0.90044514124135355"/>
          <c:h val="0.475318761749393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-15.423580089342698</c:v>
                </c:pt>
                <c:pt idx="1">
                  <c:v>-19.463789702507935</c:v>
                </c:pt>
                <c:pt idx="2">
                  <c:v>-15.407806407525024</c:v>
                </c:pt>
                <c:pt idx="3">
                  <c:v>-8.7363371864433432</c:v>
                </c:pt>
                <c:pt idx="4">
                  <c:v>-8.1584392550990295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952-43A0-9471-083EE4285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;[Red]\-0.0\ ">
                  <c:v>12.129796549060009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952-43A0-9471-083EE4285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-8.8888266748789205E-2"/>
                  <c:y val="8.12416631972322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952-43A0-9471-083EE4285B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accent1"/>
                    </a:solidFill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-13.405088062622312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952-43A0-9471-083EE4285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02816"/>
        <c:axId val="203819264"/>
      </c:lineChart>
      <c:catAx>
        <c:axId val="204002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3819264"/>
        <c:crosses val="autoZero"/>
        <c:auto val="1"/>
        <c:lblAlgn val="ctr"/>
        <c:lblOffset val="100"/>
        <c:noMultiLvlLbl val="0"/>
      </c:catAx>
      <c:valAx>
        <c:axId val="20381926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04002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11083736946723E-2"/>
          <c:y val="0.49896948896863291"/>
          <c:w val="0.90044514124135355"/>
          <c:h val="0.326935903284296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8.8888266748789347E-3"/>
                  <c:y val="0.1254893177629968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D1D-45DF-9248-D6C1470D247C}"/>
                </c:ext>
              </c:extLst>
            </c:dLbl>
            <c:dLbl>
              <c:idx val="1"/>
              <c:layout>
                <c:manualLayout>
                  <c:x val="-3.9999720036955122E-2"/>
                  <c:y val="0.1098031530426220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1D-45DF-9248-D6C1470D247C}"/>
                </c:ext>
              </c:extLst>
            </c:dLbl>
            <c:dLbl>
              <c:idx val="2"/>
              <c:layout>
                <c:manualLayout>
                  <c:x val="0"/>
                  <c:y val="0.1254893177629968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1D-45DF-9248-D6C1470D247C}"/>
                </c:ext>
              </c:extLst>
            </c:dLbl>
            <c:dLbl>
              <c:idx val="3"/>
              <c:layout>
                <c:manualLayout>
                  <c:x val="-8.8888266748789347E-3"/>
                  <c:y val="0.1105097370390351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1D-45DF-9248-D6C1470D247C}"/>
                </c:ext>
              </c:extLst>
            </c:dLbl>
            <c:dLbl>
              <c:idx val="4"/>
              <c:layout>
                <c:manualLayout>
                  <c:x val="-6.6666200061591879E-2"/>
                  <c:y val="0.1341965022779156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D1D-45DF-9248-D6C1470D247C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-14.823654203129154</c:v>
                </c:pt>
                <c:pt idx="1">
                  <c:v>-18.593196860089272</c:v>
                </c:pt>
                <c:pt idx="2">
                  <c:v>-14.488724127278344</c:v>
                </c:pt>
                <c:pt idx="3">
                  <c:v>-8.9948600799543108</c:v>
                </c:pt>
                <c:pt idx="4">
                  <c:v>-9.274359607940033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7D1D-45DF-9248-D6C1470D24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BBB59"/>
              </a:solidFill>
              <a:ln>
                <a:solidFill>
                  <a:srgbClr val="9BBB59"/>
                </a:solidFill>
              </a:ln>
            </c:spPr>
          </c:marker>
          <c:dLbls>
            <c:dLbl>
              <c:idx val="4"/>
              <c:layout>
                <c:manualLayout>
                  <c:x val="-6.2221786724152392E-2"/>
                  <c:y val="-5.8341416580070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D1D-45DF-9248-D6C1470D2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;[Red]\-0.0\ ">
                  <c:v>0.17196904557179729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7D1D-45DF-9248-D6C1470D24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-7.5955023936840366E-2"/>
                  <c:y val="-7.32021020284146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7D1D-45DF-9248-D6C1470D24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0070C0"/>
                    </a:solidFill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19.905660377358487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7D1D-45DF-9248-D6C1470D2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907456"/>
        <c:axId val="203908992"/>
      </c:lineChart>
      <c:catAx>
        <c:axId val="203907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3908992"/>
        <c:crosses val="autoZero"/>
        <c:auto val="1"/>
        <c:lblAlgn val="ctr"/>
        <c:lblOffset val="100"/>
        <c:noMultiLvlLbl val="0"/>
      </c:catAx>
      <c:valAx>
        <c:axId val="203908992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203907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473911199819192E-2"/>
          <c:y val="0.37447036301553055"/>
          <c:w val="0.82673292003504317"/>
          <c:h val="0.308509621557540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13.024905878945846</c:v>
                </c:pt>
                <c:pt idx="1">
                  <c:v>13.000903886712861</c:v>
                </c:pt>
                <c:pt idx="2">
                  <c:v>12.509033097268414</c:v>
                </c:pt>
                <c:pt idx="3" formatCode="0.0">
                  <c:v>16.753145212879382</c:v>
                </c:pt>
                <c:pt idx="4" formatCode="0.0">
                  <c:v>19.058982440342188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531-4922-899E-54E8F0943F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 formatCode="0.0_ ;[Red]\-0.0\ ">
                  <c:v>5.2784704904405766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531-4922-899E-54E8F0943F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4F81BD"/>
              </a:solidFill>
            </a:ln>
          </c:spPr>
          <c:marker>
            <c:spPr>
              <a:solidFill>
                <a:srgbClr val="4F81BD"/>
              </a:solidFill>
              <a:ln>
                <a:solidFill>
                  <a:srgbClr val="4F81BD"/>
                </a:solidFill>
              </a:ln>
            </c:spPr>
          </c:marker>
          <c:dLbls>
            <c:dLbl>
              <c:idx val="4"/>
              <c:layout>
                <c:manualLayout>
                  <c:x val="-1.6433489315995666E-2"/>
                  <c:y val="4.95244972491218E-3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0070C0"/>
                      </a:solidFill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31-4922-899E-54E8F0943FB2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 formatCode="0.0_ ">
                  <c:v>-12.225969645868465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531-4922-899E-54E8F0943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20352"/>
        <c:axId val="204022144"/>
      </c:lineChart>
      <c:catAx>
        <c:axId val="204020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04022144"/>
        <c:crosses val="autoZero"/>
        <c:auto val="1"/>
        <c:lblAlgn val="ctr"/>
        <c:lblOffset val="100"/>
        <c:noMultiLvlLbl val="0"/>
      </c:catAx>
      <c:valAx>
        <c:axId val="204022144"/>
        <c:scaling>
          <c:orientation val="minMax"/>
        </c:scaling>
        <c:delete val="1"/>
        <c:axPos val="l"/>
        <c:numFmt formatCode="0.0_ ;[Red]\-0.0\ " sourceLinked="1"/>
        <c:majorTickMark val="out"/>
        <c:minorTickMark val="none"/>
        <c:tickLblPos val="nextTo"/>
        <c:crossAx val="20402035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2.6016078072816362E-2"/>
          <c:y val="9.8083604688319059E-2"/>
          <c:w val="0.87587462845148412"/>
          <c:h val="0.137091628043029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dLbls>
            <c:dLbl>
              <c:idx val="0"/>
              <c:layout>
                <c:manualLayout>
                  <c:x val="9.541898702602308E-3"/>
                  <c:y val="0.16234522190984818"/>
                </c:manualLayout>
              </c:layout>
              <c:numFmt formatCode="#,##0.0_ " sourceLinked="0"/>
              <c:spPr/>
              <c:txPr>
                <a:bodyPr/>
                <a:lstStyle/>
                <a:p>
                  <a:pPr algn="ctr">
                    <a:defRPr lang="zh-CN" altLang="en-US" sz="800" b="0" i="0" u="none" strike="noStrike" kern="1200" baseline="0">
                      <a:solidFill>
                        <a:srgbClr val="00B0F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2D1-4CD6-98C8-1FE1A392A665}"/>
                </c:ext>
              </c:extLst>
            </c:dLbl>
            <c:dLbl>
              <c:idx val="1"/>
              <c:layout>
                <c:manualLayout>
                  <c:x val="2.9155464784867751E-17"/>
                  <c:y val="0.1391530473512984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2D1-4CD6-98C8-1FE1A392A665}"/>
                </c:ext>
              </c:extLst>
            </c:dLbl>
            <c:dLbl>
              <c:idx val="2"/>
              <c:layout>
                <c:manualLayout>
                  <c:x val="3.1806329008674384E-3"/>
                  <c:y val="0.1391530473512984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2D1-4CD6-98C8-1FE1A392A665}"/>
                </c:ext>
              </c:extLst>
            </c:dLbl>
            <c:dLbl>
              <c:idx val="3"/>
              <c:layout>
                <c:manualLayout>
                  <c:x val="-3.1806329008674384E-3"/>
                  <c:y val="0.1507491346305734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2D1-4CD6-98C8-1FE1A392A665}"/>
                </c:ext>
              </c:extLst>
            </c:dLbl>
            <c:dLbl>
              <c:idx val="4"/>
              <c:layout>
                <c:manualLayout>
                  <c:x val="0"/>
                  <c:y val="0.2029315273873102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2D1-4CD6-98C8-1FE1A392A665}"/>
                </c:ext>
              </c:extLst>
            </c:dLbl>
            <c:dLbl>
              <c:idx val="5"/>
              <c:layout>
                <c:manualLayout>
                  <c:x val="6.361265801734876E-3"/>
                  <c:y val="2.3192174558549741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2D1-4CD6-98C8-1FE1A392A665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-13.40508806262231</c:v>
                </c:pt>
                <c:pt idx="1">
                  <c:v>-11.923076923076923</c:v>
                </c:pt>
                <c:pt idx="2">
                  <c:v>-14.502923976608187</c:v>
                </c:pt>
                <c:pt idx="3">
                  <c:v>4.2780748663101589</c:v>
                </c:pt>
                <c:pt idx="4">
                  <c:v>-12.529976019184653</c:v>
                </c:pt>
                <c:pt idx="5">
                  <c:v>-18.456209797130128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3"/>
              <c:layout>
                <c:manualLayout>
                  <c:x val="3.1806329008674376E-3"/>
                  <c:y val="-0.1159608727927486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2D1-4CD6-98C8-1FE1A392A665}"/>
                </c:ext>
              </c:extLst>
            </c:dLbl>
            <c:dLbl>
              <c:idx val="5"/>
              <c:layout>
                <c:manualLayout>
                  <c:x val="1.5903164504337073E-2"/>
                  <c:y val="-1.7394130918912312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2D1-4CD6-98C8-1FE1A392A665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12.129796549060007</c:v>
                </c:pt>
                <c:pt idx="1">
                  <c:v>-0.47846889952153115</c:v>
                </c:pt>
                <c:pt idx="2">
                  <c:v>16.647531572904704</c:v>
                </c:pt>
                <c:pt idx="3">
                  <c:v>-9.6209912536443145</c:v>
                </c:pt>
                <c:pt idx="4">
                  <c:v>18.309859154929583</c:v>
                </c:pt>
                <c:pt idx="5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3"/>
              <c:layout>
                <c:manualLayout>
                  <c:x val="-3.1806329008674376E-3"/>
                  <c:y val="0.1855373964683979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2D1-4CD6-98C8-1FE1A392A665}"/>
                </c:ext>
              </c:extLst>
            </c:dLbl>
            <c:dLbl>
              <c:idx val="4"/>
              <c:layout>
                <c:manualLayout>
                  <c:x val="-6.3612658017348743E-3"/>
                  <c:y val="2.899021819818718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2D1-4CD6-98C8-1FE1A392A665}"/>
                </c:ext>
              </c:extLst>
            </c:dLbl>
            <c:dLbl>
              <c:idx val="5"/>
              <c:layout>
                <c:manualLayout>
                  <c:x val="1.590291406080168E-2"/>
                  <c:y val="-5.2182849295606182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42D1-4CD6-98C8-1FE1A392A665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-8.1584392550990259</c:v>
                </c:pt>
                <c:pt idx="1">
                  <c:v>-12.531172069825434</c:v>
                </c:pt>
                <c:pt idx="2">
                  <c:v>-11.348017621145372</c:v>
                </c:pt>
                <c:pt idx="3">
                  <c:v>-11.471103327495621</c:v>
                </c:pt>
                <c:pt idx="4">
                  <c:v>-8.0131160979608573</c:v>
                </c:pt>
                <c:pt idx="5">
                  <c:v>-6.7481449148843309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42D1-4CD6-98C8-1FE1A392A6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740928"/>
        <c:axId val="204095488"/>
      </c:lineChart>
      <c:catAx>
        <c:axId val="211740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4095488"/>
        <c:crosses val="autoZero"/>
        <c:auto val="1"/>
        <c:lblAlgn val="ctr"/>
        <c:lblOffset val="100"/>
        <c:noMultiLvlLbl val="0"/>
      </c:catAx>
      <c:valAx>
        <c:axId val="20409548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117409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dLbls>
            <c:dLbl>
              <c:idx val="0"/>
              <c:layout>
                <c:manualLayout>
                  <c:x val="-1.2784814459121815E-2"/>
                  <c:y val="-0.17777653349757838"/>
                </c:manualLayout>
              </c:layout>
              <c:numFmt formatCode="#,##0.0_ " sourceLinked="0"/>
              <c:spPr/>
              <c:txPr>
                <a:bodyPr/>
                <a:lstStyle/>
                <a:p>
                  <a:pPr algn="ctr">
                    <a:defRPr lang="zh-CN" altLang="en-US" sz="800" b="0" i="0" u="none" strike="noStrike" kern="1200" baseline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2CE-404E-9301-46C050A6D0E9}"/>
                </c:ext>
              </c:extLst>
            </c:dLbl>
            <c:dLbl>
              <c:idx val="1"/>
              <c:layout>
                <c:manualLayout>
                  <c:x val="-6.3924072295609364E-3"/>
                  <c:y val="-0.12698323821255605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2CE-404E-9301-46C050A6D0E9}"/>
                </c:ext>
              </c:extLst>
            </c:dLbl>
            <c:dLbl>
              <c:idx val="5"/>
              <c:layout>
                <c:manualLayout>
                  <c:x val="-3.1962036147803376E-3"/>
                  <c:y val="0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2CE-404E-9301-46C050A6D0E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-12.225969645868465</c:v>
                </c:pt>
                <c:pt idx="1">
                  <c:v>-17.20754716981132</c:v>
                </c:pt>
                <c:pt idx="2">
                  <c:v>-10.495283018867928</c:v>
                </c:pt>
                <c:pt idx="3">
                  <c:v>-1.9867549668874178</c:v>
                </c:pt>
                <c:pt idx="4">
                  <c:v>-8.9795918367346967</c:v>
                </c:pt>
                <c:pt idx="5">
                  <c:v>-9.3333333333333357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433546145126774E-2"/>
                  <c:y val="-6.3491619106277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2CE-404E-9301-46C050A6D0E9}"/>
                </c:ext>
              </c:extLst>
            </c:dLbl>
            <c:dLbl>
              <c:idx val="1"/>
              <c:layout>
                <c:manualLayout>
                  <c:x val="-6.449511056347812E-2"/>
                  <c:y val="7.6189942927533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2CE-404E-9301-46C050A6D0E9}"/>
                </c:ext>
              </c:extLst>
            </c:dLbl>
            <c:dLbl>
              <c:idx val="2"/>
              <c:layout>
                <c:manualLayout>
                  <c:x val="-5.5363279999516839E-2"/>
                  <c:y val="-6.3491619106277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2CE-404E-9301-46C050A6D0E9}"/>
                </c:ext>
              </c:extLst>
            </c:dLbl>
            <c:dLbl>
              <c:idx val="3"/>
              <c:layout>
                <c:manualLayout>
                  <c:x val="-4.8970872769955855E-2"/>
                  <c:y val="0.100793195298220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2CE-404E-9301-46C050A6D0E9}"/>
                </c:ext>
              </c:extLst>
            </c:dLbl>
            <c:dLbl>
              <c:idx val="4"/>
              <c:layout>
                <c:manualLayout>
                  <c:x val="-4.5546153180197411E-2"/>
                  <c:y val="5.3174480968512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2CE-404E-9301-46C050A6D0E9}"/>
                </c:ext>
              </c:extLst>
            </c:dLbl>
            <c:dLbl>
              <c:idx val="5"/>
              <c:layout>
                <c:manualLayout>
                  <c:x val="-5.4335461451267615E-2"/>
                  <c:y val="-5.7142457195650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2CE-404E-9301-46C050A6D0E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5.2784704904405668</c:v>
                </c:pt>
                <c:pt idx="1">
                  <c:v>14.426727410782082</c:v>
                </c:pt>
                <c:pt idx="2">
                  <c:v>2.1566401816118037</c:v>
                </c:pt>
                <c:pt idx="3">
                  <c:v>13.513513513513514</c:v>
                </c:pt>
                <c:pt idx="4">
                  <c:v>6.4695009242144179</c:v>
                </c:pt>
                <c:pt idx="5">
                  <c:v>-0.5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3.1962036147804543E-3"/>
                  <c:y val="6.3491619106277987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2CE-404E-9301-46C050A6D0E9}"/>
                </c:ext>
              </c:extLst>
            </c:dLbl>
            <c:dLbl>
              <c:idx val="1"/>
              <c:layout>
                <c:manualLayout>
                  <c:x val="-9.5886108443413633E-3"/>
                  <c:y val="6.3491619106277987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2CE-404E-9301-46C050A6D0E9}"/>
                </c:ext>
              </c:extLst>
            </c:dLbl>
            <c:dLbl>
              <c:idx val="5"/>
              <c:layout>
                <c:manualLayout>
                  <c:x val="-9.5886108443413633E-3"/>
                  <c:y val="6.3491619106278586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A2CE-404E-9301-46C050A6D0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19.058982440342188</c:v>
                </c:pt>
                <c:pt idx="1">
                  <c:v>25.409184808517395</c:v>
                </c:pt>
                <c:pt idx="2">
                  <c:v>21.107614852108242</c:v>
                </c:pt>
                <c:pt idx="3">
                  <c:v>17.981651376146786</c:v>
                </c:pt>
                <c:pt idx="4">
                  <c:v>15.537226928221131</c:v>
                </c:pt>
                <c:pt idx="5">
                  <c:v>9.653465346534654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A2CE-404E-9301-46C050A6D0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573504"/>
        <c:axId val="203603968"/>
      </c:lineChart>
      <c:catAx>
        <c:axId val="203573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3603968"/>
        <c:crosses val="autoZero"/>
        <c:auto val="1"/>
        <c:lblAlgn val="ctr"/>
        <c:lblOffset val="100"/>
        <c:noMultiLvlLbl val="0"/>
      </c:catAx>
      <c:valAx>
        <c:axId val="20360396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0357350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lang="zh-CN" altLang="en-US" sz="900" b="0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5.8080263532151073E-2"/>
          <c:y val="4.3192479747148578E-2"/>
          <c:w val="0.91901600215831825"/>
          <c:h val="0.15273960787982696"/>
        </c:manualLayout>
      </c:layout>
      <c:overlay val="0"/>
      <c:txPr>
        <a:bodyPr/>
        <a:lstStyle/>
        <a:p>
          <a:pPr>
            <a:defRPr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numFmt formatCode="#,##0.0_ " sourceLinked="0"/>
              <c:spPr/>
              <c:txPr>
                <a:bodyPr/>
                <a:lstStyle/>
                <a:p>
                  <a:pPr algn="ctr">
                    <a:defRPr lang="zh-CN" altLang="en-US" sz="800" b="0" i="0" u="none" strike="noStrike" kern="1200" baseline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Sheet1!$B$2:$B$7</c:f>
              <c:numCache>
                <c:formatCode>0.0_ ;[Red]\-0.0\ </c:formatCode>
                <c:ptCount val="6"/>
                <c:pt idx="0">
                  <c:v>-8.1584392550990241</c:v>
                </c:pt>
                <c:pt idx="1">
                  <c:v>-12.531172069825436</c:v>
                </c:pt>
                <c:pt idx="2">
                  <c:v>-11.348017621145374</c:v>
                </c:pt>
                <c:pt idx="3">
                  <c:v>-11.471103327495621</c:v>
                </c:pt>
                <c:pt idx="4">
                  <c:v>-8.0131160979608573</c:v>
                </c:pt>
                <c:pt idx="5">
                  <c:v>-6.74814491488433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Sheet1!$C$2:$C$7</c:f>
              <c:numCache>
                <c:formatCode>0.0_ ;[Red]\-0.0\ </c:formatCode>
                <c:ptCount val="6"/>
                <c:pt idx="0">
                  <c:v>-8.7363371864433432</c:v>
                </c:pt>
                <c:pt idx="1">
                  <c:v>-8.0622347949080613</c:v>
                </c:pt>
                <c:pt idx="2">
                  <c:v>-11.160857051487048</c:v>
                </c:pt>
                <c:pt idx="3">
                  <c:v>-10.612065169528842</c:v>
                </c:pt>
                <c:pt idx="4">
                  <c:v>-7.4600529359866679</c:v>
                </c:pt>
                <c:pt idx="5">
                  <c:v>-8.8356663160449873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733632"/>
        <c:axId val="20374361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Lbls>
            <c:dLbl>
              <c:idx val="0"/>
              <c:layout>
                <c:manualLayout>
                  <c:x val="-3.928059677940695E-2"/>
                  <c:y val="-5.30621262341197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11-46A5-ACFD-D5D3C6AEE416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上网无故障</c:v>
                </c:pt>
                <c:pt idx="2">
                  <c:v>上网连接稳定性</c:v>
                </c:pt>
                <c:pt idx="3">
                  <c:v>网速达标</c:v>
                </c:pt>
                <c:pt idx="4">
                  <c:v>上网速度稳定性</c:v>
                </c:pt>
                <c:pt idx="5">
                  <c:v>上网速度</c:v>
                </c:pt>
              </c:strCache>
            </c:strRef>
          </c:cat>
          <c:val>
            <c:numRef>
              <c:f>Sheet1!$D$2:$D$7</c:f>
              <c:numCache>
                <c:formatCode>0.0_ ;[Red]\-0.0\ </c:formatCode>
                <c:ptCount val="6"/>
                <c:pt idx="0">
                  <c:v>8.6066194780261984</c:v>
                </c:pt>
                <c:pt idx="1">
                  <c:v>1.2394488399488779</c:v>
                </c:pt>
                <c:pt idx="2">
                  <c:v>8.4727466136858816</c:v>
                </c:pt>
                <c:pt idx="3">
                  <c:v>14.605343160772042</c:v>
                </c:pt>
                <c:pt idx="4">
                  <c:v>2.6715023953704229</c:v>
                </c:pt>
                <c:pt idx="5">
                  <c:v>12.084284946312062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C4F-461D-8BBA-3BB315164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46688"/>
        <c:axId val="203745152"/>
      </c:lineChart>
      <c:catAx>
        <c:axId val="203733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03743616"/>
        <c:crosses val="autoZero"/>
        <c:auto val="1"/>
        <c:lblAlgn val="ctr"/>
        <c:lblOffset val="100"/>
        <c:noMultiLvlLbl val="0"/>
      </c:catAx>
      <c:valAx>
        <c:axId val="203743616"/>
        <c:scaling>
          <c:orientation val="minMax"/>
        </c:scaling>
        <c:delete val="1"/>
        <c:axPos val="l"/>
        <c:numFmt formatCode="0.0_ ;[Red]\-0.0\ " sourceLinked="1"/>
        <c:majorTickMark val="out"/>
        <c:minorTickMark val="none"/>
        <c:tickLblPos val="none"/>
        <c:crossAx val="203733632"/>
        <c:crosses val="autoZero"/>
        <c:crossBetween val="between"/>
      </c:valAx>
      <c:valAx>
        <c:axId val="203745152"/>
        <c:scaling>
          <c:orientation val="minMax"/>
        </c:scaling>
        <c:delete val="1"/>
        <c:axPos val="l"/>
        <c:numFmt formatCode="0.0_ ;[Red]\-0.0\ " sourceLinked="1"/>
        <c:majorTickMark val="out"/>
        <c:minorTickMark val="none"/>
        <c:tickLblPos val="nextTo"/>
        <c:crossAx val="203746688"/>
        <c:crosses val="autoZero"/>
        <c:crossBetween val="between"/>
      </c:valAx>
      <c:catAx>
        <c:axId val="203746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374515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55306699515683E-2"/>
          <c:y val="0.27286068742667013"/>
          <c:w val="0.84600785423596814"/>
          <c:h val="0.685216191263872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-4.848450913570318E-2"/>
                  <c:y val="0.15872896841168546"/>
                </c:manualLayout>
              </c:layout>
              <c:spPr/>
              <c:txPr>
                <a:bodyPr/>
                <a:lstStyle/>
                <a:p>
                  <a:pPr algn="ctr">
                    <a:defRPr lang="zh-CN" altLang="en-US" sz="800" b="0" i="0" u="none" strike="noStrike" kern="1200" baseline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D6D-4EB3-BC17-702BFD40EA31}"/>
                </c:ext>
              </c:extLst>
            </c:dLbl>
            <c:dLbl>
              <c:idx val="1"/>
              <c:layout>
                <c:manualLayout>
                  <c:x val="-5.2384464561022791E-3"/>
                  <c:y val="2.31669904406531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6D-4EB3-BC17-702BFD40EA31}"/>
                </c:ext>
              </c:extLst>
            </c:dLbl>
            <c:dLbl>
              <c:idx val="2"/>
              <c:layout>
                <c:manualLayout>
                  <c:x val="-4.2911577051139606E-2"/>
                  <c:y val="5.49614356330903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D6D-4EB3-BC17-702BFD40EA31}"/>
                </c:ext>
              </c:extLst>
            </c:dLbl>
            <c:dLbl>
              <c:idx val="3"/>
              <c:layout>
                <c:manualLayout>
                  <c:x val="-2.4520901172079779E-2"/>
                  <c:y val="4.27477832701813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6D-4EB3-BC17-702BFD40EA31}"/>
                </c:ext>
              </c:extLst>
            </c:dLbl>
            <c:dLbl>
              <c:idx val="4"/>
              <c:layout>
                <c:manualLayout>
                  <c:x val="-1.2260450586039888E-2"/>
                  <c:y val="6.10682618145443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D6D-4EB3-BC17-702BFD40EA31}"/>
                </c:ext>
              </c:extLst>
            </c:dLbl>
            <c:dLbl>
              <c:idx val="5"/>
              <c:layout>
                <c:manualLayout>
                  <c:x val="4.0681526590214227E-3"/>
                  <c:y val="1.26983516377834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D6D-4EB3-BC17-702BFD40EA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Sheet1!$B$2:$B$7</c:f>
              <c:numCache>
                <c:formatCode>0.0_ </c:formatCode>
                <c:ptCount val="6"/>
                <c:pt idx="0">
                  <c:v>19.058982440342188</c:v>
                </c:pt>
                <c:pt idx="1">
                  <c:v>25.409184808517399</c:v>
                </c:pt>
                <c:pt idx="2">
                  <c:v>21.107614852108245</c:v>
                </c:pt>
                <c:pt idx="3">
                  <c:v>17.98165137614679</c:v>
                </c:pt>
                <c:pt idx="4">
                  <c:v>15.537226928221132</c:v>
                </c:pt>
                <c:pt idx="5">
                  <c:v>9.653465346534654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Sheet1!$C$2:$C$7</c:f>
              <c:numCache>
                <c:formatCode>0.0_ </c:formatCode>
                <c:ptCount val="6"/>
                <c:pt idx="0">
                  <c:v>16.753145212879382</c:v>
                </c:pt>
                <c:pt idx="1">
                  <c:v>21.874602568994021</c:v>
                </c:pt>
                <c:pt idx="2">
                  <c:v>22.296206618240515</c:v>
                </c:pt>
                <c:pt idx="3">
                  <c:v>12.091503267973856</c:v>
                </c:pt>
                <c:pt idx="4">
                  <c:v>14.630276102824499</c:v>
                </c:pt>
                <c:pt idx="5">
                  <c:v>-1.3742926434923202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860928"/>
        <c:axId val="2128624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Pt>
            <c:idx val="2"/>
            <c:marker>
              <c:spPr>
                <a:solidFill>
                  <a:srgbClr val="FF0000"/>
                </a:solidFill>
                <a:ln>
                  <a:solidFill>
                    <a:schemeClr val="accent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6DD-46B7-B60F-E3DC0D6B6891}"/>
              </c:ext>
            </c:extLst>
          </c:dPt>
          <c:dLbls>
            <c:dLbl>
              <c:idx val="1"/>
              <c:layout>
                <c:manualLayout>
                  <c:x val="-5.0566635548935167E-2"/>
                  <c:y val="-5.6062587329362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3D6-45CC-BA6D-D44E67405345}"/>
                </c:ext>
              </c:extLst>
            </c:dLbl>
            <c:numFmt formatCode="#,##0.0_ ;[Red]\-#,##0.0\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网络部分</c:v>
                </c:pt>
                <c:pt idx="1">
                  <c:v>上网速度</c:v>
                </c:pt>
                <c:pt idx="2">
                  <c:v>上网速度稳定性</c:v>
                </c:pt>
                <c:pt idx="3">
                  <c:v>上网无故障</c:v>
                </c:pt>
                <c:pt idx="4">
                  <c:v>上网连接稳定性</c:v>
                </c:pt>
                <c:pt idx="5">
                  <c:v>网速达标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6"/>
                <c:pt idx="0">
                  <c:v>6.2140348193664874</c:v>
                </c:pt>
                <c:pt idx="1">
                  <c:v>11.728907143479779</c:v>
                </c:pt>
                <c:pt idx="2">
                  <c:v>-4.6696371339509994</c:v>
                </c:pt>
                <c:pt idx="3">
                  <c:v>7.947708854966427</c:v>
                </c:pt>
                <c:pt idx="4">
                  <c:v>1.1495280654433202</c:v>
                </c:pt>
                <c:pt idx="5">
                  <c:v>1.4166596580030628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D6D-4EB3-BC17-702BFD40E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73984"/>
        <c:axId val="212864000"/>
      </c:lineChart>
      <c:catAx>
        <c:axId val="212860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12862464"/>
        <c:crosses val="autoZero"/>
        <c:auto val="1"/>
        <c:lblAlgn val="ctr"/>
        <c:lblOffset val="100"/>
        <c:noMultiLvlLbl val="0"/>
      </c:catAx>
      <c:valAx>
        <c:axId val="212862464"/>
        <c:scaling>
          <c:orientation val="minMax"/>
          <c:max val="40"/>
          <c:min val="-20"/>
        </c:scaling>
        <c:delete val="0"/>
        <c:axPos val="l"/>
        <c:numFmt formatCode="0.0_ 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212860928"/>
        <c:crosses val="autoZero"/>
        <c:crossBetween val="between"/>
      </c:valAx>
      <c:valAx>
        <c:axId val="212864000"/>
        <c:scaling>
          <c:orientation val="minMax"/>
          <c:max val="15"/>
          <c:min val="-80"/>
        </c:scaling>
        <c:delete val="0"/>
        <c:axPos val="r"/>
        <c:numFmt formatCode="0.0_ 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12873984"/>
        <c:crosses val="max"/>
        <c:crossBetween val="between"/>
      </c:valAx>
      <c:catAx>
        <c:axId val="212873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864000"/>
        <c:crosses val="autoZero"/>
        <c:auto val="1"/>
        <c:lblAlgn val="ctr"/>
        <c:lblOffset val="100"/>
        <c:noMultiLvlLbl val="0"/>
      </c:catAx>
    </c:plotArea>
    <c:legend>
      <c:legendPos val="t"/>
      <c:legendEntry>
        <c:idx val="0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37700885552072655"/>
          <c:y val="3.6533726991210026E-2"/>
          <c:w val="0.60702116567615472"/>
          <c:h val="0.15273960787982707"/>
        </c:manualLayout>
      </c:layout>
      <c:overlay val="0"/>
      <c:txPr>
        <a:bodyPr/>
        <a:lstStyle/>
        <a:p>
          <a:pPr>
            <a:defRPr sz="8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502E-2"/>
          <c:y val="4.8175331158445524E-3"/>
          <c:w val="0.92529857176965058"/>
          <c:h val="0.845861573942293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ln>
                <a:solidFill>
                  <a:schemeClr val="accent1"/>
                </a:solidFill>
              </a:ln>
            </c:spPr>
          </c:marker>
          <c:dLbls>
            <c:dLbl>
              <c:idx val="2"/>
              <c:layout>
                <c:manualLayout>
                  <c:x val="3.3955194650158562E-3"/>
                  <c:y val="-9.5131672986746796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F5C-44D2-897F-C4B7EA10B88E}"/>
                </c:ext>
              </c:extLst>
            </c:dLbl>
            <c:dLbl>
              <c:idx val="3"/>
              <c:layout>
                <c:manualLayout>
                  <c:x val="3.3955194650158562E-3"/>
                  <c:y val="-0.1007276537506731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F5C-44D2-897F-C4B7EA10B88E}"/>
                </c:ext>
              </c:extLst>
            </c:dLbl>
            <c:dLbl>
              <c:idx val="5"/>
              <c:layout>
                <c:manualLayout>
                  <c:x val="-3.3955194650158562E-3"/>
                  <c:y val="0.1790709438172344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F5C-44D2-897F-C4B7EA10B88E}"/>
                </c:ext>
              </c:extLst>
            </c:dLbl>
            <c:dLbl>
              <c:idx val="6"/>
              <c:layout>
                <c:manualLayout>
                  <c:x val="-3.3955194650158562E-3"/>
                  <c:y val="0.117515596042451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F5C-44D2-897F-C4B7EA10B88E}"/>
                </c:ext>
              </c:extLst>
            </c:dLbl>
            <c:dLbl>
              <c:idx val="7"/>
              <c:layout>
                <c:manualLayout>
                  <c:x val="5.0932791975237882E-2"/>
                  <c:y val="-5.5959807639262794E-3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F5C-44D2-897F-C4B7EA10B88E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700" b="0" i="0" u="none" strike="noStrike" kern="1200" baseline="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业务整体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Sheet1!$B$2:$B$9</c:f>
              <c:numCache>
                <c:formatCode>0.0_ </c:formatCode>
                <c:ptCount val="8"/>
                <c:pt idx="0">
                  <c:v>22.005420054200542</c:v>
                </c:pt>
                <c:pt idx="1">
                  <c:v>33.087248322147644</c:v>
                </c:pt>
                <c:pt idx="2">
                  <c:v>7.2874493927125545</c:v>
                </c:pt>
                <c:pt idx="3">
                  <c:v>6.1452513966480442</c:v>
                </c:pt>
                <c:pt idx="4">
                  <c:v>46.153846153846047</c:v>
                </c:pt>
                <c:pt idx="5">
                  <c:v>-31.818181818181817</c:v>
                </c:pt>
                <c:pt idx="6">
                  <c:v>-23.255813953488371</c:v>
                </c:pt>
                <c:pt idx="7">
                  <c:v>-31.428571428571427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4326974621566722E-2"/>
                  <c:y val="6.3309048833083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F5C-44D2-897F-C4B7EA10B88E}"/>
                </c:ext>
              </c:extLst>
            </c:dLbl>
            <c:dLbl>
              <c:idx val="1"/>
              <c:layout>
                <c:manualLayout>
                  <c:x val="-5.432804407651632E-2"/>
                  <c:y val="5.714069176897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F5C-44D2-897F-C4B7EA10B88E}"/>
                </c:ext>
              </c:extLst>
            </c:dLbl>
            <c:dLbl>
              <c:idx val="2"/>
              <c:layout>
                <c:manualLayout>
                  <c:x val="-3.7350714115174433E-2"/>
                  <c:y val="0.100115180265487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F5C-44D2-897F-C4B7EA10B88E}"/>
                </c:ext>
              </c:extLst>
            </c:dLbl>
            <c:dLbl>
              <c:idx val="3"/>
              <c:layout>
                <c:manualLayout>
                  <c:x val="-3.7350714115174433E-2"/>
                  <c:y val="5.3314715314392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F5C-44D2-897F-C4B7EA10B88E}"/>
                </c:ext>
              </c:extLst>
            </c:dLbl>
            <c:dLbl>
              <c:idx val="4"/>
              <c:layout>
                <c:manualLayout>
                  <c:x val="-5.7723563541532172E-2"/>
                  <c:y val="-6.0375344901885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BF5C-44D2-897F-C4B7EA10B88E}"/>
                </c:ext>
              </c:extLst>
            </c:dLbl>
            <c:dLbl>
              <c:idx val="5"/>
              <c:layout>
                <c:manualLayout>
                  <c:x val="-6.1118815642810603E-2"/>
                  <c:y val="-9.39719390205535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BF5C-44D2-897F-C4B7EA10B88E}"/>
                </c:ext>
              </c:extLst>
            </c:dLbl>
            <c:dLbl>
              <c:idx val="6"/>
              <c:layout>
                <c:manualLayout>
                  <c:x val="-4.4141753045206129E-2"/>
                  <c:y val="-5.86044593357262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F5C-44D2-897F-C4B7EA10B88E}"/>
                </c:ext>
              </c:extLst>
            </c:dLbl>
            <c:dLbl>
              <c:idx val="7"/>
              <c:layout>
                <c:manualLayout>
                  <c:x val="-6.7905042025567805E-3"/>
                  <c:y val="-4.97729441820747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BF5C-44D2-897F-C4B7EA10B88E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7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业务整体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Sheet1!$C$2:$C$9</c:f>
              <c:numCache>
                <c:formatCode>0.0_ </c:formatCode>
                <c:ptCount val="8"/>
                <c:pt idx="0">
                  <c:v>-12.179487179487191</c:v>
                </c:pt>
                <c:pt idx="1">
                  <c:v>-13.145290047897817</c:v>
                </c:pt>
                <c:pt idx="2">
                  <c:v>2.7210884353741465</c:v>
                </c:pt>
                <c:pt idx="3">
                  <c:v>0</c:v>
                </c:pt>
                <c:pt idx="4">
                  <c:v>-4.878048780487811</c:v>
                </c:pt>
                <c:pt idx="5">
                  <c:v>-27.23004694835679</c:v>
                </c:pt>
                <c:pt idx="6">
                  <c:v>-3.2258064516129052</c:v>
                </c:pt>
                <c:pt idx="7">
                  <c:v>-47.058823529411754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5.432831144025372E-2"/>
                  <c:y val="6.1555788403189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F5C-44D2-897F-C4B7EA10B88E}"/>
                </c:ext>
              </c:extLst>
            </c:dLbl>
            <c:dLbl>
              <c:idx val="1"/>
              <c:layout>
                <c:manualLayout>
                  <c:x val="-5.432831144025372E-2"/>
                  <c:y val="6.1555788403189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F5C-44D2-897F-C4B7EA10B88E}"/>
                </c:ext>
              </c:extLst>
            </c:dLbl>
            <c:dLbl>
              <c:idx val="2"/>
              <c:layout>
                <c:manualLayout>
                  <c:x val="-3.7350714115174433E-2"/>
                  <c:y val="-8.39397114588941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BF5C-44D2-897F-C4B7EA10B88E}"/>
                </c:ext>
              </c:extLst>
            </c:dLbl>
            <c:dLbl>
              <c:idx val="3"/>
              <c:layout>
                <c:manualLayout>
                  <c:x val="-4.0746233580190291E-2"/>
                  <c:y val="-8.9535692222820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F5C-44D2-897F-C4B7EA10B88E}"/>
                </c:ext>
              </c:extLst>
            </c:dLbl>
            <c:dLbl>
              <c:idx val="4"/>
              <c:layout>
                <c:manualLayout>
                  <c:x val="-5.7723830905269571E-2"/>
                  <c:y val="6.56871203435491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BF5C-44D2-897F-C4B7EA10B88E}"/>
                </c:ext>
              </c:extLst>
            </c:dLbl>
            <c:dLbl>
              <c:idx val="5"/>
              <c:layout>
                <c:manualLayout>
                  <c:x val="-6.1119350370285389E-2"/>
                  <c:y val="4.8899618680176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BF5C-44D2-897F-C4B7EA10B88E}"/>
                </c:ext>
              </c:extLst>
            </c:dLbl>
            <c:dLbl>
              <c:idx val="6"/>
              <c:layout>
                <c:manualLayout>
                  <c:x val="-6.1119350370285389E-2"/>
                  <c:y val="6.89226547332744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BF5C-44D2-897F-C4B7EA10B88E}"/>
                </c:ext>
              </c:extLst>
            </c:dLbl>
            <c:dLbl>
              <c:idx val="7"/>
              <c:layout>
                <c:manualLayout>
                  <c:x val="-6.7913062937691188E-3"/>
                  <c:y val="6.71522097955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BF5C-44D2-897F-C4B7EA10B88E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700" b="0" i="0" u="none" strike="noStrike" kern="1200" baseline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业务整体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Sheet1!$D$2:$D$9</c:f>
              <c:numCache>
                <c:formatCode>0.0_ </c:formatCode>
                <c:ptCount val="8"/>
                <c:pt idx="0">
                  <c:v>17.397922636103136</c:v>
                </c:pt>
                <c:pt idx="1">
                  <c:v>24.992196441577317</c:v>
                </c:pt>
                <c:pt idx="2">
                  <c:v>3.9314516129032229</c:v>
                </c:pt>
                <c:pt idx="3">
                  <c:v>3.1835205992509406</c:v>
                </c:pt>
                <c:pt idx="4">
                  <c:v>-18.361581920903937</c:v>
                </c:pt>
                <c:pt idx="5">
                  <c:v>-31.001890359168243</c:v>
                </c:pt>
                <c:pt idx="6">
                  <c:v>-41.22257053291542</c:v>
                </c:pt>
                <c:pt idx="7">
                  <c:v>-48.5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BF5C-44D2-897F-C4B7EA10B8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743680"/>
        <c:axId val="235925888"/>
      </c:lineChart>
      <c:catAx>
        <c:axId val="23474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5925888"/>
        <c:crosses val="autoZero"/>
        <c:auto val="1"/>
        <c:lblAlgn val="ctr"/>
        <c:lblOffset val="100"/>
        <c:noMultiLvlLbl val="0"/>
      </c:catAx>
      <c:valAx>
        <c:axId val="23592588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34743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433E-2"/>
          <c:y val="0.20379704820725983"/>
          <c:w val="0.92529857176965091"/>
          <c:h val="0.632045199701413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numFmt formatCode="#,##0.0_ " sourceLinked="0"/>
              <c:spPr/>
              <c:txPr>
                <a:bodyPr/>
                <a:lstStyle/>
                <a:p>
                  <a:pPr>
                    <a:defRPr sz="700">
                      <a:solidFill>
                        <a:srgbClr val="00B0F0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5.7774897379113503E-2"/>
                  <c:y val="7.03385499737098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215-406E-BA25-08A629CF9EC9}"/>
                </c:ext>
              </c:extLst>
            </c:dLbl>
            <c:dLbl>
              <c:idx val="6"/>
              <c:layout>
                <c:manualLayout>
                  <c:x val="-7.1356975239176931E-2"/>
                  <c:y val="4.6887442532091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215-406E-BA25-08A629CF9EC9}"/>
                </c:ext>
              </c:extLst>
            </c:dLbl>
            <c:dLbl>
              <c:idx val="7"/>
              <c:layout>
                <c:manualLayout>
                  <c:x val="-4.9291445991321924E-2"/>
                  <c:y val="4.10242040357140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215-406E-BA25-08A629CF9EC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Sheet1!$B$2:$B$9</c:f>
              <c:numCache>
                <c:formatCode>0.0_ </c:formatCode>
                <c:ptCount val="8"/>
                <c:pt idx="0">
                  <c:v>19.905660377358487</c:v>
                </c:pt>
                <c:pt idx="1">
                  <c:v>25</c:v>
                </c:pt>
                <c:pt idx="2">
                  <c:v>-34.482758620689658</c:v>
                </c:pt>
                <c:pt idx="3">
                  <c:v>25.954198473282464</c:v>
                </c:pt>
                <c:pt idx="4">
                  <c:v>27.39420935412025</c:v>
                </c:pt>
                <c:pt idx="5">
                  <c:v>25</c:v>
                </c:pt>
                <c:pt idx="6">
                  <c:v>-27.272727272727202</c:v>
                </c:pt>
                <c:pt idx="7">
                  <c:v>-58.064516129032256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square"/>
            <c:size val="5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4.5661448528603779E-2"/>
                  <c:y val="-5.86425409551894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215-406E-BA25-08A629CF9EC9}"/>
                </c:ext>
              </c:extLst>
            </c:dLbl>
            <c:dLbl>
              <c:idx val="1"/>
              <c:layout>
                <c:manualLayout>
                  <c:x val="-1.1884585491292909E-2"/>
                  <c:y val="1.1710781369664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215-406E-BA25-08A629CF9EC9}"/>
                </c:ext>
              </c:extLst>
            </c:dLbl>
            <c:dLbl>
              <c:idx val="2"/>
              <c:layout>
                <c:manualLayout>
                  <c:x val="-0.10531216988933548"/>
                  <c:y val="1.7573558230069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215-406E-BA25-08A629CF9EC9}"/>
                </c:ext>
              </c:extLst>
            </c:dLbl>
            <c:dLbl>
              <c:idx val="6"/>
              <c:layout>
                <c:manualLayout>
                  <c:x val="-6.7961455774161059E-2"/>
                  <c:y val="7.6201326834114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215-406E-BA25-08A629CF9EC9}"/>
                </c:ext>
              </c:extLst>
            </c:dLbl>
            <c:dLbl>
              <c:idx val="7"/>
              <c:layout>
                <c:manualLayout>
                  <c:x val="-6.6269043316401169E-2"/>
                  <c:y val="-7.0368094675998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215-406E-BA25-08A629CF9EC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700">
                    <a:solidFill>
                      <a:srgbClr val="92D05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Sheet1!$C$2:$C$9</c:f>
              <c:numCache>
                <c:formatCode>0.0_ </c:formatCode>
                <c:ptCount val="8"/>
                <c:pt idx="0">
                  <c:v>0.17196904557179749</c:v>
                </c:pt>
                <c:pt idx="1">
                  <c:v>22.72727272727273</c:v>
                </c:pt>
                <c:pt idx="2">
                  <c:v>-20.833333333333297</c:v>
                </c:pt>
                <c:pt idx="3">
                  <c:v>3.79746835443038</c:v>
                </c:pt>
                <c:pt idx="4">
                  <c:v>1.859099804305284</c:v>
                </c:pt>
                <c:pt idx="5">
                  <c:v>6.5040650406504055</c:v>
                </c:pt>
                <c:pt idx="6">
                  <c:v>-29.213483146067414</c:v>
                </c:pt>
                <c:pt idx="7">
                  <c:v>-14.285714285714286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square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2"/>
              <c:layout>
                <c:manualLayout>
                  <c:x val="-5.4201046301249951E-2"/>
                  <c:y val="-6.44757731133053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215-406E-BA25-08A629CF9EC9}"/>
                </c:ext>
              </c:extLst>
            </c:dLbl>
            <c:dLbl>
              <c:idx val="6"/>
              <c:layout>
                <c:manualLayout>
                  <c:x val="-5.0983858449081779E-2"/>
                  <c:y val="-0.1113779879965413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215-406E-BA25-08A629CF9EC9}"/>
                </c:ext>
              </c:extLst>
            </c:dLbl>
            <c:dLbl>
              <c:idx val="7"/>
              <c:layout>
                <c:manualLayout>
                  <c:x val="-4.9291445991321924E-2"/>
                  <c:y val="-6.44757731133054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215-406E-BA25-08A629CF9EC9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7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Sheet1!$D$2:$D$9</c:f>
              <c:numCache>
                <c:formatCode>0.0_ </c:formatCode>
                <c:ptCount val="8"/>
                <c:pt idx="0">
                  <c:v>-9.274359607940033</c:v>
                </c:pt>
                <c:pt idx="1">
                  <c:v>1.26984126984127</c:v>
                </c:pt>
                <c:pt idx="2">
                  <c:v>-6.9852941176470589</c:v>
                </c:pt>
                <c:pt idx="3">
                  <c:v>-9.3501326259947071</c:v>
                </c:pt>
                <c:pt idx="4">
                  <c:v>-10.390216579536981</c:v>
                </c:pt>
                <c:pt idx="5">
                  <c:v>-13.949104618284656</c:v>
                </c:pt>
                <c:pt idx="6">
                  <c:v>-15.235792019347056</c:v>
                </c:pt>
                <c:pt idx="7">
                  <c:v>-53.293413173652695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E215-406E-BA25-08A629CF9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300672"/>
        <c:axId val="226302208"/>
      </c:lineChart>
      <c:catAx>
        <c:axId val="2263006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6302208"/>
        <c:crosses val="autoZero"/>
        <c:auto val="1"/>
        <c:lblAlgn val="ctr"/>
        <c:lblOffset val="100"/>
        <c:noMultiLvlLbl val="0"/>
      </c:catAx>
      <c:valAx>
        <c:axId val="226302208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one"/>
        <c:crossAx val="2263006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5.8080263532151073E-2"/>
          <c:y val="4.3192479747148675E-2"/>
          <c:w val="0.73343220444342494"/>
          <c:h val="0.1041298415803831"/>
        </c:manualLayout>
      </c:layout>
      <c:overlay val="0"/>
      <c:txPr>
        <a:bodyPr/>
        <a:lstStyle/>
        <a:p>
          <a:pPr>
            <a:defRPr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253529570539715E-2"/>
          <c:y val="7.3028629522887334E-3"/>
          <c:w val="0.92174647042946178"/>
          <c:h val="0.83777753754361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layout>
                <c:manualLayout>
                  <c:x val="-9.2694033333919748E-2"/>
                  <c:y val="-8.8835367498849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E79-45B1-9D89-B2A95F0A3BEB}"/>
                </c:ext>
              </c:extLst>
            </c:dLbl>
            <c:dLbl>
              <c:idx val="1"/>
              <c:layout>
                <c:manualLayout>
                  <c:x val="-8.3186952991979576E-2"/>
                  <c:y val="-9.723390522746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E79-45B1-9D89-B2A95F0A3BEB}"/>
                </c:ext>
              </c:extLst>
            </c:dLbl>
            <c:dLbl>
              <c:idx val="2"/>
              <c:layout>
                <c:manualLayout>
                  <c:x val="-8.7940493162949565E-2"/>
                  <c:y val="-8.88353674988499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E79-45B1-9D89-B2A95F0A3BEB}"/>
                </c:ext>
              </c:extLst>
            </c:dLbl>
            <c:dLbl>
              <c:idx val="3"/>
              <c:layout>
                <c:manualLayout>
                  <c:x val="-8.7940493162949704E-2"/>
                  <c:y val="-0.1056324429560740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E79-45B1-9D89-B2A95F0A3BEB}"/>
                </c:ext>
              </c:extLst>
            </c:dLbl>
            <c:dLbl>
              <c:idx val="4"/>
              <c:layout>
                <c:manualLayout>
                  <c:x val="-3.0378490343014708E-2"/>
                  <c:y val="-0.1056324429560740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E79-45B1-9D89-B2A95F0A3B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0070C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54.6</c:v>
                </c:pt>
                <c:pt idx="1">
                  <c:v>51</c:v>
                </c:pt>
                <c:pt idx="2">
                  <c:v>54.5</c:v>
                </c:pt>
                <c:pt idx="3">
                  <c:v>58</c:v>
                </c:pt>
                <c:pt idx="4">
                  <c:v>50.7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C6C-4191-A74C-AE6653AA91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3"/>
              <c:layout>
                <c:manualLayout>
                  <c:x val="-8.0903786547283016E-2"/>
                  <c:y val="-6.81276609447491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C6C-4191-A74C-AE6653AA9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00B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30</c:v>
                </c:pt>
                <c:pt idx="1">
                  <c:v>28</c:v>
                </c:pt>
                <c:pt idx="2">
                  <c:v>25.3</c:v>
                </c:pt>
                <c:pt idx="3">
                  <c:v>32.1</c:v>
                </c:pt>
                <c:pt idx="4">
                  <c:v>27.5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C6C-4191-A74C-AE6653AA91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3"/>
              <c:layout>
                <c:manualLayout>
                  <c:x val="-8.1513009122379507E-2"/>
                  <c:y val="5.45949383684370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C6C-4191-A74C-AE6653AA9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23.6</c:v>
                </c:pt>
                <c:pt idx="1">
                  <c:v>21.2</c:v>
                </c:pt>
                <c:pt idx="2">
                  <c:v>26.1</c:v>
                </c:pt>
                <c:pt idx="3">
                  <c:v>27.1</c:v>
                </c:pt>
                <c:pt idx="4">
                  <c:v>25.1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C6C-4191-A74C-AE6653AA9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31968"/>
        <c:axId val="186133504"/>
      </c:lineChart>
      <c:catAx>
        <c:axId val="186131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/>
            </a:pPr>
            <a:endParaRPr lang="zh-CN"/>
          </a:p>
        </c:txPr>
        <c:crossAx val="186133504"/>
        <c:crosses val="autoZero"/>
        <c:auto val="1"/>
        <c:lblAlgn val="ctr"/>
        <c:lblOffset val="100"/>
        <c:noMultiLvlLbl val="0"/>
      </c:catAx>
      <c:valAx>
        <c:axId val="186133504"/>
        <c:scaling>
          <c:orientation val="minMax"/>
        </c:scaling>
        <c:delete val="1"/>
        <c:axPos val="l"/>
        <c:numFmt formatCode="0.0_ " sourceLinked="1"/>
        <c:majorTickMark val="out"/>
        <c:minorTickMark val="none"/>
        <c:tickLblPos val="nextTo"/>
        <c:crossAx val="186131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92364474556094E-2"/>
          <c:y val="0.28030031285870288"/>
          <c:w val="0.93481527105088913"/>
          <c:h val="0.658589003751504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7"/>
              <c:layout>
                <c:manualLayout>
                  <c:x val="-4.4444133374394686E-2"/>
                  <c:y val="0.15840952374074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FB5-4C1B-84F9-00BA61275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Sheet1!$B$2:$B$9</c:f>
              <c:numCache>
                <c:formatCode>0.0_ </c:formatCode>
                <c:ptCount val="8"/>
                <c:pt idx="0">
                  <c:v>-9.2743596079400366</c:v>
                </c:pt>
                <c:pt idx="1">
                  <c:v>1.2698412698412698</c:v>
                </c:pt>
                <c:pt idx="2">
                  <c:v>-6.9852941176470589</c:v>
                </c:pt>
                <c:pt idx="3">
                  <c:v>-9.3501326259946946</c:v>
                </c:pt>
                <c:pt idx="4">
                  <c:v>-10.390216579536968</c:v>
                </c:pt>
                <c:pt idx="5">
                  <c:v>-13.949104618284638</c:v>
                </c:pt>
                <c:pt idx="6">
                  <c:v>-15.235792019347038</c:v>
                </c:pt>
                <c:pt idx="7">
                  <c:v>-53.293413173652695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Sheet1!$C$2:$C$9</c:f>
              <c:numCache>
                <c:formatCode>0.0_ </c:formatCode>
                <c:ptCount val="8"/>
                <c:pt idx="0">
                  <c:v>-8.9948600799543108</c:v>
                </c:pt>
                <c:pt idx="1">
                  <c:v>-7.421875</c:v>
                </c:pt>
                <c:pt idx="2">
                  <c:v>-4.929577464788732</c:v>
                </c:pt>
                <c:pt idx="3">
                  <c:v>-15.011037527593817</c:v>
                </c:pt>
                <c:pt idx="4">
                  <c:v>-9.3252108716026232</c:v>
                </c:pt>
                <c:pt idx="5">
                  <c:v>0</c:v>
                </c:pt>
                <c:pt idx="6">
                  <c:v>0</c:v>
                </c:pt>
                <c:pt idx="7">
                  <c:v>-38.095238095238095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5737472"/>
        <c:axId val="2357390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Pt>
            <c:idx val="5"/>
            <c:marker>
              <c:spPr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2C2-4F34-BB9C-FE32BFBF5D16}"/>
              </c:ext>
            </c:extLst>
          </c:dPt>
          <c:dPt>
            <c:idx val="6"/>
            <c:marker>
              <c:spPr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2C2-4F34-BB9C-FE32BFBF5D16}"/>
              </c:ext>
            </c:extLst>
          </c:dPt>
          <c:dLbls>
            <c:dLbl>
              <c:idx val="2"/>
              <c:layout>
                <c:manualLayout>
                  <c:x val="-1.1851768899838563E-2"/>
                  <c:y val="-2.2189806514550658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FB5-4C1B-84F9-00BA612755BE}"/>
                </c:ext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C2-4F34-BB9C-FE32BFBF5D16}"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C2-4F34-BB9C-FE32BFBF5D16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rgbClr val="FF9646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促销活动和宣传</c:v>
                </c:pt>
                <c:pt idx="2">
                  <c:v>市场主流品牌、光纤覆盖率广、升级光纤方便</c:v>
                </c:pt>
                <c:pt idx="3">
                  <c:v>宽带套餐设计</c:v>
                </c:pt>
                <c:pt idx="4">
                  <c:v>价格水平</c:v>
                </c:pt>
                <c:pt idx="5">
                  <c:v>融合业务套餐设计</c:v>
                </c:pt>
                <c:pt idx="6">
                  <c:v>家庭互联网应用及服务产品设计</c:v>
                </c:pt>
                <c:pt idx="7">
                  <c:v>终端</c:v>
                </c:pt>
              </c:strCache>
            </c:strRef>
          </c:cat>
          <c:val>
            <c:numRef>
              <c:f>Sheet1!$D$2:$D$9</c:f>
              <c:numCache>
                <c:formatCode>0.0_ </c:formatCode>
                <c:ptCount val="8"/>
                <c:pt idx="0">
                  <c:v>6.6941654555588848</c:v>
                </c:pt>
                <c:pt idx="1">
                  <c:v>5.9135111876075737</c:v>
                </c:pt>
                <c:pt idx="2">
                  <c:v>-8.8335939346307519</c:v>
                </c:pt>
                <c:pt idx="3">
                  <c:v>-27.260707512306148</c:v>
                </c:pt>
                <c:pt idx="4">
                  <c:v>8.4283830680759095</c:v>
                </c:pt>
                <c:pt idx="5">
                  <c:v>0</c:v>
                </c:pt>
                <c:pt idx="6">
                  <c:v>0</c:v>
                </c:pt>
                <c:pt idx="7">
                  <c:v>-36.29651693456384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FB5-4C1B-84F9-00BA61275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762816"/>
        <c:axId val="235740544"/>
      </c:lineChart>
      <c:catAx>
        <c:axId val="235737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35739008"/>
        <c:crosses val="autoZero"/>
        <c:auto val="1"/>
        <c:lblAlgn val="ctr"/>
        <c:lblOffset val="100"/>
        <c:noMultiLvlLbl val="0"/>
      </c:catAx>
      <c:valAx>
        <c:axId val="235739008"/>
        <c:scaling>
          <c:orientation val="minMax"/>
          <c:max val="20"/>
          <c:min val="-60"/>
        </c:scaling>
        <c:delete val="0"/>
        <c:axPos val="l"/>
        <c:numFmt formatCode="0.0_ 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235737472"/>
        <c:crosses val="autoZero"/>
        <c:crossBetween val="between"/>
      </c:valAx>
      <c:valAx>
        <c:axId val="235740544"/>
        <c:scaling>
          <c:orientation val="minMax"/>
          <c:max val="10"/>
          <c:min val="-200"/>
        </c:scaling>
        <c:delete val="0"/>
        <c:axPos val="l"/>
        <c:numFmt formatCode="0.0_ 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235762816"/>
        <c:crosses val="autoZero"/>
        <c:crossBetween val="between"/>
      </c:valAx>
      <c:catAx>
        <c:axId val="235762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5740544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33067088477654305"/>
          <c:y val="0"/>
          <c:w val="0.66660838137191281"/>
          <c:h val="0.15273960787982727"/>
        </c:manualLayout>
      </c:layout>
      <c:overlay val="0"/>
      <c:txPr>
        <a:bodyPr/>
        <a:lstStyle/>
        <a:p>
          <a:pPr>
            <a:defRPr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474E-2"/>
          <c:y val="0.2014786422007645"/>
          <c:w val="0.88336828427536418"/>
          <c:h val="0.75158180656657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-5.6436994761136002E-3"/>
                  <c:y val="0.25298968228501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98-4D20-B834-EF3B9DEE8B08}"/>
                </c:ext>
              </c:extLst>
            </c:dLbl>
            <c:dLbl>
              <c:idx val="1"/>
              <c:layout>
                <c:manualLayout>
                  <c:x val="-8.4655492141704099E-3"/>
                  <c:y val="0.287177477188395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498-4D20-B834-EF3B9DEE8B08}"/>
                </c:ext>
              </c:extLst>
            </c:dLbl>
            <c:dLbl>
              <c:idx val="2"/>
              <c:layout>
                <c:manualLayout>
                  <c:x val="-1.1287398952227195E-2"/>
                  <c:y val="6.837558980676090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498-4D20-B834-EF3B9DEE8B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Sheet1!$B$2:$B$9</c:f>
              <c:numCache>
                <c:formatCode>0.0_ </c:formatCode>
                <c:ptCount val="8"/>
                <c:pt idx="0">
                  <c:v>17.397922636103154</c:v>
                </c:pt>
                <c:pt idx="1">
                  <c:v>24.992196441577359</c:v>
                </c:pt>
                <c:pt idx="2">
                  <c:v>3.931451612903226</c:v>
                </c:pt>
                <c:pt idx="3">
                  <c:v>3.1835205992509366</c:v>
                </c:pt>
                <c:pt idx="4">
                  <c:v>-18.361581920903955</c:v>
                </c:pt>
                <c:pt idx="5">
                  <c:v>-31.001890359168243</c:v>
                </c:pt>
                <c:pt idx="6">
                  <c:v>-41.222570532915356</c:v>
                </c:pt>
                <c:pt idx="7">
                  <c:v>-48.5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Sheet1!$C$2:$C$9</c:f>
              <c:numCache>
                <c:formatCode>0.0_ </c:formatCode>
                <c:ptCount val="8"/>
                <c:pt idx="0">
                  <c:v>19.74748471098836</c:v>
                </c:pt>
                <c:pt idx="1">
                  <c:v>27.279945553539019</c:v>
                </c:pt>
                <c:pt idx="2">
                  <c:v>3.7837837837837842</c:v>
                </c:pt>
                <c:pt idx="3">
                  <c:v>0</c:v>
                </c:pt>
                <c:pt idx="4">
                  <c:v>-13.876651982378855</c:v>
                </c:pt>
                <c:pt idx="5">
                  <c:v>0</c:v>
                </c:pt>
                <c:pt idx="6">
                  <c:v>-42.63322884012539</c:v>
                </c:pt>
                <c:pt idx="7">
                  <c:v>-51.37614678899083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6142592"/>
        <c:axId val="236144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Pt>
            <c:idx val="3"/>
            <c:marker>
              <c:spPr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6498-4D20-B834-EF3B9DEE8B08}"/>
              </c:ext>
            </c:extLst>
          </c:dPt>
          <c:dPt>
            <c:idx val="5"/>
            <c:marker>
              <c:spPr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6498-4D20-B834-EF3B9DEE8B08}"/>
              </c:ext>
            </c:extLst>
          </c:dPt>
          <c:dLbls>
            <c:dLbl>
              <c:idx val="0"/>
              <c:layout>
                <c:manualLayout>
                  <c:x val="-1.2066629427137841E-2"/>
                  <c:y val="-0.1338331032611387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498-4D20-B834-EF3B9DEE8B08}"/>
                </c:ext>
              </c:extLst>
            </c:dLbl>
            <c:dLbl>
              <c:idx val="1"/>
              <c:layout>
                <c:manualLayout>
                  <c:x val="0"/>
                  <c:y val="-0.1435887385941979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498-4D20-B834-EF3B9DEE8B08}"/>
                </c:ext>
              </c:extLst>
            </c:dLbl>
            <c:dLbl>
              <c:idx val="2"/>
              <c:layout>
                <c:manualLayout>
                  <c:x val="2.8218497380567992E-3"/>
                  <c:y val="-0.1504262975748741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498-4D20-B834-EF3B9DEE8B08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98-4D20-B834-EF3B9DEE8B08}"/>
                </c:ext>
              </c:extLst>
            </c:dLbl>
            <c:dLbl>
              <c:idx val="4"/>
              <c:layout>
                <c:manualLayout>
                  <c:x val="3.9908065468691493E-3"/>
                  <c:y val="-3.610446497985343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498-4D20-B834-EF3B9DEE8B08}"/>
                </c:ext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98-4D20-B834-EF3B9DEE8B08}"/>
                </c:ext>
              </c:extLst>
            </c:dLbl>
            <c:dLbl>
              <c:idx val="6"/>
              <c:layout>
                <c:manualLayout>
                  <c:x val="0"/>
                  <c:y val="-0.16645376849920401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498-4D20-B834-EF3B9DEE8B08}"/>
                </c:ext>
              </c:extLst>
            </c:dLbl>
            <c:dLbl>
              <c:idx val="7"/>
              <c:layout>
                <c:manualLayout>
                  <c:x val="-6.4230022376829494E-3"/>
                  <c:y val="-0.1536496324608039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498-4D20-B834-EF3B9DEE8B08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>
                    <a:solidFill>
                      <a:schemeClr val="accent6"/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业务部分</c:v>
                </c:pt>
                <c:pt idx="1">
                  <c:v>价格水平</c:v>
                </c:pt>
                <c:pt idx="2">
                  <c:v>宽带套餐设计</c:v>
                </c:pt>
                <c:pt idx="3">
                  <c:v>融合业务套餐设计</c:v>
                </c:pt>
                <c:pt idx="4">
                  <c:v>促销活动和宣传</c:v>
                </c:pt>
                <c:pt idx="5">
                  <c:v>家庭互联网应用及服务产品设计</c:v>
                </c:pt>
                <c:pt idx="6">
                  <c:v>市场主流品牌、光纤覆盖率广、升级光纤方便</c:v>
                </c:pt>
                <c:pt idx="7">
                  <c:v>终端</c:v>
                </c:pt>
              </c:strCache>
            </c:strRef>
          </c:cat>
          <c:val>
            <c:numRef>
              <c:f>Sheet1!$D$2:$D$9</c:f>
              <c:numCache>
                <c:formatCode>0.0_ </c:formatCode>
                <c:ptCount val="8"/>
                <c:pt idx="0">
                  <c:v>14.461646011101537</c:v>
                </c:pt>
                <c:pt idx="1">
                  <c:v>10.077973510368102</c:v>
                </c:pt>
                <c:pt idx="2">
                  <c:v>-12.402097388391025</c:v>
                </c:pt>
                <c:pt idx="3">
                  <c:v>0</c:v>
                </c:pt>
                <c:pt idx="4">
                  <c:v>2.4325933622587748</c:v>
                </c:pt>
                <c:pt idx="5">
                  <c:v>0</c:v>
                </c:pt>
                <c:pt idx="6">
                  <c:v>-4.790848914114612</c:v>
                </c:pt>
                <c:pt idx="7">
                  <c:v>-3.1986782825815609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6498-4D20-B834-EF3B9DEE8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172032"/>
        <c:axId val="236145664"/>
      </c:lineChart>
      <c:catAx>
        <c:axId val="236142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6144128"/>
        <c:crosses val="autoZero"/>
        <c:auto val="1"/>
        <c:lblAlgn val="ctr"/>
        <c:lblOffset val="100"/>
        <c:noMultiLvlLbl val="0"/>
      </c:catAx>
      <c:valAx>
        <c:axId val="236144128"/>
        <c:scaling>
          <c:orientation val="minMax"/>
          <c:max val="50"/>
          <c:min val="-100"/>
        </c:scaling>
        <c:delete val="0"/>
        <c:axPos val="l"/>
        <c:numFmt formatCode="0.0_ 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236142592"/>
        <c:crosses val="autoZero"/>
        <c:crossBetween val="between"/>
      </c:valAx>
      <c:valAx>
        <c:axId val="236145664"/>
        <c:scaling>
          <c:orientation val="minMax"/>
          <c:max val="50"/>
          <c:min val="-300"/>
        </c:scaling>
        <c:delete val="0"/>
        <c:axPos val="r"/>
        <c:numFmt formatCode="0.0_ 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6172032"/>
        <c:crosses val="max"/>
        <c:crossBetween val="between"/>
      </c:valAx>
      <c:catAx>
        <c:axId val="236172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1456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523E-2"/>
          <c:y val="0.30043132084447438"/>
          <c:w val="0.92529857176965058"/>
          <c:h val="0.6737760617443941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Lbls>
            <c:dLbl>
              <c:idx val="0"/>
              <c:spPr/>
              <c:txPr>
                <a:bodyPr/>
                <a:lstStyle/>
                <a:p>
                  <a:pPr>
                    <a:defRPr sz="800" b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655711627883301E-2"/>
                  <c:y val="5.94719369760994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FC1-477F-83EE-641DDBE04B58}"/>
                </c:ext>
              </c:extLst>
            </c:dLbl>
            <c:dLbl>
              <c:idx val="3"/>
              <c:layout>
                <c:manualLayout>
                  <c:x val="-5.9789416887879906E-2"/>
                  <c:y val="0.1375956554190382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FC1-477F-83EE-641DDBE04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43.294549908144518</c:v>
                </c:pt>
                <c:pt idx="1">
                  <c:v>69.863013698630198</c:v>
                </c:pt>
                <c:pt idx="2">
                  <c:v>66.208791208791141</c:v>
                </c:pt>
                <c:pt idx="3">
                  <c:v>37.185929648241206</c:v>
                </c:pt>
                <c:pt idx="4">
                  <c:v>52.317880794701956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3324815669786106E-2"/>
                  <c:y val="-7.0734260428798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C1-477F-83EE-641DDBE04B58}"/>
                </c:ext>
              </c:extLst>
            </c:dLbl>
            <c:dLbl>
              <c:idx val="1"/>
              <c:layout>
                <c:manualLayout>
                  <c:x val="-5.655711627883301E-2"/>
                  <c:y val="-3.16724012073292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FC1-477F-83EE-641DDBE04B58}"/>
                </c:ext>
              </c:extLst>
            </c:dLbl>
            <c:dLbl>
              <c:idx val="2"/>
              <c:layout>
                <c:manualLayout>
                  <c:x val="-4.362791384264552E-2"/>
                  <c:y val="6.59822468463444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FC1-477F-83EE-641DDBE04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3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41.216216216216196</c:v>
                </c:pt>
                <c:pt idx="1">
                  <c:v>75.670840787119801</c:v>
                </c:pt>
                <c:pt idx="2">
                  <c:v>43.543543543543514</c:v>
                </c:pt>
                <c:pt idx="3">
                  <c:v>41.875</c:v>
                </c:pt>
                <c:pt idx="4">
                  <c:v>32.885906040268445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1"/>
              <c:layout>
                <c:manualLayout>
                  <c:x val="-5.655711627883301E-2"/>
                  <c:y val="-9.85332835747445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FC1-477F-83EE-641DDBE04B58}"/>
                </c:ext>
              </c:extLst>
            </c:dLbl>
            <c:dLbl>
              <c:idx val="2"/>
              <c:layout>
                <c:manualLayout>
                  <c:x val="-4.362791384264552E-2"/>
                  <c:y val="-3.99404947425403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FC1-477F-83EE-641DDBE04B58}"/>
                </c:ext>
              </c:extLst>
            </c:dLbl>
            <c:dLbl>
              <c:idx val="3"/>
              <c:layout>
                <c:manualLayout>
                  <c:x val="-5.9789416887879906E-2"/>
                  <c:y val="7.7245082921868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FC1-477F-83EE-641DDBE04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40.552995391705068</c:v>
                </c:pt>
                <c:pt idx="1">
                  <c:v>75.753101004134678</c:v>
                </c:pt>
                <c:pt idx="2">
                  <c:v>50.821089023336164</c:v>
                </c:pt>
                <c:pt idx="3">
                  <c:v>37.731678286005817</c:v>
                </c:pt>
                <c:pt idx="4">
                  <c:v>29.74186307519642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FC1-477F-83EE-641DDBE04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391808"/>
        <c:axId val="236405888"/>
      </c:lineChart>
      <c:catAx>
        <c:axId val="2363918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6405888"/>
        <c:crosses val="autoZero"/>
        <c:auto val="1"/>
        <c:lblAlgn val="ctr"/>
        <c:lblOffset val="100"/>
        <c:noMultiLvlLbl val="0"/>
      </c:catAx>
      <c:valAx>
        <c:axId val="236405888"/>
        <c:scaling>
          <c:orientation val="minMax"/>
          <c:max val="80"/>
          <c:min val="20"/>
        </c:scaling>
        <c:delete val="1"/>
        <c:axPos val="l"/>
        <c:numFmt formatCode="0.0_ " sourceLinked="1"/>
        <c:majorTickMark val="out"/>
        <c:minorTickMark val="none"/>
        <c:tickLblPos val="none"/>
        <c:crossAx val="236391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55297650270795E-2"/>
          <c:y val="0.40483006243175901"/>
          <c:w val="0.92888940469945902"/>
          <c:h val="0.525329156551335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Lbls>
            <c:dLbl>
              <c:idx val="0"/>
              <c:layout>
                <c:manualLayout>
                  <c:x val="-5.269615796630827E-2"/>
                  <c:y val="-5.9479149982062572E-2"/>
                </c:manualLayout>
              </c:layout>
              <c:spPr/>
              <c:txPr>
                <a:bodyPr/>
                <a:lstStyle/>
                <a:p>
                  <a:pPr>
                    <a:defRPr sz="800" b="0">
                      <a:solidFill>
                        <a:schemeClr val="tx2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8F5-49AD-B6E5-CF159418CC13}"/>
                </c:ext>
              </c:extLst>
            </c:dLbl>
            <c:dLbl>
              <c:idx val="1"/>
              <c:layout>
                <c:manualLayout>
                  <c:x val="-5.4622812248431019E-2"/>
                  <c:y val="-0.105101999717122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8F5-49AD-B6E5-CF159418CC13}"/>
                </c:ext>
              </c:extLst>
            </c:dLbl>
            <c:dLbl>
              <c:idx val="2"/>
              <c:layout>
                <c:manualLayout>
                  <c:x val="-3.9929846369045605E-2"/>
                  <c:y val="4.2406760578156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8F5-49AD-B6E5-CF159418CC13}"/>
                </c:ext>
              </c:extLst>
            </c:dLbl>
            <c:dLbl>
              <c:idx val="3"/>
              <c:layout>
                <c:manualLayout>
                  <c:x val="-4.3162400667228124E-2"/>
                  <c:y val="-4.3452094930596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8F5-49AD-B6E5-CF159418CC13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8F5-49AD-B6E5-CF159418CC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tx2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服务整体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51.860202931228862</c:v>
                </c:pt>
                <c:pt idx="1">
                  <c:v>82.058047493403507</c:v>
                </c:pt>
                <c:pt idx="2">
                  <c:v>40.57692307692308</c:v>
                </c:pt>
                <c:pt idx="3">
                  <c:v>67.5</c:v>
                </c:pt>
                <c:pt idx="4">
                  <c:v>58.974358974359028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3324802097991619E-2"/>
                  <c:y val="6.623026767490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8F5-49AD-B6E5-CF159418CC13}"/>
                </c:ext>
              </c:extLst>
            </c:dLbl>
            <c:dLbl>
              <c:idx val="1"/>
              <c:layout>
                <c:manualLayout>
                  <c:x val="-5.6557101884379866E-2"/>
                  <c:y val="-4.67801172910104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8F5-49AD-B6E5-CF159418CC13}"/>
                </c:ext>
              </c:extLst>
            </c:dLbl>
            <c:dLbl>
              <c:idx val="2"/>
              <c:layout>
                <c:manualLayout>
                  <c:x val="-4.3627902738826871E-2"/>
                  <c:y val="-1.10926273017728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8F5-49AD-B6E5-CF159418CC13}"/>
                </c:ext>
              </c:extLst>
            </c:dLbl>
            <c:dLbl>
              <c:idx val="3"/>
              <c:layout>
                <c:manualLayout>
                  <c:x val="-4.3627902738826871E-2"/>
                  <c:y val="9.0021459327969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8F5-49AD-B6E5-CF159418CC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chemeClr val="accent3">
                        <a:lumMod val="7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服务整体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50.707547169811264</c:v>
                </c:pt>
                <c:pt idx="1">
                  <c:v>81.088825214899614</c:v>
                </c:pt>
                <c:pt idx="2">
                  <c:v>49.818840579710027</c:v>
                </c:pt>
                <c:pt idx="3">
                  <c:v>53.365384615384549</c:v>
                </c:pt>
                <c:pt idx="4">
                  <c:v>51.666666666666572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5.3324802097991619E-2"/>
                  <c:y val="-0.107865204322588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8F5-49AD-B6E5-CF159418CC13}"/>
                </c:ext>
              </c:extLst>
            </c:dLbl>
            <c:dLbl>
              <c:idx val="1"/>
              <c:layout>
                <c:manualLayout>
                  <c:x val="-5.6557101884379866E-2"/>
                  <c:y val="-0.1554485243082387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8F5-49AD-B6E5-CF159418CC13}"/>
                </c:ext>
              </c:extLst>
            </c:dLbl>
            <c:dLbl>
              <c:idx val="2"/>
              <c:layout>
                <c:manualLayout>
                  <c:x val="-4.3627902738826871E-2"/>
                  <c:y val="-9.00214593279699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8F5-49AD-B6E5-CF159418CC13}"/>
                </c:ext>
              </c:extLst>
            </c:dLbl>
            <c:dLbl>
              <c:idx val="3"/>
              <c:layout>
                <c:manualLayout>
                  <c:x val="-4.3627902738826871E-2"/>
                  <c:y val="-2.45943943477010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8F5-49AD-B6E5-CF159418CC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服务整体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55.579601053820035</c:v>
                </c:pt>
                <c:pt idx="1">
                  <c:v>83.158158158157988</c:v>
                </c:pt>
                <c:pt idx="2">
                  <c:v>58.461538461538446</c:v>
                </c:pt>
                <c:pt idx="3">
                  <c:v>56.568778979907314</c:v>
                </c:pt>
                <c:pt idx="4">
                  <c:v>32.247191011235955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68F5-49AD-B6E5-CF159418C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776448"/>
        <c:axId val="236987136"/>
      </c:lineChart>
      <c:catAx>
        <c:axId val="236776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6987136"/>
        <c:crosses val="autoZero"/>
        <c:auto val="1"/>
        <c:lblAlgn val="ctr"/>
        <c:lblOffset val="100"/>
        <c:noMultiLvlLbl val="0"/>
      </c:catAx>
      <c:valAx>
        <c:axId val="236987136"/>
        <c:scaling>
          <c:orientation val="minMax"/>
          <c:max val="90"/>
          <c:min val="20"/>
        </c:scaling>
        <c:delete val="1"/>
        <c:axPos val="l"/>
        <c:numFmt formatCode="0.0_ " sourceLinked="1"/>
        <c:majorTickMark val="out"/>
        <c:minorTickMark val="none"/>
        <c:tickLblPos val="none"/>
        <c:crossAx val="236776448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lang="zh-CN" altLang="en-US" sz="900" b="0" i="0" u="none" strike="noStrike" kern="1200" baseline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5828164835072547"/>
          <c:y val="0.18594259465849147"/>
          <c:w val="0.69817675385986222"/>
          <c:h val="0.10564199546459771"/>
        </c:manualLayout>
      </c:layout>
      <c:overlay val="0"/>
      <c:txPr>
        <a:bodyPr/>
        <a:lstStyle/>
        <a:p>
          <a:pPr>
            <a:defRPr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523E-2"/>
          <c:y val="0.38450070744507903"/>
          <c:w val="0.92529857176965058"/>
          <c:h val="0.59138586014338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-1.0186558395047582E-2"/>
                  <c:y val="1.8713319315534563E-2"/>
                </c:manualLayout>
              </c:layout>
              <c:spPr/>
              <c:txPr>
                <a:bodyPr/>
                <a:lstStyle/>
                <a:p>
                  <a:pPr>
                    <a:defRPr sz="800" b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6F5-4212-A2B4-DE11E5EF8B63}"/>
                </c:ext>
              </c:extLst>
            </c:dLbl>
            <c:dLbl>
              <c:idx val="1"/>
              <c:layout>
                <c:manualLayout>
                  <c:x val="-4.0746233580190319E-2"/>
                  <c:y val="0.205342578990099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6F5-4212-A2B4-DE11E5EF8B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55.579601053820078</c:v>
                </c:pt>
                <c:pt idx="1">
                  <c:v>83.158158158158116</c:v>
                </c:pt>
                <c:pt idx="2">
                  <c:v>58.461538461538453</c:v>
                </c:pt>
                <c:pt idx="3">
                  <c:v>56.568778979907279</c:v>
                </c:pt>
                <c:pt idx="4">
                  <c:v>32.247191011235955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50.581125058112491</c:v>
                </c:pt>
                <c:pt idx="1">
                  <c:v>79.132321041214752</c:v>
                </c:pt>
                <c:pt idx="2">
                  <c:v>52.212596581596806</c:v>
                </c:pt>
                <c:pt idx="3">
                  <c:v>49.933774834437081</c:v>
                </c:pt>
                <c:pt idx="4">
                  <c:v>47.714285714285715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7225088"/>
        <c:axId val="237226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故障处理</c:v>
                </c:pt>
                <c:pt idx="3">
                  <c:v>业务咨询和办理</c:v>
                </c:pt>
                <c:pt idx="4">
                  <c:v>服务其它部分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2.8375906714306112</c:v>
                </c:pt>
                <c:pt idx="1">
                  <c:v>3.2477679807131929</c:v>
                </c:pt>
                <c:pt idx="2">
                  <c:v>1.7146533128350963</c:v>
                </c:pt>
                <c:pt idx="3">
                  <c:v>-1.746090142580293</c:v>
                </c:pt>
                <c:pt idx="4">
                  <c:v>-10.278060440337022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6F5-4212-A2B4-DE11E5EF8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7324160"/>
        <c:axId val="237322624"/>
      </c:lineChart>
      <c:catAx>
        <c:axId val="237225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37226624"/>
        <c:crosses val="autoZero"/>
        <c:auto val="1"/>
        <c:lblAlgn val="ctr"/>
        <c:lblOffset val="100"/>
        <c:noMultiLvlLbl val="0"/>
      </c:catAx>
      <c:valAx>
        <c:axId val="237226624"/>
        <c:scaling>
          <c:orientation val="minMax"/>
          <c:max val="100"/>
          <c:min val="0"/>
        </c:scaling>
        <c:delete val="0"/>
        <c:axPos val="l"/>
        <c:numFmt formatCode="0.0_ " sourceLinked="1"/>
        <c:majorTickMark val="none"/>
        <c:minorTickMark val="none"/>
        <c:tickLblPos val="none"/>
        <c:spPr>
          <a:ln>
            <a:solidFill>
              <a:schemeClr val="bg1"/>
            </a:solidFill>
          </a:ln>
        </c:spPr>
        <c:crossAx val="237225088"/>
        <c:crosses val="autoZero"/>
        <c:crossBetween val="between"/>
      </c:valAx>
      <c:valAx>
        <c:axId val="237322624"/>
        <c:scaling>
          <c:orientation val="minMax"/>
          <c:max val="10"/>
          <c:min val="-100"/>
        </c:scaling>
        <c:delete val="0"/>
        <c:axPos val="l"/>
        <c:numFmt formatCode="0.0_ " sourceLinked="1"/>
        <c:majorTickMark val="none"/>
        <c:minorTickMark val="none"/>
        <c:tickLblPos val="none"/>
        <c:crossAx val="237324160"/>
        <c:crosses val="autoZero"/>
        <c:crossBetween val="between"/>
      </c:valAx>
      <c:catAx>
        <c:axId val="237324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7322624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36195515614978035"/>
          <c:y val="0.19145165145893051"/>
          <c:w val="0.60885059527199314"/>
          <c:h val="0.10712624395118328"/>
        </c:manualLayout>
      </c:layout>
      <c:overlay val="0"/>
      <c:txPr>
        <a:bodyPr/>
        <a:lstStyle/>
        <a:p>
          <a:pPr>
            <a:defRPr sz="8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50714115174523E-2"/>
          <c:y val="0"/>
          <c:w val="0.92529857176965058"/>
          <c:h val="0.97274133727391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 algn="ctr">
                    <a:defRPr lang="zh-CN" altLang="en-US" sz="800" b="0" i="0" u="none" strike="noStrike" kern="1200" baseline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3646755400842285E-2"/>
                  <c:y val="0.110183893558414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46-44D5-A64E-6ECE78A541B1}"/>
                </c:ext>
              </c:extLst>
            </c:dLbl>
            <c:dLbl>
              <c:idx val="2"/>
              <c:layout>
                <c:manualLayout>
                  <c:x val="-6.0376919958322582E-2"/>
                  <c:y val="5.74199455188705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946-44D5-A64E-6ECE78A541B1}"/>
                </c:ext>
              </c:extLst>
            </c:dLbl>
            <c:dLbl>
              <c:idx val="4"/>
              <c:layout>
                <c:manualLayout>
                  <c:x val="-4.2666356094415832E-2"/>
                  <c:y val="3.09176579995788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946-44D5-A64E-6ECE78A54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40.552995391705068</c:v>
                </c:pt>
                <c:pt idx="1">
                  <c:v>75.753101004134678</c:v>
                </c:pt>
                <c:pt idx="2">
                  <c:v>50.821089023336192</c:v>
                </c:pt>
                <c:pt idx="3">
                  <c:v>37.731678286005796</c:v>
                </c:pt>
                <c:pt idx="4">
                  <c:v>29.741863075196413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52-4A1A-9A38-BA804FE193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37.883387417565139</c:v>
                </c:pt>
                <c:pt idx="1">
                  <c:v>73.92889699179581</c:v>
                </c:pt>
                <c:pt idx="2">
                  <c:v>51.860574658502124</c:v>
                </c:pt>
                <c:pt idx="3">
                  <c:v>33.429072921653102</c:v>
                </c:pt>
                <c:pt idx="4">
                  <c:v>40.228789323164939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652-4A1A-9A38-BA804FE193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41771264"/>
        <c:axId val="2417728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18Q1-17基准值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5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800" b="0" i="0" u="none" strike="noStrike" kern="1200" baseline="0">
                    <a:solidFill>
                      <a:schemeClr val="accent6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服务部分</c:v>
                </c:pt>
                <c:pt idx="1">
                  <c:v>上门安装和调试</c:v>
                </c:pt>
                <c:pt idx="2">
                  <c:v>业务咨询和办理</c:v>
                </c:pt>
                <c:pt idx="3">
                  <c:v>故障处理</c:v>
                </c:pt>
                <c:pt idx="4">
                  <c:v>服务其它部分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12.051098448006481</c:v>
                </c:pt>
                <c:pt idx="1">
                  <c:v>6.2189308645979473</c:v>
                </c:pt>
                <c:pt idx="2">
                  <c:v>2.3317893189434713</c:v>
                </c:pt>
                <c:pt idx="3">
                  <c:v>8.8121814624092067</c:v>
                </c:pt>
                <c:pt idx="4">
                  <c:v>2.3814948586886233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946-44D5-A64E-6ECE78A54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788416"/>
        <c:axId val="241786880"/>
      </c:lineChart>
      <c:catAx>
        <c:axId val="241771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41772800"/>
        <c:crossesAt val="0"/>
        <c:auto val="1"/>
        <c:lblAlgn val="ctr"/>
        <c:lblOffset val="100"/>
        <c:noMultiLvlLbl val="0"/>
      </c:catAx>
      <c:valAx>
        <c:axId val="241772800"/>
        <c:scaling>
          <c:orientation val="minMax"/>
          <c:max val="200"/>
          <c:min val="0"/>
        </c:scaling>
        <c:delete val="0"/>
        <c:axPos val="l"/>
        <c:numFmt formatCode="0.0_ " sourceLinked="1"/>
        <c:majorTickMark val="out"/>
        <c:minorTickMark val="none"/>
        <c:tickLblPos val="none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241771264"/>
        <c:crosses val="autoZero"/>
        <c:crossBetween val="between"/>
        <c:majorUnit val="200"/>
        <c:minorUnit val="40"/>
      </c:valAx>
      <c:valAx>
        <c:axId val="241786880"/>
        <c:scaling>
          <c:orientation val="minMax"/>
          <c:max val="30"/>
          <c:min val="-20"/>
        </c:scaling>
        <c:delete val="0"/>
        <c:axPos val="l"/>
        <c:numFmt formatCode="0.0_ " sourceLinked="1"/>
        <c:majorTickMark val="none"/>
        <c:minorTickMark val="none"/>
        <c:tickLblPos val="none"/>
        <c:txPr>
          <a:bodyPr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zh-CN"/>
          </a:p>
        </c:txPr>
        <c:crossAx val="241788416"/>
        <c:crosses val="autoZero"/>
        <c:crossBetween val="between"/>
      </c:valAx>
      <c:catAx>
        <c:axId val="241788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178688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20497780447504E-2"/>
          <c:y val="0"/>
          <c:w val="0.91414577721885315"/>
          <c:h val="0.847129409687152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dLbls>
            <c:dLbl>
              <c:idx val="0"/>
              <c:layout>
                <c:manualLayout>
                  <c:x val="-7.8430823601872788E-3"/>
                  <c:y val="-0.141309552267305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C3-4D3F-A03E-E23CC1DE8408}"/>
                </c:ext>
              </c:extLst>
            </c:dLbl>
            <c:dLbl>
              <c:idx val="2"/>
              <c:layout>
                <c:manualLayout>
                  <c:x val="-7.8434940705473938E-3"/>
                  <c:y val="-0.1276344343059537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C3-4D3F-A03E-E23CC1DE8408}"/>
                </c:ext>
              </c:extLst>
            </c:dLbl>
            <c:dLbl>
              <c:idx val="3"/>
              <c:layout>
                <c:manualLayout>
                  <c:x val="-5.8476869288548027E-2"/>
                  <c:y val="-8.1583384839355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C3-4D3F-A03E-E23CC1DE8408}"/>
                </c:ext>
              </c:extLst>
            </c:dLbl>
            <c:dLbl>
              <c:idx val="4"/>
              <c:layout>
                <c:manualLayout>
                  <c:x val="4.1829772587665438E-2"/>
                  <c:y val="-0.1641014155362262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C3-4D3F-A03E-E23CC1DE8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00B0F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9.8684210526315788</c:v>
                </c:pt>
                <c:pt idx="1">
                  <c:v>-2.9069767441860463</c:v>
                </c:pt>
                <c:pt idx="2">
                  <c:v>15.217391304347828</c:v>
                </c:pt>
                <c:pt idx="3">
                  <c:v>73.796791443850267</c:v>
                </c:pt>
                <c:pt idx="4">
                  <c:v>-6.8181818181818175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839-4373-AD0E-DEE2ED57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2287215734581893E-3"/>
                  <c:y val="0.1230760616521696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C3-4D3F-A03E-E23CC1DE8408}"/>
                </c:ext>
              </c:extLst>
            </c:dLbl>
            <c:dLbl>
              <c:idx val="1"/>
              <c:layout>
                <c:manualLayout>
                  <c:x val="0"/>
                  <c:y val="-7.2933962460544913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C3-4D3F-A03E-E23CC1DE8408}"/>
                </c:ext>
              </c:extLst>
            </c:dLbl>
            <c:dLbl>
              <c:idx val="2"/>
              <c:layout>
                <c:manualLayout>
                  <c:x val="-5.3248147715089844E-2"/>
                  <c:y val="-9.16347760044392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7C3-4D3F-A03E-E23CC1DE8408}"/>
                </c:ext>
              </c:extLst>
            </c:dLbl>
            <c:dLbl>
              <c:idx val="3"/>
              <c:layout>
                <c:manualLayout>
                  <c:x val="-1.3071803933645465E-2"/>
                  <c:y val="0.2005683967664987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C3-4D3F-A03E-E23CC1DE8408}"/>
                </c:ext>
              </c:extLst>
            </c:dLbl>
            <c:dLbl>
              <c:idx val="4"/>
              <c:layout>
                <c:manualLayout>
                  <c:x val="4.4444133374394575E-2"/>
                  <c:y val="5.9258844499192775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7C3-4D3F-A03E-E23CC1DE8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4.8850574712643677</c:v>
                </c:pt>
                <c:pt idx="1">
                  <c:v>9.8591549295774641</c:v>
                </c:pt>
                <c:pt idx="2">
                  <c:v>19.913419913419915</c:v>
                </c:pt>
                <c:pt idx="3">
                  <c:v>66.666666666666657</c:v>
                </c:pt>
                <c:pt idx="4">
                  <c:v>-34.188034188034187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60-4A03-B70E-0BB4673728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5.2287215734581893E-3"/>
                  <c:y val="5.0142099191624684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C3-4D3F-A03E-E23CC1DE8408}"/>
                </c:ext>
              </c:extLst>
            </c:dLbl>
            <c:dLbl>
              <c:idx val="1"/>
              <c:layout>
                <c:manualLayout>
                  <c:x val="0"/>
                  <c:y val="-0.1230760616521696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7C3-4D3F-A03E-E23CC1DE8408}"/>
                </c:ext>
              </c:extLst>
            </c:dLbl>
            <c:dLbl>
              <c:idx val="2"/>
              <c:layout>
                <c:manualLayout>
                  <c:x val="7.8430823601872788E-3"/>
                  <c:y val="3.646698123027247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7C3-4D3F-A03E-E23CC1DE8408}"/>
                </c:ext>
              </c:extLst>
            </c:dLbl>
            <c:dLbl>
              <c:idx val="3"/>
              <c:layout>
                <c:manualLayout>
                  <c:x val="-6.1091230075277121E-2"/>
                  <c:y val="5.97258085009702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7C3-4D3F-A03E-E23CC1DE8408}"/>
                </c:ext>
              </c:extLst>
            </c:dLbl>
            <c:dLbl>
              <c:idx val="4"/>
              <c:layout>
                <c:manualLayout>
                  <c:x val="4.1829772587665438E-2"/>
                  <c:y val="-9.5725825729465405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7C3-4D3F-A03E-E23CC1DE8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1.5283842794759825</c:v>
                </c:pt>
                <c:pt idx="1">
                  <c:v>1.5695067264573992</c:v>
                </c:pt>
                <c:pt idx="2">
                  <c:v>11.952191235059761</c:v>
                </c:pt>
                <c:pt idx="3">
                  <c:v>68.888888888888886</c:v>
                </c:pt>
                <c:pt idx="4">
                  <c:v>-17.475728155339805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9A-4DD5-AD13-28301237A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1854720"/>
        <c:axId val="241876992"/>
      </c:lineChart>
      <c:catAx>
        <c:axId val="241854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41876992"/>
        <c:crosses val="autoZero"/>
        <c:auto val="1"/>
        <c:lblAlgn val="ctr"/>
        <c:lblOffset val="100"/>
        <c:noMultiLvlLbl val="0"/>
      </c:catAx>
      <c:valAx>
        <c:axId val="241876992"/>
        <c:scaling>
          <c:orientation val="minMax"/>
          <c:max val="150"/>
          <c:min val="-80"/>
        </c:scaling>
        <c:delete val="0"/>
        <c:axPos val="l"/>
        <c:numFmt formatCode="0.0_ 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241854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20497780447504E-2"/>
          <c:y val="0"/>
          <c:w val="0.91414577721885293"/>
          <c:h val="0.847129409687152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dLbls>
            <c:dLbl>
              <c:idx val="0"/>
              <c:layout>
                <c:manualLayout>
                  <c:x val="-7.8430823601872788E-3"/>
                  <c:y val="-0.1413095522673059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62-47E4-B877-0758D6E89467}"/>
                </c:ext>
              </c:extLst>
            </c:dLbl>
            <c:dLbl>
              <c:idx val="2"/>
              <c:layout>
                <c:manualLayout>
                  <c:x val="7.8428765050072222E-3"/>
                  <c:y val="3.2349735988102916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62-47E4-B877-0758D6E89467}"/>
                </c:ext>
              </c:extLst>
            </c:dLbl>
            <c:dLbl>
              <c:idx val="3"/>
              <c:layout>
                <c:manualLayout>
                  <c:x val="-3.9215411800936392E-2"/>
                  <c:y val="6.0803264475498379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62-47E4-B877-0758D6E89467}"/>
                </c:ext>
              </c:extLst>
            </c:dLbl>
            <c:dLbl>
              <c:idx val="4"/>
              <c:layout>
                <c:manualLayout>
                  <c:x val="4.1829772587665459E-2"/>
                  <c:y val="-0.16410141553622623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62-47E4-B877-0758D6E894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00B0F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Sheet1!$B$2:$B$6</c:f>
              <c:numCache>
                <c:formatCode>0.0_ </c:formatCode>
                <c:ptCount val="5"/>
                <c:pt idx="0">
                  <c:v>18.478260869565215</c:v>
                </c:pt>
                <c:pt idx="1">
                  <c:v>-5.1020408163265305</c:v>
                </c:pt>
                <c:pt idx="2">
                  <c:v>33.050847457627121</c:v>
                </c:pt>
                <c:pt idx="3">
                  <c:v>64.197530864197532</c:v>
                </c:pt>
                <c:pt idx="4">
                  <c:v>-20.253164556962027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839-4373-AD0E-DEE2ED57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0"/>
              <c:layout>
                <c:manualLayout>
                  <c:x val="-5.2287215734581876E-3"/>
                  <c:y val="0.1230760616521696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62-47E4-B877-0758D6E89467}"/>
                </c:ext>
              </c:extLst>
            </c:dLbl>
            <c:dLbl>
              <c:idx val="1"/>
              <c:layout>
                <c:manualLayout>
                  <c:x val="0"/>
                  <c:y val="-7.2933962460544913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62-47E4-B877-0758D6E89467}"/>
                </c:ext>
              </c:extLst>
            </c:dLbl>
            <c:dLbl>
              <c:idx val="3"/>
              <c:layout>
                <c:manualLayout>
                  <c:x val="-3.9215411800936392E-2"/>
                  <c:y val="0.1286625253626024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562-47E4-B877-0758D6E89467}"/>
                </c:ext>
              </c:extLst>
            </c:dLbl>
            <c:dLbl>
              <c:idx val="4"/>
              <c:layout>
                <c:manualLayout>
                  <c:x val="4.4444133374394575E-2"/>
                  <c:y val="5.9258844499192775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62-47E4-B877-0758D6E894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92D050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Sheet1!$C$2:$C$6</c:f>
              <c:numCache>
                <c:formatCode>0.0_ </c:formatCode>
                <c:ptCount val="5"/>
                <c:pt idx="0">
                  <c:v>25.142857142857146</c:v>
                </c:pt>
                <c:pt idx="1">
                  <c:v>19.402985074626866</c:v>
                </c:pt>
                <c:pt idx="2">
                  <c:v>39.230769230769234</c:v>
                </c:pt>
                <c:pt idx="3">
                  <c:v>69.047619047619051</c:v>
                </c:pt>
                <c:pt idx="4">
                  <c:v>-28.767123287671232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60-4A03-B70E-0BB4673728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5.2287215734581876E-3"/>
                  <c:y val="5.014209919162467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62-47E4-B877-0758D6E89467}"/>
                </c:ext>
              </c:extLst>
            </c:dLbl>
            <c:dLbl>
              <c:idx val="1"/>
              <c:layout>
                <c:manualLayout>
                  <c:x val="0"/>
                  <c:y val="-0.1230760616521696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62-47E4-B877-0758D6E89467}"/>
                </c:ext>
              </c:extLst>
            </c:dLbl>
            <c:dLbl>
              <c:idx val="2"/>
              <c:layout>
                <c:manualLayout>
                  <c:x val="7.8430823601872788E-3"/>
                  <c:y val="3.6466981230272477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562-47E4-B877-0758D6E89467}"/>
                </c:ext>
              </c:extLst>
            </c:dLbl>
            <c:dLbl>
              <c:idx val="3"/>
              <c:layout>
                <c:manualLayout>
                  <c:x val="-4.1829772587665473E-2"/>
                  <c:y val="-7.1389705041212365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62-47E4-B877-0758D6E89467}"/>
                </c:ext>
              </c:extLst>
            </c:dLbl>
            <c:dLbl>
              <c:idx val="4"/>
              <c:layout>
                <c:manualLayout>
                  <c:x val="4.1829772587665459E-2"/>
                  <c:y val="-9.5725825729465322E-2"/>
                </c:manualLayout>
              </c:layout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562-47E4-B877-0758D6E894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内容丰富更新快 </c:v>
                </c:pt>
                <c:pt idx="1">
                  <c:v>播放流畅 </c:v>
                </c:pt>
                <c:pt idx="2">
                  <c:v>客户界面+切换时间 </c:v>
                </c:pt>
                <c:pt idx="3">
                  <c:v>及时装机+故障维修 </c:v>
                </c:pt>
                <c:pt idx="4">
                  <c:v>增值业务价格 </c:v>
                </c:pt>
              </c:strCache>
            </c:strRef>
          </c:cat>
          <c:val>
            <c:numRef>
              <c:f>Sheet1!$D$2:$D$6</c:f>
              <c:numCache>
                <c:formatCode>0.0_ </c:formatCode>
                <c:ptCount val="5"/>
                <c:pt idx="0">
                  <c:v>15.005359056806004</c:v>
                </c:pt>
                <c:pt idx="1">
                  <c:v>17.534246575342465</c:v>
                </c:pt>
                <c:pt idx="2">
                  <c:v>15.259740259740258</c:v>
                </c:pt>
                <c:pt idx="3">
                  <c:v>79.723502304147459</c:v>
                </c:pt>
                <c:pt idx="4">
                  <c:v>-22.680412371134022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9A-4DD5-AD13-28301237A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1601280"/>
        <c:axId val="251602816"/>
      </c:lineChart>
      <c:catAx>
        <c:axId val="251601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51602816"/>
        <c:crosses val="autoZero"/>
        <c:auto val="1"/>
        <c:lblAlgn val="ctr"/>
        <c:lblOffset val="100"/>
        <c:noMultiLvlLbl val="0"/>
      </c:catAx>
      <c:valAx>
        <c:axId val="251602816"/>
        <c:scaling>
          <c:orientation val="minMax"/>
          <c:max val="150"/>
          <c:min val="-80"/>
        </c:scaling>
        <c:delete val="0"/>
        <c:axPos val="l"/>
        <c:numFmt formatCode="0.0_ " sourceLinked="1"/>
        <c:majorTickMark val="out"/>
        <c:minorTickMark val="none"/>
        <c:tickLblPos val="none"/>
        <c:spPr>
          <a:ln>
            <a:solidFill>
              <a:schemeClr val="bg1"/>
            </a:solidFill>
          </a:ln>
        </c:spPr>
        <c:crossAx val="251601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7.1101555771108785E-2"/>
          <c:y val="9.1813373391694958E-2"/>
          <c:w val="0.90292911335703685"/>
          <c:h val="0.13635898393049597"/>
        </c:manualLayout>
      </c:layout>
      <c:overlay val="0"/>
      <c:txPr>
        <a:bodyPr/>
        <a:lstStyle/>
        <a:p>
          <a:pPr>
            <a:defRPr lang="en-US" sz="8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267730857596091E-2"/>
          <c:y val="0.34719615728328868"/>
          <c:w val="0.90746453828480855"/>
          <c:h val="0.636324684029111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IPTV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330-440A-A9DF-4271D977099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330-440A-A9DF-4271D97709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latin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移动宽带</c:v>
                </c:pt>
                <c:pt idx="1">
                  <c:v>电信宽带</c:v>
                </c:pt>
                <c:pt idx="2">
                  <c:v>联通宽带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9.3693693693693767</c:v>
                </c:pt>
                <c:pt idx="1">
                  <c:v>18.11460258780037</c:v>
                </c:pt>
                <c:pt idx="2">
                  <c:v>17.018072289156628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F57-4B12-8D98-C6C363A088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宽带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0651126465099749E-3"/>
                  <c:y val="0.2432018383761011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30-440A-A9DF-4271D97709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latin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移动宽带</c:v>
                </c:pt>
                <c:pt idx="1">
                  <c:v>电信宽带</c:v>
                </c:pt>
                <c:pt idx="2">
                  <c:v>联通宽带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-0.80053368912608358</c:v>
                </c:pt>
                <c:pt idx="1">
                  <c:v>5.5</c:v>
                </c:pt>
                <c:pt idx="2">
                  <c:v>15.985858797997828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F57-4B12-8D98-C6C363A088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5"/>
        <c:overlap val="-14"/>
        <c:axId val="251705216"/>
        <c:axId val="251706752"/>
      </c:barChart>
      <c:catAx>
        <c:axId val="2517052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/>
            </a:pPr>
            <a:endParaRPr lang="zh-CN"/>
          </a:p>
        </c:txPr>
        <c:crossAx val="251706752"/>
        <c:crosses val="autoZero"/>
        <c:auto val="1"/>
        <c:lblAlgn val="ctr"/>
        <c:lblOffset val="100"/>
        <c:noMultiLvlLbl val="0"/>
      </c:catAx>
      <c:valAx>
        <c:axId val="25170675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25170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5.0667049661687689E-2"/>
          <c:w val="0.45332904106567623"/>
          <c:h val="0.18547964331686334"/>
        </c:manualLayout>
      </c:layout>
      <c:overlay val="0"/>
      <c:txPr>
        <a:bodyPr/>
        <a:lstStyle/>
        <a:p>
          <a:pPr>
            <a:defRPr lang="en-US" sz="8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267730857596001E-2"/>
          <c:y val="0.34719615728328868"/>
          <c:w val="0.90746453828480855"/>
          <c:h val="0.63632468402911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IPTV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29-480F-AEEF-57344997815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29-480F-AEEF-57344997815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B29-480F-AEEF-5734499781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latin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移动宽带</c:v>
                </c:pt>
                <c:pt idx="1">
                  <c:v>电信宽带</c:v>
                </c:pt>
                <c:pt idx="2">
                  <c:v>联通宽带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8.6481113320079519</c:v>
                </c:pt>
                <c:pt idx="1">
                  <c:v>5.3742802303262742</c:v>
                </c:pt>
                <c:pt idx="2">
                  <c:v>3.9426523297490879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F57-4B12-8D98-C6C363A088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宽带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>
                    <a:latin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移动宽带</c:v>
                </c:pt>
                <c:pt idx="1">
                  <c:v>电信宽带</c:v>
                </c:pt>
                <c:pt idx="2">
                  <c:v>联通宽带</c:v>
                </c:pt>
              </c:strCache>
            </c:strRef>
          </c:cat>
          <c:val>
            <c:numRef>
              <c:f>Sheet1!$C$2:$C$4</c:f>
              <c:numCache>
                <c:formatCode>0.0</c:formatCode>
                <c:ptCount val="3"/>
                <c:pt idx="0">
                  <c:v>-0.57197330791229739</c:v>
                </c:pt>
                <c:pt idx="1">
                  <c:v>7.6615969581748873</c:v>
                </c:pt>
                <c:pt idx="2">
                  <c:v>-0.75659020883259165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F57-4B12-8D98-C6C363A088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5"/>
        <c:overlap val="-14"/>
        <c:axId val="251462784"/>
        <c:axId val="251464320"/>
      </c:barChart>
      <c:catAx>
        <c:axId val="251462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/>
            </a:pPr>
            <a:endParaRPr lang="zh-CN"/>
          </a:p>
        </c:txPr>
        <c:crossAx val="251464320"/>
        <c:crosses val="autoZero"/>
        <c:auto val="1"/>
        <c:lblAlgn val="ctr"/>
        <c:lblOffset val="100"/>
        <c:noMultiLvlLbl val="0"/>
      </c:catAx>
      <c:valAx>
        <c:axId val="25146432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one"/>
        <c:crossAx val="251462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7747688849013197"/>
          <c:y val="0"/>
          <c:w val="0.45332904106567595"/>
          <c:h val="0.18547964331686317"/>
        </c:manualLayout>
      </c:layout>
      <c:overlay val="0"/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53240904022692E-2"/>
          <c:y val="0.19127144844043653"/>
          <c:w val="0.93913871625632861"/>
          <c:h val="0.770372621957446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pPr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28.4</c:v>
                </c:pt>
                <c:pt idx="1">
                  <c:v>23.42241056242608</c:v>
                </c:pt>
                <c:pt idx="2">
                  <c:v>24.157417335613061</c:v>
                </c:pt>
                <c:pt idx="3">
                  <c:v>26.9</c:v>
                </c:pt>
                <c:pt idx="4">
                  <c:v>23.776182515488227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D0-4636-B4CE-661F58F324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B4CA87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 sz="9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</c:formatCode>
                <c:ptCount val="5"/>
                <c:pt idx="0">
                  <c:v>14.1</c:v>
                </c:pt>
                <c:pt idx="1">
                  <c:v>13.913418668200778</c:v>
                </c:pt>
                <c:pt idx="2">
                  <c:v>14.37929243377388</c:v>
                </c:pt>
                <c:pt idx="3">
                  <c:v>17.899999999999999</c:v>
                </c:pt>
                <c:pt idx="4">
                  <c:v>16.501676197988591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D0-4636-B4CE-661F58F324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504D"/>
              </a:solidFill>
            </a:ln>
          </c:spPr>
          <c:marker>
            <c:spPr>
              <a:solidFill>
                <a:srgbClr val="C0504D"/>
              </a:solidFill>
              <a:ln>
                <a:solidFill>
                  <a:srgbClr val="C0504D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 sz="9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>
                  <c:v>-1.2</c:v>
                </c:pt>
                <c:pt idx="1">
                  <c:v>-0.5</c:v>
                </c:pt>
                <c:pt idx="2">
                  <c:v>0.60000000000000064</c:v>
                </c:pt>
                <c:pt idx="3">
                  <c:v>5</c:v>
                </c:pt>
                <c:pt idx="4">
                  <c:v>5.0181394845137532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D0-4636-B4CE-661F58F32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245120"/>
        <c:axId val="186246656"/>
      </c:lineChart>
      <c:catAx>
        <c:axId val="18624512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186246656"/>
        <c:crosses val="autoZero"/>
        <c:auto val="1"/>
        <c:lblAlgn val="ctr"/>
        <c:lblOffset val="100"/>
        <c:noMultiLvlLbl val="0"/>
      </c:catAx>
      <c:valAx>
        <c:axId val="186246656"/>
        <c:scaling>
          <c:orientation val="minMax"/>
          <c:max val="30"/>
          <c:min val="-6"/>
        </c:scaling>
        <c:delete val="1"/>
        <c:axPos val="l"/>
        <c:numFmt formatCode="0.0" sourceLinked="1"/>
        <c:majorTickMark val="out"/>
        <c:minorTickMark val="none"/>
        <c:tickLblPos val="nextTo"/>
        <c:crossAx val="186245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"/>
          <c:y val="1.1387118842376883E-2"/>
          <c:w val="0.97209432544223628"/>
          <c:h val="9.1590162242578363E-2"/>
        </c:manualLayout>
      </c:layout>
      <c:overlay val="0"/>
      <c:txPr>
        <a:bodyPr/>
        <a:lstStyle/>
        <a:p>
          <a:pPr>
            <a:defRPr lang="en-US" sz="900">
              <a:latin typeface="微软雅黑" panose="020B0503020204020204" pitchFamily="34" charset="-122"/>
              <a:ea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10407492489317"/>
          <c:y val="7.8739752049863915E-2"/>
          <c:w val="0.87110229728349164"/>
          <c:h val="0.887070013348974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2I2C 17Q1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1"/>
              <c:layout>
                <c:manualLayout>
                  <c:x val="-1.0837912015904056E-2"/>
                  <c:y val="-7.76492455183542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00-4D88-AE70-6B5762252AC1}"/>
                </c:ext>
              </c:extLst>
            </c:dLbl>
            <c:dLbl>
              <c:idx val="2"/>
              <c:layout>
                <c:manualLayout>
                  <c:x val="-2.9898739278970492E-3"/>
                  <c:y val="-7.16439629240137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00-4D88-AE70-6B5762252AC1}"/>
                </c:ext>
              </c:extLst>
            </c:dLbl>
            <c:dLbl>
              <c:idx val="3"/>
              <c:layout>
                <c:manualLayout>
                  <c:x val="-1.6016158412165749E-3"/>
                  <c:y val="7.76492455183542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00-4D88-AE70-6B5762252AC1}"/>
                </c:ext>
              </c:extLst>
            </c:dLbl>
            <c:dLbl>
              <c:idx val="6"/>
              <c:layout>
                <c:manualLayout>
                  <c:x val="1.6407380530692201E-3"/>
                  <c:y val="1.38145990633636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00-4D88-AE70-6B5762252AC1}"/>
                </c:ext>
              </c:extLst>
            </c:dLbl>
            <c:dLbl>
              <c:idx val="8"/>
              <c:layout>
                <c:manualLayout>
                  <c:x val="-1.7031004596420662E-2"/>
                  <c:y val="6.2120007826065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00-4D88-AE70-6B5762252AC1}"/>
                </c:ext>
              </c:extLst>
            </c:dLbl>
            <c:dLbl>
              <c:idx val="9"/>
              <c:layout>
                <c:manualLayout>
                  <c:x val="-1.0837912015904056E-2"/>
                  <c:y val="6.2075374795177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00-4D88-AE70-6B5762252AC1}"/>
                </c:ext>
              </c:extLst>
            </c:dLbl>
            <c:dLbl>
              <c:idx val="10"/>
              <c:layout>
                <c:manualLayout>
                  <c:x val="-1.5749473312830404E-2"/>
                  <c:y val="7.5933625180366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00-4D88-AE70-6B5762252AC1}"/>
                </c:ext>
              </c:extLst>
            </c:dLbl>
            <c:dLbl>
              <c:idx val="11"/>
              <c:layout>
                <c:manualLayout>
                  <c:x val="-9.9299168674850842E-3"/>
                  <c:y val="5.6117170877253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00-4D88-AE70-6B5762252AC1}"/>
                </c:ext>
              </c:extLst>
            </c:dLbl>
            <c:dLbl>
              <c:idx val="12"/>
              <c:layout>
                <c:manualLayout>
                  <c:x val="-6.4064633648662954E-3"/>
                  <c:y val="6.9070276014613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00-4D88-AE70-6B5762252AC1}"/>
                </c:ext>
              </c:extLst>
            </c:dLbl>
            <c:dLbl>
              <c:idx val="13"/>
              <c:layout>
                <c:manualLayout>
                  <c:x val="-2.1675824031808115E-2"/>
                  <c:y val="2.3294773655506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00-4D88-AE70-6B5762252AC1}"/>
                </c:ext>
              </c:extLst>
            </c:dLbl>
            <c:dLbl>
              <c:idx val="14"/>
              <c:layout>
                <c:manualLayout>
                  <c:x val="1.548273145129270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00-4D88-AE70-6B5762252AC1}"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Sheet1!$B$2:$B$17</c:f>
              <c:numCache>
                <c:formatCode>0.0</c:formatCode>
                <c:ptCount val="16"/>
                <c:pt idx="0">
                  <c:v>31.788321167883186</c:v>
                </c:pt>
                <c:pt idx="1">
                  <c:v>73.336998350742149</c:v>
                </c:pt>
                <c:pt idx="2">
                  <c:v>47.967363298024623</c:v>
                </c:pt>
                <c:pt idx="3">
                  <c:v>73.108614232209689</c:v>
                </c:pt>
                <c:pt idx="4">
                  <c:v>91.633986928104548</c:v>
                </c:pt>
                <c:pt idx="5">
                  <c:v>65.548232474535652</c:v>
                </c:pt>
                <c:pt idx="7">
                  <c:v>-0.53293540822852492</c:v>
                </c:pt>
                <c:pt idx="8">
                  <c:v>14.273927392739273</c:v>
                </c:pt>
                <c:pt idx="9">
                  <c:v>48.31751509922335</c:v>
                </c:pt>
                <c:pt idx="10">
                  <c:v>26.307448494453251</c:v>
                </c:pt>
                <c:pt idx="12">
                  <c:v>-15.862068965517254</c:v>
                </c:pt>
                <c:pt idx="13">
                  <c:v>73.001776198933925</c:v>
                </c:pt>
                <c:pt idx="14">
                  <c:v>75.117370892018513</c:v>
                </c:pt>
                <c:pt idx="15">
                  <c:v>65.147881694644283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B200-4D88-AE70-6B5762252A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2I2C 17Q4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2"/>
              <c:layout>
                <c:manualLayout>
                  <c:x val="-2.4382254254002382E-7"/>
                  <c:y val="3.882462275917728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00-4D88-AE70-6B5762252AC1}"/>
                </c:ext>
              </c:extLst>
            </c:dLbl>
            <c:dLbl>
              <c:idx val="8"/>
              <c:layout>
                <c:manualLayout>
                  <c:x val="-1.2386185161033271E-2"/>
                  <c:y val="2.329477365550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00-4D88-AE70-6B5762252AC1}"/>
                </c:ext>
              </c:extLst>
            </c:dLbl>
            <c:dLbl>
              <c:idx val="9"/>
              <c:layout>
                <c:manualLayout>
                  <c:x val="0"/>
                  <c:y val="-2.3294773655506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00-4D88-AE70-6B5762252A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Sheet1!$C$2:$C$17</c:f>
              <c:numCache>
                <c:formatCode>0.0</c:formatCode>
                <c:ptCount val="16"/>
                <c:pt idx="0">
                  <c:v>9.9289967934035719</c:v>
                </c:pt>
                <c:pt idx="1">
                  <c:v>59.656889872717016</c:v>
                </c:pt>
                <c:pt idx="2">
                  <c:v>57.988429016466277</c:v>
                </c:pt>
                <c:pt idx="7">
                  <c:v>-6.5799120234604107</c:v>
                </c:pt>
                <c:pt idx="8">
                  <c:v>15.808689302665252</c:v>
                </c:pt>
                <c:pt idx="9">
                  <c:v>39.692307692307693</c:v>
                </c:pt>
                <c:pt idx="10">
                  <c:v>15.085158150851568</c:v>
                </c:pt>
                <c:pt idx="12">
                  <c:v>-55.445544554455445</c:v>
                </c:pt>
                <c:pt idx="13">
                  <c:v>58.630952380952515</c:v>
                </c:pt>
                <c:pt idx="14">
                  <c:v>63.383297644539596</c:v>
                </c:pt>
                <c:pt idx="15">
                  <c:v>36.107854630715124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B200-4D88-AE70-6B5762252A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2I2C 18Q1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Lbl>
              <c:idx val="0"/>
              <c:layout>
                <c:manualLayout>
                  <c:x val="-1.406128169803593E-3"/>
                  <c:y val="2.64139126014622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200-4D88-AE70-6B5762252AC1}"/>
                </c:ext>
              </c:extLst>
            </c:dLbl>
            <c:dLbl>
              <c:idx val="1"/>
              <c:layout>
                <c:manualLayout>
                  <c:x val="7.8123790259277898E-3"/>
                  <c:y val="-3.45132243541122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200-4D88-AE70-6B5762252AC1}"/>
                </c:ext>
              </c:extLst>
            </c:dLbl>
            <c:dLbl>
              <c:idx val="2"/>
              <c:layout>
                <c:manualLayout>
                  <c:x val="4.8580209576822722E-3"/>
                  <c:y val="3.361458955284094E-2"/>
                </c:manualLayout>
              </c:layout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 algn="ctr">
                    <a:defRPr lang="en-US" altLang="en-US" sz="6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微软雅黑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200-4D88-AE70-6B5762252AC1}"/>
                </c:ext>
              </c:extLst>
            </c:dLbl>
            <c:dLbl>
              <c:idx val="7"/>
              <c:layout>
                <c:manualLayout>
                  <c:x val="3.2031849845284418E-3"/>
                  <c:y val="2.3232382320192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200-4D88-AE70-6B5762252AC1}"/>
                </c:ext>
              </c:extLst>
            </c:dLbl>
            <c:dLbl>
              <c:idx val="8"/>
              <c:layout>
                <c:manualLayout>
                  <c:x val="-1.5482731451291541E-3"/>
                  <c:y val="-1.5529237692288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200-4D88-AE70-6B5762252AC1}"/>
                </c:ext>
              </c:extLst>
            </c:dLbl>
            <c:dLbl>
              <c:idx val="9"/>
              <c:layout>
                <c:manualLayout>
                  <c:x val="3.2032316824331503E-3"/>
                  <c:y val="3.45351380073062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200-4D88-AE70-6B5762252AC1}"/>
                </c:ext>
              </c:extLst>
            </c:dLbl>
            <c:dLbl>
              <c:idx val="10"/>
              <c:layout>
                <c:manualLayout>
                  <c:x val="-4.2183845094107475E-3"/>
                  <c:y val="3.11899901563686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200-4D88-AE70-6B5762252AC1}"/>
                </c:ext>
              </c:extLst>
            </c:dLbl>
            <c:dLbl>
              <c:idx val="11"/>
              <c:layout>
                <c:manualLayout>
                  <c:x val="9.2896388707749723E-3"/>
                  <c:y val="1.2054586808188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200-4D88-AE70-6B5762252AC1}"/>
                </c:ext>
              </c:extLst>
            </c:dLbl>
            <c:dLbl>
              <c:idx val="12"/>
              <c:layout>
                <c:manualLayout>
                  <c:x val="0"/>
                  <c:y val="2.762811040584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200-4D88-AE70-6B5762252AC1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rgbClr val="C00000"/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Sheet1!$D$2:$D$17</c:f>
              <c:numCache>
                <c:formatCode>0.0</c:formatCode>
                <c:ptCount val="16"/>
                <c:pt idx="0">
                  <c:v>6.4584851712731952</c:v>
                </c:pt>
                <c:pt idx="1">
                  <c:v>59.799260433174972</c:v>
                </c:pt>
                <c:pt idx="2">
                  <c:v>55.012117206433132</c:v>
                </c:pt>
                <c:pt idx="3">
                  <c:v>85.894941634241235</c:v>
                </c:pt>
                <c:pt idx="4">
                  <c:v>82.204081632652958</c:v>
                </c:pt>
                <c:pt idx="5">
                  <c:v>64.699140401146124</c:v>
                </c:pt>
                <c:pt idx="7">
                  <c:v>-10.465426715315516</c:v>
                </c:pt>
                <c:pt idx="8">
                  <c:v>8.0319825549700177</c:v>
                </c:pt>
                <c:pt idx="9">
                  <c:v>43.29710144927536</c:v>
                </c:pt>
                <c:pt idx="10">
                  <c:v>9.5890410958904102</c:v>
                </c:pt>
                <c:pt idx="12">
                  <c:v>-56.149732620321039</c:v>
                </c:pt>
                <c:pt idx="13">
                  <c:v>66.724286949006284</c:v>
                </c:pt>
                <c:pt idx="14">
                  <c:v>60.625761885412395</c:v>
                </c:pt>
                <c:pt idx="15">
                  <c:v>27.484989993328821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B200-4D88-AE70-6B5762252A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大网18Q1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zh-CN" altLang="en-US" sz="600" b="0" i="0" u="none" strike="noStrike" kern="1200" baseline="0">
                    <a:solidFill>
                      <a:schemeClr val="accent2"/>
                    </a:solidFill>
                    <a:latin typeface="+mn-lt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6"/>
                <c:pt idx="0">
                  <c:v>整体</c:v>
                </c:pt>
                <c:pt idx="1">
                  <c:v>价格水平合理</c:v>
                </c:pt>
                <c:pt idx="2">
                  <c:v>套餐设计合理</c:v>
                </c:pt>
                <c:pt idx="3">
                  <c:v>购买申请</c:v>
                </c:pt>
                <c:pt idx="4">
                  <c:v>物流配送</c:v>
                </c:pt>
                <c:pt idx="5">
                  <c:v>激活</c:v>
                </c:pt>
                <c:pt idx="7">
                  <c:v>上网体验</c:v>
                </c:pt>
                <c:pt idx="8">
                  <c:v>通话体验</c:v>
                </c:pt>
                <c:pt idx="9">
                  <c:v>充值及优惠</c:v>
                </c:pt>
                <c:pt idx="10">
                  <c:v>提醒</c:v>
                </c:pt>
                <c:pt idx="12">
                  <c:v>计费</c:v>
                </c:pt>
                <c:pt idx="13">
                  <c:v>营业厅服务</c:v>
                </c:pt>
                <c:pt idx="14">
                  <c:v>电渠服务</c:v>
                </c:pt>
                <c:pt idx="15">
                  <c:v>热线服务</c:v>
                </c:pt>
              </c:strCache>
            </c:strRef>
          </c:cat>
          <c:val>
            <c:numRef>
              <c:f>Sheet1!$E$2:$E$17</c:f>
              <c:numCache>
                <c:formatCode>0.0</c:formatCode>
                <c:ptCount val="16"/>
                <c:pt idx="0">
                  <c:v>5.0181394845137532</c:v>
                </c:pt>
                <c:pt idx="1">
                  <c:v>28.894875616187157</c:v>
                </c:pt>
                <c:pt idx="2">
                  <c:v>22.185736275012726</c:v>
                </c:pt>
                <c:pt idx="7">
                  <c:v>-4.9018366054464853</c:v>
                </c:pt>
                <c:pt idx="8">
                  <c:v>3.6015448986160292</c:v>
                </c:pt>
                <c:pt idx="9">
                  <c:v>15.80207501995212</c:v>
                </c:pt>
                <c:pt idx="10">
                  <c:v>8.1057461219139224</c:v>
                </c:pt>
                <c:pt idx="12">
                  <c:v>-40.092165898617509</c:v>
                </c:pt>
                <c:pt idx="13">
                  <c:v>48.129851799576571</c:v>
                </c:pt>
                <c:pt idx="14">
                  <c:v>53.046970490658275</c:v>
                </c:pt>
                <c:pt idx="15">
                  <c:v>31.382696390658172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60-4C1E-926A-4ED2F050B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225970432"/>
        <c:axId val="225984512"/>
      </c:barChart>
      <c:dateAx>
        <c:axId val="225970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25984512"/>
        <c:crosses val="autoZero"/>
        <c:auto val="0"/>
        <c:lblOffset val="100"/>
        <c:baseTimeUnit val="days"/>
      </c:dateAx>
      <c:valAx>
        <c:axId val="22598451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225970432"/>
        <c:crosses val="autoZero"/>
        <c:crossBetween val="between"/>
        <c:majorUnit val="10"/>
      </c:valAx>
    </c:plotArea>
    <c:legend>
      <c:legendPos val="l"/>
      <c:layout>
        <c:manualLayout>
          <c:xMode val="edge"/>
          <c:yMode val="edge"/>
          <c:x val="3.0254684890310087E-2"/>
          <c:y val="0.29094561966870958"/>
          <c:w val="8.4015830585200069E-2"/>
          <c:h val="0.42152326163081744"/>
        </c:manualLayout>
      </c:layout>
      <c:overlay val="0"/>
      <c:txPr>
        <a:bodyPr/>
        <a:lstStyle/>
        <a:p>
          <a:pPr>
            <a:defRPr sz="8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3748157326995"/>
          <c:y val="9.6291103791057264E-2"/>
          <c:w val="0.48482584830103398"/>
          <c:h val="0.807417792417885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购买申请规则</c:v>
                </c:pt>
                <c:pt idx="1">
                  <c:v>线上购买申请便捷性</c:v>
                </c:pt>
                <c:pt idx="2">
                  <c:v>营业厅购买申请便捷性</c:v>
                </c:pt>
              </c:strCache>
            </c:strRef>
          </c:cat>
          <c:val>
            <c:numRef>
              <c:f>Sheet1!$B$2:$B$4</c:f>
              <c:numCache>
                <c:formatCode>0.0</c:formatCode>
                <c:ptCount val="3"/>
                <c:pt idx="0">
                  <c:v>40.322580645161288</c:v>
                </c:pt>
                <c:pt idx="1">
                  <c:v>92.909896602658748</c:v>
                </c:pt>
                <c:pt idx="2">
                  <c:v>88.257575757575751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717-46C5-9A7A-DC36DA7F97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52363520"/>
        <c:axId val="252366208"/>
      </c:barChart>
      <c:catAx>
        <c:axId val="25236352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52366208"/>
        <c:crosses val="autoZero"/>
        <c:auto val="1"/>
        <c:lblAlgn val="ctr"/>
        <c:lblOffset val="100"/>
        <c:noMultiLvlLbl val="0"/>
      </c:catAx>
      <c:valAx>
        <c:axId val="252366208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extTo"/>
        <c:crossAx val="252363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3748157326995"/>
          <c:y val="9.6291103791057264E-2"/>
          <c:w val="0.48482584830103398"/>
          <c:h val="0.8074177924178856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nps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6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线上激活简便</c:v>
                </c:pt>
                <c:pt idx="1">
                  <c:v>营业厅激活简便</c:v>
                </c:pt>
              </c:strCache>
            </c:strRef>
          </c:cat>
          <c:val>
            <c:numRef>
              <c:f>Sheet1!$B$2:$B$3</c:f>
              <c:numCache>
                <c:formatCode>0.0</c:formatCode>
                <c:ptCount val="2"/>
                <c:pt idx="0">
                  <c:v>62.076583210603829</c:v>
                </c:pt>
                <c:pt idx="1">
                  <c:v>73.076923076923052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A5-4D8A-8F13-115D5551B7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52435072"/>
        <c:axId val="252515840"/>
      </c:barChart>
      <c:catAx>
        <c:axId val="25243507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52515840"/>
        <c:crosses val="autoZero"/>
        <c:auto val="1"/>
        <c:lblAlgn val="ctr"/>
        <c:lblOffset val="100"/>
        <c:noMultiLvlLbl val="0"/>
      </c:catAx>
      <c:valAx>
        <c:axId val="252515840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extTo"/>
        <c:crossAx val="252435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07006459545586"/>
          <c:y val="0.24518609914058118"/>
          <c:w val="0.37737537670450155"/>
          <c:h val="0.627489894717597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Lbls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tx1"/>
                      </a:solidFill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WIFI不好</c:v>
                </c:pt>
                <c:pt idx="1">
                  <c:v>终端质量问题</c:v>
                </c:pt>
                <c:pt idx="2">
                  <c:v>终端老旧需升级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24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07-45B9-A9F0-D481FB75B7E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830164428489122"/>
          <c:y val="0.18646042125161538"/>
          <c:w val="0.3345254164066625"/>
          <c:h val="0.61822520657597102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Lbls>
            <c:dLbl>
              <c:idx val="2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WIFI不好</c:v>
                </c:pt>
                <c:pt idx="1">
                  <c:v>终端质量问题</c:v>
                </c:pt>
                <c:pt idx="2">
                  <c:v>终端老旧需升级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07-45B9-A9F0-D481FB75B7E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306073984729303"/>
          <c:y val="0.136077587727611"/>
          <c:w val="0.39693926015270703"/>
          <c:h val="0.61822520657597102"/>
        </c:manualLayout>
      </c:layout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36539032014197"/>
          <c:y val="0.17446884334132537"/>
          <c:w val="0.37737537670450155"/>
          <c:h val="0.627489894717597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Lbls>
            <c:dLbl>
              <c:idx val="1"/>
              <c:layout>
                <c:manualLayout>
                  <c:x val="-0.17311926570796418"/>
                  <c:y val="2.637532928997301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75-436D-B001-FD8281300C83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>
                    <a:solidFill>
                      <a:schemeClr val="bg1"/>
                    </a:solidFill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北方</c:v>
                </c:pt>
                <c:pt idx="1">
                  <c:v>南方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</c:v>
                </c:pt>
                <c:pt idx="1">
                  <c:v>111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07-45B9-A9F0-D481FB75B7E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25"/>
      </c:pieChart>
    </c:plotArea>
    <c:legend>
      <c:legendPos val="r"/>
      <c:layout>
        <c:manualLayout>
          <c:xMode val="edge"/>
          <c:yMode val="edge"/>
          <c:x val="0.24106363137097145"/>
          <c:y val="4.7649561566380588E-2"/>
          <c:w val="0.48266888950120523"/>
          <c:h val="0.16735527421666971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00" b="1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altLang="en-US" sz="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219007603514682E-2"/>
          <c:y val="0.11548096417160951"/>
          <c:w val="0.87756198479296788"/>
          <c:h val="0.8476502975098728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18Q1-17基准值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numFmt formatCode="#,##0.0_ " sourceLinked="0"/>
              <c:spPr/>
              <c:txPr>
                <a:bodyPr/>
                <a:lstStyle/>
                <a:p>
                  <a:pPr>
                    <a:defRPr lang="en-US" sz="800" b="0"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套餐设计合理</c:v>
                </c:pt>
                <c:pt idx="1">
                  <c:v>价格认可度</c:v>
                </c:pt>
                <c:pt idx="2">
                  <c:v>与互联网公司合作的产品</c:v>
                </c:pt>
                <c:pt idx="3">
                  <c:v>促销活动和宣传</c:v>
                </c:pt>
                <c:pt idx="4">
                  <c:v>流量包</c:v>
                </c:pt>
                <c:pt idx="5">
                  <c:v>不知情定制/乱收费扣费</c:v>
                </c:pt>
                <c:pt idx="6">
                  <c:v>计费准确</c:v>
                </c:pt>
                <c:pt idx="7">
                  <c:v>业务整体</c:v>
                </c:pt>
              </c:strCache>
            </c:strRef>
          </c:cat>
          <c:val>
            <c:numRef>
              <c:f>Sheet1!$B$2:$B$9</c:f>
              <c:numCache>
                <c:formatCode>0.0</c:formatCode>
                <c:ptCount val="8"/>
                <c:pt idx="0">
                  <c:v>17.351610106723889</c:v>
                </c:pt>
                <c:pt idx="1">
                  <c:v>12.156531425476839</c:v>
                </c:pt>
                <c:pt idx="2">
                  <c:v>-6.827996351337358</c:v>
                </c:pt>
                <c:pt idx="3">
                  <c:v>27.197022852440892</c:v>
                </c:pt>
                <c:pt idx="4">
                  <c:v>18.300118861790683</c:v>
                </c:pt>
                <c:pt idx="5">
                  <c:v>-1.752514257892041</c:v>
                </c:pt>
                <c:pt idx="6">
                  <c:v>-7.2768260193671237</c:v>
                </c:pt>
                <c:pt idx="7">
                  <c:v>14.3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814-4549-BDC9-98BBAE54E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18Q1-17Q4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套餐设计合理</c:v>
                </c:pt>
                <c:pt idx="1">
                  <c:v>价格认可度</c:v>
                </c:pt>
                <c:pt idx="2">
                  <c:v>与互联网公司合作的产品</c:v>
                </c:pt>
                <c:pt idx="3">
                  <c:v>促销活动和宣传</c:v>
                </c:pt>
                <c:pt idx="4">
                  <c:v>流量包</c:v>
                </c:pt>
                <c:pt idx="5">
                  <c:v>不知情定制/乱收费扣费</c:v>
                </c:pt>
                <c:pt idx="6">
                  <c:v>计费准确</c:v>
                </c:pt>
                <c:pt idx="7">
                  <c:v>业务整体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0">
                  <c:v>9.2265078664201035</c:v>
                </c:pt>
                <c:pt idx="1">
                  <c:v>6.9786649765531124</c:v>
                </c:pt>
                <c:pt idx="2">
                  <c:v>-10.260638338881245</c:v>
                </c:pt>
                <c:pt idx="3">
                  <c:v>10.127492715619654</c:v>
                </c:pt>
                <c:pt idx="4">
                  <c:v>14.822552919797664</c:v>
                </c:pt>
                <c:pt idx="5">
                  <c:v>4.2047733270496401</c:v>
                </c:pt>
                <c:pt idx="6">
                  <c:v>1.2473260182416148</c:v>
                </c:pt>
                <c:pt idx="7">
                  <c:v>7.2835221540694537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8C-43C7-9B82-B5CF0F7257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7868160"/>
        <c:axId val="197886336"/>
      </c:barChart>
      <c:catAx>
        <c:axId val="1978681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97886336"/>
        <c:crosses val="autoZero"/>
        <c:auto val="1"/>
        <c:lblAlgn val="ctr"/>
        <c:lblOffset val="100"/>
        <c:noMultiLvlLbl val="0"/>
      </c:catAx>
      <c:valAx>
        <c:axId val="197886336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one"/>
        <c:crossAx val="197868160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8.024685677425375E-2"/>
          <c:y val="4.6923971265805851E-2"/>
          <c:w val="0.89192632158778529"/>
          <c:h val="6.3132996686712101E-2"/>
        </c:manualLayout>
      </c:layout>
      <c:overlay val="0"/>
      <c:txPr>
        <a:bodyPr/>
        <a:lstStyle/>
        <a:p>
          <a:pPr>
            <a:defRPr lang="en-US"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18Q1-17基准值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室内信号</c:v>
                </c:pt>
                <c:pt idx="1">
                  <c:v>室外信号</c:v>
                </c:pt>
                <c:pt idx="2">
                  <c:v>语音信号稳定性</c:v>
                </c:pt>
                <c:pt idx="3">
                  <c:v>上网速度</c:v>
                </c:pt>
                <c:pt idx="4">
                  <c:v>上网信号稳定性</c:v>
                </c:pt>
                <c:pt idx="5">
                  <c:v>语音信号覆盖</c:v>
                </c:pt>
                <c:pt idx="6">
                  <c:v>上网信号覆盖</c:v>
                </c:pt>
                <c:pt idx="7">
                  <c:v>4G上网信号</c:v>
                </c:pt>
                <c:pt idx="8">
                  <c:v>网络整体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2.5313777311329675</c:v>
                </c:pt>
                <c:pt idx="1">
                  <c:v>5.9021153922902991</c:v>
                </c:pt>
                <c:pt idx="2">
                  <c:v>5.619490128097107</c:v>
                </c:pt>
                <c:pt idx="3">
                  <c:v>4.5999999999999996</c:v>
                </c:pt>
                <c:pt idx="4">
                  <c:v>1.1000000000000001</c:v>
                </c:pt>
                <c:pt idx="5">
                  <c:v>-2.5443864617615777</c:v>
                </c:pt>
                <c:pt idx="6">
                  <c:v>-5</c:v>
                </c:pt>
                <c:pt idx="7">
                  <c:v>-26.939708796202282</c:v>
                </c:pt>
                <c:pt idx="8">
                  <c:v>4.0144402858856409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417-4DF7-9893-DF674BF40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18Q1-17Q4</c:v>
                </c:pt>
              </c:strCache>
            </c:strRef>
          </c:tx>
          <c:invertIfNegative val="0"/>
          <c:dLbls>
            <c:dLbl>
              <c:idx val="6"/>
              <c:layout>
                <c:manualLayout>
                  <c:x val="-6.1871732855838864E-2"/>
                  <c:y val="1.40210376285458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417-4DF7-9893-DF674BF4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室内信号</c:v>
                </c:pt>
                <c:pt idx="1">
                  <c:v>室外信号</c:v>
                </c:pt>
                <c:pt idx="2">
                  <c:v>语音信号稳定性</c:v>
                </c:pt>
                <c:pt idx="3">
                  <c:v>上网速度</c:v>
                </c:pt>
                <c:pt idx="4">
                  <c:v>上网信号稳定性</c:v>
                </c:pt>
                <c:pt idx="5">
                  <c:v>语音信号覆盖</c:v>
                </c:pt>
                <c:pt idx="6">
                  <c:v>上网信号覆盖</c:v>
                </c:pt>
                <c:pt idx="7">
                  <c:v>4G上网信号</c:v>
                </c:pt>
                <c:pt idx="8">
                  <c:v>网络整体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0">
                  <c:v>-2.4971722414924313</c:v>
                </c:pt>
                <c:pt idx="1">
                  <c:v>1.0197100071276903</c:v>
                </c:pt>
                <c:pt idx="2">
                  <c:v>-3.0036019701150778</c:v>
                </c:pt>
                <c:pt idx="3">
                  <c:v>6.3103028959367071</c:v>
                </c:pt>
                <c:pt idx="4">
                  <c:v>-6.6533708843324781</c:v>
                </c:pt>
                <c:pt idx="5">
                  <c:v>-21.121577283172048</c:v>
                </c:pt>
                <c:pt idx="6">
                  <c:v>-25.070785749130128</c:v>
                </c:pt>
                <c:pt idx="7">
                  <c:v>-12.143699441009325</c:v>
                </c:pt>
                <c:pt idx="8">
                  <c:v>-0.7973054697990376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417-4DF7-9893-DF674BF402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7773184"/>
        <c:axId val="197774720"/>
      </c:barChart>
      <c:catAx>
        <c:axId val="1977731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97774720"/>
        <c:crosses val="autoZero"/>
        <c:auto val="1"/>
        <c:lblAlgn val="ctr"/>
        <c:lblOffset val="100"/>
        <c:noMultiLvlLbl val="0"/>
      </c:catAx>
      <c:valAx>
        <c:axId val="197774720"/>
        <c:scaling>
          <c:orientation val="minMax"/>
        </c:scaling>
        <c:delete val="1"/>
        <c:axPos val="t"/>
        <c:numFmt formatCode="0.0" sourceLinked="1"/>
        <c:majorTickMark val="out"/>
        <c:minorTickMark val="none"/>
        <c:tickLblPos val="none"/>
        <c:crossAx val="19777318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1.7608498647281041E-2"/>
          <c:y val="5.9494066208619766E-2"/>
          <c:w val="0.89999986713300029"/>
          <c:h val="6.3680437788011926E-2"/>
        </c:manualLayout>
      </c:layout>
      <c:overlay val="0"/>
      <c:txPr>
        <a:bodyPr/>
        <a:lstStyle/>
        <a:p>
          <a:pPr>
            <a:defRPr lang="en-US"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86171858202097E-2"/>
          <c:y val="9.1120022068110068E-2"/>
          <c:w val="0.87797799848105762"/>
          <c:h val="0.898696145124716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18Q1-17基准值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lang="en-US" sz="800" b="0"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zh-CN" dirty="0" smtClean="0"/>
                      <a:t>11</a:t>
                    </a:r>
                    <a:r>
                      <a:rPr lang="en-US" altLang="en-US" dirty="0" smtClean="0"/>
                      <a:t>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E3-4BEB-A948-8DE7C3B66921}"/>
                </c:ext>
              </c:extLst>
            </c:dLbl>
            <c:dLbl>
              <c:idx val="7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9E3-4BEB-A948-8DE7C3B66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8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业务办理方便快捷</c:v>
                </c:pt>
                <c:pt idx="1">
                  <c:v>服务人员态度、技能</c:v>
                </c:pt>
                <c:pt idx="2">
                  <c:v>提醒服务</c:v>
                </c:pt>
                <c:pt idx="3">
                  <c:v>充值缴费方便快捷</c:v>
                </c:pt>
                <c:pt idx="4">
                  <c:v>账详单</c:v>
                </c:pt>
                <c:pt idx="5">
                  <c:v>支持第三方充值缴费或第三方充值缴费使用非常方便</c:v>
                </c:pt>
                <c:pt idx="6">
                  <c:v>信息安全</c:v>
                </c:pt>
                <c:pt idx="7">
                  <c:v>投诉解决</c:v>
                </c:pt>
                <c:pt idx="8">
                  <c:v>业务办理成功率</c:v>
                </c:pt>
              </c:strCache>
            </c:strRef>
          </c:cat>
          <c:val>
            <c:numRef>
              <c:f>Sheet1!$B$2:$B$10</c:f>
              <c:numCache>
                <c:formatCode>0.0_ </c:formatCode>
                <c:ptCount val="9"/>
                <c:pt idx="0">
                  <c:v>4.2</c:v>
                </c:pt>
                <c:pt idx="1">
                  <c:v>3.6261491904071605</c:v>
                </c:pt>
                <c:pt idx="2">
                  <c:v>-2.242767183351658</c:v>
                </c:pt>
                <c:pt idx="3">
                  <c:v>6.3998123781870468</c:v>
                </c:pt>
                <c:pt idx="4">
                  <c:v>11.01142745537083</c:v>
                </c:pt>
                <c:pt idx="5">
                  <c:v>4.8950287072640775</c:v>
                </c:pt>
                <c:pt idx="6">
                  <c:v>-13.079817375477436</c:v>
                </c:pt>
                <c:pt idx="7">
                  <c:v>0</c:v>
                </c:pt>
                <c:pt idx="8">
                  <c:v>32.287938120708453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3D-486C-AB5C-127AB6B306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18Q1-17Q4</c:v>
                </c:pt>
              </c:strCache>
            </c:strRef>
          </c:tx>
          <c:invertIfNegative val="0"/>
          <c:dLbls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altLang="zh-CN" dirty="0" smtClean="0"/>
                      <a:t>-15.6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9E3-4BEB-A948-8DE7C3B66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业务办理方便快捷</c:v>
                </c:pt>
                <c:pt idx="1">
                  <c:v>服务人员态度、技能</c:v>
                </c:pt>
                <c:pt idx="2">
                  <c:v>提醒服务</c:v>
                </c:pt>
                <c:pt idx="3">
                  <c:v>充值缴费方便快捷</c:v>
                </c:pt>
                <c:pt idx="4">
                  <c:v>账详单</c:v>
                </c:pt>
                <c:pt idx="5">
                  <c:v>支持第三方充值缴费或第三方充值缴费使用非常方便</c:v>
                </c:pt>
                <c:pt idx="6">
                  <c:v>信息安全</c:v>
                </c:pt>
                <c:pt idx="7">
                  <c:v>投诉解决</c:v>
                </c:pt>
                <c:pt idx="8">
                  <c:v>业务办理成功率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</c:v>
                </c:pt>
                <c:pt idx="1">
                  <c:v>0.1</c:v>
                </c:pt>
                <c:pt idx="2">
                  <c:v>-9.2000000000000011</c:v>
                </c:pt>
                <c:pt idx="3">
                  <c:v>0.4</c:v>
                </c:pt>
                <c:pt idx="4" formatCode="0.0">
                  <c:v>-15.601341491392166</c:v>
                </c:pt>
                <c:pt idx="5">
                  <c:v>1.8</c:v>
                </c:pt>
                <c:pt idx="6">
                  <c:v>-7.9</c:v>
                </c:pt>
                <c:pt idx="7">
                  <c:v>3.5</c:v>
                </c:pt>
                <c:pt idx="8">
                  <c:v>-5.4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9E3-4BEB-A948-8DE7C3B669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300032"/>
        <c:axId val="8301568"/>
      </c:barChart>
      <c:catAx>
        <c:axId val="830003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8301568"/>
        <c:crosses val="autoZero"/>
        <c:auto val="1"/>
        <c:lblAlgn val="ctr"/>
        <c:lblOffset val="100"/>
        <c:noMultiLvlLbl val="0"/>
      </c:catAx>
      <c:valAx>
        <c:axId val="8301568"/>
        <c:scaling>
          <c:orientation val="minMax"/>
        </c:scaling>
        <c:delete val="1"/>
        <c:axPos val="t"/>
        <c:numFmt formatCode="0.0_ " sourceLinked="1"/>
        <c:majorTickMark val="out"/>
        <c:minorTickMark val="none"/>
        <c:tickLblPos val="none"/>
        <c:crossAx val="8300032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9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3.7851562500000138E-3"/>
          <c:y val="1.3344401252564564E-2"/>
          <c:w val="0.99621484374999958"/>
          <c:h val="5.9091136525996575E-2"/>
        </c:manualLayout>
      </c:layout>
      <c:overlay val="0"/>
      <c:txPr>
        <a:bodyPr/>
        <a:lstStyle/>
        <a:p>
          <a:pPr>
            <a:defRPr lang="en-US" sz="9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44832171425397"/>
          <c:y val="8.0883230609337803E-2"/>
          <c:w val="0.87797799848105762"/>
          <c:h val="0.902083933675762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18Q1-17基准值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BA-406C-8ED4-F9A7AD619251}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BA-406C-8ED4-F9A7AD619251}"/>
                </c:ext>
              </c:extLst>
            </c:dLbl>
            <c:dLbl>
              <c:idx val="5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BA-406C-8ED4-F9A7AD619251}"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BA-406C-8ED4-F9A7AD619251}"/>
                </c:ext>
              </c:extLst>
            </c:dLbl>
            <c:dLbl>
              <c:idx val="1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BA-406C-8ED4-F9A7AD619251}"/>
                </c:ext>
              </c:extLst>
            </c:dLbl>
            <c:dLbl>
              <c:idx val="11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BA-406C-8ED4-F9A7AD619251}"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热线整体服务</c:v>
                </c:pt>
                <c:pt idx="1">
                  <c:v>热线服务人员态度和技能</c:v>
                </c:pt>
                <c:pt idx="2">
                  <c:v>10010热线运营服务</c:v>
                </c:pt>
                <c:pt idx="3">
                  <c:v>10010热线业务办理方便快捷</c:v>
                </c:pt>
                <c:pt idx="4">
                  <c:v>*电子渠道整体服务</c:v>
                </c:pt>
                <c:pt idx="5">
                  <c:v>电子渠道业务办理方便快捷</c:v>
                </c:pt>
                <c:pt idx="6">
                  <c:v>电子渠道界面设计、业务告知</c:v>
                </c:pt>
                <c:pt idx="7">
                  <c:v>电子渠道在线客服（2I用户）</c:v>
                </c:pt>
                <c:pt idx="8">
                  <c:v>营业厅整体服务</c:v>
                </c:pt>
                <c:pt idx="9">
                  <c:v>营业厅服务人员态度和技能</c:v>
                </c:pt>
                <c:pt idx="10">
                  <c:v>营业厅业务办理方便快捷</c:v>
                </c:pt>
                <c:pt idx="11">
                  <c:v>营业厅现场运营服务</c:v>
                </c:pt>
                <c:pt idx="12">
                  <c:v>整体服务</c:v>
                </c:pt>
              </c:strCache>
            </c:strRef>
          </c:cat>
          <c:val>
            <c:numRef>
              <c:f>Sheet1!$B$2:$B$14</c:f>
              <c:numCache>
                <c:formatCode>0.0_ </c:formatCode>
                <c:ptCount val="13"/>
                <c:pt idx="0">
                  <c:v>-5.0958625724174853</c:v>
                </c:pt>
                <c:pt idx="1">
                  <c:v>0.54209416466564153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0.0">
                  <c:v>-2.4697625207760936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-5.3</c:v>
                </c:pt>
                <c:pt idx="8" formatCode="General">
                  <c:v>1.8</c:v>
                </c:pt>
                <c:pt idx="9" formatCode="General">
                  <c:v>0.9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0.0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D3D-486C-AB5C-127AB6B306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18Q1-17Q4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US" sz="9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热线整体服务</c:v>
                </c:pt>
                <c:pt idx="1">
                  <c:v>热线服务人员态度和技能</c:v>
                </c:pt>
                <c:pt idx="2">
                  <c:v>10010热线运营服务</c:v>
                </c:pt>
                <c:pt idx="3">
                  <c:v>10010热线业务办理方便快捷</c:v>
                </c:pt>
                <c:pt idx="4">
                  <c:v>*电子渠道整体服务</c:v>
                </c:pt>
                <c:pt idx="5">
                  <c:v>电子渠道业务办理方便快捷</c:v>
                </c:pt>
                <c:pt idx="6">
                  <c:v>电子渠道界面设计、业务告知</c:v>
                </c:pt>
                <c:pt idx="7">
                  <c:v>电子渠道在线客服（2I用户）</c:v>
                </c:pt>
                <c:pt idx="8">
                  <c:v>营业厅整体服务</c:v>
                </c:pt>
                <c:pt idx="9">
                  <c:v>营业厅服务人员态度和技能</c:v>
                </c:pt>
                <c:pt idx="10">
                  <c:v>营业厅业务办理方便快捷</c:v>
                </c:pt>
                <c:pt idx="11">
                  <c:v>营业厅现场运营服务</c:v>
                </c:pt>
                <c:pt idx="12">
                  <c:v>整体服务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-5.2</c:v>
                </c:pt>
                <c:pt idx="1">
                  <c:v>-0.70000000000000029</c:v>
                </c:pt>
                <c:pt idx="2">
                  <c:v>11.6</c:v>
                </c:pt>
                <c:pt idx="3">
                  <c:v>8.1</c:v>
                </c:pt>
                <c:pt idx="4" formatCode="0.0">
                  <c:v>5.8470483709863474</c:v>
                </c:pt>
                <c:pt idx="5">
                  <c:v>4.3</c:v>
                </c:pt>
                <c:pt idx="6">
                  <c:v>22.4</c:v>
                </c:pt>
                <c:pt idx="7">
                  <c:v>-15.6</c:v>
                </c:pt>
                <c:pt idx="8">
                  <c:v>3</c:v>
                </c:pt>
                <c:pt idx="9">
                  <c:v>-1.9000000000000001</c:v>
                </c:pt>
                <c:pt idx="10">
                  <c:v>16.8</c:v>
                </c:pt>
                <c:pt idx="11">
                  <c:v>-7</c:v>
                </c:pt>
                <c:pt idx="12" formatCode="0.0">
                  <c:v>-1.9000000000000001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53A-4DBA-A043-3314D1E243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4625024"/>
        <c:axId val="34626560"/>
      </c:barChart>
      <c:catAx>
        <c:axId val="3462502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txPr>
          <a:bodyPr/>
          <a:lstStyle/>
          <a:p>
            <a:pPr>
              <a:defRPr lang="en-US" sz="10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34626560"/>
        <c:crosses val="autoZero"/>
        <c:auto val="1"/>
        <c:lblAlgn val="ctr"/>
        <c:lblOffset val="100"/>
        <c:noMultiLvlLbl val="0"/>
      </c:catAx>
      <c:valAx>
        <c:axId val="34626560"/>
        <c:scaling>
          <c:orientation val="minMax"/>
        </c:scaling>
        <c:delete val="1"/>
        <c:axPos val="t"/>
        <c:numFmt formatCode="0.0_ " sourceLinked="1"/>
        <c:majorTickMark val="out"/>
        <c:minorTickMark val="none"/>
        <c:tickLblPos val="none"/>
        <c:crossAx val="34625024"/>
        <c:crosses val="autoZero"/>
        <c:crossBetween val="between"/>
      </c:valAx>
    </c:plotArea>
    <c:legend>
      <c:legendPos val="t"/>
      <c:legendEntry>
        <c:idx val="0"/>
        <c:txPr>
          <a:bodyPr/>
          <a:lstStyle/>
          <a:p>
            <a:pPr>
              <a:defRPr sz="800"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9.3301265137207285E-3"/>
          <c:y val="1.4669236854112162E-2"/>
          <c:w val="0.97964679271747723"/>
          <c:h val="4.1746685768367757E-2"/>
        </c:manualLayout>
      </c:layout>
      <c:overlay val="0"/>
      <c:txPr>
        <a:bodyPr/>
        <a:lstStyle/>
        <a:p>
          <a:pPr>
            <a:defRPr lang="en-US" sz="800">
              <a:latin typeface="微软雅黑" pitchFamily="34" charset="-122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3496259251267E-2"/>
          <c:y val="0.28808613106621894"/>
          <c:w val="0.76969497937042375"/>
          <c:h val="0.4507597672886232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17Q4占比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微软雅黑" panose="020B0503020204020204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2G终端原因</c:v>
                </c:pt>
                <c:pt idx="1">
                  <c:v>3/4G终端（网络原因）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9.7780264130586783E-2</c:v>
                </c:pt>
                <c:pt idx="1">
                  <c:v>6.9389222992547628E-2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14-42DF-9B30-1E9AC6578AB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18Q1占比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2G终端原因</c:v>
                </c:pt>
                <c:pt idx="1">
                  <c:v>3/4G终端（网络原因）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7.0283734026424113E-2</c:v>
                </c:pt>
                <c:pt idx="1">
                  <c:v>7.2828676629846253E-2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21-4559-93DD-DD31046AD15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7695744"/>
        <c:axId val="197697536"/>
      </c:barChart>
      <c:catAx>
        <c:axId val="19769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</c:spPr>
        <c:txPr>
          <a:bodyPr/>
          <a:lstStyle/>
          <a:p>
            <a:pPr>
              <a:defRPr lang="en-US" sz="900">
                <a:latin typeface="微软雅黑" panose="020B0503020204020204" pitchFamily="34" charset="-122"/>
                <a:ea typeface="微软雅黑" panose="020B0503020204020204" pitchFamily="34" charset="-122"/>
              </a:defRPr>
            </a:pPr>
            <a:endParaRPr lang="zh-CN"/>
          </a:p>
        </c:txPr>
        <c:crossAx val="197697536"/>
        <c:crosses val="autoZero"/>
        <c:auto val="1"/>
        <c:lblAlgn val="ctr"/>
        <c:lblOffset val="100"/>
        <c:noMultiLvlLbl val="0"/>
      </c:catAx>
      <c:valAx>
        <c:axId val="19769753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9769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427375419540945"/>
          <c:y val="0.24187465513823933"/>
          <c:w val="0.18661662275113525"/>
          <c:h val="0.55791601712121452"/>
        </c:manualLayout>
      </c:layout>
      <c:overlay val="0"/>
      <c:txPr>
        <a:bodyPr/>
        <a:lstStyle/>
        <a:p>
          <a:pPr>
            <a:defRPr lang="en-US" sz="900">
              <a:latin typeface="+mn-lt"/>
              <a:ea typeface="微软雅黑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85419-3B7C-4EB1-AA74-891FB48D5280}" type="datetimeFigureOut">
              <a:rPr lang="zh-CN" altLang="en-US" smtClean="0"/>
              <a:pPr/>
              <a:t>2018-4-19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70F57-BC70-4C08-9806-F2726DF23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8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0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99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42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1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436366-BE83-4974-8723-C48100A777D2}" type="slidenum">
              <a:rPr kumimoji="0" lang="zh-CN" altLang="en-US">
                <a:solidFill>
                  <a:srgbClr val="0000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0" lang="en-US" altLang="zh-CN">
              <a:solidFill>
                <a:srgbClr val="0000FF"/>
              </a:solidFill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46125"/>
            <a:ext cx="4975225" cy="37322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725275"/>
            <a:ext cx="5487042" cy="4475319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48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线下体验不错，扫码等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1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安徽：业务大幅提升，网络服务风险</a:t>
            </a:r>
            <a:endParaRPr lang="en-US" altLang="zh-CN" dirty="0" smtClean="0"/>
          </a:p>
          <a:p>
            <a:r>
              <a:rPr lang="zh-CN" altLang="en-US" dirty="0" smtClean="0"/>
              <a:t>北京：网络业务提升拉动（继续），服务小微增长</a:t>
            </a:r>
            <a:endParaRPr lang="en-US" altLang="zh-CN" dirty="0" smtClean="0"/>
          </a:p>
          <a:p>
            <a:r>
              <a:rPr lang="zh-CN" altLang="en-US" dirty="0" smtClean="0"/>
              <a:t>福建：业务大幅提升，网络服务小幅增长</a:t>
            </a:r>
            <a:endParaRPr lang="en-US" altLang="zh-CN" dirty="0" smtClean="0"/>
          </a:p>
          <a:p>
            <a:r>
              <a:rPr lang="zh-CN" altLang="en-US" dirty="0" smtClean="0"/>
              <a:t>甘肃：业务服务大幅提升，网络小微增长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广东：业务服务网络同步小幅提升*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广西：业务小幅提升，网络服务风险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贵州：业务服务大幅增长，网络小微增长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海南：业务服务大幅增长，网络小幅增长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河北：网络业务服务整体大幅增长*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河南：业务大幅增长，网络服务下降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黑龙江：业务大幅增长，网络中幅增长，服务小微增长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湖北：业务服务大幅增长，网络小幅增长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湖南：业务大幅增长，网络服务下降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吉林：业务大幅增长，服务小幅增长，网络持平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江苏：网络业务服务大幅增长*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江西：业务大幅增长，服务小幅增长，网络下降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辽宁：网络业务服务均下降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defTabSz="918698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内蒙：网络业务服务均大幅增长*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宁夏：网络服务大幅增长，业务小幅增长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青海：业务大幅增长，网络服务小微增长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山东：网络业务大幅增长，服务下降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山西：业务大幅增长，网络服务小微增长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陕西：业务大幅增长，服务小幅增长，网络下降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上海：业务大幅增长，网络中幅增长，服务小幅增长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四川：业务大幅增长，网络服务下降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天津：业务大幅增长，网络小幅增长，服务下降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西藏：业务服务小幅增长，网络小微下降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新疆：业务大幅增长，网络服务小幅增长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云南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业务大幅增长，网络服务中幅增长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浙江：网络业务服务大幅提升*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重庆：业务大幅提升，网络持平，服务下降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1B189-A79C-4EB0-8AC1-14812CEC611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48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宽带经营指标看宽带接入收入，而不是固网收入。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1B189-A79C-4EB0-8AC1-14812CEC611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宽带新增份额、流失率</a:t>
            </a:r>
            <a:endParaRPr lang="en-US" altLang="zh-CN" sz="900" dirty="0" smtClean="0"/>
          </a:p>
          <a:p>
            <a:r>
              <a:rPr lang="zh-CN" altLang="en-US" sz="900" dirty="0" smtClean="0"/>
              <a:t>网络服务对保有有好处</a:t>
            </a:r>
            <a:endParaRPr lang="en-US" altLang="zh-CN" sz="900" dirty="0" smtClean="0"/>
          </a:p>
          <a:p>
            <a:r>
              <a:rPr lang="zh-CN" altLang="en-US" sz="900" dirty="0" smtClean="0"/>
              <a:t>业务对拉新</a:t>
            </a:r>
            <a:endParaRPr lang="en-US" altLang="zh-CN" sz="900" dirty="0" smtClean="0"/>
          </a:p>
          <a:p>
            <a:r>
              <a:rPr lang="zh-CN" altLang="en-US" sz="900" dirty="0" smtClean="0"/>
              <a:t>南方电信宽带净增用户数，流失率，收入增长等</a:t>
            </a:r>
            <a:endParaRPr lang="en-US" altLang="zh-CN" sz="900" dirty="0" smtClean="0"/>
          </a:p>
          <a:p>
            <a:r>
              <a:rPr lang="zh-CN" altLang="en-US" sz="900" dirty="0" smtClean="0"/>
              <a:t>北方宽带新增用户市场份额不到</a:t>
            </a:r>
            <a:r>
              <a:rPr lang="en-US" altLang="zh-CN" sz="900" dirty="0" smtClean="0"/>
              <a:t>10%</a:t>
            </a:r>
          </a:p>
          <a:p>
            <a:r>
              <a:rPr lang="zh-CN" altLang="en-US" sz="900" dirty="0" smtClean="0"/>
              <a:t>北方：强化网络、服务优势，价格适度下降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7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4164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26527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2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7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3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24252-A6E0-4D54-A76A-D80DE1D471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0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395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6422717"/>
            <a:ext cx="576000" cy="288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89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8663" y="274638"/>
            <a:ext cx="6000792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- </a:t>
            </a:r>
            <a:fld id="{CF4F6B28-6CC3-4C93-A47B-B4975980D8E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561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98"/>
            <a:ext cx="91440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88" y="6255613"/>
            <a:ext cx="1234604" cy="24620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r" defTabSz="9142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>
            <a:grpSpLocks/>
          </p:cNvGrpSpPr>
          <p:nvPr userDrawn="1"/>
        </p:nvGrpSpPr>
        <p:grpSpPr bwMode="auto">
          <a:xfrm>
            <a:off x="560391" y="6381749"/>
            <a:ext cx="287337" cy="287339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 userDrawn="1"/>
        </p:nvGrpSpPr>
        <p:grpSpPr bwMode="auto">
          <a:xfrm>
            <a:off x="250833" y="6670677"/>
            <a:ext cx="287338" cy="287339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14697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2420888"/>
            <a:ext cx="8207375" cy="2016224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smtClean="0"/>
              <a:t>/44pt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29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98"/>
            <a:ext cx="91440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88" y="6255613"/>
            <a:ext cx="1234604" cy="24620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r" defTabSz="91424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 smtClean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>
            <a:grpSpLocks/>
          </p:cNvGrpSpPr>
          <p:nvPr userDrawn="1"/>
        </p:nvGrpSpPr>
        <p:grpSpPr bwMode="auto">
          <a:xfrm>
            <a:off x="560391" y="6381749"/>
            <a:ext cx="287337" cy="287339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 userDrawn="1"/>
        </p:nvGrpSpPr>
        <p:grpSpPr bwMode="auto">
          <a:xfrm>
            <a:off x="250833" y="6670677"/>
            <a:ext cx="287338" cy="287339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2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  <a:ea typeface="华文细黑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14697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2420888"/>
            <a:ext cx="8207375" cy="2016224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</a:t>
            </a:r>
            <a:r>
              <a:rPr lang="zh-CN" altLang="en-US" dirty="0" smtClean="0"/>
              <a:t>标题：雅黑</a:t>
            </a:r>
            <a:r>
              <a:rPr lang="en-US" altLang="zh-CN" dirty="0" smtClean="0"/>
              <a:t>/44pt Arial/44pt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3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161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52F2-8E38-5346-9685-65F1F4CAFCA0}" type="slidenum">
              <a:rPr kumimoji="1" lang="zh-CN" altLang="en-US" smtClean="0">
                <a:solidFill>
                  <a:srgbClr val="000000"/>
                </a:solidFill>
              </a:rPr>
              <a:pPr/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75" cy="511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B13F-CC13-42EF-B930-E83BEDBF52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9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4/19/2018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5"/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9B419-E827-DC40-B7CE-C018F9CAC10A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71441"/>
            <a:ext cx="9144000" cy="893762"/>
            <a:chOff x="0" y="71441"/>
            <a:chExt cx="12192000" cy="893762"/>
          </a:xfrm>
        </p:grpSpPr>
        <p:cxnSp>
          <p:nvCxnSpPr>
            <p:cNvPr id="9" name="直接连接符 7"/>
            <p:cNvCxnSpPr/>
            <p:nvPr userDrawn="1"/>
          </p:nvCxnSpPr>
          <p:spPr bwMode="auto">
            <a:xfrm>
              <a:off x="0" y="857250"/>
              <a:ext cx="12192000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549" y="71441"/>
              <a:ext cx="148467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16" y="5286375"/>
            <a:ext cx="1017984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2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1" r:id="rId2"/>
    <p:sldLayoutId id="2147483762" r:id="rId3"/>
    <p:sldLayoutId id="2147483765" r:id="rId4"/>
    <p:sldLayoutId id="2147483767" r:id="rId5"/>
    <p:sldLayoutId id="2147483768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1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7" Type="http://schemas.openxmlformats.org/officeDocument/2006/relationships/slide" Target="slide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1.xml"/><Relationship Id="rId4" Type="http://schemas.openxmlformats.org/officeDocument/2006/relationships/chart" Target="../charts/char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1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hart" Target="../charts/chart14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499992" y="1772816"/>
            <a:ext cx="4429725" cy="4773009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1764590405"/>
              </p:ext>
            </p:extLst>
          </p:nvPr>
        </p:nvGraphicFramePr>
        <p:xfrm>
          <a:off x="4545274" y="1487402"/>
          <a:ext cx="2852583" cy="189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图表 51"/>
          <p:cNvGraphicFramePr/>
          <p:nvPr>
            <p:extLst>
              <p:ext uri="{D42A27DB-BD31-4B8C-83A1-F6EECF244321}">
                <p14:modId xmlns:p14="http://schemas.microsoft.com/office/powerpoint/2010/main" val="3231066399"/>
              </p:ext>
            </p:extLst>
          </p:nvPr>
        </p:nvGraphicFramePr>
        <p:xfrm>
          <a:off x="4499422" y="3059038"/>
          <a:ext cx="2953468" cy="206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图表 52"/>
          <p:cNvGraphicFramePr/>
          <p:nvPr>
            <p:extLst>
              <p:ext uri="{D42A27DB-BD31-4B8C-83A1-F6EECF244321}">
                <p14:modId xmlns:p14="http://schemas.microsoft.com/office/powerpoint/2010/main" val="3787125783"/>
              </p:ext>
            </p:extLst>
          </p:nvPr>
        </p:nvGraphicFramePr>
        <p:xfrm>
          <a:off x="4427984" y="4844988"/>
          <a:ext cx="2975570" cy="175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32344"/>
              </p:ext>
            </p:extLst>
          </p:nvPr>
        </p:nvGraphicFramePr>
        <p:xfrm>
          <a:off x="4673010" y="6286520"/>
          <a:ext cx="2772145" cy="28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xmlns="" val="1766512206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2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17Q1</a:t>
                      </a:r>
                      <a:endParaRPr lang="zh-CN" altLang="en-US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17Q2</a:t>
                      </a:r>
                      <a:endParaRPr lang="en-US" altLang="zh-CN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17Q3</a:t>
                      </a:r>
                      <a:endParaRPr lang="en-US" altLang="zh-CN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17Q4</a:t>
                      </a:r>
                      <a:endParaRPr lang="en-US" altLang="zh-CN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9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795017" y="3301520"/>
            <a:ext cx="4096884" cy="172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95017" y="4799678"/>
            <a:ext cx="4098016" cy="172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移网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整体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93535" y="980728"/>
            <a:ext cx="8536183" cy="720080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移网整体环比持平，竞争差距缩小</a:t>
            </a:r>
            <a:endParaRPr lang="en-US" altLang="zh-CN" sz="1400" b="1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  <a:p>
            <a:pPr marL="180000" indent="-180000" defTabSz="9144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一季度环比持平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，同比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17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年稳步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提升</a:t>
            </a: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5.4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分；与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中国电信</a:t>
            </a:r>
            <a:r>
              <a:rPr lang="zh-CN" altLang="en-US" sz="1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差距缩小</a:t>
            </a:r>
            <a:r>
              <a:rPr lang="en-US" altLang="zh-CN" sz="1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1.4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分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，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与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中国移动</a:t>
            </a:r>
            <a:r>
              <a:rPr lang="zh-CN" altLang="en-US" sz="1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差距缩小</a:t>
            </a:r>
            <a:r>
              <a:rPr lang="en-US" altLang="zh-CN" sz="1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3.1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15"/>
              </a:rPr>
              <a:t>分。</a:t>
            </a:r>
            <a:endParaRPr lang="en-US" altLang="zh-CN" sz="14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  <a:p>
            <a:pPr defTabSz="9144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（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主要受友商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下降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影响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15"/>
              </a:rPr>
              <a:t>）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542474" y="1786464"/>
            <a:ext cx="60616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542474" y="3356992"/>
            <a:ext cx="60616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业务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4542474" y="4835900"/>
            <a:ext cx="60616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服务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aphicFrame>
        <p:nvGraphicFramePr>
          <p:cNvPr id="33" name="Chart 21"/>
          <p:cNvGraphicFramePr/>
          <p:nvPr>
            <p:extLst>
              <p:ext uri="{D42A27DB-BD31-4B8C-83A1-F6EECF244321}">
                <p14:modId xmlns:p14="http://schemas.microsoft.com/office/powerpoint/2010/main" val="2434443047"/>
              </p:ext>
            </p:extLst>
          </p:nvPr>
        </p:nvGraphicFramePr>
        <p:xfrm>
          <a:off x="378612" y="2239512"/>
          <a:ext cx="3833348" cy="3799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5" name="Picture 33" descr="china-unicom-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5" y="5616495"/>
            <a:ext cx="832158" cy="40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4" descr="logo_china_telecom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4" y="4440830"/>
            <a:ext cx="626309" cy="1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:\Users\lier02\Desktop\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5" y="3284983"/>
            <a:ext cx="738515" cy="24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39837"/>
              </p:ext>
            </p:extLst>
          </p:nvPr>
        </p:nvGraphicFramePr>
        <p:xfrm>
          <a:off x="606637" y="6113992"/>
          <a:ext cx="3461305" cy="23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2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2261">
                  <a:extLst>
                    <a:ext uri="{9D8B030D-6E8A-4147-A177-3AD203B41FA5}">
                      <a16:colId xmlns:a16="http://schemas.microsoft.com/office/drawing/2014/main" xmlns="" val="1766512206"/>
                    </a:ext>
                  </a:extLst>
                </a:gridCol>
                <a:gridCol w="6922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5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17Q1</a:t>
                      </a:r>
                      <a:endParaRPr lang="zh-CN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17Q2</a:t>
                      </a:r>
                      <a:endParaRPr lang="en-US" altLang="zh-CN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17Q3</a:t>
                      </a:r>
                      <a:endParaRPr lang="en-US" altLang="zh-CN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17Q4</a:t>
                      </a:r>
                      <a:endParaRPr lang="en-US" altLang="zh-CN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80548" y="1786464"/>
            <a:ext cx="3787396" cy="4759361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42" name="TextBox 41"/>
          <p:cNvSpPr txBox="1"/>
          <p:nvPr/>
        </p:nvSpPr>
        <p:spPr>
          <a:xfrm>
            <a:off x="294616" y="1799238"/>
            <a:ext cx="1008199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移网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923928" y="4089369"/>
            <a:ext cx="575494" cy="1030332"/>
            <a:chOff x="3923928" y="4089369"/>
            <a:chExt cx="575494" cy="1030332"/>
          </a:xfrm>
        </p:grpSpPr>
        <p:cxnSp>
          <p:nvCxnSpPr>
            <p:cNvPr id="41" name="Elbow Connector 40"/>
            <p:cNvCxnSpPr>
              <a:endCxn id="52" idx="1"/>
            </p:cNvCxnSpPr>
            <p:nvPr/>
          </p:nvCxnSpPr>
          <p:spPr>
            <a:xfrm rot="5400000" flipH="1" flipV="1">
              <a:off x="3768517" y="4388796"/>
              <a:ext cx="1030332" cy="431478"/>
            </a:xfrm>
            <a:prstGeom prst="bentConnector2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923928" y="5113319"/>
              <a:ext cx="144016" cy="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1"/>
          <p:cNvSpPr txBox="1">
            <a:spLocks/>
          </p:cNvSpPr>
          <p:nvPr/>
        </p:nvSpPr>
        <p:spPr>
          <a:xfrm>
            <a:off x="183244" y="6545825"/>
            <a:ext cx="8708657" cy="195543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*注：本报告中“同比”代表</a:t>
            </a:r>
            <a:r>
              <a:rPr lang="en-US" altLang="zh-CN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18Q1-17</a:t>
            </a:r>
            <a:r>
              <a:rPr lang="zh-CN" alt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基准值，</a:t>
            </a:r>
            <a:r>
              <a:rPr lang="en-US" altLang="zh-CN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基准值取</a:t>
            </a:r>
            <a:r>
              <a:rPr lang="en-US" altLang="zh-CN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年前三季度</a:t>
            </a:r>
            <a:r>
              <a:rPr lang="en-US" altLang="zh-CN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9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的算术平均值，与考核口径一致，下同。</a:t>
            </a:r>
            <a:endParaRPr lang="zh-CN" altLang="en-US" sz="9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80312" y="2035266"/>
            <a:ext cx="1515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0.8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年提升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分，与友商差距拉大。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80657" y="3501008"/>
            <a:ext cx="1514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比提升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年持续向好，稳定领先友商。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15010" y="5036983"/>
            <a:ext cx="1514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环比下降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年提升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分，与友商差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距缩小。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73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39"/>
          <p:cNvGraphicFramePr/>
          <p:nvPr>
            <p:extLst>
              <p:ext uri="{D42A27DB-BD31-4B8C-83A1-F6EECF244321}">
                <p14:modId xmlns:p14="http://schemas.microsoft.com/office/powerpoint/2010/main" val="2090866611"/>
              </p:ext>
            </p:extLst>
          </p:nvPr>
        </p:nvGraphicFramePr>
        <p:xfrm>
          <a:off x="4665680" y="4077072"/>
          <a:ext cx="3992916" cy="219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95536" y="6453336"/>
            <a:ext cx="3502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i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备注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：各细项按照</a:t>
            </a:r>
            <a:r>
              <a:rPr kumimoji="1" lang="en-US" altLang="zh-CN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降序排列</a:t>
            </a:r>
            <a:endParaRPr kumimoji="1" lang="zh-CN" altLang="en-US" sz="700" i="1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带网络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22495" y="4261280"/>
            <a:ext cx="8246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6281"/>
              </p:ext>
            </p:extLst>
          </p:nvPr>
        </p:nvGraphicFramePr>
        <p:xfrm>
          <a:off x="323528" y="3872275"/>
          <a:ext cx="4160888" cy="360000"/>
        </p:xfrm>
        <a:graphic>
          <a:graphicData uri="http://schemas.openxmlformats.org/drawingml/2006/table">
            <a:tbl>
              <a:tblPr/>
              <a:tblGrid>
                <a:gridCol w="664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27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17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络整体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网速稳定性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上网无故障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连接稳定性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网速达标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2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77.7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56.7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35.8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4.9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20.2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10.9 </a:t>
                      </a:r>
                    </a:p>
                  </a:txBody>
                  <a:tcPr marL="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51999"/>
              </p:ext>
            </p:extLst>
          </p:nvPr>
        </p:nvGraphicFramePr>
        <p:xfrm>
          <a:off x="4657796" y="3872275"/>
          <a:ext cx="3896322" cy="360000"/>
        </p:xfrm>
        <a:graphic>
          <a:graphicData uri="http://schemas.openxmlformats.org/drawingml/2006/table">
            <a:tbl>
              <a:tblPr/>
              <a:tblGrid>
                <a:gridCol w="649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9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93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93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93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网络整体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上网无故障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连接稳定性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网速达标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354592" y="980728"/>
            <a:ext cx="8568952" cy="6863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：网络各项指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标均好于友商，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需加强宽带网络优势宣传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，提高品质声量。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南方：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上网故障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网速达标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均低于友商，需着力保障网络质量。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50586"/>
              </p:ext>
            </p:extLst>
          </p:nvPr>
        </p:nvGraphicFramePr>
        <p:xfrm>
          <a:off x="285720" y="5931706"/>
          <a:ext cx="4265751" cy="360000"/>
        </p:xfrm>
        <a:graphic>
          <a:graphicData uri="http://schemas.openxmlformats.org/drawingml/2006/table">
            <a:tbl>
              <a:tblPr/>
              <a:tblGrid>
                <a:gridCol w="609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38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86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92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95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络整体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上网无故障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上网连接稳定性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网速达标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852796199"/>
              </p:ext>
            </p:extLst>
          </p:nvPr>
        </p:nvGraphicFramePr>
        <p:xfrm>
          <a:off x="4626148" y="1977036"/>
          <a:ext cx="3973464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13"/>
          <p:cNvGraphicFramePr/>
          <p:nvPr>
            <p:extLst>
              <p:ext uri="{D42A27DB-BD31-4B8C-83A1-F6EECF244321}">
                <p14:modId xmlns:p14="http://schemas.microsoft.com/office/powerpoint/2010/main" val="3574273414"/>
              </p:ext>
            </p:extLst>
          </p:nvPr>
        </p:nvGraphicFramePr>
        <p:xfrm>
          <a:off x="789206" y="4522230"/>
          <a:ext cx="392909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51335044"/>
              </p:ext>
            </p:extLst>
          </p:nvPr>
        </p:nvGraphicFramePr>
        <p:xfrm>
          <a:off x="860644" y="2006667"/>
          <a:ext cx="4143404" cy="200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1986"/>
              </p:ext>
            </p:extLst>
          </p:nvPr>
        </p:nvGraphicFramePr>
        <p:xfrm>
          <a:off x="4658918" y="5931706"/>
          <a:ext cx="3895200" cy="360000"/>
        </p:xfrm>
        <a:graphic>
          <a:graphicData uri="http://schemas.openxmlformats.org/drawingml/2006/table">
            <a:tbl>
              <a:tblPr/>
              <a:tblGrid>
                <a:gridCol w="568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4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5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75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8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网络整体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上网无故障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上网连接稳定性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网速达标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上网速度稳定性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上网速度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矩形 104"/>
          <p:cNvSpPr/>
          <p:nvPr/>
        </p:nvSpPr>
        <p:spPr>
          <a:xfrm>
            <a:off x="395536" y="1846496"/>
            <a:ext cx="8424936" cy="4534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744" y="185813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北方网络细项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2744" y="429309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南</a:t>
            </a:r>
            <a:r>
              <a:rPr lang="zh-CN" altLang="en-US" dirty="0"/>
              <a:t>方网络细项</a:t>
            </a:r>
            <a:r>
              <a:rPr lang="en-US" altLang="zh-CN" dirty="0"/>
              <a:t>NPS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13"/>
          <p:cNvGraphicFramePr/>
          <p:nvPr>
            <p:extLst>
              <p:ext uri="{D42A27DB-BD31-4B8C-83A1-F6EECF244321}">
                <p14:modId xmlns:p14="http://schemas.microsoft.com/office/powerpoint/2010/main" val="82181087"/>
              </p:ext>
            </p:extLst>
          </p:nvPr>
        </p:nvGraphicFramePr>
        <p:xfrm>
          <a:off x="5000628" y="4221088"/>
          <a:ext cx="3740223" cy="2269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13"/>
          <p:cNvGraphicFramePr/>
          <p:nvPr>
            <p:extLst>
              <p:ext uri="{D42A27DB-BD31-4B8C-83A1-F6EECF244321}">
                <p14:modId xmlns:p14="http://schemas.microsoft.com/office/powerpoint/2010/main" val="911190502"/>
              </p:ext>
            </p:extLst>
          </p:nvPr>
        </p:nvGraphicFramePr>
        <p:xfrm>
          <a:off x="5046619" y="2126887"/>
          <a:ext cx="3740223" cy="2166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26681"/>
              </p:ext>
            </p:extLst>
          </p:nvPr>
        </p:nvGraphicFramePr>
        <p:xfrm>
          <a:off x="5148064" y="3752477"/>
          <a:ext cx="3456383" cy="3600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77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63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业务整体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促宣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品牌及覆盖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宽餐设计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价格认可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融餐设计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家庭互联网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终端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带业务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200" y="644026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800" i="1" dirty="0" smtClean="0">
                <a:latin typeface="微软雅黑" pitchFamily="34" charset="-122"/>
                <a:ea typeface="微软雅黑" pitchFamily="34" charset="-122"/>
              </a:rPr>
              <a:t>       “</a:t>
            </a:r>
            <a:r>
              <a:rPr lang="zh-CN" altLang="en-US" sz="8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品牌及覆</a:t>
            </a:r>
            <a:r>
              <a:rPr lang="zh-CN" altLang="en-US" sz="8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盖</a:t>
            </a:r>
            <a:r>
              <a:rPr lang="zh-CN" altLang="en-US" sz="800" i="1" dirty="0" smtClean="0">
                <a:latin typeface="微软雅黑" pitchFamily="34" charset="-122"/>
                <a:ea typeface="微软雅黑" pitchFamily="34" charset="-122"/>
              </a:rPr>
              <a:t>”为“市场主流品牌、光纤覆盖率广、升级光纤方便缩写”</a:t>
            </a:r>
            <a:endParaRPr lang="zh-CN" altLang="en-US" sz="800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95536" y="4248384"/>
            <a:ext cx="842493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04"/>
          <p:cNvSpPr/>
          <p:nvPr/>
        </p:nvSpPr>
        <p:spPr>
          <a:xfrm>
            <a:off x="395536" y="1846496"/>
            <a:ext cx="8424936" cy="4534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76195"/>
              </p:ext>
            </p:extLst>
          </p:nvPr>
        </p:nvGraphicFramePr>
        <p:xfrm>
          <a:off x="5148064" y="5919177"/>
          <a:ext cx="3456384" cy="3600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67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3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业务整体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价格认可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宽餐设计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融餐设计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促宣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家庭互联网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品牌及覆盖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终端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56175"/>
              </p:ext>
            </p:extLst>
          </p:nvPr>
        </p:nvGraphicFramePr>
        <p:xfrm>
          <a:off x="428596" y="3731070"/>
          <a:ext cx="4286286" cy="402815"/>
        </p:xfrm>
        <a:graphic>
          <a:graphicData uri="http://schemas.openxmlformats.org/drawingml/2006/table">
            <a:tbl>
              <a:tblPr/>
              <a:tblGrid>
                <a:gridCol w="476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625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04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促宣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品牌及覆盖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宽餐设计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价格认可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融餐设计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家庭互联网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终端</a:t>
                      </a:r>
                    </a:p>
                  </a:txBody>
                  <a:tcPr marL="0" marR="0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5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</a:p>
                  </a:txBody>
                  <a:tcPr marL="9407" marR="9407" marT="94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40404"/>
              </p:ext>
            </p:extLst>
          </p:nvPr>
        </p:nvGraphicFramePr>
        <p:xfrm>
          <a:off x="357158" y="5919177"/>
          <a:ext cx="4502876" cy="360000"/>
        </p:xfrm>
        <a:graphic>
          <a:graphicData uri="http://schemas.openxmlformats.org/drawingml/2006/table">
            <a:tbl>
              <a:tblPr/>
              <a:tblGrid>
                <a:gridCol w="357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818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价格认可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宽餐设计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融餐设计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促宣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家庭互联网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品牌及覆盖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终端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38.2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86.1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8.9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4.8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3.2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4.7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5.7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1.8 </a:t>
                      </a:r>
                    </a:p>
                  </a:txBody>
                  <a:tcPr marL="0" marR="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908720"/>
            <a:ext cx="862287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北方需尽快研究价格、套餐策略，南北方需尽快推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出终端组网服务模式（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智能网关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、终端使用辅导等）。</a:t>
            </a:r>
            <a:endParaRPr lang="zh-CN" altLang="en-US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30" name="矩形 21"/>
          <p:cNvSpPr/>
          <p:nvPr/>
        </p:nvSpPr>
        <p:spPr>
          <a:xfrm>
            <a:off x="431647" y="1268760"/>
            <a:ext cx="8712353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北方：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格、套餐设计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融合套餐设计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均低于友商，但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品牌及覆盖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优于友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商；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急剧下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南方：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格、套餐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排名居中，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价格认可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大幅提升，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hart 13"/>
          <p:cNvGraphicFramePr/>
          <p:nvPr>
            <p:extLst>
              <p:ext uri="{D42A27DB-BD31-4B8C-83A1-F6EECF244321}">
                <p14:modId xmlns:p14="http://schemas.microsoft.com/office/powerpoint/2010/main" val="71492466"/>
              </p:ext>
            </p:extLst>
          </p:nvPr>
        </p:nvGraphicFramePr>
        <p:xfrm>
          <a:off x="357158" y="2277554"/>
          <a:ext cx="4286280" cy="152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Chart 13"/>
          <p:cNvGraphicFramePr/>
          <p:nvPr>
            <p:extLst>
              <p:ext uri="{D42A27DB-BD31-4B8C-83A1-F6EECF244321}">
                <p14:modId xmlns:p14="http://schemas.microsoft.com/office/powerpoint/2010/main" val="4268648793"/>
              </p:ext>
            </p:extLst>
          </p:nvPr>
        </p:nvGraphicFramePr>
        <p:xfrm>
          <a:off x="714348" y="4286256"/>
          <a:ext cx="4572032" cy="2125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744" y="185813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北方业务细项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2744" y="429309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南方</a:t>
            </a:r>
            <a:r>
              <a:rPr lang="zh-CN" altLang="en-US" dirty="0"/>
              <a:t>业务</a:t>
            </a:r>
            <a:r>
              <a:rPr lang="zh-CN" altLang="en-US" dirty="0" smtClean="0"/>
              <a:t>细</a:t>
            </a:r>
            <a:r>
              <a:rPr lang="zh-CN" altLang="en-US" dirty="0"/>
              <a:t>项</a:t>
            </a:r>
            <a:r>
              <a:rPr lang="en-US" altLang="zh-CN" dirty="0"/>
              <a:t>NPS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6453336"/>
            <a:ext cx="3502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i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备注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：各细项按照</a:t>
            </a:r>
            <a:r>
              <a:rPr kumimoji="1" lang="en-US" altLang="zh-CN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降序排列</a:t>
            </a:r>
            <a:endParaRPr kumimoji="1" lang="zh-CN" altLang="en-US" sz="700" i="1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动作按钮: 前进或下一项 2">
            <a:hlinkClick r:id="rId7" action="ppaction://hlinksldjump" highlightClick="1"/>
          </p:cNvPr>
          <p:cNvSpPr/>
          <p:nvPr/>
        </p:nvSpPr>
        <p:spPr>
          <a:xfrm>
            <a:off x="8244408" y="1548854"/>
            <a:ext cx="576064" cy="220043"/>
          </a:xfrm>
          <a:prstGeom prst="actionButtonForwardNex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20797" y="15554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latin typeface="Microsoft YaHei" charset="-122"/>
                <a:ea typeface="Microsoft YaHei" charset="-122"/>
                <a:cs typeface="Microsoft YaHei" charset="-122"/>
              </a:rPr>
              <a:t>终端问题</a:t>
            </a:r>
          </a:p>
        </p:txBody>
      </p:sp>
    </p:spTree>
    <p:extLst>
      <p:ext uri="{BB962C8B-B14F-4D97-AF65-F5344CB8AC3E}">
        <p14:creationId xmlns:p14="http://schemas.microsoft.com/office/powerpoint/2010/main" val="157229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3"/>
          <p:cNvGraphicFramePr/>
          <p:nvPr>
            <p:extLst>
              <p:ext uri="{D42A27DB-BD31-4B8C-83A1-F6EECF244321}">
                <p14:modId xmlns:p14="http://schemas.microsoft.com/office/powerpoint/2010/main" val="511098945"/>
              </p:ext>
            </p:extLst>
          </p:nvPr>
        </p:nvGraphicFramePr>
        <p:xfrm>
          <a:off x="4714876" y="3888344"/>
          <a:ext cx="3929090" cy="195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79759"/>
              </p:ext>
            </p:extLst>
          </p:nvPr>
        </p:nvGraphicFramePr>
        <p:xfrm>
          <a:off x="4857752" y="3855216"/>
          <a:ext cx="3714775" cy="360000"/>
        </p:xfrm>
        <a:graphic>
          <a:graphicData uri="http://schemas.openxmlformats.org/drawingml/2006/table">
            <a:tbl>
              <a:tblPr/>
              <a:tblGrid>
                <a:gridCol w="742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上门安调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故障处理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咨询办理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服务其它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带服务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8" name="Chart 13"/>
          <p:cNvGraphicFramePr/>
          <p:nvPr>
            <p:extLst>
              <p:ext uri="{D42A27DB-BD31-4B8C-83A1-F6EECF244321}">
                <p14:modId xmlns:p14="http://schemas.microsoft.com/office/powerpoint/2010/main" val="3217174529"/>
              </p:ext>
            </p:extLst>
          </p:nvPr>
        </p:nvGraphicFramePr>
        <p:xfrm>
          <a:off x="4714876" y="1653838"/>
          <a:ext cx="3929091" cy="2135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直接连接符 16"/>
          <p:cNvCxnSpPr/>
          <p:nvPr/>
        </p:nvCxnSpPr>
        <p:spPr>
          <a:xfrm rot="10800000" flipH="1">
            <a:off x="395536" y="4249972"/>
            <a:ext cx="83529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39701"/>
              </p:ext>
            </p:extLst>
          </p:nvPr>
        </p:nvGraphicFramePr>
        <p:xfrm>
          <a:off x="428596" y="5944172"/>
          <a:ext cx="3819843" cy="360000"/>
        </p:xfrm>
        <a:graphic>
          <a:graphicData uri="http://schemas.openxmlformats.org/drawingml/2006/table">
            <a:tbl>
              <a:tblPr/>
              <a:tblGrid>
                <a:gridCol w="498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0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0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06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06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上门安调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咨询办理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故障处理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服务其它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61428"/>
              </p:ext>
            </p:extLst>
          </p:nvPr>
        </p:nvGraphicFramePr>
        <p:xfrm>
          <a:off x="285720" y="3855216"/>
          <a:ext cx="4071966" cy="360000"/>
        </p:xfrm>
        <a:graphic>
          <a:graphicData uri="http://schemas.openxmlformats.org/drawingml/2006/table">
            <a:tbl>
              <a:tblPr/>
              <a:tblGrid>
                <a:gridCol w="67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86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上门安调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故障处理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咨询办理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服务其它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提及率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67.3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27067"/>
              </p:ext>
            </p:extLst>
          </p:nvPr>
        </p:nvGraphicFramePr>
        <p:xfrm>
          <a:off x="4786313" y="5944172"/>
          <a:ext cx="3786216" cy="360000"/>
        </p:xfrm>
        <a:graphic>
          <a:graphicData uri="http://schemas.openxmlformats.org/drawingml/2006/table">
            <a:tbl>
              <a:tblPr/>
              <a:tblGrid>
                <a:gridCol w="956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7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7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7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74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</a:t>
                      </a:r>
                      <a:r>
                        <a:rPr lang="zh-CN" altLang="en-US" sz="800" b="1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务整体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上门安调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咨询办理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故障处理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服务其它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426600" y="1260289"/>
            <a:ext cx="8424936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0000" indent="-180000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远高于友商，但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业务咨询办理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低于中国移动；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缴费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帐详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均低于友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商且下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降明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显；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方：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门安装和调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友商，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务咨询办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理、故障处理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缴费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帐详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低于友商。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1"/>
          <p:cNvSpPr/>
          <p:nvPr/>
        </p:nvSpPr>
        <p:spPr>
          <a:xfrm>
            <a:off x="428596" y="908720"/>
            <a:ext cx="557075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南北方在互联网化转型中需要着力解决触点体验和咨询办理的问题。</a:t>
            </a:r>
            <a:endParaRPr lang="en-US" altLang="zh-CN" sz="1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Chart 13"/>
          <p:cNvGraphicFramePr/>
          <p:nvPr>
            <p:extLst>
              <p:ext uri="{D42A27DB-BD31-4B8C-83A1-F6EECF244321}">
                <p14:modId xmlns:p14="http://schemas.microsoft.com/office/powerpoint/2010/main" val="1973246797"/>
              </p:ext>
            </p:extLst>
          </p:nvPr>
        </p:nvGraphicFramePr>
        <p:xfrm>
          <a:off x="785786" y="2060848"/>
          <a:ext cx="3740223" cy="162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13"/>
          <p:cNvGraphicFramePr/>
          <p:nvPr>
            <p:extLst>
              <p:ext uri="{D42A27DB-BD31-4B8C-83A1-F6EECF244321}">
                <p14:modId xmlns:p14="http://schemas.microsoft.com/office/powerpoint/2010/main" val="12687438"/>
              </p:ext>
            </p:extLst>
          </p:nvPr>
        </p:nvGraphicFramePr>
        <p:xfrm>
          <a:off x="857224" y="4657629"/>
          <a:ext cx="3571901" cy="120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矩形 104"/>
          <p:cNvSpPr/>
          <p:nvPr/>
        </p:nvSpPr>
        <p:spPr>
          <a:xfrm>
            <a:off x="395536" y="1846496"/>
            <a:ext cx="8424936" cy="453483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744" y="185813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北方服务细项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2744" y="4293096"/>
            <a:ext cx="1620000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南方服务细</a:t>
            </a:r>
            <a:r>
              <a:rPr lang="zh-CN" altLang="en-US" dirty="0"/>
              <a:t>项</a:t>
            </a:r>
            <a:r>
              <a:rPr lang="en-US" altLang="zh-CN" dirty="0"/>
              <a:t>NPS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5536" y="6453336"/>
            <a:ext cx="3502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00" i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备注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：各细项按照</a:t>
            </a:r>
            <a:r>
              <a:rPr kumimoji="1" lang="en-US" altLang="zh-CN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700" i="1" dirty="0" smtClean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降序排列</a:t>
            </a:r>
            <a:endParaRPr kumimoji="1" lang="zh-CN" altLang="en-US" sz="700" i="1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2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图表 6"/>
          <p:cNvGraphicFramePr/>
          <p:nvPr>
            <p:extLst>
              <p:ext uri="{D42A27DB-BD31-4B8C-83A1-F6EECF244321}">
                <p14:modId xmlns:p14="http://schemas.microsoft.com/office/powerpoint/2010/main" val="2361167867"/>
              </p:ext>
            </p:extLst>
          </p:nvPr>
        </p:nvGraphicFramePr>
        <p:xfrm>
          <a:off x="4000496" y="3929066"/>
          <a:ext cx="4857784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图表 6"/>
          <p:cNvGraphicFramePr/>
          <p:nvPr>
            <p:extLst>
              <p:ext uri="{D42A27DB-BD31-4B8C-83A1-F6EECF244321}">
                <p14:modId xmlns:p14="http://schemas.microsoft.com/office/powerpoint/2010/main" val="2204247596"/>
              </p:ext>
            </p:extLst>
          </p:nvPr>
        </p:nvGraphicFramePr>
        <p:xfrm>
          <a:off x="4000496" y="1707648"/>
          <a:ext cx="4857784" cy="265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矩形 25"/>
          <p:cNvSpPr>
            <a:spLocks noChangeArrowheads="1"/>
          </p:cNvSpPr>
          <p:nvPr/>
        </p:nvSpPr>
        <p:spPr bwMode="auto">
          <a:xfrm>
            <a:off x="568460" y="260648"/>
            <a:ext cx="671836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IPTV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专题分析</a:t>
            </a:r>
            <a:endParaRPr lang="zh-CN" altLang="en-US" sz="24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13712" y="980930"/>
            <a:ext cx="8930288" cy="6478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defRPr sz="1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北</a:t>
            </a:r>
            <a:r>
              <a:rPr lang="zh-CN" altLang="en-US" dirty="0" smtClean="0"/>
              <a:t>方内容丰富更新及客户页面均低于友商，需加</a:t>
            </a:r>
            <a:r>
              <a:rPr lang="zh-CN" altLang="en-US" dirty="0"/>
              <a:t>强与广电合作，尽快落地视频中心内容</a:t>
            </a:r>
            <a:r>
              <a:rPr lang="zh-CN" altLang="en-US" dirty="0" smtClean="0"/>
              <a:t>，进行</a:t>
            </a:r>
            <a:r>
              <a:rPr lang="en-US" altLang="zh-CN" dirty="0" smtClean="0"/>
              <a:t>EPG</a:t>
            </a:r>
            <a:r>
              <a:rPr lang="zh-CN" altLang="en-US" dirty="0"/>
              <a:t>界面优化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南方内容丰富更新低于友商，需优化</a:t>
            </a:r>
            <a:r>
              <a:rPr lang="zh-CN" altLang="en-US" dirty="0"/>
              <a:t>包括</a:t>
            </a:r>
            <a:r>
              <a:rPr lang="en-US" altLang="zh-CN" dirty="0"/>
              <a:t>OTT</a:t>
            </a:r>
            <a:r>
              <a:rPr lang="zh-CN" altLang="en-US" dirty="0"/>
              <a:t>、广电在</a:t>
            </a:r>
            <a:r>
              <a:rPr lang="zh-CN" altLang="en-US" dirty="0" smtClean="0"/>
              <a:t>内的各类视频合作内</a:t>
            </a:r>
            <a:r>
              <a:rPr lang="zh-CN" altLang="en-US" dirty="0"/>
              <a:t>容</a:t>
            </a:r>
            <a:r>
              <a:rPr lang="zh-CN" altLang="en-US" dirty="0" smtClean="0"/>
              <a:t>，深</a:t>
            </a:r>
            <a:r>
              <a:rPr lang="zh-CN" altLang="en-US" dirty="0"/>
              <a:t>化亮</a:t>
            </a:r>
            <a:r>
              <a:rPr lang="zh-CN" altLang="en-US" dirty="0" smtClean="0"/>
              <a:t>点。</a:t>
            </a:r>
            <a:endParaRPr lang="en-US" altLang="zh-CN" dirty="0"/>
          </a:p>
        </p:txBody>
      </p:sp>
      <p:graphicFrame>
        <p:nvGraphicFramePr>
          <p:cNvPr id="20" name="图表 1"/>
          <p:cNvGraphicFramePr/>
          <p:nvPr>
            <p:extLst>
              <p:ext uri="{D42A27DB-BD31-4B8C-83A1-F6EECF244321}">
                <p14:modId xmlns:p14="http://schemas.microsoft.com/office/powerpoint/2010/main" val="3567163526"/>
              </p:ext>
            </p:extLst>
          </p:nvPr>
        </p:nvGraphicFramePr>
        <p:xfrm>
          <a:off x="285720" y="2390034"/>
          <a:ext cx="3214710" cy="168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62620"/>
              </p:ext>
            </p:extLst>
          </p:nvPr>
        </p:nvGraphicFramePr>
        <p:xfrm>
          <a:off x="204742" y="3825545"/>
          <a:ext cx="32242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50">
                  <a:extLst>
                    <a:ext uri="{9D8B030D-6E8A-4147-A177-3AD203B41FA5}">
                      <a16:colId xmlns:a16="http://schemas.microsoft.com/office/drawing/2014/main" xmlns="" val="926180302"/>
                    </a:ext>
                  </a:extLst>
                </a:gridCol>
                <a:gridCol w="1074750">
                  <a:extLst>
                    <a:ext uri="{9D8B030D-6E8A-4147-A177-3AD203B41FA5}">
                      <a16:colId xmlns:a16="http://schemas.microsoft.com/office/drawing/2014/main" xmlns="" val="3231509045"/>
                    </a:ext>
                  </a:extLst>
                </a:gridCol>
                <a:gridCol w="1074750">
                  <a:extLst>
                    <a:ext uri="{9D8B030D-6E8A-4147-A177-3AD203B41FA5}">
                      <a16:colId xmlns:a16="http://schemas.microsoft.com/office/drawing/2014/main" xmlns="" val="3854215589"/>
                    </a:ext>
                  </a:extLst>
                </a:gridCol>
              </a:tblGrid>
              <a:tr h="122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中国移动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中国电信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中国联通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433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7158" y="2000240"/>
            <a:ext cx="22173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北方</a:t>
            </a:r>
            <a:r>
              <a:rPr kumimoji="1"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IPTV</a:t>
            </a:r>
            <a:r>
              <a:rPr kumimoji="1"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竞争表现</a:t>
            </a:r>
            <a:r>
              <a:rPr kumimoji="1"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18Q1</a:t>
            </a:r>
            <a:endParaRPr kumimoji="1"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687415"/>
            <a:ext cx="30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提及率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8377" y="4335669"/>
            <a:ext cx="22173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南方</a:t>
            </a:r>
            <a:r>
              <a:rPr kumimoji="1"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IPTV</a:t>
            </a:r>
            <a:r>
              <a:rPr kumimoji="1"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竞争表现</a:t>
            </a:r>
            <a:r>
              <a:rPr kumimoji="1"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18Q1</a:t>
            </a:r>
            <a:endParaRPr kumimoji="1"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31" name="矩形 104"/>
          <p:cNvSpPr/>
          <p:nvPr/>
        </p:nvSpPr>
        <p:spPr>
          <a:xfrm>
            <a:off x="295260" y="1957378"/>
            <a:ext cx="8643998" cy="221457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42172"/>
              </p:ext>
            </p:extLst>
          </p:nvPr>
        </p:nvGraphicFramePr>
        <p:xfrm>
          <a:off x="285720" y="6154423"/>
          <a:ext cx="322425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50">
                  <a:extLst>
                    <a:ext uri="{9D8B030D-6E8A-4147-A177-3AD203B41FA5}">
                      <a16:colId xmlns:a16="http://schemas.microsoft.com/office/drawing/2014/main" xmlns="" val="926180302"/>
                    </a:ext>
                  </a:extLst>
                </a:gridCol>
                <a:gridCol w="1074750">
                  <a:extLst>
                    <a:ext uri="{9D8B030D-6E8A-4147-A177-3AD203B41FA5}">
                      <a16:colId xmlns:a16="http://schemas.microsoft.com/office/drawing/2014/main" xmlns="" val="3231509045"/>
                    </a:ext>
                  </a:extLst>
                </a:gridCol>
                <a:gridCol w="1074750">
                  <a:extLst>
                    <a:ext uri="{9D8B030D-6E8A-4147-A177-3AD203B41FA5}">
                      <a16:colId xmlns:a16="http://schemas.microsoft.com/office/drawing/2014/main" xmlns="" val="3854215589"/>
                    </a:ext>
                  </a:extLst>
                </a:gridCol>
              </a:tblGrid>
              <a:tr h="122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中国移动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中国电信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中国联通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4338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943348" y="5957906"/>
            <a:ext cx="30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提及率</a:t>
            </a:r>
          </a:p>
        </p:txBody>
      </p:sp>
      <p:sp>
        <p:nvSpPr>
          <p:cNvPr id="45" name="矩形 104"/>
          <p:cNvSpPr/>
          <p:nvPr/>
        </p:nvSpPr>
        <p:spPr>
          <a:xfrm>
            <a:off x="295260" y="4286256"/>
            <a:ext cx="8643998" cy="221457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20934"/>
              </p:ext>
            </p:extLst>
          </p:nvPr>
        </p:nvGraphicFramePr>
        <p:xfrm>
          <a:off x="4286248" y="5900756"/>
          <a:ext cx="4500595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9">
                  <a:extLst>
                    <a:ext uri="{9D8B030D-6E8A-4147-A177-3AD203B41FA5}">
                      <a16:colId xmlns:a16="http://schemas.microsoft.com/office/drawing/2014/main" xmlns="" val="926180302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231509045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854215589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91503612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472845939"/>
                    </a:ext>
                  </a:extLst>
                </a:gridCol>
              </a:tblGrid>
              <a:tr h="2778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内容丰富更新快</a:t>
                      </a:r>
                      <a:endParaRPr lang="zh-CN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播放流畅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客户界面</a:t>
                      </a:r>
                      <a:r>
                        <a:rPr lang="en-US" altLang="zh-CN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切换时间</a:t>
                      </a:r>
                      <a:endParaRPr lang="zh-CN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及时装机</a:t>
                      </a:r>
                      <a:endParaRPr lang="en-US" altLang="zh-CN" sz="8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故障维修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增值业务价格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43383"/>
                  </a:ext>
                </a:extLst>
              </a:tr>
              <a:tr h="22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22.5 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12.1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9.2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图表 1"/>
          <p:cNvGraphicFramePr/>
          <p:nvPr>
            <p:extLst>
              <p:ext uri="{D42A27DB-BD31-4B8C-83A1-F6EECF244321}">
                <p14:modId xmlns:p14="http://schemas.microsoft.com/office/powerpoint/2010/main" val="2955693815"/>
              </p:ext>
            </p:extLst>
          </p:nvPr>
        </p:nvGraphicFramePr>
        <p:xfrm>
          <a:off x="298985" y="4912024"/>
          <a:ext cx="3163399" cy="125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99676"/>
              </p:ext>
            </p:extLst>
          </p:nvPr>
        </p:nvGraphicFramePr>
        <p:xfrm>
          <a:off x="4286248" y="3615977"/>
          <a:ext cx="4500595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9">
                  <a:extLst>
                    <a:ext uri="{9D8B030D-6E8A-4147-A177-3AD203B41FA5}">
                      <a16:colId xmlns:a16="http://schemas.microsoft.com/office/drawing/2014/main" xmlns="" val="926180302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231509045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854215589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91503612"/>
                    </a:ext>
                  </a:extLst>
                </a:gridCol>
                <a:gridCol w="900119">
                  <a:extLst>
                    <a:ext uri="{9D8B030D-6E8A-4147-A177-3AD203B41FA5}">
                      <a16:colId xmlns:a16="http://schemas.microsoft.com/office/drawing/2014/main" xmlns="" val="3472845939"/>
                    </a:ext>
                  </a:extLst>
                </a:gridCol>
              </a:tblGrid>
              <a:tr h="2778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内容丰富更新快</a:t>
                      </a:r>
                      <a:endParaRPr lang="zh-CN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播放流畅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客户界面</a:t>
                      </a:r>
                      <a:r>
                        <a:rPr lang="en-US" altLang="zh-CN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切换时间</a:t>
                      </a:r>
                      <a:endParaRPr lang="zh-CN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及时装机</a:t>
                      </a:r>
                      <a:endParaRPr lang="en-US" altLang="zh-CN" sz="8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故障维修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增值业务价格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343383"/>
                  </a:ext>
                </a:extLst>
              </a:tr>
              <a:tr h="22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35.1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23.2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16.3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14.6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">
            <a:extLst>
              <a:ext uri="{FF2B5EF4-FFF2-40B4-BE49-F238E27FC236}">
                <a16:creationId xmlns:a16="http://schemas.microsoft.com/office/drawing/2014/main" xmlns="" id="{9B75668E-2738-4E55-9F5F-FEE0F416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33637"/>
            <a:ext cx="8352928" cy="12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marL="288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一季度各省分</a:t>
            </a: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完成情况：</a:t>
            </a:r>
            <a:endParaRPr lang="zh-CN" altLang="en-US" sz="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zh-CN" altLang="en-US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完成进度</a:t>
            </a:r>
            <a:r>
              <a:rPr lang="en-US" altLang="zh-CN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100%</a:t>
            </a:r>
            <a:r>
              <a:rPr lang="zh-CN" altLang="en-US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省（</a:t>
            </a:r>
            <a:r>
              <a:rPr lang="en-US" altLang="zh-CN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5</a:t>
            </a:r>
            <a:r>
              <a:rPr lang="zh-CN" altLang="en-US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个）</a:t>
            </a:r>
            <a:r>
              <a:rPr lang="zh-CN" altLang="en-US" sz="14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：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河北、海南、江苏、云南、浙江；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36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itchFamily="34" charset="-122"/>
              </a:rPr>
              <a:t>完成进度低于</a:t>
            </a: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itchFamily="34" charset="-122"/>
              </a:rPr>
              <a:t>50%</a:t>
            </a: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itchFamily="34" charset="-122"/>
              </a:rPr>
              <a:t>省（</a:t>
            </a:r>
            <a:r>
              <a:rPr lang="en-US" altLang="zh-CN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itchFamily="34" charset="-122"/>
              </a:rPr>
              <a:t>11</a:t>
            </a: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itchFamily="34" charset="-122"/>
              </a:rPr>
              <a:t>个）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：西藏、湖南、江西、甘肃、安徽、河南、吉林、陕西、辽宁、广西、四川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73033"/>
              </p:ext>
            </p:extLst>
          </p:nvPr>
        </p:nvGraphicFramePr>
        <p:xfrm>
          <a:off x="628650" y="2132853"/>
          <a:ext cx="7886700" cy="4392491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22778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省份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移网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排名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省分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移网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合计完成进度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10.27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13.85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10.87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4.52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9.35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96%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7.43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9.39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6.71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13.99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6.72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3.94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7.27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7.75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11.11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5.76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10.69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8.79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9.49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9.18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-9.31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10.77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12.74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7.05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8.04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5.28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6.14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-2.55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7.74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12.84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8.01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14.83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西藏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-0.85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6.98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6.49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新疆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2.36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3.77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7.45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99.7%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8.75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0.56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2.47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44%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内蒙古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10.21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11.29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9.63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9.34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97%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12.84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1.63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5.01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7.89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7.28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96%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5.03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3.47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7.44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-1.77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34%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6.95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9.78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6.22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96%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9.54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-0.81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6.82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4.32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9.13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8.18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9.77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4.43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0.44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6.71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6.79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13.15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6.87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5.82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85%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11.29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0.43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8.27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1.52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7.23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5.38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74%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22.59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8.04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1.61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6.59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-0.01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4.76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97%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9.53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6.01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6.42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-6.8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6.59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-9.27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11.98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6.2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9.34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8.58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6.81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-10.45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6.55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-2.95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7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7.75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3.31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7.15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71%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6.78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-1.05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6.25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-1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82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8.76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3.34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7.66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9.74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69%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5" name="矩形 25"/>
          <p:cNvSpPr>
            <a:spLocks noChangeArrowheads="1"/>
          </p:cNvSpPr>
          <p:nvPr/>
        </p:nvSpPr>
        <p:spPr bwMode="auto">
          <a:xfrm>
            <a:off x="568460" y="260648"/>
            <a:ext cx="6699577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hangingPunct="0"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各省完成</a:t>
            </a:r>
            <a:r>
              <a:rPr lang="zh-CN" altLang="en-US" sz="2400" b="1" dirty="0">
                <a:solidFill>
                  <a:srgbClr val="FF0000"/>
                </a:solidFill>
              </a:rPr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28402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A2C2E2E0-4B53-4D23-85EB-E8DDA922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20" y="974991"/>
            <a:ext cx="8082526" cy="11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SzPct val="80000"/>
              <a:buFont typeface="Wingdings" pitchFamily="2" charset="2"/>
              <a:buChar char="p"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一季度各专业部门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NPS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完成情况：</a:t>
            </a:r>
            <a:endParaRPr lang="zh-CN" altLang="en-US" sz="100" b="1" dirty="0"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spcBef>
                <a:spcPts val="600"/>
              </a:spcBef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zh-CN" altLang="en-US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专业线口碑完成部门（</a:t>
            </a:r>
            <a:r>
              <a:rPr lang="en-US" altLang="zh-CN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3</a:t>
            </a:r>
            <a:r>
              <a:rPr lang="zh-CN" altLang="en-US" sz="14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itchFamily="34" charset="-122"/>
              </a:rPr>
              <a:t>个）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：市场部、实体渠道部、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电子商务部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；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itchFamily="34" charset="-122"/>
            </a:endParaRPr>
          </a:p>
          <a:p>
            <a:pPr marL="355600" indent="-355600">
              <a:spcBef>
                <a:spcPts val="600"/>
              </a:spcBef>
              <a:buClr>
                <a:srgbClr val="FF0000"/>
              </a:buClr>
              <a:buSzPct val="80000"/>
              <a:buFont typeface="Arial" pitchFamily="34" charset="0"/>
              <a:buChar char="•"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专业线口碑未完成部门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（</a:t>
            </a:r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6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个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）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：客户服务部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网络发展部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、互联网运营部、信息化部</a:t>
            </a:r>
            <a:r>
              <a:rPr lang="zh-CN" altLang="en-US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、运行维护部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itchFamily="34" charset="-122"/>
              </a:rPr>
              <a:t>、国际业务部。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24BE549-4DF6-4763-8AA8-546710CBEEE8}"/>
              </a:ext>
            </a:extLst>
          </p:cNvPr>
          <p:cNvSpPr txBox="1"/>
          <p:nvPr/>
        </p:nvSpPr>
        <p:spPr>
          <a:xfrm>
            <a:off x="590175" y="6372572"/>
            <a:ext cx="578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i="1" dirty="0">
                <a:latin typeface="Microsoft YaHei" charset="-122"/>
                <a:ea typeface="Microsoft YaHei" charset="-122"/>
                <a:cs typeface="Microsoft YaHei" charset="-122"/>
              </a:rPr>
              <a:t>注：国际业务部取</a:t>
            </a:r>
            <a:r>
              <a:rPr kumimoji="1" lang="en-US" altLang="zh-CN" sz="1100" i="1" dirty="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kumimoji="1" lang="zh-CN" altLang="en-US" sz="1100" i="1" dirty="0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1100" i="1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月至</a:t>
            </a:r>
            <a:r>
              <a:rPr kumimoji="1" lang="en-US" altLang="zh-CN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kumimoji="1" lang="zh-CN" altLang="en-US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r>
              <a:rPr kumimoji="1" lang="zh-CN" altLang="en-US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日全部用户</a:t>
            </a:r>
            <a:r>
              <a:rPr kumimoji="1" lang="en-US" altLang="zh-CN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1100" i="1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zh-CN" altLang="en-US" sz="1100" i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55037"/>
              </p:ext>
            </p:extLst>
          </p:nvPr>
        </p:nvGraphicFramePr>
        <p:xfrm>
          <a:off x="590175" y="2132856"/>
          <a:ext cx="7886700" cy="3960440"/>
        </p:xfrm>
        <a:graphic>
          <a:graphicData uri="http://schemas.openxmlformats.org/drawingml/2006/table">
            <a:tbl>
              <a:tblPr/>
              <a:tblGrid>
                <a:gridCol w="1179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706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0488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2018Q1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其中：移网口碑评价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宽带口碑评价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9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综合口碑完成进度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专业线口碑完成进度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提升目标值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综合口碑完成进度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专业线口碑完成进度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提升目标值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实际提升值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综合口碑完成进度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专业线口碑完成进度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全集团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——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——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——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客户服务部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7.6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11.7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6.5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网络发展部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9.3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4.2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45%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11.7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实体渠道部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7.2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13.5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——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——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电子商务部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互联网运营部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5.3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66%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334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信息化部</a:t>
                      </a:r>
                    </a:p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（信息安全部）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7.3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4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运行维护部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84%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69%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3.1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37%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7.1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国际业务部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12.5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11.4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68%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91%</a:t>
                      </a: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15" marR="9315" marT="93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矩形 25"/>
          <p:cNvSpPr>
            <a:spLocks noChangeArrowheads="1"/>
          </p:cNvSpPr>
          <p:nvPr/>
        </p:nvSpPr>
        <p:spPr bwMode="auto">
          <a:xfrm>
            <a:off x="568460" y="260648"/>
            <a:ext cx="7531535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hangingPunct="0"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各</a:t>
            </a:r>
            <a:r>
              <a:rPr lang="zh-CN" altLang="en-US" sz="2400" b="1" dirty="0">
                <a:solidFill>
                  <a:srgbClr val="FF0000"/>
                </a:solidFill>
              </a:rPr>
              <a:t>专业部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门完</a:t>
            </a:r>
            <a:r>
              <a:rPr lang="zh-CN" altLang="en-US" sz="2400" b="1" dirty="0">
                <a:solidFill>
                  <a:srgbClr val="FF0000"/>
                </a:solidFill>
              </a:rPr>
              <a:t>成情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况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4061" y="2475600"/>
            <a:ext cx="6076291" cy="920750"/>
          </a:xfrm>
        </p:spPr>
        <p:txBody>
          <a:bodyPr anchor="t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   谢！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021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4"/>
          <p:cNvGraphicFramePr/>
          <p:nvPr>
            <p:extLst>
              <p:ext uri="{D42A27DB-BD31-4B8C-83A1-F6EECF244321}">
                <p14:modId xmlns:p14="http://schemas.microsoft.com/office/powerpoint/2010/main" val="1487595889"/>
              </p:ext>
            </p:extLst>
          </p:nvPr>
        </p:nvGraphicFramePr>
        <p:xfrm>
          <a:off x="323528" y="2794028"/>
          <a:ext cx="8395394" cy="198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95536" y="2132856"/>
            <a:ext cx="1172019" cy="60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0491" y="6262421"/>
            <a:ext cx="274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r>
              <a:rPr lang="zh-CN" altLang="en-US" dirty="0" smtClean="0">
                <a:solidFill>
                  <a:prstClr val="black"/>
                </a:solidFill>
              </a:rPr>
              <a:t>“促销活动”即“充值优惠”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</a:rPr>
              <a:t>*   提</a:t>
            </a:r>
            <a:r>
              <a:rPr lang="zh-CN" altLang="en-US" dirty="0">
                <a:solidFill>
                  <a:prstClr val="black"/>
                </a:solidFill>
              </a:rPr>
              <a:t>及率</a:t>
            </a:r>
            <a:r>
              <a:rPr lang="en-US" altLang="zh-CN" dirty="0">
                <a:solidFill>
                  <a:prstClr val="black"/>
                </a:solidFill>
              </a:rPr>
              <a:t>=</a:t>
            </a:r>
            <a:r>
              <a:rPr lang="zh-CN" altLang="en-US" dirty="0">
                <a:solidFill>
                  <a:prstClr val="black"/>
                </a:solidFill>
              </a:rPr>
              <a:t>提及某项人数</a:t>
            </a:r>
            <a:r>
              <a:rPr lang="en-US" altLang="zh-CN" dirty="0">
                <a:solidFill>
                  <a:prstClr val="black"/>
                </a:solidFill>
              </a:rPr>
              <a:t>/</a:t>
            </a:r>
            <a:r>
              <a:rPr lang="zh-CN" altLang="en-US" dirty="0">
                <a:solidFill>
                  <a:prstClr val="black"/>
                </a:solidFill>
              </a:rPr>
              <a:t>样本总量</a:t>
            </a:r>
            <a:r>
              <a:rPr lang="en-US" altLang="zh-CN" dirty="0">
                <a:solidFill>
                  <a:prstClr val="black"/>
                </a:solidFill>
              </a:rPr>
              <a:t>*100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7190" y="2478999"/>
            <a:ext cx="2520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29462" y="2478999"/>
            <a:ext cx="2016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77742" y="2478999"/>
            <a:ext cx="190800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12773"/>
              </p:ext>
            </p:extLst>
          </p:nvPr>
        </p:nvGraphicFramePr>
        <p:xfrm>
          <a:off x="1403649" y="4670647"/>
          <a:ext cx="2736309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7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97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整体</a:t>
                      </a:r>
                      <a:endParaRPr lang="zh-CN" altLang="en-US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价格水平</a:t>
                      </a:r>
                      <a:endParaRPr lang="en-US" altLang="zh-CN" sz="80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合理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套餐设计</a:t>
                      </a:r>
                      <a:endParaRPr lang="en-US" altLang="zh-CN" sz="800" u="none" strike="noStrike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合理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购买申请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物流配送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激活</a:t>
                      </a:r>
                      <a:endParaRPr lang="zh-CN" altLang="en-US" sz="80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21545"/>
              </p:ext>
            </p:extLst>
          </p:nvPr>
        </p:nvGraphicFramePr>
        <p:xfrm>
          <a:off x="4572000" y="4657161"/>
          <a:ext cx="1876096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902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上网体验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通话体验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促销活动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提醒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48722"/>
              </p:ext>
            </p:extLst>
          </p:nvPr>
        </p:nvGraphicFramePr>
        <p:xfrm>
          <a:off x="6804247" y="4672959"/>
          <a:ext cx="1892700" cy="2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1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</a:t>
                      </a:r>
                      <a:r>
                        <a:rPr lang="zh-CN" altLang="en-US" sz="80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费</a:t>
                      </a:r>
                      <a:endParaRPr lang="zh-CN" altLang="en-US" sz="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营业厅服务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电渠服务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热线服务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矩形 26"/>
          <p:cNvSpPr/>
          <p:nvPr/>
        </p:nvSpPr>
        <p:spPr>
          <a:xfrm>
            <a:off x="4544704" y="2917812"/>
            <a:ext cx="936104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15821"/>
              </p:ext>
            </p:extLst>
          </p:nvPr>
        </p:nvGraphicFramePr>
        <p:xfrm>
          <a:off x="1187613" y="5169123"/>
          <a:ext cx="7488844" cy="34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8965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174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2I2C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21.2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25.4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13.7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/>
                        </a:rPr>
                        <a:t>63.0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8.4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0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</a:t>
                      </a:r>
                      <a:r>
                        <a:rPr lang="zh-CN" alt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</a:t>
                      </a:r>
                      <a:r>
                        <a:rPr lang="en-US" altLang="zh-CN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23.6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26.4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53.4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42.1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6.2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722" marR="8722" marT="872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7.7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10.2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5085240"/>
            <a:ext cx="540000" cy="50400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36000" rIns="36000" rtlCol="0" anchor="ctr">
            <a:noAutofit/>
          </a:bodyPr>
          <a:lstStyle>
            <a:defPPr>
              <a:defRPr lang="zh-CN"/>
            </a:defPPr>
            <a:lvl1pPr algn="ctr" defTabSz="457200" fontAlgn="base">
              <a:spcBef>
                <a:spcPct val="0"/>
              </a:spcBef>
              <a:spcAft>
                <a:spcPct val="0"/>
              </a:spcAft>
              <a:defRPr sz="1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00" dirty="0"/>
              <a:t>提及率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85182" y="2360879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售前</a:t>
            </a:r>
          </a:p>
        </p:txBody>
      </p:sp>
      <p:sp>
        <p:nvSpPr>
          <p:cNvPr id="20" name="Rectangle 20"/>
          <p:cNvSpPr/>
          <p:nvPr/>
        </p:nvSpPr>
        <p:spPr>
          <a:xfrm>
            <a:off x="5077462" y="2360880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使用中</a:t>
            </a:r>
          </a:p>
        </p:txBody>
      </p:sp>
      <p:sp>
        <p:nvSpPr>
          <p:cNvPr id="21" name="Rectangle 23"/>
          <p:cNvSpPr/>
          <p:nvPr/>
        </p:nvSpPr>
        <p:spPr>
          <a:xfrm>
            <a:off x="7471742" y="2360880"/>
            <a:ext cx="720000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售后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640" y="2925596"/>
            <a:ext cx="576000" cy="51072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lIns="36000" rIns="36000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NPS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1"/>
          <p:cNvSpPr/>
          <p:nvPr/>
        </p:nvSpPr>
        <p:spPr>
          <a:xfrm>
            <a:off x="366039" y="2084704"/>
            <a:ext cx="8419703" cy="454704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086371959"/>
              </p:ext>
            </p:extLst>
          </p:nvPr>
        </p:nvGraphicFramePr>
        <p:xfrm>
          <a:off x="2123584" y="5589240"/>
          <a:ext cx="1224280" cy="89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05129"/>
              </p:ext>
            </p:extLst>
          </p:nvPr>
        </p:nvGraphicFramePr>
        <p:xfrm>
          <a:off x="1665174" y="5661899"/>
          <a:ext cx="639898" cy="75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购买申请规则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线上购买申请便捷性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营业厅购买申请便捷性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322168952"/>
              </p:ext>
            </p:extLst>
          </p:nvPr>
        </p:nvGraphicFramePr>
        <p:xfrm>
          <a:off x="3797448" y="5661249"/>
          <a:ext cx="1170768" cy="7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68401"/>
              </p:ext>
            </p:extLst>
          </p:nvPr>
        </p:nvGraphicFramePr>
        <p:xfrm>
          <a:off x="3167945" y="5805264"/>
          <a:ext cx="812086" cy="493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865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线上激活简便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865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营业厅激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活简便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Rectangular Callout 27"/>
          <p:cNvSpPr/>
          <p:nvPr/>
        </p:nvSpPr>
        <p:spPr>
          <a:xfrm>
            <a:off x="1591376" y="5589240"/>
            <a:ext cx="1576312" cy="857847"/>
          </a:xfrm>
          <a:prstGeom prst="wedgeRectCallout">
            <a:avLst>
              <a:gd name="adj1" fmla="val 33173"/>
              <a:gd name="adj2" fmla="val -1238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ular Callout 28"/>
          <p:cNvSpPr/>
          <p:nvPr/>
        </p:nvSpPr>
        <p:spPr>
          <a:xfrm>
            <a:off x="3276112" y="5589240"/>
            <a:ext cx="1583920" cy="857847"/>
          </a:xfrm>
          <a:prstGeom prst="wedgeRectCallout">
            <a:avLst>
              <a:gd name="adj1" fmla="val -11855"/>
              <a:gd name="adj2" fmla="val -11807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6"/>
          <p:cNvSpPr/>
          <p:nvPr/>
        </p:nvSpPr>
        <p:spPr>
          <a:xfrm>
            <a:off x="719414" y="2170238"/>
            <a:ext cx="524262" cy="18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</a:p>
        </p:txBody>
      </p:sp>
      <p:sp>
        <p:nvSpPr>
          <p:cNvPr id="31" name="矩形 26"/>
          <p:cNvSpPr/>
          <p:nvPr/>
        </p:nvSpPr>
        <p:spPr>
          <a:xfrm>
            <a:off x="633352" y="2319060"/>
            <a:ext cx="1008000" cy="1800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与大网相比</a:t>
            </a:r>
            <a:r>
              <a:rPr lang="zh-CN" altLang="en-US" sz="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16016" y="4234310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57589" y="3645024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84168" y="3632448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88424" y="3404617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2673" y="2516042"/>
            <a:ext cx="144000" cy="720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3723" y="2372026"/>
            <a:ext cx="252000" cy="7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6"/>
          <p:cNvSpPr/>
          <p:nvPr/>
        </p:nvSpPr>
        <p:spPr>
          <a:xfrm>
            <a:off x="633352" y="2463076"/>
            <a:ext cx="1044000" cy="31921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zh-CN" altLang="en-US" sz="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降幅度大（下降</a:t>
            </a:r>
            <a:r>
              <a:rPr lang="en-US" altLang="zh-CN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分以上）</a:t>
            </a:r>
            <a:endParaRPr lang="zh-CN" altLang="en-US" sz="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7902" y="1245240"/>
            <a:ext cx="8567140" cy="5001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defTabSz="4572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80000"/>
            </a:pPr>
            <a:r>
              <a:rPr lang="en-US" altLang="zh-CN" sz="1200" dirty="0" smtClean="0">
                <a:solidFill>
                  <a:prstClr val="black"/>
                </a:solidFill>
                <a:sym typeface="Wingdings" pitchFamily="2" charset="2"/>
              </a:rPr>
              <a:t>2I</a:t>
            </a:r>
            <a:r>
              <a:rPr lang="zh-CN" altLang="en-US" sz="1200" dirty="0" smtClean="0">
                <a:solidFill>
                  <a:prstClr val="black"/>
                </a:solidFill>
                <a:sym typeface="Wingdings" pitchFamily="2" charset="2"/>
              </a:rPr>
              <a:t>口碑与大网趋近，但</a:t>
            </a:r>
            <a:r>
              <a:rPr lang="zh-CN" altLang="en-US" sz="1200" dirty="0" smtClean="0">
                <a:solidFill>
                  <a:srgbClr val="00B0F0"/>
                </a:solidFill>
                <a:sym typeface="Wingdings" pitchFamily="2" charset="2"/>
              </a:rPr>
              <a:t>价格、套餐、</a:t>
            </a:r>
            <a:r>
              <a:rPr lang="zh-CN" altLang="en-US" sz="1200" dirty="0" smtClean="0">
                <a:solidFill>
                  <a:srgbClr val="00B0F0"/>
                </a:solidFill>
                <a:cs typeface="+mn-cs"/>
              </a:rPr>
              <a:t>营业厅</a:t>
            </a:r>
            <a:r>
              <a:rPr lang="zh-CN" altLang="en-US" sz="1200" dirty="0" smtClean="0">
                <a:solidFill>
                  <a:prstClr val="black"/>
                </a:solidFill>
                <a:sym typeface="Wingdings" pitchFamily="2" charset="2"/>
              </a:rPr>
              <a:t>等相关</a:t>
            </a:r>
            <a:r>
              <a:rPr lang="zh-CN" altLang="en-US" sz="1200" dirty="0" smtClean="0">
                <a:solidFill>
                  <a:srgbClr val="00B0F0"/>
                </a:solidFill>
                <a:cs typeface="+mn-cs"/>
              </a:rPr>
              <a:t>指标</a:t>
            </a:r>
            <a:r>
              <a:rPr lang="zh-CN" altLang="en-US" sz="1200" dirty="0" smtClean="0">
                <a:solidFill>
                  <a:srgbClr val="00B0F0"/>
                </a:solidFill>
                <a:cs typeface="+mn-cs"/>
                <a:sym typeface="Wingdings" pitchFamily="2" charset="2"/>
              </a:rPr>
              <a:t>优势稳定；</a:t>
            </a:r>
            <a:endParaRPr lang="en-US" altLang="zh-CN" sz="1200" dirty="0">
              <a:solidFill>
                <a:srgbClr val="00B0F0"/>
              </a:solidFill>
              <a:cs typeface="+mn-cs"/>
              <a:sym typeface="Wingdings" pitchFamily="2" charset="2"/>
            </a:endParaRPr>
          </a:p>
          <a:p>
            <a:pPr defTabSz="45720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80000"/>
            </a:pPr>
            <a:r>
              <a:rPr lang="zh-CN" altLang="en-US" sz="1200" dirty="0" smtClean="0">
                <a:solidFill>
                  <a:srgbClr val="FF0000"/>
                </a:solidFill>
              </a:rPr>
              <a:t>上网</a:t>
            </a:r>
            <a:r>
              <a:rPr lang="zh-CN" altLang="en-US" sz="1200" dirty="0">
                <a:solidFill>
                  <a:srgbClr val="FF0000"/>
                </a:solidFill>
              </a:rPr>
              <a:t>体验、通话体验、提醒、热线</a:t>
            </a:r>
            <a:r>
              <a:rPr lang="zh-CN" altLang="en-US" sz="1200" dirty="0" smtClean="0">
                <a:solidFill>
                  <a:srgbClr val="FF0000"/>
                </a:solidFill>
              </a:rPr>
              <a:t>服务</a:t>
            </a:r>
            <a:r>
              <a:rPr lang="zh-CN" altLang="en-US" sz="1200" dirty="0" smtClean="0"/>
              <a:t>仍持续大幅下降，</a:t>
            </a:r>
            <a:r>
              <a:rPr lang="zh-CN" altLang="en-US" sz="1200" dirty="0" smtClean="0">
                <a:solidFill>
                  <a:prstClr val="black"/>
                </a:solidFill>
              </a:rPr>
              <a:t>是引起</a:t>
            </a:r>
            <a:r>
              <a:rPr lang="en-US" altLang="zh-CN" sz="1200" dirty="0" smtClean="0">
                <a:solidFill>
                  <a:prstClr val="black"/>
                </a:solidFill>
              </a:rPr>
              <a:t>2I</a:t>
            </a:r>
            <a:r>
              <a:rPr lang="zh-CN" altLang="en-US" sz="1200" dirty="0" smtClean="0">
                <a:solidFill>
                  <a:prstClr val="black"/>
                </a:solidFill>
              </a:rPr>
              <a:t>口碑下降的主要原因。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916304"/>
            <a:ext cx="2690160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2I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口碑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持续走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低，已与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大网趋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近</a:t>
            </a:r>
            <a:endParaRPr lang="en-US" altLang="zh-CN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44" name="矩形 32"/>
          <p:cNvSpPr>
            <a:spLocks noChangeArrowheads="1"/>
          </p:cNvSpPr>
          <p:nvPr/>
        </p:nvSpPr>
        <p:spPr bwMode="auto">
          <a:xfrm>
            <a:off x="568460" y="260648"/>
            <a:ext cx="6899952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网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2I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专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题分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矩形 26"/>
          <p:cNvSpPr/>
          <p:nvPr/>
        </p:nvSpPr>
        <p:spPr>
          <a:xfrm>
            <a:off x="5967448" y="2924944"/>
            <a:ext cx="432048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26"/>
          <p:cNvSpPr/>
          <p:nvPr/>
        </p:nvSpPr>
        <p:spPr>
          <a:xfrm>
            <a:off x="8230760" y="2924944"/>
            <a:ext cx="432048" cy="224003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ction Button: Home 1">
            <a:hlinkClick r:id="rId6" action="ppaction://hlinksldjump" highlightClick="1"/>
          </p:cNvPr>
          <p:cNvSpPr/>
          <p:nvPr/>
        </p:nvSpPr>
        <p:spPr>
          <a:xfrm>
            <a:off x="8191742" y="5805264"/>
            <a:ext cx="471066" cy="360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/>
          <p:cNvSpPr txBox="1">
            <a:spLocks/>
          </p:cNvSpPr>
          <p:nvPr/>
        </p:nvSpPr>
        <p:spPr>
          <a:xfrm>
            <a:off x="535434" y="927547"/>
            <a:ext cx="8141022" cy="55723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marL="349200" indent="-349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>
                <a:solidFill>
                  <a:srgbClr val="0000CC"/>
                </a:solidFill>
              </a:rPr>
              <a:t>各</a:t>
            </a:r>
            <a:r>
              <a:rPr lang="zh-CN" altLang="en-US" b="1" dirty="0" smtClean="0">
                <a:solidFill>
                  <a:srgbClr val="0000CC"/>
                </a:solidFill>
              </a:rPr>
              <a:t>省移网</a:t>
            </a:r>
            <a:r>
              <a:rPr lang="en-US" altLang="zh-CN" b="1" dirty="0" smtClean="0">
                <a:solidFill>
                  <a:srgbClr val="0000CC"/>
                </a:solidFill>
              </a:rPr>
              <a:t>NPS</a:t>
            </a:r>
            <a:r>
              <a:rPr lang="zh-CN" altLang="en-US" b="1" dirty="0" smtClean="0">
                <a:solidFill>
                  <a:srgbClr val="0000CC"/>
                </a:solidFill>
              </a:rPr>
              <a:t>口碑提升诊断建议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4973954"/>
            <a:ext cx="7200800" cy="135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第一梯队：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持续改善稳定提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升或全面向好，季度成果持续保持。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第二梯队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：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具备口碑提升核心长板，注意长板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保持和关注渠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道体验感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知。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第三梯队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：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存在明显短板，体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现在业务高速发展后的配套支撑不足，需快速补齐短板。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第四梯队：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网络、业务、服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务出现明显下滑，寻找止跌突破口。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17"/>
          <p:cNvGrpSpPr/>
          <p:nvPr/>
        </p:nvGrpSpPr>
        <p:grpSpPr>
          <a:xfrm>
            <a:off x="959575" y="5047044"/>
            <a:ext cx="294641" cy="1194834"/>
            <a:chOff x="754686" y="5001980"/>
            <a:chExt cx="648072" cy="1445924"/>
          </a:xfrm>
        </p:grpSpPr>
        <p:sp>
          <p:nvSpPr>
            <p:cNvPr id="37" name="Rectangle 3"/>
            <p:cNvSpPr/>
            <p:nvPr/>
          </p:nvSpPr>
          <p:spPr>
            <a:xfrm>
              <a:off x="754686" y="5001980"/>
              <a:ext cx="648071" cy="2630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8" name="Rectangle 18"/>
            <p:cNvSpPr/>
            <p:nvPr/>
          </p:nvSpPr>
          <p:spPr>
            <a:xfrm>
              <a:off x="754686" y="5396270"/>
              <a:ext cx="648071" cy="2630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4686" y="5790560"/>
              <a:ext cx="648072" cy="263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Rectangle 24"/>
            <p:cNvSpPr/>
            <p:nvPr/>
          </p:nvSpPr>
          <p:spPr>
            <a:xfrm>
              <a:off x="754686" y="6184850"/>
              <a:ext cx="648072" cy="263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2100"/>
              </p:ext>
            </p:extLst>
          </p:nvPr>
        </p:nvGraphicFramePr>
        <p:xfrm>
          <a:off x="683568" y="1600090"/>
          <a:ext cx="7633738" cy="317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0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4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3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5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1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75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综合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3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全面好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综合持续优秀</a:t>
                      </a:r>
                    </a:p>
                    <a:p>
                      <a:pPr algn="l"/>
                      <a:r>
                        <a:rPr lang="en-US" altLang="zh-CN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</a:t>
                      </a: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网络、业务拉动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（山东）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业务提升拉动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endParaRPr lang="zh-CN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      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23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综合全面向好</a:t>
                      </a:r>
                      <a:endParaRPr lang="en-US" altLang="zh-CN" sz="11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n-US" altLang="zh-CN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zh-CN" altLang="en-US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网络、业务提升拉动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业务提升拉动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36000"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业务、服务提升拉动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39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风险预警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全面风险预警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网络风险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网络、服务风险</a:t>
                      </a:r>
                      <a:endParaRPr lang="en-US" altLang="zh-CN" sz="11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6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59" y="1657654"/>
            <a:ext cx="304800" cy="304800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45" y="1657654"/>
            <a:ext cx="304800" cy="304800"/>
          </a:xfrm>
          <a:prstGeom prst="rect">
            <a:avLst/>
          </a:prstGeom>
        </p:spPr>
      </p:pic>
      <p:pic>
        <p:nvPicPr>
          <p:cNvPr id="18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52" y="1677160"/>
            <a:ext cx="304800" cy="304800"/>
          </a:xfrm>
          <a:prstGeom prst="rect">
            <a:avLst/>
          </a:prstGeom>
        </p:spPr>
      </p:pic>
      <p:pic>
        <p:nvPicPr>
          <p:cNvPr id="20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1686352"/>
            <a:ext cx="319274" cy="3192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7704" y="2420888"/>
            <a:ext cx="140428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（北京  上海  浙江）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7315" y="2442904"/>
            <a:ext cx="1395169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（河南  山西  天津）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6537" y="3294509"/>
            <a:ext cx="2013375" cy="240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（内蒙 湖北 江苏 河北 海南）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6830" y="3304034"/>
            <a:ext cx="835210" cy="241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（黑龙江）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8264" y="3284984"/>
            <a:ext cx="535298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（甘肃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0515" y="3292911"/>
            <a:ext cx="547869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贵州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8265" y="3302461"/>
            <a:ext cx="502630" cy="241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（福建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05078" y="3302461"/>
            <a:ext cx="547869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新疆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8848" y="4240138"/>
            <a:ext cx="1008111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（安徽  吉林）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58372" y="4478769"/>
            <a:ext cx="1002778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（湖南  四川）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56177" y="4339148"/>
            <a:ext cx="1055807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广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西  辽宁）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1474" y="4507081"/>
            <a:ext cx="830566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（西藏）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3921" y="3300263"/>
            <a:ext cx="813285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青海 重庆</a:t>
            </a:r>
            <a:r>
              <a:rPr kumimoji="1"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1720" y="3574772"/>
            <a:ext cx="613401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（广东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39044" y="3573016"/>
            <a:ext cx="952835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云南 宁夏）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07282" y="4302621"/>
            <a:ext cx="1096766" cy="241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江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西、陕西）</a:t>
            </a:r>
          </a:p>
        </p:txBody>
      </p:sp>
      <p:sp>
        <p:nvSpPr>
          <p:cNvPr id="47" name="矩形 25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移</a:t>
            </a:r>
            <a:r>
              <a:rPr lang="zh-CN" altLang="en-US" sz="2400" b="1" dirty="0">
                <a:solidFill>
                  <a:srgbClr val="FF0000"/>
                </a:solidFill>
              </a:rPr>
              <a:t>网诊断</a:t>
            </a:r>
          </a:p>
        </p:txBody>
      </p:sp>
    </p:spTree>
    <p:extLst>
      <p:ext uri="{BB962C8B-B14F-4D97-AF65-F5344CB8AC3E}">
        <p14:creationId xmlns:p14="http://schemas.microsoft.com/office/powerpoint/2010/main" val="355574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2694"/>
              </p:ext>
            </p:extLst>
          </p:nvPr>
        </p:nvGraphicFramePr>
        <p:xfrm>
          <a:off x="611560" y="1600090"/>
          <a:ext cx="7920880" cy="3298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4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7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8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75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综合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基础好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综合持续优秀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北方：山西   河北  内蒙  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南方：上海 海南 湖北 青海 江苏 浙江 新疆 重庆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综合增幅压力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山东 河南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提升快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综合全面向好型</a:t>
                      </a:r>
                      <a:endParaRPr lang="en-US" altLang="zh-CN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北方：</a:t>
                      </a:r>
                      <a:endParaRPr lang="en-US" altLang="zh-CN" sz="11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zh-CN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南方：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网络业务拉动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北方：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南方：   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业务拉动型</a:t>
                      </a:r>
                      <a:r>
                        <a:rPr lang="en-US" altLang="zh-CN" sz="1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2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南方：   </a:t>
                      </a:r>
                      <a:endParaRPr lang="en-US" altLang="zh-CN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36000"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业务服务拉动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南方： </a:t>
                      </a: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5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风险预警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全面下滑风险型         增长乏力风险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北方：北京 </a:t>
                      </a:r>
                      <a:r>
                        <a:rPr lang="zh-CN" altLang="en-US" sz="11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辽宁           南方：四川  陕西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网络、业务风险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南方：</a:t>
                      </a:r>
                      <a:endParaRPr lang="zh-CN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服务风险</a:t>
                      </a:r>
                      <a:endParaRPr lang="en-US" altLang="zh-CN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北方：</a:t>
                      </a:r>
                      <a:endParaRPr lang="en-US" altLang="zh-CN" sz="11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80230"/>
            <a:ext cx="319274" cy="3192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87" y="167716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93601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44" y="1677160"/>
            <a:ext cx="304800" cy="304800"/>
          </a:xfrm>
          <a:prstGeom prst="rect">
            <a:avLst/>
          </a:prstGeom>
        </p:spPr>
      </p:pic>
      <p:sp>
        <p:nvSpPr>
          <p:cNvPr id="29" name="内容占位符 2"/>
          <p:cNvSpPr txBox="1">
            <a:spLocks/>
          </p:cNvSpPr>
          <p:nvPr/>
        </p:nvSpPr>
        <p:spPr>
          <a:xfrm>
            <a:off x="535434" y="927547"/>
            <a:ext cx="8141022" cy="55723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marL="349200" indent="-349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>
                <a:solidFill>
                  <a:srgbClr val="0000CC"/>
                </a:solidFill>
              </a:rPr>
              <a:t>各</a:t>
            </a:r>
            <a:r>
              <a:rPr lang="zh-CN" altLang="en-US" b="1" dirty="0" smtClean="0">
                <a:solidFill>
                  <a:srgbClr val="0000CC"/>
                </a:solidFill>
              </a:rPr>
              <a:t>省宽带</a:t>
            </a:r>
            <a:r>
              <a:rPr lang="en-US" altLang="zh-CN" b="1" dirty="0" smtClean="0">
                <a:solidFill>
                  <a:srgbClr val="0000CC"/>
                </a:solidFill>
              </a:rPr>
              <a:t>NPS</a:t>
            </a:r>
            <a:r>
              <a:rPr lang="zh-CN" altLang="en-US" b="1" dirty="0" smtClean="0">
                <a:solidFill>
                  <a:srgbClr val="0000CC"/>
                </a:solidFill>
              </a:rPr>
              <a:t>口碑提升诊断建议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4543" y="3712840"/>
            <a:ext cx="593411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黑龙江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8044" y="3978989"/>
            <a:ext cx="1199820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福建  广东  湖南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166" y="3974336"/>
            <a:ext cx="575754" cy="241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西藏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7208" y="3976310"/>
            <a:ext cx="373243" cy="241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云南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5669" y="3731890"/>
            <a:ext cx="390467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kumimoji="1" sz="11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5949" y="3722365"/>
            <a:ext cx="390467" cy="488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kumimoji="1" sz="11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安徽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宁夏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6096" y="4628753"/>
            <a:ext cx="373243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甘肃</a:t>
            </a:r>
            <a:endParaRPr kumimoji="1"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43173" y="4609703"/>
            <a:ext cx="373243" cy="241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吉林</a:t>
            </a:r>
            <a:endParaRPr kumimoji="1"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3118" y="4619228"/>
            <a:ext cx="761273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北</a:t>
            </a:r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京   辽宁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6013" y="4619228"/>
            <a:ext cx="489932" cy="241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四川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42770" y="4618831"/>
            <a:ext cx="373243" cy="241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陕西</a:t>
            </a:r>
            <a:endParaRPr kumimoji="1" lang="zh-CN" alt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665" y="5045962"/>
            <a:ext cx="7344816" cy="135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第一梯队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持续改善稳定提升或全面向好，季度成果持续保持。</a:t>
            </a:r>
            <a:endParaRPr kumimoji="1"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Microsoft YaHei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第二梯队：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继续保持优势项目，加快提升</a:t>
            </a:r>
            <a:r>
              <a:rPr kumimoji="1"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NPS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短板，关注业务竞争态势和客户反映。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第三梯队：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快速补足</a:t>
            </a:r>
            <a:r>
              <a:rPr kumimoji="1" lang="en-US" altLang="zh-CN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NPS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短板，着重关注业务市场竞争动态。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第四梯队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：</a:t>
            </a:r>
            <a:r>
              <a:rPr kumimoji="1"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研究下滑原因，快速止跌。增长乏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Microsoft YaHei" charset="-122"/>
              </a:rPr>
              <a:t>力风险省分着力解决攻坚短板。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2"/>
          <p:cNvGrpSpPr/>
          <p:nvPr/>
        </p:nvGrpSpPr>
        <p:grpSpPr>
          <a:xfrm>
            <a:off x="899592" y="5135756"/>
            <a:ext cx="294641" cy="1194834"/>
            <a:chOff x="754686" y="5001980"/>
            <a:chExt cx="648072" cy="1445924"/>
          </a:xfrm>
        </p:grpSpPr>
        <p:sp>
          <p:nvSpPr>
            <p:cNvPr id="43" name="Rectangle 3"/>
            <p:cNvSpPr/>
            <p:nvPr/>
          </p:nvSpPr>
          <p:spPr>
            <a:xfrm>
              <a:off x="754686" y="5001980"/>
              <a:ext cx="648071" cy="2630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4" name="Rectangle 18"/>
            <p:cNvSpPr/>
            <p:nvPr/>
          </p:nvSpPr>
          <p:spPr>
            <a:xfrm>
              <a:off x="754686" y="5396270"/>
              <a:ext cx="648071" cy="2630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5" name="Rectangle 21"/>
            <p:cNvSpPr/>
            <p:nvPr/>
          </p:nvSpPr>
          <p:spPr>
            <a:xfrm>
              <a:off x="754686" y="5790560"/>
              <a:ext cx="648072" cy="2630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6" name="Rectangle 24"/>
            <p:cNvSpPr/>
            <p:nvPr/>
          </p:nvSpPr>
          <p:spPr>
            <a:xfrm>
              <a:off x="754686" y="6184850"/>
              <a:ext cx="648072" cy="263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15402" y="3745607"/>
            <a:ext cx="420894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kumimoji="1" sz="11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江西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05669" y="3979108"/>
            <a:ext cx="390467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kumimoji="1" sz="11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州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09339" y="4621510"/>
            <a:ext cx="420894" cy="241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>
              <a:defRPr kumimoji="1" sz="11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广西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矩形 25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宽带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诊</a:t>
            </a:r>
            <a:r>
              <a:rPr lang="zh-CN" altLang="en-US" sz="2400" b="1" dirty="0">
                <a:solidFill>
                  <a:srgbClr val="FF0000"/>
                </a:solidFill>
              </a:rPr>
              <a:t>断</a:t>
            </a:r>
          </a:p>
        </p:txBody>
      </p:sp>
    </p:spTree>
    <p:extLst>
      <p:ext uri="{BB962C8B-B14F-4D97-AF65-F5344CB8AC3E}">
        <p14:creationId xmlns:p14="http://schemas.microsoft.com/office/powerpoint/2010/main" val="385464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1"/>
          <p:cNvSpPr txBox="1"/>
          <p:nvPr/>
        </p:nvSpPr>
        <p:spPr>
          <a:xfrm>
            <a:off x="265350" y="1377704"/>
            <a:ext cx="4154400" cy="101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环比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增长乏力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主要表现在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上网信号覆盖、语音信号覆盖、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方面。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上网速度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得到用户认可，与普遍的网络口碑辅导和宣传有关。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6" y="980728"/>
            <a:ext cx="2180357" cy="3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0000" indent="-1800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移网</a:t>
            </a: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—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网络专项评价</a:t>
            </a: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4754116" y="1377704"/>
            <a:ext cx="4178798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套餐设计、价格认可度、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活动和宣传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持续大幅提升。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与互联网公司合作产品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口碑下降。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计费准确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不满意的客户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减少，但不满意程度加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剧。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4741849" y="980728"/>
            <a:ext cx="2143725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0000" indent="-1800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移网</a:t>
            </a: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—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业务专项评价</a:t>
            </a: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aphicFrame>
        <p:nvGraphicFramePr>
          <p:cNvPr id="38" name="Chart 15"/>
          <p:cNvGraphicFramePr/>
          <p:nvPr>
            <p:extLst>
              <p:ext uri="{D42A27DB-BD31-4B8C-83A1-F6EECF244321}">
                <p14:modId xmlns:p14="http://schemas.microsoft.com/office/powerpoint/2010/main" val="3476045668"/>
              </p:ext>
            </p:extLst>
          </p:nvPr>
        </p:nvGraphicFramePr>
        <p:xfrm>
          <a:off x="5639543" y="2952458"/>
          <a:ext cx="2281971" cy="357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5868144" y="2511394"/>
            <a:ext cx="2180357" cy="278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业务</a:t>
            </a:r>
            <a:r>
              <a:rPr lang="en-US" altLang="zh-CN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-</a:t>
            </a: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同环比</a:t>
            </a:r>
            <a:r>
              <a:rPr lang="en-US" altLang="zh-CN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提升值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956810" y="3033414"/>
            <a:ext cx="518630" cy="3232926"/>
            <a:chOff x="481436" y="2953972"/>
            <a:chExt cx="518630" cy="2779284"/>
          </a:xfrm>
        </p:grpSpPr>
        <p:cxnSp>
          <p:nvCxnSpPr>
            <p:cNvPr id="47" name="Straight Arrow Connector 40"/>
            <p:cNvCxnSpPr/>
            <p:nvPr/>
          </p:nvCxnSpPr>
          <p:spPr>
            <a:xfrm flipV="1">
              <a:off x="741122" y="3284984"/>
              <a:ext cx="0" cy="2448272"/>
            </a:xfrm>
            <a:prstGeom prst="straightConnector1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1436" y="2953972"/>
              <a:ext cx="51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提及</a:t>
              </a:r>
              <a:r>
                <a:rPr kumimoji="1"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率</a:t>
              </a:r>
              <a:endParaRPr kumimoji="1"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</a:t>
              </a:r>
              <a:endParaRPr kumimoji="1"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37055"/>
              </p:ext>
            </p:extLst>
          </p:nvPr>
        </p:nvGraphicFramePr>
        <p:xfrm>
          <a:off x="4565283" y="3466495"/>
          <a:ext cx="1702340" cy="2945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1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11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58.3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套餐</a:t>
                      </a:r>
                      <a:r>
                        <a:rPr lang="zh-CN" altLang="en-US" sz="1000" u="none" strike="noStrike" dirty="0" smtClean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设计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52.2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价格认可度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14.9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与互联网公司合作的产品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11.9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促销活动和宣传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1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11.1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流量包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6.4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不知情定制</a:t>
                      </a:r>
                      <a:r>
                        <a:rPr lang="en-US" altLang="zh-CN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乱收费扣费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83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1.9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计费准确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业务整体</a:t>
                      </a:r>
                      <a:endParaRPr lang="en-US" altLang="zh-CN" sz="10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N=33422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43234"/>
              </p:ext>
            </p:extLst>
          </p:nvPr>
        </p:nvGraphicFramePr>
        <p:xfrm>
          <a:off x="7776995" y="4094166"/>
          <a:ext cx="1009567" cy="3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5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930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10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同、环比双下降，需</a:t>
                      </a:r>
                      <a:r>
                        <a:rPr lang="zh-CN" altLang="en-US" sz="10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  <a:hlinkClick r:id="rId4" action="ppaction://hlinksldjump"/>
                        </a:rPr>
                        <a:t>引起关注</a:t>
                      </a:r>
                      <a:endParaRPr lang="zh-CN" altLang="en-US" sz="1000" b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77117"/>
              </p:ext>
            </p:extLst>
          </p:nvPr>
        </p:nvGraphicFramePr>
        <p:xfrm>
          <a:off x="7484500" y="5589240"/>
          <a:ext cx="1551996" cy="425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5829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提及率：</a:t>
                      </a:r>
                      <a:r>
                        <a:rPr lang="en-US" altLang="zh-CN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3.3(</a:t>
                      </a:r>
                      <a:r>
                        <a:rPr lang="en-US" altLang="zh-CN" sz="6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17Q1</a:t>
                      </a:r>
                      <a:r>
                        <a:rPr lang="en-US" altLang="zh-CN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)-&gt;1.9</a:t>
                      </a:r>
                      <a:r>
                        <a:rPr lang="en-US" altLang="zh-CN" sz="6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(18Q1</a:t>
                      </a:r>
                      <a:r>
                        <a:rPr lang="en-US" altLang="zh-CN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255825" y="1371241"/>
            <a:ext cx="4154400" cy="513977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4741849" y="1371241"/>
            <a:ext cx="4153516" cy="5154102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996422" y="4304615"/>
            <a:ext cx="46800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1"/>
          <p:cNvCxnSpPr/>
          <p:nvPr/>
        </p:nvCxnSpPr>
        <p:spPr>
          <a:xfrm>
            <a:off x="6901926" y="5805264"/>
            <a:ext cx="46800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68460" y="260648"/>
            <a:ext cx="6845450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网网络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09411" y="5840875"/>
            <a:ext cx="1730089" cy="22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及率降低，但口碑下降严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1259632" y="2511394"/>
            <a:ext cx="2180357" cy="295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</a:t>
            </a:r>
            <a:r>
              <a:rPr lang="en-US" altLang="zh-CN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-</a:t>
            </a: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同环比</a:t>
            </a:r>
            <a:r>
              <a:rPr lang="en-US" altLang="zh-CN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1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提升值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pSp>
        <p:nvGrpSpPr>
          <p:cNvPr id="37" name="Group 32"/>
          <p:cNvGrpSpPr/>
          <p:nvPr/>
        </p:nvGrpSpPr>
        <p:grpSpPr>
          <a:xfrm>
            <a:off x="558886" y="3033414"/>
            <a:ext cx="518630" cy="3295690"/>
            <a:chOff x="481436" y="2953972"/>
            <a:chExt cx="518630" cy="2779284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761511" y="3284984"/>
              <a:ext cx="0" cy="2448272"/>
            </a:xfrm>
            <a:prstGeom prst="straightConnector1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1436" y="2953972"/>
              <a:ext cx="51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提及</a:t>
              </a:r>
              <a:r>
                <a:rPr kumimoji="1"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率</a:t>
              </a:r>
              <a:endParaRPr kumimoji="1"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</a:t>
              </a:r>
              <a:endParaRPr kumimoji="1"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aphicFrame>
        <p:nvGraphicFramePr>
          <p:cNvPr id="45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2866"/>
              </p:ext>
            </p:extLst>
          </p:nvPr>
        </p:nvGraphicFramePr>
        <p:xfrm>
          <a:off x="3680608" y="4850992"/>
          <a:ext cx="720080" cy="3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930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环比下降，需引起关注</a:t>
                      </a:r>
                      <a:endParaRPr lang="zh-CN" altLang="en-US" sz="800" b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79146"/>
              </p:ext>
            </p:extLst>
          </p:nvPr>
        </p:nvGraphicFramePr>
        <p:xfrm>
          <a:off x="72015" y="3418455"/>
          <a:ext cx="1969696" cy="303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848">
                  <a:extLst>
                    <a:ext uri="{9D8B030D-6E8A-4147-A177-3AD203B41FA5}">
                      <a16:colId xmlns:a16="http://schemas.microsoft.com/office/drawing/2014/main" xmlns="" val="1853011255"/>
                    </a:ext>
                  </a:extLst>
                </a:gridCol>
                <a:gridCol w="9848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89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80.7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室内信号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67.6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室外信号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42.9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语音信号稳定性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40.2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上网速度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8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29.6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上网信号稳定性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27.0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语音信号覆盖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19.0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上网信号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endParaRPr lang="en-US" altLang="zh-CN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7.4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上网信号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5846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lang="zh-CN" altLang="en-US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络整体 </a:t>
                      </a:r>
                      <a:r>
                        <a:rPr lang="en-US" altLang="zh-CN" sz="1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N=53432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3155620" y="4975204"/>
            <a:ext cx="46800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Chart 3"/>
          <p:cNvGraphicFramePr/>
          <p:nvPr>
            <p:extLst>
              <p:ext uri="{D42A27DB-BD31-4B8C-83A1-F6EECF244321}">
                <p14:modId xmlns:p14="http://schemas.microsoft.com/office/powerpoint/2010/main" val="3191551366"/>
              </p:ext>
            </p:extLst>
          </p:nvPr>
        </p:nvGraphicFramePr>
        <p:xfrm>
          <a:off x="1738039" y="3006118"/>
          <a:ext cx="2257897" cy="3542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58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"/>
          <p:cNvSpPr>
            <a:spLocks noChangeArrowheads="1"/>
          </p:cNvSpPr>
          <p:nvPr/>
        </p:nvSpPr>
        <p:spPr bwMode="auto">
          <a:xfrm>
            <a:off x="568460" y="260648"/>
            <a:ext cx="761328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0" hangingPunct="0"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各专业部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门亮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点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问题分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2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43D48BA-7097-4E59-84A1-F5C846A1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28152"/>
              </p:ext>
            </p:extLst>
          </p:nvPr>
        </p:nvGraphicFramePr>
        <p:xfrm>
          <a:off x="539552" y="980728"/>
          <a:ext cx="8064896" cy="5696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349832476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165964765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112301804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75579979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202990255"/>
                    </a:ext>
                  </a:extLst>
                </a:gridCol>
              </a:tblGrid>
              <a:tr h="40787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部门</a:t>
                      </a: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移网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宽带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1195540"/>
                  </a:ext>
                </a:extLst>
              </a:tr>
              <a:tr h="4078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亮点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亮点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72000" marR="72000" marT="36000" marB="36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856848"/>
                  </a:ext>
                </a:extLst>
              </a:tr>
              <a:tr h="3641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客户服务部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热线整体服务下降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6956890"/>
                  </a:ext>
                </a:extLst>
              </a:tr>
              <a:tr h="404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市场部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价格、套餐、促销宣传、帐详单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大幅提升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价格、促销宣传、北方上门安装、故障处理均提升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套餐、提醒下降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9023983"/>
                  </a:ext>
                </a:extLst>
              </a:tr>
              <a:tr h="6215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网络发展部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整体虽提升但未达目标，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top60%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流量用户上网信号覆盖下降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上网速度大幅提升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9065570"/>
                  </a:ext>
                </a:extLst>
              </a:tr>
              <a:tr h="41435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实体渠道部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促销宣传、营业厅业务办理便捷大幅提升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营业厅服务人员态度、现场运营仍是痛点问题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9810914"/>
                  </a:ext>
                </a:extLst>
              </a:tr>
              <a:tr h="3542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电子商务部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2I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用户占比及提及率继续增长，带动口碑提升（但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2I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口碑自身在下降，绝对值仍然较高）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2I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在线客服口碑下降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419454"/>
                  </a:ext>
                </a:extLst>
              </a:tr>
              <a:tr h="3542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互联网运营部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提及价格套餐老用户口碑大幅提升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老用户口碑提升但未达目标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8092655"/>
                  </a:ext>
                </a:extLst>
              </a:tr>
              <a:tr h="3542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信息化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部</a:t>
                      </a:r>
                      <a:endParaRPr lang="en-US" altLang="zh-CN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信息安全部）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帐详单大幅提升，业务办理、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充值缴费提升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整体虽提升但未达目标，计费准确、垃圾短信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诈骗电话大幅下降（直接拉低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NPS4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缴费、提醒均下降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246308"/>
                  </a:ext>
                </a:extLst>
              </a:tr>
              <a:tr h="3542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运行维护部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整体虽提升但未达目标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网络整体提升，尤其是上网速度大幅提升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8788382"/>
                  </a:ext>
                </a:extLst>
              </a:tr>
              <a:tr h="35423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国际业务部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国际漫游服务整体提升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72000" marR="72000" marT="36000" marB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926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092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9"/>
          <p:cNvSpPr>
            <a:spLocks noChangeArrowheads="1"/>
          </p:cNvSpPr>
          <p:nvPr/>
        </p:nvSpPr>
        <p:spPr bwMode="auto">
          <a:xfrm flipH="1">
            <a:off x="4669979" y="1752628"/>
            <a:ext cx="4115696" cy="2055455"/>
          </a:xfrm>
          <a:prstGeom prst="homePlate">
            <a:avLst>
              <a:gd name="adj" fmla="val 1807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35719" y="1752628"/>
            <a:ext cx="4196083" cy="2055213"/>
          </a:xfrm>
          <a:prstGeom prst="homePlate">
            <a:avLst>
              <a:gd name="adj" fmla="val 18079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5"/>
          <p:cNvSpPr txBox="1">
            <a:spLocks/>
          </p:cNvSpPr>
          <p:nvPr/>
        </p:nvSpPr>
        <p:spPr bwMode="auto">
          <a:xfrm>
            <a:off x="425451" y="22381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附：“终端问题”录音分析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graphicFrame>
        <p:nvGraphicFramePr>
          <p:cNvPr id="20" name="图表 7"/>
          <p:cNvGraphicFramePr/>
          <p:nvPr>
            <p:extLst>
              <p:ext uri="{D42A27DB-BD31-4B8C-83A1-F6EECF244321}">
                <p14:modId xmlns:p14="http://schemas.microsoft.com/office/powerpoint/2010/main" val="4060640274"/>
              </p:ext>
            </p:extLst>
          </p:nvPr>
        </p:nvGraphicFramePr>
        <p:xfrm>
          <a:off x="335720" y="1791521"/>
          <a:ext cx="3271635" cy="201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5768" y="1762677"/>
            <a:ext cx="189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北方</a:t>
            </a:r>
            <a:endParaRPr kumimoji="1"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239368" y="3577009"/>
            <a:ext cx="108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9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N=86</a:t>
            </a:r>
            <a:endParaRPr lang="zh-CN" alt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768" y="4126629"/>
            <a:ext cx="189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案</a:t>
            </a:r>
            <a:r>
              <a:rPr kumimoji="1"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例展示</a:t>
            </a:r>
            <a:endParaRPr kumimoji="1"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2075" y="1762676"/>
            <a:ext cx="1893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南方</a:t>
            </a:r>
            <a:endParaRPr kumimoji="1"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graphicFrame>
        <p:nvGraphicFramePr>
          <p:cNvPr id="29" name="图表 7"/>
          <p:cNvGraphicFramePr/>
          <p:nvPr>
            <p:extLst>
              <p:ext uri="{D42A27DB-BD31-4B8C-83A1-F6EECF244321}">
                <p14:modId xmlns:p14="http://schemas.microsoft.com/office/powerpoint/2010/main" val="3861161705"/>
              </p:ext>
            </p:extLst>
          </p:nvPr>
        </p:nvGraphicFramePr>
        <p:xfrm>
          <a:off x="5671480" y="2081945"/>
          <a:ext cx="2990196" cy="172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图表 7"/>
          <p:cNvGraphicFramePr/>
          <p:nvPr>
            <p:extLst>
              <p:ext uri="{D42A27DB-BD31-4B8C-83A1-F6EECF244321}">
                <p14:modId xmlns:p14="http://schemas.microsoft.com/office/powerpoint/2010/main" val="3377115782"/>
              </p:ext>
            </p:extLst>
          </p:nvPr>
        </p:nvGraphicFramePr>
        <p:xfrm>
          <a:off x="3088191" y="1828431"/>
          <a:ext cx="3171926" cy="217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151372" y="6329547"/>
            <a:ext cx="810342" cy="528453"/>
            <a:chOff x="7519376" y="6463743"/>
            <a:chExt cx="810342" cy="528453"/>
          </a:xfrm>
        </p:grpSpPr>
        <p:sp>
          <p:nvSpPr>
            <p:cNvPr id="15" name="左箭头 14"/>
            <p:cNvSpPr/>
            <p:nvPr/>
          </p:nvSpPr>
          <p:spPr>
            <a:xfrm>
              <a:off x="7519376" y="6463743"/>
              <a:ext cx="810342" cy="528453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95701" y="6589469"/>
              <a:ext cx="534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5" action="ppaction://hlinksldjump"/>
                </a:rPr>
                <a:t>返回</a:t>
              </a:r>
              <a:endParaRPr kumimoji="1" lang="zh-CN" altLang="en-US" sz="12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7" name="TextBox 1"/>
          <p:cNvSpPr txBox="1"/>
          <p:nvPr/>
        </p:nvSpPr>
        <p:spPr>
          <a:xfrm>
            <a:off x="235240" y="1031991"/>
            <a:ext cx="8419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一季度样本中“终端”贬损用户共计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个，其中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北方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用户占比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45.9%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，南北方问题基本一致，主要问题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WIFI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不好。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504270" y="3542367"/>
            <a:ext cx="1084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9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N=48</a:t>
            </a:r>
            <a:endParaRPr lang="zh-CN" altLang="en-US" sz="9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335720" y="4101354"/>
            <a:ext cx="8449956" cy="215876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817" y="4443270"/>
            <a:ext cx="7978277" cy="159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1.WIFI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不好，影响网络使用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客户表述：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WIFI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是无线网和猫一体机的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那种，客户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说白天上班不知道，晚上用网的时候特别卡，没有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快，不稳定。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客户表述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：说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我在我家的无线连不上还得邻居的无线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，路由器是联通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客户表述：连手机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有时候没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网，路由器是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配置的。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终端质量问题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表述： 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Modem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的红灯，修好了又坏了，过两天又好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了，质量不好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客户表述：用户称光猫还没有用一年就坏了，宽带办理的是两年的，还得自己自费去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客户表述：网络卡，我办的他说我那个路由有问题，让我换个路由，别人家也是都使得这个路由，就我卡，别人怎么不卡呢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5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/>
          <p:cNvSpPr txBox="1"/>
          <p:nvPr/>
        </p:nvSpPr>
        <p:spPr>
          <a:xfrm>
            <a:off x="4741849" y="1378868"/>
            <a:ext cx="4153516" cy="105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业务办理方便快捷、充值缴费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整体提升。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提醒服务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大幅下降。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垃圾短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诈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骗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电话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大幅下降，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不满意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用户减少但不满意程度加剧。</a:t>
            </a:r>
            <a:endParaRPr lang="en-US" altLang="zh-CN" sz="1200" b="1" dirty="0" smtClean="0">
              <a:solidFill>
                <a:srgbClr val="1E1E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10369937"/>
              </p:ext>
            </p:extLst>
          </p:nvPr>
        </p:nvGraphicFramePr>
        <p:xfrm>
          <a:off x="6241284" y="2849909"/>
          <a:ext cx="2304000" cy="370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8068"/>
              </p:ext>
            </p:extLst>
          </p:nvPr>
        </p:nvGraphicFramePr>
        <p:xfrm>
          <a:off x="4867043" y="3130318"/>
          <a:ext cx="2469600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43.3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办理方便快捷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26.2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服务人员态度、技能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提醒服务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充值缴费方便快捷</a:t>
                      </a:r>
                      <a:endParaRPr lang="zh-CN" altLang="en-US" sz="1000" b="0" i="0" u="none" strike="noStrike" dirty="0">
                        <a:solidFill>
                          <a:srgbClr val="00B0F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账详单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支持第三方充值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缴费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非常</a:t>
                      </a:r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方便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垃圾短信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诈骗电话</a:t>
                      </a:r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投诉解决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业务办理成功率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2" name="TextBox 1"/>
          <p:cNvSpPr txBox="1"/>
          <p:nvPr/>
        </p:nvSpPr>
        <p:spPr>
          <a:xfrm>
            <a:off x="255824" y="1388393"/>
            <a:ext cx="4246319" cy="105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体验提升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整体服务下降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电子渠道传统的业务办理、界面设计及告知提升，但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2I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用户在线客服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3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营业厅业务办理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大幅提升，但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人员态度、现场运营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29279"/>
              </p:ext>
            </p:extLst>
          </p:nvPr>
        </p:nvGraphicFramePr>
        <p:xfrm>
          <a:off x="382143" y="3130319"/>
          <a:ext cx="4120001" cy="3385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1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0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热线整体服务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热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线服务人员态度和技能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zh-CN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热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线运营服务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热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线业务办理方便快捷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22.5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电子渠道整体服务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电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子渠道业务办理方便快捷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电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子渠道界面设计、业务告知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电子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渠道在线客服（</a:t>
                      </a:r>
                      <a:r>
                        <a:rPr lang="en-US" altLang="zh-C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2I</a:t>
                      </a:r>
                      <a:r>
                        <a:rPr lang="zh-CN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用户）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B0F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营业厅整体服务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营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业厅服务人员态度和技能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营业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厅业务办理方便快捷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59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营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业厅现场运营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09358">
                <a:tc>
                  <a:txBody>
                    <a:bodyPr/>
                    <a:lstStyle/>
                    <a:p>
                      <a:pPr algn="l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服务整体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N=24328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2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24749"/>
              </p:ext>
            </p:extLst>
          </p:nvPr>
        </p:nvGraphicFramePr>
        <p:xfrm>
          <a:off x="8093315" y="5308637"/>
          <a:ext cx="825109" cy="504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提及率：</a:t>
                      </a:r>
                      <a:endParaRPr lang="en-US" altLang="zh-CN" sz="800" b="0" u="none" strike="noStrike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3710" rtl="0" eaLnBrk="1" fontAlgn="ctr" latinLnBrk="0" hangingPunct="1"/>
                      <a:r>
                        <a:rPr lang="en-US" altLang="zh-CN" sz="8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17</a:t>
                      </a:r>
                      <a:r>
                        <a:rPr lang="zh-CN" altLang="en-US" sz="8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 </a:t>
                      </a:r>
                      <a:r>
                        <a:rPr lang="en-US" altLang="zh-CN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:3.5</a:t>
                      </a:r>
                    </a:p>
                    <a:p>
                      <a:pPr marL="0" algn="l" defTabSz="913710" rtl="0" eaLnBrk="1" fontAlgn="ctr" latinLnBrk="0" hangingPunct="1"/>
                      <a:r>
                        <a:rPr lang="en-US" altLang="zh-CN" sz="800" b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18Q1:</a:t>
                      </a:r>
                      <a:r>
                        <a:rPr lang="en-US" altLang="zh-CN" sz="8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55824" y="1371241"/>
            <a:ext cx="8492640" cy="5139773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1pPr>
            <a:lvl2pPr marL="742950" indent="-28575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2pPr>
            <a:lvl3pPr marL="11430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3pPr>
            <a:lvl4pPr marL="16002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4pPr>
            <a:lvl5pPr marL="2057400" indent="-228600" eaLnBrk="0" hangingPunct="0"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Calibri" pitchFamily="34" charset="0"/>
                <a:ea typeface="Gulim" pitchFamily="34" charset="-127"/>
              </a:defRPr>
            </a:lvl9pPr>
          </a:lstStyle>
          <a:p>
            <a:pPr eaLnBrk="1" hangingPunct="1"/>
            <a:endParaRPr lang="en-US" altLang="ko-KR" dirty="0"/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259632" y="2616169"/>
            <a:ext cx="2180357" cy="278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渠道服务</a:t>
            </a:r>
            <a:r>
              <a:rPr lang="en-US" altLang="zh-CN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-</a:t>
            </a: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同环比</a:t>
            </a:r>
            <a:r>
              <a:rPr lang="en-US" altLang="zh-CN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提升值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515044" y="2852936"/>
            <a:ext cx="518630" cy="3596516"/>
            <a:chOff x="481436" y="2953972"/>
            <a:chExt cx="518630" cy="303297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740751" y="3284984"/>
              <a:ext cx="0" cy="2701961"/>
            </a:xfrm>
            <a:prstGeom prst="straightConnector1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1436" y="2953972"/>
              <a:ext cx="51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提及</a:t>
              </a:r>
              <a:r>
                <a:rPr kumimoji="1"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率</a:t>
              </a:r>
              <a:endParaRPr kumimoji="1"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</a:t>
              </a:r>
              <a:endParaRPr kumimoji="1"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5868144" y="2616169"/>
            <a:ext cx="2180357" cy="2782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非渠道服务</a:t>
            </a:r>
            <a:r>
              <a:rPr lang="en-US" altLang="zh-CN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-</a:t>
            </a: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同环比</a:t>
            </a:r>
            <a:r>
              <a:rPr lang="en-US" altLang="zh-CN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1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提升值</a:t>
            </a:r>
            <a:endParaRPr lang="en-US" altLang="zh-CN" sz="11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4997565" y="2852936"/>
            <a:ext cx="518630" cy="3528391"/>
            <a:chOff x="481436" y="2953972"/>
            <a:chExt cx="518630" cy="297552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761511" y="3284984"/>
              <a:ext cx="0" cy="2644511"/>
            </a:xfrm>
            <a:prstGeom prst="straightConnector1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81436" y="2953972"/>
              <a:ext cx="518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提及</a:t>
              </a:r>
              <a:r>
                <a:rPr kumimoji="1"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率</a:t>
              </a:r>
              <a:endParaRPr kumimoji="1"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kumimoji="1"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</a:t>
              </a:r>
              <a:endParaRPr kumimoji="1" lang="zh-CN" altLang="en-US" sz="800" b="1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7497901" y="5589240"/>
            <a:ext cx="468000" cy="0"/>
          </a:xfrm>
          <a:prstGeom prst="line">
            <a:avLst/>
          </a:prstGeom>
          <a:ln w="3175">
            <a:solidFill>
              <a:schemeClr val="accent2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18"/>
          <p:cNvGraphicFramePr/>
          <p:nvPr>
            <p:extLst>
              <p:ext uri="{D42A27DB-BD31-4B8C-83A1-F6EECF244321}">
                <p14:modId xmlns:p14="http://schemas.microsoft.com/office/powerpoint/2010/main" val="3266862785"/>
              </p:ext>
            </p:extLst>
          </p:nvPr>
        </p:nvGraphicFramePr>
        <p:xfrm>
          <a:off x="2267744" y="2849909"/>
          <a:ext cx="2304256" cy="366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网服务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23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0717"/>
              </p:ext>
            </p:extLst>
          </p:nvPr>
        </p:nvGraphicFramePr>
        <p:xfrm>
          <a:off x="2364054" y="3703093"/>
          <a:ext cx="887949" cy="3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930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提及率</a:t>
                      </a:r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:11%-&gt;20%</a:t>
                      </a:r>
                    </a:p>
                    <a:p>
                      <a:pPr marL="0" algn="l" defTabSz="913710" rtl="0" eaLnBrk="1" fontAlgn="ctr" latinLnBrk="0" hangingPunct="1"/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同比</a:t>
                      </a:r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  <a:r>
                        <a:rPr lang="en-US" altLang="zh-CN" sz="700" b="0" u="none" strike="noStrik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7.1-&gt;9.8</a:t>
                      </a:r>
                      <a:endParaRPr lang="zh-CN" altLang="en-US" sz="700" b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2284095" y="3717032"/>
            <a:ext cx="72008" cy="360040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7080"/>
              </p:ext>
            </p:extLst>
          </p:nvPr>
        </p:nvGraphicFramePr>
        <p:xfrm>
          <a:off x="2387907" y="3335102"/>
          <a:ext cx="887949" cy="38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930">
                <a:tc>
                  <a:txBody>
                    <a:bodyPr/>
                    <a:lstStyle/>
                    <a:p>
                      <a:pPr marL="0" algn="l" defTabSz="913710" rtl="0" eaLnBrk="1" fontAlgn="ctr" latinLnBrk="0" hangingPunct="1"/>
                      <a:r>
                        <a:rPr lang="zh-CN" altLang="en-US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提及率</a:t>
                      </a:r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:17.5%-&gt;15%</a:t>
                      </a:r>
                    </a:p>
                    <a:p>
                      <a:pPr marL="0" algn="l" defTabSz="913710" rtl="0" eaLnBrk="1" fontAlgn="ctr" latinLnBrk="0" hangingPunct="1"/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r>
                        <a:rPr lang="zh-CN" altLang="en-US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同比</a:t>
                      </a:r>
                      <a:r>
                        <a:rPr lang="en-US" altLang="zh-CN" sz="700" b="0" u="none" strike="noStrike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</a:t>
                      </a:r>
                      <a:r>
                        <a:rPr lang="en-US" altLang="zh-CN" sz="700" b="0" u="none" strike="noStrike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74.6-&gt;75.2</a:t>
                      </a:r>
                      <a:endParaRPr lang="zh-CN" altLang="en-US" sz="700" b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395536" y="980728"/>
            <a:ext cx="2180357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80000" indent="-1800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移网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—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服务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专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15"/>
              </a:rPr>
              <a:t>项评价</a:t>
            </a: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</p:spTree>
    <p:extLst>
      <p:ext uri="{BB962C8B-B14F-4D97-AF65-F5344CB8AC3E}">
        <p14:creationId xmlns:p14="http://schemas.microsoft.com/office/powerpoint/2010/main" val="10923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3535" y="908720"/>
            <a:ext cx="8536183" cy="72008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本季度用户语音体验大幅下降，配合</a:t>
            </a:r>
            <a:r>
              <a:rPr lang="en-US" altLang="zh-CN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2G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减频同时需加快</a:t>
            </a:r>
            <a:r>
              <a:rPr lang="en-US" altLang="zh-CN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3G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网络补点覆盖，满足用户语音需求。</a:t>
            </a:r>
          </a:p>
          <a:p>
            <a:pPr marL="180000" indent="-180000" defTabSz="914400"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仍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有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14.3%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用户以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2G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语音为主，终端原因限制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7%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用户，网络原因影响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7.3%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用户，且该部分用户语音使用量急剧下降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。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graphicFrame>
        <p:nvGraphicFramePr>
          <p:cNvPr id="33" name="图表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3067620"/>
              </p:ext>
            </p:extLst>
          </p:nvPr>
        </p:nvGraphicFramePr>
        <p:xfrm>
          <a:off x="4860032" y="2420888"/>
          <a:ext cx="3881515" cy="149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281421017"/>
              </p:ext>
            </p:extLst>
          </p:nvPr>
        </p:nvGraphicFramePr>
        <p:xfrm>
          <a:off x="4786314" y="4365104"/>
          <a:ext cx="3960440" cy="1500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矩形 104"/>
          <p:cNvSpPr/>
          <p:nvPr/>
        </p:nvSpPr>
        <p:spPr>
          <a:xfrm>
            <a:off x="495889" y="1857364"/>
            <a:ext cx="4004103" cy="43577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04"/>
          <p:cNvSpPr/>
          <p:nvPr/>
        </p:nvSpPr>
        <p:spPr>
          <a:xfrm>
            <a:off x="4716016" y="1857364"/>
            <a:ext cx="3960440" cy="43577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8"/>
          <p:cNvSpPr/>
          <p:nvPr/>
        </p:nvSpPr>
        <p:spPr>
          <a:xfrm>
            <a:off x="526399" y="1883591"/>
            <a:ext cx="3653939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2/3G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语音用户语音信号覆盖口碑及用户占比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4745844" y="1884715"/>
            <a:ext cx="378456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用户终端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语音网络限制因素占比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4285" y="6344667"/>
            <a:ext cx="80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*2G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语音用户是指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2G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语音使用时长占语音总使用时长的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90%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以上，其余为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3G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语音用户。</a:t>
            </a:r>
            <a:endParaRPr kumimoji="1" lang="en-US" altLang="zh-CN" sz="900" i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MOU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已按照</a:t>
            </a:r>
            <a:r>
              <a:rPr kumimoji="1" lang="en-US" altLang="zh-CN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kumimoji="1" lang="zh-CN" altLang="en-US" sz="900" i="1" dirty="0" smtClean="0">
                <a:latin typeface="Microsoft YaHei" charset="-122"/>
                <a:ea typeface="Microsoft YaHei" charset="-122"/>
                <a:cs typeface="Microsoft YaHei" charset="-122"/>
              </a:rPr>
              <a:t>天折算。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88024" y="2246675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问题集中在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广西、山东、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四川、湖南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、甘肃、宁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夏</a:t>
            </a:r>
          </a:p>
        </p:txBody>
      </p:sp>
      <p:graphicFrame>
        <p:nvGraphicFramePr>
          <p:cNvPr id="16" name="图表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47033"/>
              </p:ext>
            </p:extLst>
          </p:nvPr>
        </p:nvGraphicFramePr>
        <p:xfrm>
          <a:off x="612740" y="2849775"/>
          <a:ext cx="3530632" cy="229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547664" y="3489197"/>
            <a:ext cx="556875" cy="6533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7823" y="3736609"/>
            <a:ext cx="656609" cy="4058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02192"/>
              </p:ext>
            </p:extLst>
          </p:nvPr>
        </p:nvGraphicFramePr>
        <p:xfrm>
          <a:off x="916458" y="5008076"/>
          <a:ext cx="3039918" cy="205424"/>
        </p:xfrm>
        <a:graphic>
          <a:graphicData uri="http://schemas.openxmlformats.org/drawingml/2006/table">
            <a:tbl>
              <a:tblPr/>
              <a:tblGrid>
                <a:gridCol w="1519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9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5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2G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3G</a:t>
                      </a:r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语音用户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ectangle 18"/>
          <p:cNvSpPr/>
          <p:nvPr/>
        </p:nvSpPr>
        <p:spPr>
          <a:xfrm>
            <a:off x="4736112" y="4005064"/>
            <a:ext cx="37963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2/3G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使用变化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8024" y="4365104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语音用户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急剧下降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65761"/>
              </p:ext>
            </p:extLst>
          </p:nvPr>
        </p:nvGraphicFramePr>
        <p:xfrm>
          <a:off x="4932040" y="5743362"/>
          <a:ext cx="32413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终端限制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en-US" altLang="zh-CN" sz="8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-3/4G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网络限制</a:t>
                      </a:r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3G</a:t>
                      </a:r>
                      <a:r>
                        <a:rPr lang="zh-CN" altLang="en-US" sz="8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语音用户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3" name="Group 26"/>
          <p:cNvGrpSpPr/>
          <p:nvPr/>
        </p:nvGrpSpPr>
        <p:grpSpPr>
          <a:xfrm>
            <a:off x="5265709" y="4819646"/>
            <a:ext cx="458419" cy="214438"/>
            <a:chOff x="2747128" y="3348517"/>
            <a:chExt cx="458419" cy="3349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747128" y="3348517"/>
              <a:ext cx="458419" cy="33491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773871" y="3348517"/>
              <a:ext cx="431676" cy="27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7.5%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Group 29"/>
          <p:cNvGrpSpPr/>
          <p:nvPr/>
        </p:nvGrpSpPr>
        <p:grpSpPr>
          <a:xfrm>
            <a:off x="6116702" y="4674042"/>
            <a:ext cx="496227" cy="296462"/>
            <a:chOff x="2770628" y="3222460"/>
            <a:chExt cx="496227" cy="46301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70628" y="3222460"/>
              <a:ext cx="496227" cy="46301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770629" y="3334923"/>
              <a:ext cx="469484" cy="279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15.6%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Oval 8"/>
          <p:cNvSpPr/>
          <p:nvPr/>
        </p:nvSpPr>
        <p:spPr>
          <a:xfrm>
            <a:off x="1689631" y="3612601"/>
            <a:ext cx="492457" cy="405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-32.4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21"/>
          <p:cNvSpPr/>
          <p:nvPr/>
        </p:nvSpPr>
        <p:spPr>
          <a:xfrm>
            <a:off x="3102495" y="3691897"/>
            <a:ext cx="492457" cy="405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1000" b="1" dirty="0" smtClean="0">
                <a:solidFill>
                  <a:schemeClr val="accent2">
                    <a:lumMod val="75000"/>
                  </a:schemeClr>
                </a:solidFill>
              </a:rPr>
              <a:t>-17.9</a:t>
            </a:r>
            <a:endParaRPr lang="zh-CN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67385" y="2688772"/>
            <a:ext cx="1296144" cy="113569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30763" y="2565662"/>
            <a:ext cx="569388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市场线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98272" y="2688772"/>
            <a:ext cx="1296144" cy="113569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961650" y="2565662"/>
            <a:ext cx="569388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zh-CN" altLang="en-US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网络线</a:t>
            </a:r>
            <a:endParaRPr lang="zh-CN" altLang="en-US" sz="1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2"/>
          <p:cNvSpPr>
            <a:spLocks noChangeArrowheads="1"/>
          </p:cNvSpPr>
          <p:nvPr/>
        </p:nvSpPr>
        <p:spPr bwMode="auto">
          <a:xfrm>
            <a:off x="568460" y="260648"/>
            <a:ext cx="722375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移网网络专题分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1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42135"/>
              </p:ext>
            </p:extLst>
          </p:nvPr>
        </p:nvGraphicFramePr>
        <p:xfrm>
          <a:off x="568460" y="5218400"/>
          <a:ext cx="33658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32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N=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2070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12186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9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8"/>
          <p:cNvSpPr/>
          <p:nvPr/>
        </p:nvSpPr>
        <p:spPr>
          <a:xfrm>
            <a:off x="4496870" y="2436805"/>
            <a:ext cx="3453953" cy="1728000"/>
          </a:xfrm>
          <a:prstGeom prst="rect">
            <a:avLst/>
          </a:prstGeom>
          <a:solidFill>
            <a:srgbClr val="B9D1E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Rectangle 9"/>
          <p:cNvSpPr/>
          <p:nvPr/>
        </p:nvSpPr>
        <p:spPr>
          <a:xfrm>
            <a:off x="911036" y="4293288"/>
            <a:ext cx="3433841" cy="1728000"/>
          </a:xfrm>
          <a:prstGeom prst="rect">
            <a:avLst/>
          </a:prstGeom>
          <a:solidFill>
            <a:srgbClr val="C05A4D">
              <a:alpha val="30196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Rectangle 10"/>
          <p:cNvSpPr/>
          <p:nvPr/>
        </p:nvSpPr>
        <p:spPr>
          <a:xfrm>
            <a:off x="922134" y="2441637"/>
            <a:ext cx="3433841" cy="1728000"/>
          </a:xfrm>
          <a:prstGeom prst="rect">
            <a:avLst/>
          </a:prstGeom>
          <a:solidFill>
            <a:srgbClr val="F2F2F2">
              <a:alpha val="29804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4502423" y="4294033"/>
            <a:ext cx="3453953" cy="1728000"/>
          </a:xfrm>
          <a:prstGeom prst="rect">
            <a:avLst/>
          </a:prstGeom>
          <a:solidFill>
            <a:schemeClr val="accent4">
              <a:lumMod val="20000"/>
              <a:lumOff val="80000"/>
              <a:alpha val="65098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2" name="Straight Arrow Connector 6"/>
          <p:cNvCxnSpPr/>
          <p:nvPr/>
        </p:nvCxnSpPr>
        <p:spPr>
          <a:xfrm>
            <a:off x="884423" y="4209895"/>
            <a:ext cx="7236000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57339" y="2145132"/>
            <a:ext cx="305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增长速度较快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6239" y="6034601"/>
            <a:ext cx="284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增长速度适中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00392" y="3642617"/>
            <a:ext cx="369332" cy="1010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</a:t>
            </a:r>
            <a:r>
              <a:rPr lang="zh-CN" altLang="en-US" sz="1200" b="1" dirty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口碑</a:t>
            </a:r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变好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8194" y="3579653"/>
            <a:ext cx="369332" cy="11430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上网口碑变差</a:t>
            </a:r>
            <a:endParaRPr lang="zh-CN" altLang="en-US" sz="1200" b="1" dirty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Straight Arrow Connector 7"/>
          <p:cNvCxnSpPr/>
          <p:nvPr/>
        </p:nvCxnSpPr>
        <p:spPr>
          <a:xfrm flipV="1">
            <a:off x="4427984" y="2319169"/>
            <a:ext cx="0" cy="370800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11703"/>
              </p:ext>
            </p:extLst>
          </p:nvPr>
        </p:nvGraphicFramePr>
        <p:xfrm>
          <a:off x="5292080" y="4581128"/>
          <a:ext cx="1852068" cy="855237"/>
        </p:xfrm>
        <a:graphic>
          <a:graphicData uri="http://schemas.openxmlformats.org/drawingml/2006/table">
            <a:tbl>
              <a:tblPr/>
              <a:tblGrid>
                <a:gridCol w="4630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017"/>
                <a:gridCol w="463017"/>
                <a:gridCol w="463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陕西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内蒙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浙江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海南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山东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北京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甘肃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0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云南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宁夏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山西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0959"/>
              </p:ext>
            </p:extLst>
          </p:nvPr>
        </p:nvGraphicFramePr>
        <p:xfrm>
          <a:off x="1942391" y="4651223"/>
          <a:ext cx="1621737" cy="760215"/>
        </p:xfrm>
        <a:graphic>
          <a:graphicData uri="http://schemas.openxmlformats.org/drawingml/2006/table">
            <a:tbl>
              <a:tblPr/>
              <a:tblGrid>
                <a:gridCol w="540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江苏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四川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广东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福建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辽宁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上海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广西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897680" y="2514005"/>
            <a:ext cx="1053579" cy="436486"/>
          </a:xfrm>
          <a:prstGeom prst="rect">
            <a:avLst/>
          </a:prstGeom>
          <a:noFill/>
        </p:spPr>
        <p:txBody>
          <a:bodyPr wrap="square" lIns="36000" rIns="36000" rtlCol="0" anchor="ctr"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流量释放较快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上网口碑下降（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省）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97680" y="5469720"/>
            <a:ext cx="1154040" cy="496120"/>
          </a:xfrm>
          <a:prstGeom prst="rect">
            <a:avLst/>
          </a:prstGeom>
          <a:noFill/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流量释放适中</a:t>
            </a: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上网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口碑下降（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6249" y="6366520"/>
            <a:ext cx="809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*</a:t>
            </a:r>
            <a:r>
              <a:rPr lang="zh-CN" altLang="en-US" dirty="0" smtClean="0">
                <a:solidFill>
                  <a:prstClr val="black"/>
                </a:solidFill>
              </a:rPr>
              <a:t>注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</a:rPr>
              <a:t>流量释放增长速度：取省分移动业务上网流量</a:t>
            </a:r>
            <a:r>
              <a:rPr lang="en-US" altLang="zh-CN" dirty="0" smtClean="0">
                <a:solidFill>
                  <a:prstClr val="black"/>
                </a:solidFill>
              </a:rPr>
              <a:t>18Q1</a:t>
            </a:r>
            <a:r>
              <a:rPr lang="zh-CN" altLang="en-US" dirty="0" smtClean="0">
                <a:solidFill>
                  <a:prstClr val="black"/>
                </a:solidFill>
              </a:rPr>
              <a:t>较</a:t>
            </a:r>
            <a:r>
              <a:rPr lang="en-US" altLang="zh-CN" dirty="0" smtClean="0">
                <a:solidFill>
                  <a:prstClr val="black"/>
                </a:solidFill>
              </a:rPr>
              <a:t>17Q4</a:t>
            </a:r>
            <a:r>
              <a:rPr lang="zh-CN" altLang="en-US" dirty="0" smtClean="0">
                <a:solidFill>
                  <a:prstClr val="black"/>
                </a:solidFill>
              </a:rPr>
              <a:t>增幅（数据来源：经营分析系统）；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</a:t>
            </a:r>
            <a:r>
              <a:rPr lang="zh-CN" altLang="en-US" dirty="0" smtClean="0">
                <a:solidFill>
                  <a:prstClr val="black"/>
                </a:solidFill>
              </a:rPr>
              <a:t>标识为蓝色的省分为</a:t>
            </a:r>
            <a:r>
              <a:rPr lang="en-US" altLang="zh-CN" dirty="0" smtClean="0">
                <a:solidFill>
                  <a:prstClr val="black"/>
                </a:solidFill>
              </a:rPr>
              <a:t>DOU</a:t>
            </a:r>
            <a:r>
              <a:rPr lang="zh-CN" altLang="en-US" dirty="0" smtClean="0">
                <a:solidFill>
                  <a:prstClr val="black"/>
                </a:solidFill>
              </a:rPr>
              <a:t>绝对值在</a:t>
            </a:r>
            <a:r>
              <a:rPr lang="en-US" altLang="zh-CN" dirty="0" smtClean="0">
                <a:solidFill>
                  <a:prstClr val="black"/>
                </a:solidFill>
              </a:rPr>
              <a:t>7G</a:t>
            </a:r>
            <a:r>
              <a:rPr lang="zh-CN" altLang="en-US" dirty="0" smtClean="0">
                <a:solidFill>
                  <a:prstClr val="black"/>
                </a:solidFill>
              </a:rPr>
              <a:t>以上的省分。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6" name="Rectangle 11"/>
          <p:cNvSpPr/>
          <p:nvPr/>
        </p:nvSpPr>
        <p:spPr>
          <a:xfrm>
            <a:off x="214282" y="1758914"/>
            <a:ext cx="8501122" cy="45407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3233" y="5436400"/>
            <a:ext cx="1535493" cy="5045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algn="ctr">
              <a:defRPr sz="11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流量释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放适中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网络尚有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空间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省）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1416" y="2475367"/>
            <a:ext cx="1535493" cy="57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流量释放较快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网络补给及时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省）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32"/>
          <p:cNvSpPr>
            <a:spLocks noChangeArrowheads="1"/>
          </p:cNvSpPr>
          <p:nvPr/>
        </p:nvSpPr>
        <p:spPr bwMode="auto">
          <a:xfrm>
            <a:off x="568460" y="260648"/>
            <a:ext cx="722375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移网网络专题分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3232" y="4006086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(0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1050" dirty="0" smtClean="0">
                <a:latin typeface="Microsoft YaHei" charset="-122"/>
                <a:ea typeface="Microsoft YaHei" charset="-122"/>
                <a:cs typeface="Microsoft YaHei" charset="-122"/>
              </a:rPr>
              <a:t>全国</a:t>
            </a:r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</a:rPr>
              <a:t>21%)</a:t>
            </a:r>
            <a:endParaRPr kumimoji="1" lang="zh-CN" altLang="en-US" sz="105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477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将流量释放增长速度与上网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NPS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变化进行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关联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分析：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97732" y="1843157"/>
            <a:ext cx="305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需加</a:t>
            </a:r>
            <a:r>
              <a:rPr kumimoji="1" lang="zh-CN" altLang="en-US" sz="1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快热点地区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的网络流</a:t>
            </a:r>
            <a:r>
              <a:rPr kumimoji="1" lang="zh-CN" altLang="en-US" sz="1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量扩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容</a:t>
            </a:r>
            <a:endParaRPr kumimoji="1" lang="zh-CN" altLang="en-US" sz="1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393535" y="908720"/>
            <a:ext cx="8536183" cy="432048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</a:t>
            </a:r>
            <a:r>
              <a:rPr lang="en-US" altLang="zh-CN" sz="1400" b="1" dirty="0" err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nps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下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降分析：本季度部分省分流量释放过快造成用户对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上网整体感知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下降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。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42248"/>
              </p:ext>
            </p:extLst>
          </p:nvPr>
        </p:nvGraphicFramePr>
        <p:xfrm>
          <a:off x="5220072" y="3051588"/>
          <a:ext cx="2089350" cy="7503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450"/>
                <a:gridCol w="696450"/>
                <a:gridCol w="696450"/>
              </a:tblGrid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贵州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安徽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河北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天津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吉林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湖北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黑龙江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1619912" y="2349280"/>
            <a:ext cx="2160000" cy="37800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0283"/>
              </p:ext>
            </p:extLst>
          </p:nvPr>
        </p:nvGraphicFramePr>
        <p:xfrm>
          <a:off x="1951259" y="3279912"/>
          <a:ext cx="1621737" cy="253405"/>
        </p:xfrm>
        <a:graphic>
          <a:graphicData uri="http://schemas.openxmlformats.org/drawingml/2006/table">
            <a:tbl>
              <a:tblPr/>
              <a:tblGrid>
                <a:gridCol w="540579"/>
                <a:gridCol w="540579"/>
                <a:gridCol w="540579"/>
              </a:tblGrid>
              <a:tr h="25340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重庆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湖南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江西</a:t>
                      </a:r>
                      <a:endParaRPr lang="zh-CN" altLang="en-US" sz="1200" b="0" i="0" u="none" strike="noStrike" dirty="0">
                        <a:solidFill>
                          <a:srgbClr val="0000CC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767795528"/>
              </p:ext>
            </p:extLst>
          </p:nvPr>
        </p:nvGraphicFramePr>
        <p:xfrm>
          <a:off x="5004048" y="2276872"/>
          <a:ext cx="3636018" cy="32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6552269"/>
              </p:ext>
            </p:extLst>
          </p:nvPr>
        </p:nvGraphicFramePr>
        <p:xfrm>
          <a:off x="568460" y="3025979"/>
          <a:ext cx="3859525" cy="2059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34546"/>
              </p:ext>
            </p:extLst>
          </p:nvPr>
        </p:nvGraphicFramePr>
        <p:xfrm>
          <a:off x="500035" y="5143544"/>
          <a:ext cx="3929091" cy="99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2366">
                <a:tc>
                  <a:txBody>
                    <a:bodyPr/>
                    <a:lstStyle/>
                    <a:p>
                      <a:pPr algn="r"/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以下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30%-90%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流量占使用流量的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以上</a:t>
                      </a:r>
                    </a:p>
                  </a:txBody>
                  <a:tcPr marL="36000" marR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18Q1N</a:t>
                      </a:r>
                      <a:endParaRPr lang="zh-CN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232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624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2487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矩形 104"/>
          <p:cNvSpPr/>
          <p:nvPr/>
        </p:nvSpPr>
        <p:spPr>
          <a:xfrm>
            <a:off x="495889" y="2466669"/>
            <a:ext cx="4004103" cy="38426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04"/>
          <p:cNvSpPr/>
          <p:nvPr/>
        </p:nvSpPr>
        <p:spPr>
          <a:xfrm>
            <a:off x="4716016" y="2466669"/>
            <a:ext cx="3960440" cy="38426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0914" y="2492896"/>
            <a:ext cx="2640585" cy="359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使用占比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有流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用户提及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上网信号）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8"/>
          <p:cNvSpPr/>
          <p:nvPr/>
        </p:nvSpPr>
        <p:spPr>
          <a:xfrm>
            <a:off x="4745845" y="2494020"/>
            <a:ext cx="2634467" cy="3585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上网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口碑变化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（不同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使用用户）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37554"/>
              </p:ext>
            </p:extLst>
          </p:nvPr>
        </p:nvGraphicFramePr>
        <p:xfrm>
          <a:off x="4746795" y="5158085"/>
          <a:ext cx="3857653" cy="106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12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4538"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偶尔使用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不稳定使用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稳定使用</a:t>
                      </a:r>
                      <a:r>
                        <a:rPr lang="en-US" altLang="zh-CN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</a:t>
                      </a:r>
                      <a:endParaRPr lang="zh-CN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6135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7243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10211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</a:p>
                    <a:p>
                      <a:pPr algn="ctr"/>
                      <a:r>
                        <a:rPr lang="en-US" altLang="zh-CN" sz="8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DOU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5079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6841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7393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涨幅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20.8%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5.9%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38.1%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矩形 5"/>
          <p:cNvSpPr/>
          <p:nvPr>
            <p:custDataLst>
              <p:tags r:id="rId1"/>
            </p:custDataLst>
          </p:nvPr>
        </p:nvSpPr>
        <p:spPr>
          <a:xfrm>
            <a:off x="6156176" y="3264014"/>
            <a:ext cx="1224136" cy="131711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/>
          <p:cNvSpPr/>
          <p:nvPr>
            <p:custDataLst>
              <p:tags r:id="rId2"/>
            </p:custDataLst>
          </p:nvPr>
        </p:nvSpPr>
        <p:spPr>
          <a:xfrm>
            <a:off x="998896" y="3264014"/>
            <a:ext cx="1224136" cy="131711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13"/>
          <p:cNvGrpSpPr/>
          <p:nvPr/>
        </p:nvGrpSpPr>
        <p:grpSpPr>
          <a:xfrm>
            <a:off x="6444208" y="4685663"/>
            <a:ext cx="792088" cy="327513"/>
            <a:chOff x="1187624" y="3245503"/>
            <a:chExt cx="792088" cy="327513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-14.5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13"/>
          <p:cNvGrpSpPr/>
          <p:nvPr/>
        </p:nvGrpSpPr>
        <p:grpSpPr>
          <a:xfrm>
            <a:off x="5220072" y="4685663"/>
            <a:ext cx="792088" cy="327513"/>
            <a:chOff x="1187624" y="3245503"/>
            <a:chExt cx="792088" cy="32751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-11.1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13"/>
          <p:cNvGrpSpPr/>
          <p:nvPr/>
        </p:nvGrpSpPr>
        <p:grpSpPr>
          <a:xfrm>
            <a:off x="7524328" y="4685663"/>
            <a:ext cx="792088" cy="327513"/>
            <a:chOff x="1187624" y="3245503"/>
            <a:chExt cx="792088" cy="32751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187624" y="3245503"/>
              <a:ext cx="792088" cy="32751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331640" y="3253074"/>
              <a:ext cx="486054" cy="319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accent2">
                      <a:lumMod val="75000"/>
                    </a:schemeClr>
                  </a:solidFill>
                </a:rPr>
                <a:t>-9.3</a:t>
              </a:r>
              <a:endParaRPr lang="zh-CN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矩形 32"/>
          <p:cNvSpPr>
            <a:spLocks noChangeArrowheads="1"/>
          </p:cNvSpPr>
          <p:nvPr/>
        </p:nvSpPr>
        <p:spPr bwMode="auto">
          <a:xfrm>
            <a:off x="568460" y="260648"/>
            <a:ext cx="722375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移网网络专题分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393535" y="908720"/>
            <a:ext cx="8536183" cy="720080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 cap="all" baseline="0">
                <a:solidFill>
                  <a:srgbClr val="009DD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4G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上网信号下降分析：受季节因素影响，不稳定使用</a:t>
            </a:r>
            <a:r>
              <a:rPr lang="en-US" altLang="zh-CN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4G</a:t>
            </a: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网络用户的比例增加，且口碑急剧下降。</a:t>
            </a:r>
          </a:p>
          <a:p>
            <a:pPr marL="180000" indent="-180000" defTabSz="914400"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受“春节返乡”影响，城乡网络切换导致用户感知下降。</a:t>
            </a:r>
          </a:p>
          <a:p>
            <a:pPr marL="180000" indent="-180000" defTabSz="914400" fontAlgn="base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不稳定使用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4G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网络限制用户流量需求（</a:t>
            </a:r>
            <a:r>
              <a:rPr lang="en-US" altLang="zh-CN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DOU</a:t>
            </a:r>
            <a:r>
              <a:rPr lang="zh-CN" altLang="en-US" sz="1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15"/>
              </a:rPr>
              <a:t>增幅很小），导致用户感知下降。</a:t>
            </a:r>
          </a:p>
        </p:txBody>
      </p:sp>
    </p:spTree>
    <p:extLst>
      <p:ext uri="{BB962C8B-B14F-4D97-AF65-F5344CB8AC3E}">
        <p14:creationId xmlns:p14="http://schemas.microsoft.com/office/powerpoint/2010/main" val="273821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表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4733329"/>
              </p:ext>
            </p:extLst>
          </p:nvPr>
        </p:nvGraphicFramePr>
        <p:xfrm>
          <a:off x="3213115" y="2375364"/>
          <a:ext cx="5293600" cy="163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3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68460" y="2760954"/>
            <a:ext cx="2393639" cy="88407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提及价格套餐的不同网龄的用户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年以内、</a:t>
            </a: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年用户评价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</a:t>
            </a:r>
            <a:endParaRPr lang="en-US" altLang="zh-CN" sz="11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11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年老用户口碑明显提升</a:t>
            </a:r>
            <a:endParaRPr lang="zh-CN" altLang="en-US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5"/>
          <p:cNvSpPr/>
          <p:nvPr>
            <p:custDataLst>
              <p:tags r:id="rId3"/>
            </p:custDataLst>
          </p:nvPr>
        </p:nvSpPr>
        <p:spPr>
          <a:xfrm>
            <a:off x="3394147" y="2737067"/>
            <a:ext cx="1656184" cy="11239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104"/>
          <p:cNvSpPr/>
          <p:nvPr/>
        </p:nvSpPr>
        <p:spPr>
          <a:xfrm>
            <a:off x="285720" y="2143116"/>
            <a:ext cx="8501122" cy="45005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7902" y="1245240"/>
            <a:ext cx="8567140" cy="5386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fontAlgn="base">
              <a:lnSpc>
                <a:spcPts val="22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1400" b="1">
                <a:latin typeface="微软雅黑" pitchFamily="34" charset="-122"/>
                <a:ea typeface="微软雅黑" pitchFamily="34" charset="-122"/>
                <a:cs typeface="15"/>
              </a:defRPr>
            </a:lvl1pPr>
          </a:lstStyle>
          <a:p>
            <a:pPr marL="180000" indent="-180000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zh-CN" altLang="en-US" sz="1200" dirty="0" smtClean="0">
                <a:sym typeface="Wingdings" pitchFamily="2" charset="2"/>
              </a:rPr>
              <a:t>各网龄段用户价格套餐口碑均有提升，但仍以新用户评价提升幅度最大。</a:t>
            </a:r>
            <a:endParaRPr lang="en-US" altLang="zh-CN" sz="1200" dirty="0" smtClean="0">
              <a:sym typeface="Wingdings" pitchFamily="2" charset="2"/>
            </a:endParaRPr>
          </a:p>
          <a:p>
            <a:pPr marL="180000" indent="-180000">
              <a:lnSpc>
                <a:spcPct val="100000"/>
              </a:lnSpc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zh-CN" altLang="en-US" sz="1200" dirty="0"/>
              <a:t>业务</a:t>
            </a:r>
            <a:r>
              <a:rPr lang="zh-CN" altLang="en-US" sz="1200" dirty="0" smtClean="0"/>
              <a:t>口碑较好的</a:t>
            </a:r>
            <a:r>
              <a:rPr lang="en-US" altLang="zh-CN" sz="1200" dirty="0" smtClean="0"/>
              <a:t>TOP</a:t>
            </a:r>
            <a:r>
              <a:rPr lang="zh-CN" altLang="en-US" sz="1200" dirty="0" smtClean="0"/>
              <a:t>套餐主要是</a:t>
            </a:r>
            <a:r>
              <a:rPr lang="en-US" altLang="zh-CN" sz="1200" dirty="0" smtClean="0">
                <a:solidFill>
                  <a:srgbClr val="00B0F0"/>
                </a:solidFill>
              </a:rPr>
              <a:t>2I2C</a:t>
            </a:r>
            <a:r>
              <a:rPr lang="zh-CN" altLang="en-US" sz="1200" dirty="0" smtClean="0">
                <a:solidFill>
                  <a:srgbClr val="00B0F0"/>
                </a:solidFill>
              </a:rPr>
              <a:t>各套餐（大王卡、滴滴大王卡、蚂蚁大宝卡等），</a:t>
            </a:r>
            <a:r>
              <a:rPr lang="zh-CN" altLang="en-US" sz="1200" dirty="0">
                <a:solidFill>
                  <a:srgbClr val="00B0F0"/>
                </a:solidFill>
              </a:rPr>
              <a:t>以</a:t>
            </a:r>
            <a:r>
              <a:rPr lang="zh-CN" altLang="en-US" sz="1200" dirty="0" smtClean="0">
                <a:solidFill>
                  <a:srgbClr val="00B0F0"/>
                </a:solidFill>
              </a:rPr>
              <a:t>及冰激凌套餐、省内流量王。</a:t>
            </a:r>
            <a:endParaRPr lang="en-US" altLang="zh-CN" sz="1200" dirty="0">
              <a:solidFill>
                <a:srgbClr val="00B0F0"/>
              </a:solidFill>
            </a:endParaRPr>
          </a:p>
        </p:txBody>
      </p:sp>
      <p:sp>
        <p:nvSpPr>
          <p:cNvPr id="56" name="tap_231688"/>
          <p:cNvSpPr>
            <a:spLocks noChangeAspect="1"/>
          </p:cNvSpPr>
          <p:nvPr/>
        </p:nvSpPr>
        <p:spPr bwMode="auto">
          <a:xfrm>
            <a:off x="2962099" y="2843445"/>
            <a:ext cx="369646" cy="252000"/>
          </a:xfrm>
          <a:custGeom>
            <a:avLst/>
            <a:gdLst>
              <a:gd name="connsiteX0" fmla="*/ 101297 w 607639"/>
              <a:gd name="connsiteY0" fmla="*/ 222239 h 414248"/>
              <a:gd name="connsiteX1" fmla="*/ 111423 w 607639"/>
              <a:gd name="connsiteY1" fmla="*/ 232277 h 414248"/>
              <a:gd name="connsiteX2" fmla="*/ 111423 w 607639"/>
              <a:gd name="connsiteY2" fmla="*/ 262656 h 414248"/>
              <a:gd name="connsiteX3" fmla="*/ 101297 w 607639"/>
              <a:gd name="connsiteY3" fmla="*/ 272693 h 414248"/>
              <a:gd name="connsiteX4" fmla="*/ 91171 w 607639"/>
              <a:gd name="connsiteY4" fmla="*/ 262656 h 414248"/>
              <a:gd name="connsiteX5" fmla="*/ 91171 w 607639"/>
              <a:gd name="connsiteY5" fmla="*/ 232277 h 414248"/>
              <a:gd name="connsiteX6" fmla="*/ 101297 w 607639"/>
              <a:gd name="connsiteY6" fmla="*/ 222239 h 414248"/>
              <a:gd name="connsiteX7" fmla="*/ 60802 w 607639"/>
              <a:gd name="connsiteY7" fmla="*/ 212078 h 414248"/>
              <a:gd name="connsiteX8" fmla="*/ 70848 w 607639"/>
              <a:gd name="connsiteY8" fmla="*/ 222215 h 414248"/>
              <a:gd name="connsiteX9" fmla="*/ 70848 w 607639"/>
              <a:gd name="connsiteY9" fmla="*/ 272719 h 414248"/>
              <a:gd name="connsiteX10" fmla="*/ 60802 w 607639"/>
              <a:gd name="connsiteY10" fmla="*/ 282855 h 414248"/>
              <a:gd name="connsiteX11" fmla="*/ 50666 w 607639"/>
              <a:gd name="connsiteY11" fmla="*/ 272719 h 414248"/>
              <a:gd name="connsiteX12" fmla="*/ 50666 w 607639"/>
              <a:gd name="connsiteY12" fmla="*/ 222215 h 414248"/>
              <a:gd name="connsiteX13" fmla="*/ 60802 w 607639"/>
              <a:gd name="connsiteY13" fmla="*/ 212078 h 414248"/>
              <a:gd name="connsiteX14" fmla="*/ 376326 w 607639"/>
              <a:gd name="connsiteY14" fmla="*/ 760 h 414248"/>
              <a:gd name="connsiteX15" fmla="*/ 393938 w 607639"/>
              <a:gd name="connsiteY15" fmla="*/ 10901 h 414248"/>
              <a:gd name="connsiteX16" fmla="*/ 391890 w 607639"/>
              <a:gd name="connsiteY16" fmla="*/ 77637 h 414248"/>
              <a:gd name="connsiteX17" fmla="*/ 342315 w 607639"/>
              <a:gd name="connsiteY17" fmla="*/ 110960 h 414248"/>
              <a:gd name="connsiteX18" fmla="*/ 556995 w 607639"/>
              <a:gd name="connsiteY18" fmla="*/ 110960 h 414248"/>
              <a:gd name="connsiteX19" fmla="*/ 607639 w 607639"/>
              <a:gd name="connsiteY19" fmla="*/ 156458 h 414248"/>
              <a:gd name="connsiteX20" fmla="*/ 556995 w 607639"/>
              <a:gd name="connsiteY20" fmla="*/ 201956 h 414248"/>
              <a:gd name="connsiteX21" fmla="*/ 476979 w 607639"/>
              <a:gd name="connsiteY21" fmla="*/ 201956 h 414248"/>
              <a:gd name="connsiteX22" fmla="*/ 486058 w 607639"/>
              <a:gd name="connsiteY22" fmla="*/ 227193 h 414248"/>
              <a:gd name="connsiteX23" fmla="*/ 436482 w 607639"/>
              <a:gd name="connsiteY23" fmla="*/ 272690 h 414248"/>
              <a:gd name="connsiteX24" fmla="*/ 445561 w 607639"/>
              <a:gd name="connsiteY24" fmla="*/ 298016 h 414248"/>
              <a:gd name="connsiteX25" fmla="*/ 394917 w 607639"/>
              <a:gd name="connsiteY25" fmla="*/ 343514 h 414248"/>
              <a:gd name="connsiteX26" fmla="*/ 385838 w 607639"/>
              <a:gd name="connsiteY26" fmla="*/ 343514 h 414248"/>
              <a:gd name="connsiteX27" fmla="*/ 394917 w 607639"/>
              <a:gd name="connsiteY27" fmla="*/ 368751 h 414248"/>
              <a:gd name="connsiteX28" fmla="*/ 344273 w 607639"/>
              <a:gd name="connsiteY28" fmla="*/ 414248 h 414248"/>
              <a:gd name="connsiteX29" fmla="*/ 202576 w 607639"/>
              <a:gd name="connsiteY29" fmla="*/ 414248 h 414248"/>
              <a:gd name="connsiteX30" fmla="*/ 188335 w 607639"/>
              <a:gd name="connsiteY30" fmla="*/ 414248 h 414248"/>
              <a:gd name="connsiteX31" fmla="*/ 77969 w 607639"/>
              <a:gd name="connsiteY31" fmla="*/ 383946 h 414248"/>
              <a:gd name="connsiteX32" fmla="*/ 10146 w 607639"/>
              <a:gd name="connsiteY32" fmla="*/ 383946 h 414248"/>
              <a:gd name="connsiteX33" fmla="*/ 0 w 607639"/>
              <a:gd name="connsiteY33" fmla="*/ 373816 h 414248"/>
              <a:gd name="connsiteX34" fmla="*/ 10146 w 607639"/>
              <a:gd name="connsiteY34" fmla="*/ 363685 h 414248"/>
              <a:gd name="connsiteX35" fmla="*/ 80016 w 607639"/>
              <a:gd name="connsiteY35" fmla="*/ 363685 h 414248"/>
              <a:gd name="connsiteX36" fmla="*/ 87047 w 607639"/>
              <a:gd name="connsiteY36" fmla="*/ 365729 h 414248"/>
              <a:gd name="connsiteX37" fmla="*/ 202576 w 607639"/>
              <a:gd name="connsiteY37" fmla="*/ 394076 h 414248"/>
              <a:gd name="connsiteX38" fmla="*/ 344273 w 607639"/>
              <a:gd name="connsiteY38" fmla="*/ 394076 h 414248"/>
              <a:gd name="connsiteX39" fmla="*/ 374712 w 607639"/>
              <a:gd name="connsiteY39" fmla="*/ 368751 h 414248"/>
              <a:gd name="connsiteX40" fmla="*/ 346320 w 607639"/>
              <a:gd name="connsiteY40" fmla="*/ 343514 h 414248"/>
              <a:gd name="connsiteX41" fmla="*/ 303775 w 607639"/>
              <a:gd name="connsiteY41" fmla="*/ 343514 h 414248"/>
              <a:gd name="connsiteX42" fmla="*/ 293718 w 607639"/>
              <a:gd name="connsiteY42" fmla="*/ 333383 h 414248"/>
              <a:gd name="connsiteX43" fmla="*/ 303775 w 607639"/>
              <a:gd name="connsiteY43" fmla="*/ 323253 h 414248"/>
              <a:gd name="connsiteX44" fmla="*/ 344273 w 607639"/>
              <a:gd name="connsiteY44" fmla="*/ 323253 h 414248"/>
              <a:gd name="connsiteX45" fmla="*/ 346320 w 607639"/>
              <a:gd name="connsiteY45" fmla="*/ 323253 h 414248"/>
              <a:gd name="connsiteX46" fmla="*/ 394917 w 607639"/>
              <a:gd name="connsiteY46" fmla="*/ 323253 h 414248"/>
              <a:gd name="connsiteX47" fmla="*/ 425356 w 607639"/>
              <a:gd name="connsiteY47" fmla="*/ 298016 h 414248"/>
              <a:gd name="connsiteX48" fmla="*/ 394917 w 607639"/>
              <a:gd name="connsiteY48" fmla="*/ 272690 h 414248"/>
              <a:gd name="connsiteX49" fmla="*/ 324068 w 607639"/>
              <a:gd name="connsiteY49" fmla="*/ 272690 h 414248"/>
              <a:gd name="connsiteX50" fmla="*/ 313922 w 607639"/>
              <a:gd name="connsiteY50" fmla="*/ 262649 h 414248"/>
              <a:gd name="connsiteX51" fmla="*/ 324068 w 607639"/>
              <a:gd name="connsiteY51" fmla="*/ 252519 h 414248"/>
              <a:gd name="connsiteX52" fmla="*/ 435414 w 607639"/>
              <a:gd name="connsiteY52" fmla="*/ 252519 h 414248"/>
              <a:gd name="connsiteX53" fmla="*/ 465854 w 607639"/>
              <a:gd name="connsiteY53" fmla="*/ 227193 h 414248"/>
              <a:gd name="connsiteX54" fmla="*/ 435414 w 607639"/>
              <a:gd name="connsiteY54" fmla="*/ 201956 h 414248"/>
              <a:gd name="connsiteX55" fmla="*/ 334215 w 607639"/>
              <a:gd name="connsiteY55" fmla="*/ 201956 h 414248"/>
              <a:gd name="connsiteX56" fmla="*/ 324068 w 607639"/>
              <a:gd name="connsiteY56" fmla="*/ 191825 h 414248"/>
              <a:gd name="connsiteX57" fmla="*/ 334215 w 607639"/>
              <a:gd name="connsiteY57" fmla="*/ 181695 h 414248"/>
              <a:gd name="connsiteX58" fmla="*/ 556995 w 607639"/>
              <a:gd name="connsiteY58" fmla="*/ 181695 h 414248"/>
              <a:gd name="connsiteX59" fmla="*/ 587346 w 607639"/>
              <a:gd name="connsiteY59" fmla="*/ 156458 h 414248"/>
              <a:gd name="connsiteX60" fmla="*/ 556995 w 607639"/>
              <a:gd name="connsiteY60" fmla="*/ 131221 h 414248"/>
              <a:gd name="connsiteX61" fmla="*/ 273424 w 607639"/>
              <a:gd name="connsiteY61" fmla="*/ 131221 h 414248"/>
              <a:gd name="connsiteX62" fmla="*/ 263278 w 607639"/>
              <a:gd name="connsiteY62" fmla="*/ 121091 h 414248"/>
              <a:gd name="connsiteX63" fmla="*/ 273424 w 607639"/>
              <a:gd name="connsiteY63" fmla="*/ 110960 h 414248"/>
              <a:gd name="connsiteX64" fmla="*/ 377739 w 607639"/>
              <a:gd name="connsiteY64" fmla="*/ 63419 h 414248"/>
              <a:gd name="connsiteX65" fmla="*/ 378718 w 607639"/>
              <a:gd name="connsiteY65" fmla="*/ 24053 h 414248"/>
              <a:gd name="connsiteX66" fmla="*/ 350414 w 607639"/>
              <a:gd name="connsiteY66" fmla="*/ 28052 h 414248"/>
              <a:gd name="connsiteX67" fmla="*/ 202576 w 607639"/>
              <a:gd name="connsiteY67" fmla="*/ 70528 h 414248"/>
              <a:gd name="connsiteX68" fmla="*/ 90163 w 607639"/>
              <a:gd name="connsiteY68" fmla="*/ 135220 h 414248"/>
              <a:gd name="connsiteX69" fmla="*/ 80995 w 607639"/>
              <a:gd name="connsiteY69" fmla="*/ 141263 h 414248"/>
              <a:gd name="connsiteX70" fmla="*/ 10146 w 607639"/>
              <a:gd name="connsiteY70" fmla="*/ 141263 h 414248"/>
              <a:gd name="connsiteX71" fmla="*/ 0 w 607639"/>
              <a:gd name="connsiteY71" fmla="*/ 131221 h 414248"/>
              <a:gd name="connsiteX72" fmla="*/ 10146 w 607639"/>
              <a:gd name="connsiteY72" fmla="*/ 121091 h 414248"/>
              <a:gd name="connsiteX73" fmla="*/ 74943 w 607639"/>
              <a:gd name="connsiteY73" fmla="*/ 121091 h 414248"/>
              <a:gd name="connsiteX74" fmla="*/ 202576 w 607639"/>
              <a:gd name="connsiteY74" fmla="*/ 50267 h 414248"/>
              <a:gd name="connsiteX75" fmla="*/ 338220 w 607639"/>
              <a:gd name="connsiteY75" fmla="*/ 11879 h 414248"/>
              <a:gd name="connsiteX76" fmla="*/ 376326 w 607639"/>
              <a:gd name="connsiteY76" fmla="*/ 760 h 41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639" h="414248">
                <a:moveTo>
                  <a:pt x="101297" y="222239"/>
                </a:moveTo>
                <a:cubicBezTo>
                  <a:pt x="107337" y="222239"/>
                  <a:pt x="111423" y="226236"/>
                  <a:pt x="111423" y="232277"/>
                </a:cubicBezTo>
                <a:lnTo>
                  <a:pt x="111423" y="262656"/>
                </a:lnTo>
                <a:cubicBezTo>
                  <a:pt x="111423" y="268696"/>
                  <a:pt x="107337" y="272693"/>
                  <a:pt x="101297" y="272693"/>
                </a:cubicBezTo>
                <a:cubicBezTo>
                  <a:pt x="95257" y="272693"/>
                  <a:pt x="91171" y="268696"/>
                  <a:pt x="91171" y="262656"/>
                </a:cubicBezTo>
                <a:lnTo>
                  <a:pt x="91171" y="232277"/>
                </a:lnTo>
                <a:cubicBezTo>
                  <a:pt x="91171" y="226236"/>
                  <a:pt x="95257" y="222239"/>
                  <a:pt x="101297" y="222239"/>
                </a:cubicBezTo>
                <a:close/>
                <a:moveTo>
                  <a:pt x="60802" y="212078"/>
                </a:moveTo>
                <a:cubicBezTo>
                  <a:pt x="66847" y="212078"/>
                  <a:pt x="70848" y="216079"/>
                  <a:pt x="70848" y="222215"/>
                </a:cubicBezTo>
                <a:lnTo>
                  <a:pt x="70848" y="272719"/>
                </a:lnTo>
                <a:cubicBezTo>
                  <a:pt x="70848" y="278854"/>
                  <a:pt x="66847" y="282855"/>
                  <a:pt x="60802" y="282855"/>
                </a:cubicBezTo>
                <a:cubicBezTo>
                  <a:pt x="54667" y="282855"/>
                  <a:pt x="50666" y="278854"/>
                  <a:pt x="50666" y="272719"/>
                </a:cubicBezTo>
                <a:lnTo>
                  <a:pt x="50666" y="222215"/>
                </a:lnTo>
                <a:cubicBezTo>
                  <a:pt x="50666" y="216079"/>
                  <a:pt x="54667" y="212078"/>
                  <a:pt x="60802" y="212078"/>
                </a:cubicBezTo>
                <a:close/>
                <a:moveTo>
                  <a:pt x="376326" y="760"/>
                </a:moveTo>
                <a:cubicBezTo>
                  <a:pt x="385571" y="2793"/>
                  <a:pt x="391401" y="8369"/>
                  <a:pt x="393938" y="10901"/>
                </a:cubicBezTo>
                <a:cubicBezTo>
                  <a:pt x="409157" y="29029"/>
                  <a:pt x="408089" y="61375"/>
                  <a:pt x="391890" y="77637"/>
                </a:cubicBezTo>
                <a:cubicBezTo>
                  <a:pt x="379786" y="89722"/>
                  <a:pt x="361540" y="101896"/>
                  <a:pt x="342315" y="110960"/>
                </a:cubicBezTo>
                <a:lnTo>
                  <a:pt x="556995" y="110960"/>
                </a:lnTo>
                <a:cubicBezTo>
                  <a:pt x="581294" y="110960"/>
                  <a:pt x="607639" y="130155"/>
                  <a:pt x="607639" y="156458"/>
                </a:cubicBezTo>
                <a:cubicBezTo>
                  <a:pt x="607639" y="182761"/>
                  <a:pt x="581294" y="201956"/>
                  <a:pt x="556995" y="201956"/>
                </a:cubicBezTo>
                <a:lnTo>
                  <a:pt x="476979" y="201956"/>
                </a:lnTo>
                <a:cubicBezTo>
                  <a:pt x="483032" y="209065"/>
                  <a:pt x="486058" y="218129"/>
                  <a:pt x="486058" y="227193"/>
                </a:cubicBezTo>
                <a:cubicBezTo>
                  <a:pt x="486058" y="252519"/>
                  <a:pt x="459801" y="272690"/>
                  <a:pt x="436482" y="272690"/>
                </a:cubicBezTo>
                <a:cubicBezTo>
                  <a:pt x="442534" y="279799"/>
                  <a:pt x="445561" y="288863"/>
                  <a:pt x="445561" y="298016"/>
                </a:cubicBezTo>
                <a:cubicBezTo>
                  <a:pt x="445561" y="324319"/>
                  <a:pt x="419215" y="343514"/>
                  <a:pt x="394917" y="343514"/>
                </a:cubicBezTo>
                <a:lnTo>
                  <a:pt x="385838" y="343514"/>
                </a:lnTo>
                <a:cubicBezTo>
                  <a:pt x="391890" y="350534"/>
                  <a:pt x="394917" y="359687"/>
                  <a:pt x="394917" y="368751"/>
                </a:cubicBezTo>
                <a:cubicBezTo>
                  <a:pt x="394917" y="395054"/>
                  <a:pt x="368660" y="414248"/>
                  <a:pt x="344273" y="414248"/>
                </a:cubicBezTo>
                <a:lnTo>
                  <a:pt x="202576" y="414248"/>
                </a:lnTo>
                <a:lnTo>
                  <a:pt x="188335" y="414248"/>
                </a:lnTo>
                <a:cubicBezTo>
                  <a:pt x="123540" y="414248"/>
                  <a:pt x="116419" y="412204"/>
                  <a:pt x="77969" y="383946"/>
                </a:cubicBezTo>
                <a:lnTo>
                  <a:pt x="10146" y="383946"/>
                </a:lnTo>
                <a:cubicBezTo>
                  <a:pt x="4094" y="383946"/>
                  <a:pt x="0" y="379858"/>
                  <a:pt x="0" y="373816"/>
                </a:cubicBezTo>
                <a:cubicBezTo>
                  <a:pt x="0" y="367773"/>
                  <a:pt x="4094" y="363685"/>
                  <a:pt x="10146" y="363685"/>
                </a:cubicBezTo>
                <a:lnTo>
                  <a:pt x="80016" y="363685"/>
                </a:lnTo>
                <a:cubicBezTo>
                  <a:pt x="82063" y="363685"/>
                  <a:pt x="85089" y="363685"/>
                  <a:pt x="87047" y="365729"/>
                </a:cubicBezTo>
                <a:cubicBezTo>
                  <a:pt x="125587" y="394076"/>
                  <a:pt x="125587" y="394076"/>
                  <a:pt x="202576" y="394076"/>
                </a:cubicBezTo>
                <a:lnTo>
                  <a:pt x="344273" y="394076"/>
                </a:lnTo>
                <a:cubicBezTo>
                  <a:pt x="358513" y="394076"/>
                  <a:pt x="374712" y="382969"/>
                  <a:pt x="374712" y="368751"/>
                </a:cubicBezTo>
                <a:cubicBezTo>
                  <a:pt x="374712" y="355599"/>
                  <a:pt x="359493" y="344491"/>
                  <a:pt x="346320" y="343514"/>
                </a:cubicBezTo>
                <a:lnTo>
                  <a:pt x="303775" y="343514"/>
                </a:lnTo>
                <a:cubicBezTo>
                  <a:pt x="297723" y="343514"/>
                  <a:pt x="293718" y="339426"/>
                  <a:pt x="293718" y="333383"/>
                </a:cubicBezTo>
                <a:cubicBezTo>
                  <a:pt x="293718" y="327341"/>
                  <a:pt x="297723" y="323253"/>
                  <a:pt x="303775" y="323253"/>
                </a:cubicBezTo>
                <a:lnTo>
                  <a:pt x="344273" y="323253"/>
                </a:lnTo>
                <a:lnTo>
                  <a:pt x="346320" y="323253"/>
                </a:lnTo>
                <a:lnTo>
                  <a:pt x="394917" y="323253"/>
                </a:lnTo>
                <a:cubicBezTo>
                  <a:pt x="409157" y="323253"/>
                  <a:pt x="425356" y="312145"/>
                  <a:pt x="425356" y="298016"/>
                </a:cubicBezTo>
                <a:cubicBezTo>
                  <a:pt x="425356" y="283887"/>
                  <a:pt x="409157" y="272690"/>
                  <a:pt x="394917" y="272690"/>
                </a:cubicBezTo>
                <a:lnTo>
                  <a:pt x="324068" y="272690"/>
                </a:lnTo>
                <a:cubicBezTo>
                  <a:pt x="318016" y="272690"/>
                  <a:pt x="313922" y="268691"/>
                  <a:pt x="313922" y="262649"/>
                </a:cubicBezTo>
                <a:cubicBezTo>
                  <a:pt x="313922" y="256517"/>
                  <a:pt x="318016" y="252519"/>
                  <a:pt x="324068" y="252519"/>
                </a:cubicBezTo>
                <a:lnTo>
                  <a:pt x="435414" y="252519"/>
                </a:lnTo>
                <a:cubicBezTo>
                  <a:pt x="449655" y="252519"/>
                  <a:pt x="465854" y="241411"/>
                  <a:pt x="465854" y="227193"/>
                </a:cubicBezTo>
                <a:cubicBezTo>
                  <a:pt x="465854" y="213064"/>
                  <a:pt x="449655" y="201956"/>
                  <a:pt x="435414" y="201956"/>
                </a:cubicBezTo>
                <a:lnTo>
                  <a:pt x="334215" y="201956"/>
                </a:lnTo>
                <a:cubicBezTo>
                  <a:pt x="328074" y="201956"/>
                  <a:pt x="324068" y="197868"/>
                  <a:pt x="324068" y="191825"/>
                </a:cubicBezTo>
                <a:cubicBezTo>
                  <a:pt x="324068" y="185783"/>
                  <a:pt x="328074" y="181695"/>
                  <a:pt x="334215" y="181695"/>
                </a:cubicBezTo>
                <a:lnTo>
                  <a:pt x="556995" y="181695"/>
                </a:lnTo>
                <a:cubicBezTo>
                  <a:pt x="571147" y="181695"/>
                  <a:pt x="587346" y="170587"/>
                  <a:pt x="587346" y="156458"/>
                </a:cubicBezTo>
                <a:cubicBezTo>
                  <a:pt x="587346" y="142329"/>
                  <a:pt x="571147" y="131221"/>
                  <a:pt x="556995" y="131221"/>
                </a:cubicBezTo>
                <a:lnTo>
                  <a:pt x="273424" y="131221"/>
                </a:lnTo>
                <a:cubicBezTo>
                  <a:pt x="267372" y="131221"/>
                  <a:pt x="263278" y="127133"/>
                  <a:pt x="263278" y="121091"/>
                </a:cubicBezTo>
                <a:cubicBezTo>
                  <a:pt x="263278" y="115048"/>
                  <a:pt x="267372" y="110960"/>
                  <a:pt x="273424" y="110960"/>
                </a:cubicBezTo>
                <a:cubicBezTo>
                  <a:pt x="298702" y="110960"/>
                  <a:pt x="352372" y="88745"/>
                  <a:pt x="377739" y="63419"/>
                </a:cubicBezTo>
                <a:cubicBezTo>
                  <a:pt x="386817" y="54355"/>
                  <a:pt x="386817" y="34094"/>
                  <a:pt x="378718" y="24053"/>
                </a:cubicBezTo>
                <a:cubicBezTo>
                  <a:pt x="371686" y="14900"/>
                  <a:pt x="359493" y="20943"/>
                  <a:pt x="350414" y="28052"/>
                </a:cubicBezTo>
                <a:cubicBezTo>
                  <a:pt x="313922" y="54355"/>
                  <a:pt x="240047" y="70528"/>
                  <a:pt x="202576" y="70528"/>
                </a:cubicBezTo>
                <a:cubicBezTo>
                  <a:pt x="120513" y="70528"/>
                  <a:pt x="91142" y="132199"/>
                  <a:pt x="90163" y="135220"/>
                </a:cubicBezTo>
                <a:cubicBezTo>
                  <a:pt x="89095" y="139308"/>
                  <a:pt x="85089" y="141263"/>
                  <a:pt x="80995" y="141263"/>
                </a:cubicBezTo>
                <a:lnTo>
                  <a:pt x="10146" y="141263"/>
                </a:lnTo>
                <a:cubicBezTo>
                  <a:pt x="4094" y="141263"/>
                  <a:pt x="0" y="137264"/>
                  <a:pt x="0" y="131221"/>
                </a:cubicBezTo>
                <a:cubicBezTo>
                  <a:pt x="0" y="125090"/>
                  <a:pt x="4094" y="121091"/>
                  <a:pt x="10146" y="121091"/>
                </a:cubicBezTo>
                <a:lnTo>
                  <a:pt x="74943" y="121091"/>
                </a:lnTo>
                <a:cubicBezTo>
                  <a:pt x="85089" y="102874"/>
                  <a:pt x="121492" y="50267"/>
                  <a:pt x="202576" y="50267"/>
                </a:cubicBezTo>
                <a:cubicBezTo>
                  <a:pt x="241027" y="50267"/>
                  <a:pt x="307869" y="33117"/>
                  <a:pt x="338220" y="11879"/>
                </a:cubicBezTo>
                <a:cubicBezTo>
                  <a:pt x="354419" y="238"/>
                  <a:pt x="367080" y="-1273"/>
                  <a:pt x="376326" y="7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99592" y="4037883"/>
            <a:ext cx="7416824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8"/>
          <p:cNvSpPr/>
          <p:nvPr/>
        </p:nvSpPr>
        <p:spPr>
          <a:xfrm>
            <a:off x="395538" y="2204864"/>
            <a:ext cx="2595895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不同网龄用户的业务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</a:p>
        </p:txBody>
      </p:sp>
      <p:sp>
        <p:nvSpPr>
          <p:cNvPr id="59" name="Rectangle 18"/>
          <p:cNvSpPr/>
          <p:nvPr/>
        </p:nvSpPr>
        <p:spPr>
          <a:xfrm>
            <a:off x="395536" y="4077072"/>
            <a:ext cx="2740567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业务口碑提升用户套餐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排行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68986" y="4296121"/>
            <a:ext cx="3133417" cy="2992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年内新用户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47864" y="4278809"/>
            <a:ext cx="2588558" cy="29929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年用户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058443" y="4285722"/>
            <a:ext cx="2585523" cy="29929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72000" tIns="72000" rIns="72000" bIns="7200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年老用户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" name="Table 3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20493928"/>
              </p:ext>
            </p:extLst>
          </p:nvPr>
        </p:nvGraphicFramePr>
        <p:xfrm>
          <a:off x="3466157" y="2302206"/>
          <a:ext cx="4896541" cy="361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44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11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年内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2-3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3-4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4-5</a:t>
                      </a:r>
                      <a:r>
                        <a:rPr lang="zh-CN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年以上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4035"/>
              </p:ext>
            </p:extLst>
          </p:nvPr>
        </p:nvGraphicFramePr>
        <p:xfrm>
          <a:off x="3143240" y="4760181"/>
          <a:ext cx="2571768" cy="1755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969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546193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440798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3048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48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190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大王卡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59.7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滴滴大王卡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蚂蚁大宝卡                 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45.1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-36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36.4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5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79.9</a:t>
                      </a:r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2GB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100MB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国内流量套餐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28.6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如意通其它卡           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27.3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251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49.9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1GB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26.3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197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元基本套餐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24.9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graphicFrame>
        <p:nvGraphicFramePr>
          <p:cNvPr id="22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0632"/>
              </p:ext>
            </p:extLst>
          </p:nvPr>
        </p:nvGraphicFramePr>
        <p:xfrm>
          <a:off x="5857883" y="4760180"/>
          <a:ext cx="2857521" cy="17392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077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832064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375704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3386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0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畅爽全国冰激凌套餐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</a:t>
                      </a:r>
                      <a:r>
                        <a:rPr lang="zh-CN" altLang="en-US" sz="800" b="0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档</a:t>
                      </a:r>
                      <a:endParaRPr lang="zh-CN" altLang="en-US" sz="800" b="0" i="0" u="none" strike="noStrike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30.6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主副卡业务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语音副卡基本套餐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WCDMA(3G)-66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元基本套餐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19.4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智慧沃家共享版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成员套内产品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世界风标准套餐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16.2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73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全国流量包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49.91GB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14.1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全国套餐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-16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畅爽全国冰激凌套餐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398</a:t>
                      </a:r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3.2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5292080" y="3933056"/>
            <a:ext cx="1080120" cy="280305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5"/>
          <p:cNvSpPr/>
          <p:nvPr>
            <p:custDataLst>
              <p:tags r:id="rId8"/>
            </p:custDataLst>
          </p:nvPr>
        </p:nvSpPr>
        <p:spPr>
          <a:xfrm>
            <a:off x="6660232" y="2843444"/>
            <a:ext cx="864096" cy="108961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491261"/>
            <a:ext cx="28083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主要是冰激凌、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主副卡用户口碑提升最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35896" y="4491261"/>
            <a:ext cx="25922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淀的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用户仍然评价最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822" y="4500372"/>
            <a:ext cx="27746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老用户各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类适配套餐维系效果显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18965"/>
              </p:ext>
            </p:extLst>
          </p:nvPr>
        </p:nvGraphicFramePr>
        <p:xfrm>
          <a:off x="395536" y="4760180"/>
          <a:ext cx="2643206" cy="1763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746">
                  <a:extLst>
                    <a:ext uri="{9D8B030D-6E8A-4147-A177-3AD203B41FA5}">
                      <a16:colId xmlns:a16="http://schemas.microsoft.com/office/drawing/2014/main" xmlns="" val="3132393889"/>
                    </a:ext>
                  </a:extLst>
                </a:gridCol>
                <a:gridCol w="1569642">
                  <a:extLst>
                    <a:ext uri="{9D8B030D-6E8A-4147-A177-3AD203B41FA5}">
                      <a16:colId xmlns:a16="http://schemas.microsoft.com/office/drawing/2014/main" xmlns="" val="4142915606"/>
                    </a:ext>
                  </a:extLst>
                </a:gridCol>
                <a:gridCol w="357190">
                  <a:extLst>
                    <a:ext uri="{9D8B030D-6E8A-4147-A177-3AD203B41FA5}">
                      <a16:colId xmlns:a16="http://schemas.microsoft.com/office/drawing/2014/main" xmlns="" val="4144145959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25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套餐类型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样本量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NPS</a:t>
                      </a:r>
                      <a:endParaRPr lang="zh-CN" altLang="en-US" sz="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5713154"/>
                  </a:ext>
                </a:extLst>
              </a:tr>
              <a:tr h="2332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冰激凌畅爽省内套餐</a:t>
                      </a:r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99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元（河南）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90.9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98</a:t>
                      </a:r>
                      <a:r>
                        <a:rPr lang="zh-CN" altLang="en-US" sz="800" b="0" i="0" u="none" strike="noStrike" dirty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元流量王（内蒙）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70881729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rgbClr val="00B0F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省内流量王</a:t>
                      </a:r>
                      <a:endParaRPr lang="zh-CN" altLang="en-US" sz="800" b="0" i="0" u="none" strike="noStrike" dirty="0">
                        <a:solidFill>
                          <a:srgbClr val="00B0F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64.7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10232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本地冰激凌套餐（含副卡）</a:t>
                      </a:r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63.1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9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本地冰激凌套餐、智慧沃家手机套餐</a:t>
                      </a:r>
                      <a:endParaRPr lang="zh-CN" altLang="en-US" sz="7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56.1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9666502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大王卡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53.9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75068386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腾讯天王卡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52.6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18191594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滴滴大王卡</a:t>
                      </a:r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-58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元套餐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47.5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3799919"/>
                  </a:ext>
                </a:extLst>
              </a:tr>
              <a:tr h="220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智慧沃家共享版</a:t>
                      </a:r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-4G</a:t>
                      </a:r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成员套内产品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47.0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641098"/>
                  </a:ext>
                </a:extLst>
              </a:tr>
              <a:tr h="142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其他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38.1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58804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8587" y="916304"/>
            <a:ext cx="449353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新</a:t>
            </a: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老用户价格套餐口碑均提升，老用户维系效果显现。</a:t>
            </a:r>
            <a:endParaRPr lang="en-US" altLang="zh-CN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  <p:sp>
        <p:nvSpPr>
          <p:cNvPr id="27" name="矩形 32"/>
          <p:cNvSpPr>
            <a:spLocks noChangeArrowheads="1"/>
          </p:cNvSpPr>
          <p:nvPr/>
        </p:nvSpPr>
        <p:spPr bwMode="auto">
          <a:xfrm>
            <a:off x="568460" y="260648"/>
            <a:ext cx="7223758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移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网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业务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专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题分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析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95537" y="2107206"/>
            <a:ext cx="8371852" cy="453650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87824"/>
              </p:ext>
            </p:extLst>
          </p:nvPr>
        </p:nvGraphicFramePr>
        <p:xfrm>
          <a:off x="563883" y="3625242"/>
          <a:ext cx="3031962" cy="196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1093"/>
              </p:ext>
            </p:extLst>
          </p:nvPr>
        </p:nvGraphicFramePr>
        <p:xfrm>
          <a:off x="586394" y="5235945"/>
          <a:ext cx="295278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5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5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556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5905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7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1960" y="2683270"/>
            <a:ext cx="432048" cy="585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北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方宽带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7457" y="2142760"/>
            <a:ext cx="1008199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宽带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67" name="Rectangle 8"/>
          <p:cNvSpPr/>
          <p:nvPr/>
        </p:nvSpPr>
        <p:spPr>
          <a:xfrm>
            <a:off x="467457" y="2539254"/>
            <a:ext cx="31430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本季度，联通宽带整体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NPS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为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7.5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分；高于电信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0.6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分，高于移动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8.2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分。</a:t>
            </a:r>
            <a:endParaRPr lang="en-US" altLang="zh-CN" sz="1100" b="1" kern="0" dirty="0">
              <a:solidFill>
                <a:srgbClr val="FF0000"/>
              </a:solidFill>
              <a:ea typeface="微软雅黑" pitchFamily="34" charset="-122"/>
            </a:endParaRPr>
          </a:p>
        </p:txBody>
      </p:sp>
      <p:cxnSp>
        <p:nvCxnSpPr>
          <p:cNvPr id="4" name="Elbow Connector 3"/>
          <p:cNvCxnSpPr>
            <a:stCxn id="7" idx="1"/>
            <a:endCxn id="19" idx="3"/>
          </p:cNvCxnSpPr>
          <p:nvPr/>
        </p:nvCxnSpPr>
        <p:spPr>
          <a:xfrm rot="10800000" flipV="1">
            <a:off x="3595846" y="2975867"/>
            <a:ext cx="616115" cy="16313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97333"/>
              </p:ext>
            </p:extLst>
          </p:nvPr>
        </p:nvGraphicFramePr>
        <p:xfrm>
          <a:off x="5148064" y="2827286"/>
          <a:ext cx="3096344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48827"/>
              </p:ext>
            </p:extLst>
          </p:nvPr>
        </p:nvGraphicFramePr>
        <p:xfrm>
          <a:off x="5148064" y="4125032"/>
          <a:ext cx="301548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7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9" name="Elbow Connector 68"/>
          <p:cNvCxnSpPr>
            <a:stCxn id="70" idx="1"/>
            <a:endCxn id="19" idx="3"/>
          </p:cNvCxnSpPr>
          <p:nvPr/>
        </p:nvCxnSpPr>
        <p:spPr>
          <a:xfrm rot="10800000">
            <a:off x="3595846" y="4607242"/>
            <a:ext cx="616115" cy="10957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4211960" y="5410442"/>
            <a:ext cx="432048" cy="585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南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方宽带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9"/>
          <p:cNvSpPr/>
          <p:nvPr/>
        </p:nvSpPr>
        <p:spPr>
          <a:xfrm>
            <a:off x="4787824" y="4429132"/>
            <a:ext cx="397956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100" b="1" kern="0" dirty="0" smtClean="0">
                <a:solidFill>
                  <a:prstClr val="black"/>
                </a:solidFill>
                <a:ea typeface="微软雅黑" pitchFamily="34" charset="-122"/>
              </a:rPr>
              <a:t>南方与移动基本持平，落后电信</a:t>
            </a:r>
            <a:r>
              <a:rPr lang="en-US" altLang="zh-CN" sz="1100" b="1" kern="0" dirty="0" smtClean="0">
                <a:solidFill>
                  <a:prstClr val="black"/>
                </a:solidFill>
                <a:ea typeface="微软雅黑" pitchFamily="34" charset="-122"/>
              </a:rPr>
              <a:t>8.5</a:t>
            </a:r>
            <a:r>
              <a:rPr lang="zh-CN" altLang="en-US" sz="1100" b="1" kern="0" dirty="0" smtClean="0">
                <a:solidFill>
                  <a:prstClr val="black"/>
                </a:solidFill>
                <a:ea typeface="微软雅黑" pitchFamily="34" charset="-122"/>
              </a:rPr>
              <a:t>分。</a:t>
            </a:r>
            <a:endParaRPr lang="en-US" altLang="zh-CN" sz="1100" b="1" kern="0" dirty="0">
              <a:solidFill>
                <a:srgbClr val="0000CC"/>
              </a:solidFill>
              <a:ea typeface="微软雅黑" pitchFamily="34" charset="-122"/>
            </a:endParaRPr>
          </a:p>
        </p:txBody>
      </p:sp>
      <p:graphicFrame>
        <p:nvGraphicFramePr>
          <p:cNvPr id="7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43823"/>
              </p:ext>
            </p:extLst>
          </p:nvPr>
        </p:nvGraphicFramePr>
        <p:xfrm>
          <a:off x="5143504" y="4643446"/>
          <a:ext cx="3096344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3560"/>
              </p:ext>
            </p:extLst>
          </p:nvPr>
        </p:nvGraphicFramePr>
        <p:xfrm>
          <a:off x="5199858" y="6445590"/>
          <a:ext cx="301548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603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7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431647" y="1283712"/>
            <a:ext cx="871235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年一季度联通宽带整体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持续提升，环比上升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同比上升</a:t>
            </a: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分，上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升幅度较大；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持续提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大幅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领先电信</a:t>
            </a: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移动；南方环比小幅提升，与移动基本持平，落后电信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</a:p>
        </p:txBody>
      </p:sp>
      <p:sp>
        <p:nvSpPr>
          <p:cNvPr id="20" name="Rectangle 9"/>
          <p:cNvSpPr/>
          <p:nvPr/>
        </p:nvSpPr>
        <p:spPr>
          <a:xfrm>
            <a:off x="4787824" y="2231245"/>
            <a:ext cx="397956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100" b="1" kern="0" dirty="0">
                <a:solidFill>
                  <a:prstClr val="black"/>
                </a:solidFill>
                <a:ea typeface="微软雅黑" pitchFamily="34" charset="-122"/>
              </a:rPr>
              <a:t>北</a:t>
            </a:r>
            <a:r>
              <a:rPr lang="zh-CN" altLang="en-US" sz="1100" b="1" kern="0" dirty="0" smtClean="0">
                <a:solidFill>
                  <a:prstClr val="black"/>
                </a:solidFill>
                <a:ea typeface="微软雅黑" pitchFamily="34" charset="-122"/>
              </a:rPr>
              <a:t>方持续稳步提升，领先电信</a:t>
            </a:r>
            <a:r>
              <a:rPr lang="en-US" altLang="zh-CN" sz="1100" b="1" kern="0" dirty="0" smtClean="0">
                <a:solidFill>
                  <a:prstClr val="black"/>
                </a:solidFill>
                <a:ea typeface="微软雅黑" pitchFamily="34" charset="-122"/>
              </a:rPr>
              <a:t>10.5</a:t>
            </a:r>
            <a:r>
              <a:rPr lang="zh-CN" altLang="en-US" sz="1100" b="1" kern="0" dirty="0" smtClean="0">
                <a:solidFill>
                  <a:prstClr val="black"/>
                </a:solidFill>
                <a:ea typeface="微软雅黑" pitchFamily="34" charset="-122"/>
              </a:rPr>
              <a:t>分，领先移动</a:t>
            </a:r>
            <a:r>
              <a:rPr lang="en-US" altLang="zh-CN" sz="1100" b="1" kern="0" dirty="0" smtClean="0">
                <a:solidFill>
                  <a:prstClr val="black"/>
                </a:solidFill>
                <a:ea typeface="微软雅黑" pitchFamily="34" charset="-122"/>
              </a:rPr>
              <a:t>16.8</a:t>
            </a:r>
            <a:r>
              <a:rPr lang="zh-CN" altLang="en-US" sz="1100" b="1" kern="0" dirty="0" smtClean="0">
                <a:solidFill>
                  <a:prstClr val="black"/>
                </a:solidFill>
                <a:ea typeface="微软雅黑" pitchFamily="34" charset="-122"/>
              </a:rPr>
              <a:t>分。</a:t>
            </a:r>
            <a:endParaRPr lang="en-US" altLang="zh-CN" sz="1100" b="1" kern="0" dirty="0">
              <a:solidFill>
                <a:srgbClr val="0000CC"/>
              </a:solidFill>
              <a:ea typeface="微软雅黑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宽带整体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587" y="916304"/>
            <a:ext cx="449353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 sz="1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15"/>
              </a:rPr>
              <a:t>宽带整体持续提升，北方大幅领先友商，南方落后电信</a:t>
            </a:r>
            <a:endParaRPr lang="en-US" altLang="zh-CN" sz="1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15"/>
            </a:endParaRPr>
          </a:p>
        </p:txBody>
      </p:sp>
    </p:spTree>
    <p:extLst>
      <p:ext uri="{BB962C8B-B14F-4D97-AF65-F5344CB8AC3E}">
        <p14:creationId xmlns:p14="http://schemas.microsoft.com/office/powerpoint/2010/main" val="168665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14990" y="4175828"/>
            <a:ext cx="8371852" cy="22573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48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9676"/>
              </p:ext>
            </p:extLst>
          </p:nvPr>
        </p:nvGraphicFramePr>
        <p:xfrm>
          <a:off x="572449" y="6251480"/>
          <a:ext cx="242949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14990" y="1844488"/>
            <a:ext cx="8371852" cy="225572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2745" y="1858136"/>
            <a:ext cx="1152215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北方专项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2745" y="4175829"/>
            <a:ext cx="1152215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南方</a:t>
            </a:r>
            <a:r>
              <a:rPr lang="zh-CN" altLang="en-US" dirty="0"/>
              <a:t>专项</a:t>
            </a:r>
            <a:r>
              <a:rPr lang="en-US" altLang="zh-CN" dirty="0" smtClean="0"/>
              <a:t>NPS</a:t>
            </a:r>
            <a:endParaRPr lang="zh-CN" altLang="en-US" dirty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68460" y="260648"/>
            <a:ext cx="6084024" cy="4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年一季度</a:t>
            </a:r>
            <a:r>
              <a:rPr lang="en-US" altLang="zh-CN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NPS</a:t>
            </a:r>
            <a:r>
              <a:rPr lang="zh-CN" altLang="en-US" sz="2400" b="1" dirty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口碑分</a:t>
            </a:r>
            <a:r>
              <a:rPr lang="zh-CN" altLang="en-US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析 </a:t>
            </a:r>
            <a:r>
              <a:rPr lang="en-US" altLang="zh-CN" sz="2400" b="1" dirty="0" smtClean="0">
                <a:solidFill>
                  <a:srgbClr val="202A36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宽</a:t>
            </a:r>
            <a:r>
              <a:rPr lang="zh-CN" altLang="en-US" sz="2400" b="1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带专项</a:t>
            </a:r>
            <a:endParaRPr lang="zh-CN" altLang="en-US" sz="1000" b="1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4379" y="4432937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领先移动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5.3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分，落后电信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20.3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62691" y="4432937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落后移动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4.6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分，领先电信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29.6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16949" y="4471037"/>
            <a:ext cx="1778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落后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2.7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落后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0.6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91744" y="1869864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268" y="1869864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67949" y="1869864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2849" y="2120124"/>
            <a:ext cx="2165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领先移动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31.3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分，领先电信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13.8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04521" y="2120124"/>
            <a:ext cx="1961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落后移动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29.2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分，落后电信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9.4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12880" y="2120124"/>
            <a:ext cx="201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领先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移动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3.7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分，领先电信</a:t>
            </a:r>
            <a:r>
              <a:rPr kumimoji="1"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4.9</a:t>
            </a:r>
            <a:r>
              <a:rPr kumimoji="1"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</a:t>
            </a:r>
            <a:endParaRPr kumimoji="1" lang="en-US" altLang="zh-CN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91744" y="4204796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77958" y="4198634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50839" y="4236734"/>
            <a:ext cx="576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9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11438"/>
              </p:ext>
            </p:extLst>
          </p:nvPr>
        </p:nvGraphicFramePr>
        <p:xfrm>
          <a:off x="571472" y="3888660"/>
          <a:ext cx="242949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92714"/>
              </p:ext>
            </p:extLst>
          </p:nvPr>
        </p:nvGraphicFramePr>
        <p:xfrm>
          <a:off x="3357554" y="3898499"/>
          <a:ext cx="24294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20964"/>
              </p:ext>
            </p:extLst>
          </p:nvPr>
        </p:nvGraphicFramePr>
        <p:xfrm>
          <a:off x="6153734" y="3888666"/>
          <a:ext cx="24294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80665"/>
              </p:ext>
            </p:extLst>
          </p:nvPr>
        </p:nvGraphicFramePr>
        <p:xfrm>
          <a:off x="3296618" y="6235286"/>
          <a:ext cx="242949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44697"/>
              </p:ext>
            </p:extLst>
          </p:nvPr>
        </p:nvGraphicFramePr>
        <p:xfrm>
          <a:off x="6082700" y="6251480"/>
          <a:ext cx="242949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199475163"/>
                    </a:ext>
                  </a:extLst>
                </a:gridCol>
                <a:gridCol w="4858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5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矩形 35"/>
          <p:cNvSpPr/>
          <p:nvPr/>
        </p:nvSpPr>
        <p:spPr>
          <a:xfrm>
            <a:off x="357158" y="980728"/>
            <a:ext cx="8679338" cy="686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北方：网络持续提升，且有较大竞争优势；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业务与友商差距明显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；服务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幅提升且领先于友商；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南方：网络持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续提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升，处于竞争中游；业务环比小幅回落，略低于移动；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服务持续提升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图表 39"/>
          <p:cNvGraphicFramePr/>
          <p:nvPr>
            <p:extLst>
              <p:ext uri="{D42A27DB-BD31-4B8C-83A1-F6EECF244321}">
                <p14:modId xmlns:p14="http://schemas.microsoft.com/office/powerpoint/2010/main" val="2306646313"/>
              </p:ext>
            </p:extLst>
          </p:nvPr>
        </p:nvGraphicFramePr>
        <p:xfrm>
          <a:off x="5929322" y="1935635"/>
          <a:ext cx="2857520" cy="200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图表 48"/>
          <p:cNvGraphicFramePr/>
          <p:nvPr>
            <p:extLst>
              <p:ext uri="{D42A27DB-BD31-4B8C-83A1-F6EECF244321}">
                <p14:modId xmlns:p14="http://schemas.microsoft.com/office/powerpoint/2010/main" val="1632447858"/>
              </p:ext>
            </p:extLst>
          </p:nvPr>
        </p:nvGraphicFramePr>
        <p:xfrm>
          <a:off x="3091256" y="4367456"/>
          <a:ext cx="2857520" cy="178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图表 50"/>
          <p:cNvGraphicFramePr/>
          <p:nvPr>
            <p:extLst>
              <p:ext uri="{D42A27DB-BD31-4B8C-83A1-F6EECF244321}">
                <p14:modId xmlns:p14="http://schemas.microsoft.com/office/powerpoint/2010/main" val="173873088"/>
              </p:ext>
            </p:extLst>
          </p:nvPr>
        </p:nvGraphicFramePr>
        <p:xfrm>
          <a:off x="5877338" y="3543994"/>
          <a:ext cx="2857520" cy="257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图表 45"/>
          <p:cNvGraphicFramePr/>
          <p:nvPr>
            <p:extLst>
              <p:ext uri="{D42A27DB-BD31-4B8C-83A1-F6EECF244321}">
                <p14:modId xmlns:p14="http://schemas.microsoft.com/office/powerpoint/2010/main" val="265060269"/>
              </p:ext>
            </p:extLst>
          </p:nvPr>
        </p:nvGraphicFramePr>
        <p:xfrm>
          <a:off x="357158" y="4310766"/>
          <a:ext cx="2857520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3" name="图表 34"/>
          <p:cNvGraphicFramePr/>
          <p:nvPr>
            <p:extLst>
              <p:ext uri="{D42A27DB-BD31-4B8C-83A1-F6EECF244321}">
                <p14:modId xmlns:p14="http://schemas.microsoft.com/office/powerpoint/2010/main" val="2743463523"/>
              </p:ext>
            </p:extLst>
          </p:nvPr>
        </p:nvGraphicFramePr>
        <p:xfrm>
          <a:off x="3071802" y="1787564"/>
          <a:ext cx="2857520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图表 37"/>
          <p:cNvGraphicFramePr/>
          <p:nvPr>
            <p:extLst>
              <p:ext uri="{D42A27DB-BD31-4B8C-83A1-F6EECF244321}">
                <p14:modId xmlns:p14="http://schemas.microsoft.com/office/powerpoint/2010/main" val="1606198117"/>
              </p:ext>
            </p:extLst>
          </p:nvPr>
        </p:nvGraphicFramePr>
        <p:xfrm>
          <a:off x="312588" y="2220542"/>
          <a:ext cx="2928958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20088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J1XEi3aRUWhhJD9Aiaiy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7grM2EQUSALd12_Nya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Twi8dNL0q8cs4ywQ8uT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hz4PW_gUycfQPM9N8.Ww"/>
</p:tagLst>
</file>

<file path=ppt/theme/theme1.xml><?xml version="1.0" encoding="utf-8"?>
<a:theme xmlns:a="http://schemas.openxmlformats.org/drawingml/2006/main" name="7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主题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22536</TotalTime>
  <Words>4978</Words>
  <Application>Microsoft Office PowerPoint</Application>
  <PresentationFormat>全屏显示(4:3)</PresentationFormat>
  <Paragraphs>1428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   谢！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He(联通集团客户服务部)</dc:creator>
  <cp:lastModifiedBy>何璐</cp:lastModifiedBy>
  <cp:revision>1398</cp:revision>
  <cp:lastPrinted>2018-04-19T02:54:29Z</cp:lastPrinted>
  <dcterms:created xsi:type="dcterms:W3CDTF">2017-07-18T02:33:17Z</dcterms:created>
  <dcterms:modified xsi:type="dcterms:W3CDTF">2018-04-19T03:05:13Z</dcterms:modified>
</cp:coreProperties>
</file>