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PS\01&#32489;&#25928;&#32771;&#26680;\2018&#24180;KPI&#32771;&#26680;\&#19987;&#19994;&#32447;\&#22269;&#38469;&#37096;\&#22269;&#38469;&#37096;NPS&#25104;&#3248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国际部考核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tx2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Sheet1!$A$18:$A$23</c:f>
              <c:strCache>
                <c:ptCount val="6"/>
                <c:pt idx="0">
                  <c:v>2016Q4</c:v>
                </c:pt>
                <c:pt idx="1">
                  <c:v>2017Q1</c:v>
                </c:pt>
                <c:pt idx="2">
                  <c:v>201710</c:v>
                </c:pt>
                <c:pt idx="3">
                  <c:v>201711</c:v>
                </c:pt>
                <c:pt idx="4">
                  <c:v>201801</c:v>
                </c:pt>
                <c:pt idx="5">
                  <c:v>201802</c:v>
                </c:pt>
              </c:strCache>
            </c:strRef>
          </c:cat>
          <c:val>
            <c:numRef>
              <c:f>Sheet1!$B$18:$B$23</c:f>
              <c:numCache>
                <c:formatCode>0.0</c:formatCode>
                <c:ptCount val="6"/>
                <c:pt idx="0">
                  <c:v>-8.6923941551142754</c:v>
                </c:pt>
                <c:pt idx="1">
                  <c:v>-2.6021337496747332</c:v>
                </c:pt>
                <c:pt idx="2">
                  <c:v>3.9745627980922098</c:v>
                </c:pt>
                <c:pt idx="3">
                  <c:v>9.1080698442661632</c:v>
                </c:pt>
                <c:pt idx="4">
                  <c:v>18.49577897160399</c:v>
                </c:pt>
                <c:pt idx="5">
                  <c:v>17.20430107526882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Sheet1!$C$17</c:f>
              <c:strCache>
                <c:ptCount val="1"/>
                <c:pt idx="0">
                  <c:v>国际业务整体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rgbClr val="C0000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Sheet1!$A$18:$A$23</c:f>
              <c:strCache>
                <c:ptCount val="6"/>
                <c:pt idx="0">
                  <c:v>2016Q4</c:v>
                </c:pt>
                <c:pt idx="1">
                  <c:v>2017Q1</c:v>
                </c:pt>
                <c:pt idx="2">
                  <c:v>201710</c:v>
                </c:pt>
                <c:pt idx="3">
                  <c:v>201711</c:v>
                </c:pt>
                <c:pt idx="4">
                  <c:v>201801</c:v>
                </c:pt>
                <c:pt idx="5">
                  <c:v>201802</c:v>
                </c:pt>
              </c:strCache>
            </c:strRef>
          </c:cat>
          <c:val>
            <c:numRef>
              <c:f>Sheet1!$C$18:$C$23</c:f>
              <c:numCache>
                <c:formatCode>0.0</c:formatCode>
                <c:ptCount val="6"/>
                <c:pt idx="0">
                  <c:v>-16.3</c:v>
                </c:pt>
                <c:pt idx="1">
                  <c:v>-13</c:v>
                </c:pt>
                <c:pt idx="2">
                  <c:v>-1.9</c:v>
                </c:pt>
                <c:pt idx="3">
                  <c:v>2.0213577421815407</c:v>
                </c:pt>
                <c:pt idx="4">
                  <c:v>12.164691203992515</c:v>
                </c:pt>
                <c:pt idx="5">
                  <c:v>10.51298290056998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235456"/>
        <c:axId val="263524352"/>
      </c:lineChart>
      <c:catAx>
        <c:axId val="263235456"/>
        <c:scaling>
          <c:orientation val="minMax"/>
        </c:scaling>
        <c:delete val="0"/>
        <c:axPos val="b"/>
        <c:majorTickMark val="out"/>
        <c:minorTickMark val="none"/>
        <c:tickLblPos val="low"/>
        <c:crossAx val="263524352"/>
        <c:crosses val="autoZero"/>
        <c:auto val="1"/>
        <c:lblAlgn val="ctr"/>
        <c:lblOffset val="100"/>
        <c:noMultiLvlLbl val="0"/>
      </c:catAx>
      <c:valAx>
        <c:axId val="263524352"/>
        <c:scaling>
          <c:orientation val="minMax"/>
          <c:min val="-25"/>
        </c:scaling>
        <c:delete val="0"/>
        <c:axPos val="l"/>
        <c:numFmt formatCode="0.0" sourceLinked="1"/>
        <c:majorTickMark val="out"/>
        <c:minorTickMark val="none"/>
        <c:tickLblPos val="nextTo"/>
        <c:crossAx val="263235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3EFFB-A67F-435C-9952-0E7541B36C54}" type="datetimeFigureOut">
              <a:rPr lang="zh-CN" altLang="en-US" smtClean="0"/>
              <a:t>2018-4-8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6B067-89EC-4946-80C6-FD2CA5E4D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6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链接目标值设定方法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4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D46A1-D87A-4343-A277-30863EE656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4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6" y="214317"/>
            <a:ext cx="7115175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071563"/>
            <a:ext cx="8501062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1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5012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28663" y="274638"/>
            <a:ext cx="6000792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- </a:t>
            </a:r>
            <a:fld id="{CF4F6B28-6CC3-4C93-A47B-B4975980D8E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607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- </a:t>
            </a:r>
            <a:fld id="{CF4F6B28-6CC3-4C93-A47B-B4975980D8E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prstClr val="black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9440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 descr="Picture 10"/>
          <p:cNvPicPr>
            <a:picLocks noChangeAspect="1"/>
          </p:cNvPicPr>
          <p:nvPr/>
        </p:nvPicPr>
        <p:blipFill>
          <a:blip r:embed="rId2" cstate="print">
            <a:extLst/>
          </a:blip>
          <a:srcRect l="4971" t="1717" r="74190" b="70428"/>
          <a:stretch>
            <a:fillRect/>
          </a:stretch>
        </p:blipFill>
        <p:spPr>
          <a:xfrm>
            <a:off x="7786688" y="5287238"/>
            <a:ext cx="1357314" cy="1571627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直接连接符 8"/>
          <p:cNvSpPr/>
          <p:nvPr/>
        </p:nvSpPr>
        <p:spPr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32" name="Picture 9" descr="Picture 9"/>
          <p:cNvPicPr>
            <a:picLocks noChangeAspect="1"/>
          </p:cNvPicPr>
          <p:nvPr/>
        </p:nvPicPr>
        <p:blipFill>
          <a:blip r:embed="rId3" cstate="print">
            <a:extLst/>
          </a:blip>
          <a:srcRect l="10513" t="10342" r="12414" b="6896"/>
          <a:stretch>
            <a:fillRect/>
          </a:stretch>
        </p:blipFill>
        <p:spPr>
          <a:xfrm>
            <a:off x="7470774" y="52391"/>
            <a:ext cx="1379539" cy="100330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252304" y="144471"/>
            <a:ext cx="7164000" cy="649290"/>
          </a:xfrm>
          <a:prstGeom prst="rect">
            <a:avLst/>
          </a:prstGeom>
        </p:spPr>
        <p:txBody>
          <a:bodyPr lIns="45713" tIns="45713" rIns="45713" bIns="45713"/>
          <a:lstStyle>
            <a:lvl1pPr marL="361886" indent="-361886">
              <a:defRPr b="1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66091" y="6422716"/>
            <a:ext cx="273642" cy="264241"/>
          </a:xfrm>
          <a:prstGeom prst="rect">
            <a:avLst/>
          </a:prstGeom>
        </p:spPr>
        <p:txBody>
          <a:bodyPr lIns="45713" tIns="45713" rIns="45713" bIns="45713" anchor="t"/>
          <a:lstStyle>
            <a:lvl1pPr algn="ctr" defTabSz="914243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714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592" y="6592695"/>
            <a:ext cx="658813" cy="262209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fld id="{32E5DD86-CDB3-456F-8486-B15A811FCF9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29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98"/>
            <a:ext cx="91440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88" y="6255613"/>
            <a:ext cx="1234604" cy="24620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r" defTabSz="91424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 smtClean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>
            <a:grpSpLocks/>
          </p:cNvGrpSpPr>
          <p:nvPr userDrawn="1"/>
        </p:nvGrpSpPr>
        <p:grpSpPr bwMode="auto">
          <a:xfrm>
            <a:off x="560391" y="6381749"/>
            <a:ext cx="287337" cy="287339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 userDrawn="1"/>
        </p:nvGrpSpPr>
        <p:grpSpPr bwMode="auto">
          <a:xfrm>
            <a:off x="250833" y="6670677"/>
            <a:ext cx="287338" cy="287339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214697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2420888"/>
            <a:ext cx="8207375" cy="2016224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</a:t>
            </a:r>
            <a:r>
              <a:rPr lang="zh-CN" altLang="en-US" dirty="0" smtClean="0"/>
              <a:t>标题：雅黑</a:t>
            </a:r>
            <a:r>
              <a:rPr lang="en-US" altLang="zh-CN" smtClean="0"/>
              <a:t>/44pt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52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98"/>
            <a:ext cx="91440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88" y="6255613"/>
            <a:ext cx="1234604" cy="24620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r" defTabSz="91424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 smtClean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>
            <a:grpSpLocks/>
          </p:cNvGrpSpPr>
          <p:nvPr userDrawn="1"/>
        </p:nvGrpSpPr>
        <p:grpSpPr bwMode="auto">
          <a:xfrm>
            <a:off x="560391" y="6381749"/>
            <a:ext cx="287337" cy="287339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 userDrawn="1"/>
        </p:nvGrpSpPr>
        <p:grpSpPr bwMode="auto">
          <a:xfrm>
            <a:off x="250833" y="6670677"/>
            <a:ext cx="287338" cy="287339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214697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2420888"/>
            <a:ext cx="8207375" cy="2016224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</a:t>
            </a:r>
            <a:r>
              <a:rPr lang="zh-CN" altLang="en-US" dirty="0" smtClean="0"/>
              <a:t>标题：雅黑</a:t>
            </a:r>
            <a:r>
              <a:rPr lang="en-US" altLang="zh-CN" dirty="0" smtClean="0"/>
              <a:t>/44pt Arial/44pt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5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592" y="6592695"/>
            <a:ext cx="658813" cy="262209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fld id="{32E5DD86-CDB3-456F-8486-B15A811FCF9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78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74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52F2-8E38-5346-9685-65F1F4CAFCA0}" type="slidenum">
              <a:rPr kumimoji="1" lang="zh-CN" altLang="en-US" smtClean="0">
                <a:solidFill>
                  <a:srgbClr val="000000"/>
                </a:solidFill>
              </a:rPr>
              <a:pPr/>
              <a:t>‹#›</a:t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9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52F2-8E38-5346-9685-65F1F4CAFCA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5"/>
          <p:cNvSpPr txBox="1">
            <a:spLocks/>
          </p:cNvSpPr>
          <p:nvPr/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9B419-E827-DC40-B7CE-C018F9CAC10A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0" y="71441"/>
            <a:ext cx="9144000" cy="893762"/>
            <a:chOff x="0" y="71441"/>
            <a:chExt cx="12192000" cy="893762"/>
          </a:xfrm>
        </p:grpSpPr>
        <p:cxnSp>
          <p:nvCxnSpPr>
            <p:cNvPr id="9" name="直接连接符 7"/>
            <p:cNvCxnSpPr/>
            <p:nvPr userDrawn="1"/>
          </p:nvCxnSpPr>
          <p:spPr bwMode="auto">
            <a:xfrm>
              <a:off x="0" y="857250"/>
              <a:ext cx="12192000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549" y="71441"/>
              <a:ext cx="1484670" cy="89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16" y="5286375"/>
            <a:ext cx="1017984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8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71816"/>
              </p:ext>
            </p:extLst>
          </p:nvPr>
        </p:nvGraphicFramePr>
        <p:xfrm>
          <a:off x="539553" y="1748221"/>
          <a:ext cx="2308323" cy="4417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175"/>
                <a:gridCol w="1564148"/>
              </a:tblGrid>
              <a:tr h="3047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移网</a:t>
                      </a:r>
                      <a:r>
                        <a:rPr lang="zh-CN" altLang="en-US" sz="1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口碑包含</a:t>
                      </a:r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56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客户服务部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全部指标</a:t>
                      </a: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33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价格认可度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、套餐设计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、流量包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、账详单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清晰度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促销活动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宣传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业务办理方便快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捷</a:t>
                      </a:r>
                      <a:endParaRPr lang="en-US" altLang="zh-CN" sz="900" b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zh-CN" sz="9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  <a:r>
                        <a:rPr lang="zh-CN" altLang="en-US" sz="9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、提醒服务</a:t>
                      </a:r>
                      <a:endParaRPr lang="en-US" altLang="zh-CN" sz="9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  <a:r>
                        <a:rPr lang="zh-CN" altLang="en-US" sz="9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、不知情定制</a:t>
                      </a:r>
                      <a:endParaRPr lang="en-US" altLang="zh-CN" sz="9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9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、终端</a:t>
                      </a: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1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互联网运营部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</a:pP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在网</a:t>
                      </a: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年（含）以上老用户（不含</a:t>
                      </a: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2I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用户）移网口碑所有项目</a:t>
                      </a:r>
                      <a:endParaRPr lang="zh-CN" altLang="en-US" sz="9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网络发展部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、语音信号覆盖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、上网信号覆盖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、上网速度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5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运行维护部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、语音信号稳定性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、上网信号稳定性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、上网速度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国际公司（国际业务部）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单独测评，考核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个指标细项，详见附件。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32269"/>
              </p:ext>
            </p:extLst>
          </p:nvPr>
        </p:nvGraphicFramePr>
        <p:xfrm>
          <a:off x="2915428" y="1768532"/>
          <a:ext cx="2320258" cy="4396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023"/>
                <a:gridCol w="1572235"/>
              </a:tblGrid>
              <a:tr h="292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移网</a:t>
                      </a:r>
                      <a:r>
                        <a:rPr lang="zh-CN" altLang="en-US" sz="1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口碑包含</a:t>
                      </a:r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0098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实体渠道部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营业厅服务人员态度技能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营业厅业务办理方便快捷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营业厅现场运营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、促销活动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宣传</a:t>
                      </a:r>
                      <a:endParaRPr lang="en-US" altLang="zh-CN" sz="900" b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、终端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91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电子商务部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、电子渠道在线客服态度技能（</a:t>
                      </a:r>
                      <a:r>
                        <a:rPr lang="en-US" altLang="zh-CN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2I</a:t>
                      </a:r>
                      <a:r>
                        <a:rPr lang="zh-CN" altLang="en-US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用户）</a:t>
                      </a:r>
                    </a:p>
                    <a:p>
                      <a:pPr algn="l" fontAlgn="ctr"/>
                      <a:r>
                        <a:rPr lang="en-US" altLang="zh-CN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、电子渠道界面设计</a:t>
                      </a:r>
                    </a:p>
                    <a:p>
                      <a:pPr algn="l" fontAlgn="ctr"/>
                      <a:r>
                        <a:rPr lang="en-US" altLang="zh-CN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、电子渠道业务办理方便快捷</a:t>
                      </a:r>
                    </a:p>
                    <a:p>
                      <a:pPr algn="l" fontAlgn="ctr"/>
                      <a:r>
                        <a:rPr lang="en-US" altLang="zh-CN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、帐详单清晰度</a:t>
                      </a:r>
                      <a:b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、充值缴费方便快捷</a:t>
                      </a:r>
                      <a:b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、与互联网公司合作产品</a:t>
                      </a:r>
                      <a:b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、第三方充值缴费</a:t>
                      </a: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54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信息化部</a:t>
                      </a:r>
                      <a:endParaRPr lang="en-US" altLang="zh-CN" sz="1000" b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、产品计费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、提醒服务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、帐详单清晰度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900" b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、业务办理方便</a:t>
                      </a:r>
                      <a:r>
                        <a:rPr lang="zh-CN" altLang="en-US" sz="900" b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快捷（热线及营业厅渠道）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、业务办理成功率</a:t>
                      </a:r>
                      <a:b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、充值缴费方便</a:t>
                      </a:r>
                      <a:r>
                        <a:rPr lang="zh-CN" altLang="en-U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快捷</a:t>
                      </a:r>
                      <a:endParaRPr lang="en-US" altLang="zh-CN" sz="900" b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、垃圾短信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诈骗电话</a:t>
                      </a:r>
                      <a:endParaRPr lang="en-US" altLang="zh-CN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64371"/>
              </p:ext>
            </p:extLst>
          </p:nvPr>
        </p:nvGraphicFramePr>
        <p:xfrm>
          <a:off x="5755152" y="1733054"/>
          <a:ext cx="2633272" cy="44638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111"/>
                <a:gridCol w="1902161"/>
              </a:tblGrid>
              <a:tr h="3277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宽带口碑包含项目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客户服务部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ts val="1080"/>
                        </a:lnSpc>
                      </a:pP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全部指标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79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ts val="1080"/>
                        </a:lnSpc>
                      </a:pP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 1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、价格认可度</a:t>
                      </a:r>
                      <a:b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、宽带套餐设计合理</a:t>
                      </a:r>
                      <a:b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、市场主流品牌和品牌客户认可</a:t>
                      </a:r>
                      <a:b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、促销活动和宣传</a:t>
                      </a:r>
                      <a:b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、受理业务方便快捷</a:t>
                      </a:r>
                      <a:b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、宽带缴费</a:t>
                      </a:r>
                      <a:b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、宽带提醒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无理由停机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fontAlgn="ctr">
                        <a:lnSpc>
                          <a:spcPts val="1080"/>
                        </a:lnSpc>
                      </a:pP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8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、故障处理（北方）</a:t>
                      </a:r>
                      <a:endParaRPr lang="en-US" altLang="zh-CN" sz="9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fontAlgn="ctr">
                        <a:lnSpc>
                          <a:spcPts val="1080"/>
                        </a:lnSpc>
                      </a:pP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9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、上门安装和调试（北方）</a:t>
                      </a:r>
                      <a:endParaRPr lang="en-US" altLang="zh-CN" sz="9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fontAlgn="ctr">
                        <a:lnSpc>
                          <a:spcPts val="1080"/>
                        </a:lnSpc>
                      </a:pP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10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、家庭互联网应用及服务产品设计</a:t>
                      </a:r>
                      <a:endParaRPr lang="zh-CN" altLang="en-US" sz="9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77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网络发展部</a:t>
                      </a:r>
                      <a:endParaRPr lang="zh-CN" altLang="en-US" sz="1000" b="1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80"/>
                        </a:lnSpc>
                      </a:pPr>
                      <a:r>
                        <a:rPr lang="en-US" altLang="zh-CN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、上网速度</a:t>
                      </a:r>
                      <a:b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、上网速度稳定性</a:t>
                      </a:r>
                      <a:b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、网速达标</a:t>
                      </a:r>
                      <a:endParaRPr lang="zh-CN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8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运行维护部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80"/>
                        </a:lnSpc>
                      </a:pPr>
                      <a:r>
                        <a:rPr lang="en-US" altLang="zh-CN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、上网故障</a:t>
                      </a:r>
                      <a:b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、上网连接稳定性</a:t>
                      </a:r>
                      <a:b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、上网速度</a:t>
                      </a:r>
                      <a:b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、上网速度稳定性</a:t>
                      </a:r>
                      <a:b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、网速达标</a:t>
                      </a:r>
                      <a:b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、故障处理（不含申报渠道）</a:t>
                      </a:r>
                      <a:b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、上门安装和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调试</a:t>
                      </a:r>
                      <a:endParaRPr lang="en-US" altLang="zh-CN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6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电子商务部</a:t>
                      </a:r>
                      <a:endParaRPr lang="zh-CN" altLang="en-US" sz="1000" b="1" i="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80"/>
                        </a:lnSpc>
                      </a:pP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1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、电子渠道或互联网渠道交费方便快捷</a:t>
                      </a:r>
                      <a:b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、电子渠道或互联网渠道受理业务方便快捷</a:t>
                      </a:r>
                      <a:endParaRPr lang="zh-CN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0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信息化部</a:t>
                      </a:r>
                      <a:endParaRPr lang="en-US" altLang="zh-CN" sz="1000" b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80"/>
                        </a:lnSpc>
                      </a:pPr>
                      <a:r>
                        <a:rPr lang="en-US" altLang="zh-CN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1</a:t>
                      </a:r>
                      <a:r>
                        <a:rPr lang="zh-CN" altLang="en-US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受理业务方便快捷</a:t>
                      </a:r>
                      <a:b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900" b="0" i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、宽带缴费</a:t>
                      </a:r>
                      <a:br>
                        <a:rPr lang="zh-CN" altLang="en-US" sz="900" b="0" i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900" b="0" i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、宽带提</a:t>
                      </a:r>
                      <a:r>
                        <a:rPr lang="zh-CN" altLang="en-US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醒</a:t>
                      </a:r>
                      <a:r>
                        <a:rPr lang="en-US" altLang="zh-CN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9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r>
                        <a:rPr lang="zh-CN" altLang="en-US" sz="900" b="0" i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理由停机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5536" y="1577558"/>
            <a:ext cx="4968553" cy="4731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2797" y="1442920"/>
            <a:ext cx="122413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移网指标</a:t>
            </a:r>
          </a:p>
        </p:txBody>
      </p:sp>
      <p:sp>
        <p:nvSpPr>
          <p:cNvPr id="14" name="矩形 13"/>
          <p:cNvSpPr/>
          <p:nvPr/>
        </p:nvSpPr>
        <p:spPr>
          <a:xfrm>
            <a:off x="5616116" y="1568958"/>
            <a:ext cx="2885690" cy="47403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6555" y="1412776"/>
            <a:ext cx="122413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宽带指标</a:t>
            </a:r>
          </a:p>
        </p:txBody>
      </p:sp>
      <p:sp>
        <p:nvSpPr>
          <p:cNvPr id="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一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.  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年高目标牵引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——</a:t>
            </a:r>
            <a:r>
              <a:rPr lang="en-US" altLang="zh-CN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NPS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任务拆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解（专业）</a:t>
            </a:r>
            <a:endParaRPr lang="zh-CN" altLang="en-US" sz="24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  <a:sym typeface="Calibri" pitchFamily="34" charset="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398777" y="980728"/>
            <a:ext cx="827767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00" indent="-3492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专业线：</a:t>
            </a:r>
            <a:r>
              <a:rPr lang="en-US" altLang="zh-CN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年指标细项比照</a:t>
            </a:r>
            <a:r>
              <a:rPr lang="en-US" altLang="zh-CN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年迭代优化调整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178" y="6423139"/>
            <a:ext cx="741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i="1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zh-CN" altLang="en-US" sz="1000" i="1" dirty="0" smtClean="0">
                <a:latin typeface="Microsoft YaHei" charset="-122"/>
                <a:ea typeface="Microsoft YaHei" charset="-122"/>
                <a:cs typeface="Microsoft YaHei" charset="-122"/>
              </a:rPr>
              <a:t>注：标识为红色的指标为较</a:t>
            </a:r>
            <a:r>
              <a:rPr kumimoji="1" lang="en-US" altLang="zh-CN" sz="1000" i="1" dirty="0" smtClean="0"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kumimoji="1" lang="zh-CN" altLang="en-US" sz="1000" i="1" dirty="0" smtClean="0">
                <a:latin typeface="Microsoft YaHei" charset="-122"/>
                <a:ea typeface="Microsoft YaHei" charset="-122"/>
                <a:cs typeface="Microsoft YaHei" charset="-122"/>
              </a:rPr>
              <a:t>年有变化指标。</a:t>
            </a:r>
          </a:p>
        </p:txBody>
      </p:sp>
    </p:spTree>
    <p:extLst>
      <p:ext uri="{BB962C8B-B14F-4D97-AF65-F5344CB8AC3E}">
        <p14:creationId xmlns:p14="http://schemas.microsoft.com/office/powerpoint/2010/main" val="174773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90424"/>
              </p:ext>
            </p:extLst>
          </p:nvPr>
        </p:nvGraphicFramePr>
        <p:xfrm>
          <a:off x="827584" y="2442159"/>
          <a:ext cx="7520726" cy="3507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23"/>
                <a:gridCol w="1368123"/>
                <a:gridCol w="1164588"/>
                <a:gridCol w="1240487"/>
                <a:gridCol w="1150888"/>
                <a:gridCol w="1228517"/>
              </a:tblGrid>
              <a:tr h="33499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lang="en-US" altLang="zh-CN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移网口碑自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改善评价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宽带口碑自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改善评价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年基准值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升目标值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年基准值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升目标值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2729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295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客户服务部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295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295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互联网运营部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5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网络发展部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-4.9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295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运行维护部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295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实体渠道部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5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电子商务部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62.6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295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814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国际公司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（国际业务部）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二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.  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年高目标牵引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——</a:t>
            </a:r>
            <a:r>
              <a:rPr lang="en-US" altLang="zh-CN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NPS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任务拆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解（专业）</a:t>
            </a:r>
            <a:endParaRPr lang="zh-CN" altLang="en-US" sz="24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  <a:sym typeface="Calibri" pitchFamily="34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398777" y="980728"/>
            <a:ext cx="8277679" cy="136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00" indent="-3492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将公司</a:t>
            </a:r>
            <a:r>
              <a:rPr lang="en-US" altLang="zh-CN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年整体改善目标（移网</a:t>
            </a:r>
            <a:r>
              <a:rPr lang="en-US" altLang="zh-CN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分，宽带</a:t>
            </a:r>
            <a:r>
              <a:rPr lang="en-US" altLang="zh-CN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分）分解至各专业线</a:t>
            </a:r>
            <a:endParaRPr lang="en-US" altLang="zh-CN" sz="16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年基准值取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年前三季度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年完成值延续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年计分办法，取四个季度中表现最佳的三个季度均值进行考核，对偶然性因素进行有效修正。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204" y="6135107"/>
            <a:ext cx="741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i="1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zh-CN" altLang="en-US" sz="1000" i="1" dirty="0" smtClean="0">
                <a:latin typeface="Microsoft YaHei" charset="-122"/>
                <a:ea typeface="Microsoft YaHei" charset="-122"/>
                <a:cs typeface="Microsoft YaHei" charset="-122"/>
              </a:rPr>
              <a:t>注：国际公司单独测评，采用互联网调研方式，取全年</a:t>
            </a:r>
            <a:r>
              <a:rPr kumimoji="1" lang="en-US" altLang="zh-CN" sz="1000" i="1" dirty="0" smtClean="0">
                <a:latin typeface="Microsoft YaHei" charset="-122"/>
                <a:ea typeface="Microsoft YaHei" charset="-122"/>
                <a:cs typeface="Microsoft YaHei" charset="-122"/>
              </a:rPr>
              <a:t>12</a:t>
            </a:r>
            <a:r>
              <a:rPr kumimoji="1" lang="zh-CN" altLang="en-US" sz="1000" i="1" dirty="0" smtClean="0">
                <a:latin typeface="Microsoft YaHei" charset="-122"/>
                <a:ea typeface="Microsoft YaHei" charset="-122"/>
                <a:cs typeface="Microsoft YaHei" charset="-122"/>
              </a:rPr>
              <a:t>个月中表现最佳的</a:t>
            </a:r>
            <a:r>
              <a:rPr kumimoji="1" lang="en-US" altLang="zh-CN" sz="1000" i="1" dirty="0" smtClean="0"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r>
              <a:rPr kumimoji="1" lang="zh-CN" altLang="en-US" sz="1000" i="1" dirty="0" smtClean="0">
                <a:latin typeface="Microsoft YaHei" charset="-122"/>
                <a:ea typeface="Microsoft YaHei" charset="-122"/>
                <a:cs typeface="Microsoft YaHei" charset="-122"/>
              </a:rPr>
              <a:t>个月成绩均值进行考核。</a:t>
            </a:r>
          </a:p>
        </p:txBody>
      </p:sp>
    </p:spTree>
    <p:extLst>
      <p:ext uri="{BB962C8B-B14F-4D97-AF65-F5344CB8AC3E}">
        <p14:creationId xmlns:p14="http://schemas.microsoft.com/office/powerpoint/2010/main" val="396868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52304" y="144471"/>
            <a:ext cx="7164000" cy="6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三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.  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年高目标牵引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——</a:t>
            </a:r>
            <a:r>
              <a:rPr lang="en-US" altLang="zh-CN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NPS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任务拆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Calibri" pitchFamily="34" charset="0"/>
              </a:rPr>
              <a:t>解（专业）</a:t>
            </a:r>
            <a:endParaRPr lang="zh-CN" altLang="en-US" sz="24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  <a:sym typeface="Calibri" pitchFamily="34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398777" y="980728"/>
            <a:ext cx="8277679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00" indent="-3492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根据公司</a:t>
            </a:r>
            <a:r>
              <a:rPr lang="en-US" altLang="zh-CN" sz="1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总部部门考核框架，“</a:t>
            </a:r>
            <a:r>
              <a:rPr lang="en-US" altLang="zh-CN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NPS</a:t>
            </a: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及申诉率”考核权重为</a:t>
            </a:r>
            <a:r>
              <a:rPr lang="en-US" altLang="zh-CN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。考核分值拆解如下：</a:t>
            </a:r>
            <a:endParaRPr lang="en-US" altLang="zh-CN" sz="16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申诉率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 7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分，其中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分考核综合口碑，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分考核部门口碑，综合口碑考核全集团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指标改善情况，部门口碑考核各部门承担的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指标改善情况。例如：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02195"/>
              </p:ext>
            </p:extLst>
          </p:nvPr>
        </p:nvGraphicFramePr>
        <p:xfrm>
          <a:off x="594266" y="2852936"/>
          <a:ext cx="7866166" cy="3024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382"/>
                <a:gridCol w="1004368"/>
                <a:gridCol w="723824"/>
                <a:gridCol w="821672"/>
                <a:gridCol w="834512"/>
                <a:gridCol w="3672408"/>
              </a:tblGrid>
              <a:tr h="3463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考核指标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目标值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权重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计分办法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>
                    <a:solidFill>
                      <a:schemeClr val="accent1"/>
                    </a:solidFill>
                  </a:tcPr>
                </a:tc>
              </a:tr>
              <a:tr h="4457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业绩指标</a:t>
                      </a:r>
                      <a:endParaRPr lang="en-US" altLang="zh-CN" sz="1200" b="0" i="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KPI</a:t>
                      </a:r>
                      <a:r>
                        <a:rPr lang="zh-CN" altLang="en-US" sz="120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NPS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及申诉率</a:t>
                      </a:r>
                      <a:endParaRPr lang="en-US" altLang="zh-CN" sz="1200" b="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2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分）</a:t>
                      </a:r>
                      <a:endParaRPr lang="zh-CN" altLang="en-US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申诉率</a:t>
                      </a:r>
                      <a:endParaRPr lang="zh-CN" altLang="en-US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管控目标</a:t>
                      </a:r>
                      <a:endParaRPr lang="zh-CN" altLang="en-US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</a:t>
                      </a:r>
                      <a:endParaRPr lang="en-US" altLang="zh-CN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/>
                </a:tc>
              </a:tr>
              <a:tr h="22322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NPS</a:t>
                      </a:r>
                      <a:endParaRPr lang="zh-CN" altLang="en-US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改善目标</a:t>
                      </a:r>
                      <a:endParaRPr lang="zh-CN" altLang="en-US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</a:t>
                      </a:r>
                      <a:endParaRPr lang="en-US" altLang="zh-CN" sz="120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得分 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 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综合口碑得分 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部门口碑得分</a:t>
                      </a:r>
                      <a:endParaRPr lang="en-US" altLang="zh-CN" sz="1200" b="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综合口碑得分：全集团实际提升值≥全集团目标值时，得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分，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0≤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全集团实际提升值＜全集团目标值时，线性计分，全集团实际提升值＜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时，不得分；</a:t>
                      </a:r>
                      <a:endParaRPr lang="en-US" altLang="zh-CN" sz="1200" b="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部门口碑得分：部门实际提升值≥部门目标值时，得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分，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0≤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部门实际提升值＜部门目标值时，线性计分，部门实际提升值＜</a:t>
                      </a:r>
                      <a:r>
                        <a:rPr lang="en-US" altLang="zh-CN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2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时，不得分。</a:t>
                      </a:r>
                      <a:endParaRPr lang="en-US" altLang="zh-CN" sz="1200" b="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799" marR="6799" marT="679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55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611560" y="3201761"/>
            <a:ext cx="7992888" cy="3395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26981" y="3047873"/>
            <a:ext cx="16371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历史趋势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336586" y="260648"/>
            <a:ext cx="629812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附件：国际业务部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考核</a:t>
            </a:r>
          </a:p>
        </p:txBody>
      </p:sp>
      <p:sp>
        <p:nvSpPr>
          <p:cNvPr id="24" name="矩形 23"/>
          <p:cNvSpPr/>
          <p:nvPr/>
        </p:nvSpPr>
        <p:spPr>
          <a:xfrm>
            <a:off x="611560" y="1292659"/>
            <a:ext cx="7992888" cy="1620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981" y="1138771"/>
            <a:ext cx="16371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包含指标细项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15816" y="1435578"/>
            <a:ext cx="3456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200" b="1" dirty="0">
                <a:latin typeface="微软雅黑" pitchFamily="34" charset="-122"/>
                <a:ea typeface="微软雅黑" pitchFamily="34" charset="-122"/>
              </a:rPr>
              <a:t>、服务部分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A: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流量用量提示信息及时性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B: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境内办理漫游权限开通及时性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方便性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C: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境外办理漫游权限开通及时性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方便性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D: 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漫游套餐的订制方便性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: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收到落地欢迎短信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F: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应急信息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提示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3568" y="1446548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200" b="1" dirty="0">
                <a:latin typeface="微软雅黑" pitchFamily="34" charset="-122"/>
                <a:ea typeface="微软雅黑" pitchFamily="34" charset="-122"/>
              </a:rPr>
              <a:t>、网络部分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A: 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漫游地上网速度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B: 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漫游地语音信号稳定性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C: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漫游地上网信号稳定性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D: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漫游地上网信号覆盖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E: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漫游地语音信号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覆盖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44" y="1446548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200" b="1" dirty="0">
                <a:latin typeface="微软雅黑" pitchFamily="34" charset="-122"/>
                <a:ea typeface="微软雅黑" pitchFamily="34" charset="-122"/>
              </a:rPr>
              <a:t>、业务部分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：套餐信息或境外资费宣传告知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93600" y="6309320"/>
            <a:ext cx="18722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1720" y="6193429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电话调研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265808" y="3789040"/>
            <a:ext cx="0" cy="27503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65808" y="6306527"/>
            <a:ext cx="461856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48064" y="6168028"/>
            <a:ext cx="9541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互联网调研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100109"/>
              </p:ext>
            </p:extLst>
          </p:nvPr>
        </p:nvGraphicFramePr>
        <p:xfrm>
          <a:off x="919714" y="3424386"/>
          <a:ext cx="7468710" cy="2769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49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smtClean="0"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1099</Words>
  <Application>Microsoft Office PowerPoint</Application>
  <PresentationFormat>全屏显示(4:3)</PresentationFormat>
  <Paragraphs>163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7_Office 主题</vt:lpstr>
      <vt:lpstr>一.  2018年高目标牵引——NPS任务拆解（专业）</vt:lpstr>
      <vt:lpstr>二.  2018年高目标牵引——NPS任务拆解（专业）</vt:lpstr>
      <vt:lpstr>三.  2018年高目标牵引——NPS任务拆解（专业）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二.  2018年高目标牵引——NPS任务拆解（专业）</dc:title>
  <dc:creator>何璐</dc:creator>
  <cp:lastModifiedBy>周明昱</cp:lastModifiedBy>
  <cp:revision>28</cp:revision>
  <dcterms:created xsi:type="dcterms:W3CDTF">2018-03-07T07:37:07Z</dcterms:created>
  <dcterms:modified xsi:type="dcterms:W3CDTF">2018-04-08T01:35:15Z</dcterms:modified>
</cp:coreProperties>
</file>