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notesSlides/notesSlide6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notesSlides/notesSlide7.xml" ContentType="application/vnd.openxmlformats-officedocument.presentationml.notesSlid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notesSlides/notesSlide8.xml" ContentType="application/vnd.openxmlformats-officedocument.presentationml.notesSlid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notesSlides/notesSlide9.xml" ContentType="application/vnd.openxmlformats-officedocument.presentationml.notesSlide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notesSlides/notesSlide10.xml" ContentType="application/vnd.openxmlformats-officedocument.presentationml.notesSlide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46.xml" ContentType="application/vnd.openxmlformats-officedocument.drawingml.chart+xml"/>
  <Override PartName="/ppt/notesSlides/notesSlide17.xml" ContentType="application/vnd.openxmlformats-officedocument.presentationml.notesSlide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8" r:id="rId2"/>
    <p:sldId id="259" r:id="rId3"/>
    <p:sldId id="260" r:id="rId4"/>
    <p:sldId id="261" r:id="rId5"/>
    <p:sldId id="323" r:id="rId6"/>
    <p:sldId id="263" r:id="rId7"/>
    <p:sldId id="264" r:id="rId8"/>
    <p:sldId id="265" r:id="rId9"/>
    <p:sldId id="378" r:id="rId10"/>
    <p:sldId id="267" r:id="rId11"/>
    <p:sldId id="362" r:id="rId12"/>
    <p:sldId id="326" r:id="rId13"/>
    <p:sldId id="368" r:id="rId14"/>
    <p:sldId id="379" r:id="rId15"/>
    <p:sldId id="272" r:id="rId16"/>
    <p:sldId id="380" r:id="rId17"/>
    <p:sldId id="274" r:id="rId18"/>
    <p:sldId id="328" r:id="rId19"/>
    <p:sldId id="381" r:id="rId20"/>
    <p:sldId id="329" r:id="rId21"/>
    <p:sldId id="363" r:id="rId22"/>
    <p:sldId id="364" r:id="rId23"/>
    <p:sldId id="365" r:id="rId24"/>
    <p:sldId id="366" r:id="rId25"/>
    <p:sldId id="367" r:id="rId26"/>
    <p:sldId id="336" r:id="rId27"/>
    <p:sldId id="283" r:id="rId28"/>
    <p:sldId id="337" r:id="rId29"/>
    <p:sldId id="338" r:id="rId30"/>
    <p:sldId id="339" r:id="rId31"/>
    <p:sldId id="340" r:id="rId32"/>
    <p:sldId id="373" r:id="rId33"/>
    <p:sldId id="342" r:id="rId34"/>
    <p:sldId id="343" r:id="rId35"/>
    <p:sldId id="351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5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F0"/>
    <a:srgbClr val="00B0F0"/>
    <a:srgbClr val="008EF0"/>
    <a:srgbClr val="F79646"/>
    <a:srgbClr val="008FF0"/>
    <a:srgbClr val="C0504D"/>
    <a:srgbClr val="E8E8F4"/>
    <a:srgbClr val="D0D8D4"/>
    <a:srgbClr val="F2F2FC"/>
    <a:srgbClr val="00A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0539" autoAdjust="0"/>
    <p:restoredTop sz="94434" autoAdjust="0"/>
  </p:normalViewPr>
  <p:slideViewPr>
    <p:cSldViewPr>
      <p:cViewPr varScale="1">
        <p:scale>
          <a:sx n="95" d="100"/>
          <a:sy n="95" d="100"/>
        </p:scale>
        <p:origin x="-468" y="-96"/>
      </p:cViewPr>
      <p:guideLst>
        <p:guide orient="horz" pos="225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0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1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2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3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4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5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6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7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8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0.xlsx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1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2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3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4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5.xlsx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6.xlsx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7.xlsx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8.xlsx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9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75"/>
      <c:rotY val="17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"/>
          <c:y val="4.1670494664863965E-2"/>
          <c:w val="1"/>
          <c:h val="0.7730582205714542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0"/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226-4DDA-934F-F406AFA90ED2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226-4DDA-934F-F406AFA90ED2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226-4DDA-934F-F406AFA90ED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电信</c:v>
                </c:pt>
                <c:pt idx="1">
                  <c:v>移动</c:v>
                </c:pt>
                <c:pt idx="2">
                  <c:v>联通</c:v>
                </c:pt>
              </c:strCache>
            </c:strRef>
          </c:cat>
          <c:val>
            <c:numRef>
              <c:f>Sheet1!$B$2:$B$4</c:f>
              <c:numCache>
                <c:formatCode>0.0_ </c:formatCode>
                <c:ptCount val="3"/>
                <c:pt idx="0">
                  <c:v>28.906610726968989</c:v>
                </c:pt>
                <c:pt idx="1">
                  <c:v>28.983565813700189</c:v>
                </c:pt>
                <c:pt idx="2">
                  <c:v>42.109823459330023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A226-4DDA-934F-F406AFA90ED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b"/>
      <c:layout/>
      <c:overlay val="0"/>
      <c:txPr>
        <a:bodyPr/>
        <a:lstStyle/>
        <a:p>
          <a:pPr>
            <a:defRPr lang="en-US" sz="1200"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北京</c:v>
                </c:pt>
                <c:pt idx="1">
                  <c:v>山东</c:v>
                </c:pt>
                <c:pt idx="2">
                  <c:v>内蒙古</c:v>
                </c:pt>
                <c:pt idx="3">
                  <c:v>辽宁</c:v>
                </c:pt>
                <c:pt idx="4">
                  <c:v>河南</c:v>
                </c:pt>
                <c:pt idx="5">
                  <c:v>山西</c:v>
                </c:pt>
                <c:pt idx="6">
                  <c:v>河北</c:v>
                </c:pt>
                <c:pt idx="7">
                  <c:v>黑龙江</c:v>
                </c:pt>
                <c:pt idx="8">
                  <c:v>天津</c:v>
                </c:pt>
                <c:pt idx="9">
                  <c:v>吉林</c:v>
                </c:pt>
              </c:strCache>
            </c:strRef>
          </c:cat>
          <c:val>
            <c:numRef>
              <c:f>Sheet1!$B$2:$B$11</c:f>
              <c:numCache>
                <c:formatCode>0.0_ </c:formatCode>
                <c:ptCount val="10"/>
                <c:pt idx="0">
                  <c:v>3.6778630838131794</c:v>
                </c:pt>
                <c:pt idx="1">
                  <c:v>1.125435540069688</c:v>
                </c:pt>
                <c:pt idx="2">
                  <c:v>-3.0792662261503967</c:v>
                </c:pt>
                <c:pt idx="3">
                  <c:v>-4.9469118801559819</c:v>
                </c:pt>
                <c:pt idx="4">
                  <c:v>-10.130491603810253</c:v>
                </c:pt>
                <c:pt idx="5">
                  <c:v>-12.291249199178813</c:v>
                </c:pt>
                <c:pt idx="6">
                  <c:v>-13.155963507809908</c:v>
                </c:pt>
                <c:pt idx="7">
                  <c:v>-13.406510787138927</c:v>
                </c:pt>
                <c:pt idx="8">
                  <c:v>-16.210566615620209</c:v>
                </c:pt>
                <c:pt idx="9">
                  <c:v>-22.488639570426749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45B-4AEA-9312-BE514BB14E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北京</c:v>
                </c:pt>
                <c:pt idx="1">
                  <c:v>山东</c:v>
                </c:pt>
                <c:pt idx="2">
                  <c:v>内蒙古</c:v>
                </c:pt>
                <c:pt idx="3">
                  <c:v>辽宁</c:v>
                </c:pt>
                <c:pt idx="4">
                  <c:v>河南</c:v>
                </c:pt>
                <c:pt idx="5">
                  <c:v>山西</c:v>
                </c:pt>
                <c:pt idx="6">
                  <c:v>河北</c:v>
                </c:pt>
                <c:pt idx="7">
                  <c:v>黑龙江</c:v>
                </c:pt>
                <c:pt idx="8">
                  <c:v>天津</c:v>
                </c:pt>
                <c:pt idx="9">
                  <c:v>吉林</c:v>
                </c:pt>
              </c:strCache>
            </c:strRef>
          </c:cat>
          <c:val>
            <c:numRef>
              <c:f>Sheet1!$C$2:$C$11</c:f>
              <c:numCache>
                <c:formatCode>0.0_ </c:formatCode>
                <c:ptCount val="10"/>
                <c:pt idx="0">
                  <c:v>-11.59073359073359</c:v>
                </c:pt>
                <c:pt idx="1">
                  <c:v>-1.826046100270851</c:v>
                </c:pt>
                <c:pt idx="2">
                  <c:v>-3.2150987635808459</c:v>
                </c:pt>
                <c:pt idx="3">
                  <c:v>-4.3196202531645547</c:v>
                </c:pt>
                <c:pt idx="4">
                  <c:v>-3.9334671836056501</c:v>
                </c:pt>
                <c:pt idx="5">
                  <c:v>-15.091449814126394</c:v>
                </c:pt>
                <c:pt idx="6">
                  <c:v>-23.883328200390103</c:v>
                </c:pt>
                <c:pt idx="7">
                  <c:v>-29.264757451782579</c:v>
                </c:pt>
                <c:pt idx="8">
                  <c:v>-11.411995386389851</c:v>
                </c:pt>
                <c:pt idx="9">
                  <c:v>-16.380832576234074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45B-4AEA-9312-BE514BB14E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5767808"/>
        <c:axId val="225769344"/>
      </c:barChart>
      <c:lineChart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18Q1-17AVG</c:v>
                </c:pt>
              </c:strCache>
            </c:strRef>
          </c:tx>
          <c:spPr>
            <a:ln>
              <a:solidFill>
                <a:srgbClr val="F79646"/>
              </a:solidFill>
            </a:ln>
          </c:spPr>
          <c:marker>
            <c:spPr>
              <a:solidFill>
                <a:srgbClr val="F79646"/>
              </a:solidFill>
              <a:ln>
                <a:solidFill>
                  <a:srgbClr val="F79646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北京</c:v>
                </c:pt>
                <c:pt idx="1">
                  <c:v>山东</c:v>
                </c:pt>
                <c:pt idx="2">
                  <c:v>内蒙古</c:v>
                </c:pt>
                <c:pt idx="3">
                  <c:v>辽宁</c:v>
                </c:pt>
                <c:pt idx="4">
                  <c:v>河南</c:v>
                </c:pt>
                <c:pt idx="5">
                  <c:v>山西</c:v>
                </c:pt>
                <c:pt idx="6">
                  <c:v>河北</c:v>
                </c:pt>
                <c:pt idx="7">
                  <c:v>黑龙江</c:v>
                </c:pt>
                <c:pt idx="8">
                  <c:v>天津</c:v>
                </c:pt>
                <c:pt idx="9">
                  <c:v>吉林</c:v>
                </c:pt>
              </c:strCache>
            </c:strRef>
          </c:cat>
          <c:val>
            <c:numRef>
              <c:f>Sheet1!$D$2:$D$11</c:f>
              <c:numCache>
                <c:formatCode>0.0_ </c:formatCode>
                <c:ptCount val="10"/>
                <c:pt idx="0">
                  <c:v>13.159055002397348</c:v>
                </c:pt>
                <c:pt idx="1">
                  <c:v>6.4016769078244984</c:v>
                </c:pt>
                <c:pt idx="2">
                  <c:v>13.479331761867135</c:v>
                </c:pt>
                <c:pt idx="3">
                  <c:v>-4.8268197158582229</c:v>
                </c:pt>
                <c:pt idx="4">
                  <c:v>-3.7004716937280442</c:v>
                </c:pt>
                <c:pt idx="5">
                  <c:v>7.8821581859685335</c:v>
                </c:pt>
                <c:pt idx="6">
                  <c:v>14.810173475061028</c:v>
                </c:pt>
                <c:pt idx="7">
                  <c:v>11.44489076353457</c:v>
                </c:pt>
                <c:pt idx="8">
                  <c:v>-2.9388077631401321</c:v>
                </c:pt>
                <c:pt idx="9">
                  <c:v>-2.749042779695789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45B-4AEA-9312-BE514BB14E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5767808"/>
        <c:axId val="225769344"/>
      </c:lineChart>
      <c:catAx>
        <c:axId val="2257678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25769344"/>
        <c:crosses val="autoZero"/>
        <c:auto val="1"/>
        <c:lblAlgn val="ctr"/>
        <c:lblOffset val="100"/>
        <c:noMultiLvlLbl val="0"/>
      </c:catAx>
      <c:valAx>
        <c:axId val="225769344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225767808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0142099191624684E-2"/>
          <c:y val="5.5555166717993217E-2"/>
          <c:w val="0.89971580161675069"/>
          <c:h val="0.822223466502421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山东</c:v>
                </c:pt>
                <c:pt idx="1">
                  <c:v>河南</c:v>
                </c:pt>
                <c:pt idx="2">
                  <c:v>内蒙古</c:v>
                </c:pt>
                <c:pt idx="3">
                  <c:v>山西</c:v>
                </c:pt>
                <c:pt idx="4">
                  <c:v>天津</c:v>
                </c:pt>
                <c:pt idx="5">
                  <c:v>河北</c:v>
                </c:pt>
                <c:pt idx="6">
                  <c:v>辽宁</c:v>
                </c:pt>
                <c:pt idx="7">
                  <c:v>黑龙江</c:v>
                </c:pt>
                <c:pt idx="8">
                  <c:v>吉林</c:v>
                </c:pt>
                <c:pt idx="9">
                  <c:v>北京</c:v>
                </c:pt>
              </c:strCache>
            </c:strRef>
          </c:cat>
          <c:val>
            <c:numRef>
              <c:f>Sheet1!$B$2:$B$11</c:f>
              <c:numCache>
                <c:formatCode>0.0_ </c:formatCode>
                <c:ptCount val="10"/>
                <c:pt idx="0">
                  <c:v>23.26829268292683</c:v>
                </c:pt>
                <c:pt idx="1">
                  <c:v>16.815616180620886</c:v>
                </c:pt>
                <c:pt idx="2">
                  <c:v>15.008431703204048</c:v>
                </c:pt>
                <c:pt idx="3">
                  <c:v>13.743882544861338</c:v>
                </c:pt>
                <c:pt idx="4">
                  <c:v>12.289433384379786</c:v>
                </c:pt>
                <c:pt idx="5">
                  <c:v>10.271903323262841</c:v>
                </c:pt>
                <c:pt idx="6">
                  <c:v>10.161001788908766</c:v>
                </c:pt>
                <c:pt idx="7">
                  <c:v>9.0589270008795069</c:v>
                </c:pt>
                <c:pt idx="8">
                  <c:v>2.3928770172509739</c:v>
                </c:pt>
                <c:pt idx="9">
                  <c:v>0.84452975047984646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73A-4C33-8181-25DCC73BD9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山东</c:v>
                </c:pt>
                <c:pt idx="1">
                  <c:v>河南</c:v>
                </c:pt>
                <c:pt idx="2">
                  <c:v>内蒙古</c:v>
                </c:pt>
                <c:pt idx="3">
                  <c:v>山西</c:v>
                </c:pt>
                <c:pt idx="4">
                  <c:v>天津</c:v>
                </c:pt>
                <c:pt idx="5">
                  <c:v>河北</c:v>
                </c:pt>
                <c:pt idx="6">
                  <c:v>辽宁</c:v>
                </c:pt>
                <c:pt idx="7">
                  <c:v>黑龙江</c:v>
                </c:pt>
                <c:pt idx="8">
                  <c:v>吉林</c:v>
                </c:pt>
                <c:pt idx="9">
                  <c:v>北京</c:v>
                </c:pt>
              </c:strCache>
            </c:strRef>
          </c:cat>
          <c:val>
            <c:numRef>
              <c:f>Sheet1!$C$2:$C$11</c:f>
              <c:numCache>
                <c:formatCode>0.0_ </c:formatCode>
                <c:ptCount val="10"/>
                <c:pt idx="0">
                  <c:v>21.528384279475983</c:v>
                </c:pt>
                <c:pt idx="1">
                  <c:v>16.576086956521738</c:v>
                </c:pt>
                <c:pt idx="2">
                  <c:v>13.298662704309065</c:v>
                </c:pt>
                <c:pt idx="3">
                  <c:v>13.308550185873605</c:v>
                </c:pt>
                <c:pt idx="4">
                  <c:v>11.188004613610151</c:v>
                </c:pt>
                <c:pt idx="5">
                  <c:v>4.2539267015706805</c:v>
                </c:pt>
                <c:pt idx="6">
                  <c:v>19.430379746835445</c:v>
                </c:pt>
                <c:pt idx="7">
                  <c:v>-0.62068965517241381</c:v>
                </c:pt>
                <c:pt idx="8">
                  <c:v>4.1069723018147082</c:v>
                </c:pt>
                <c:pt idx="9">
                  <c:v>-3.5907335907335907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73A-4C33-8181-25DCC73BD9E2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18Q1-17Avg</c:v>
                </c:pt>
              </c:strCache>
            </c:strRef>
          </c:tx>
          <c:invertIfNegative val="0"/>
          <c:cat>
            <c:strRef>
              <c:f>Sheet1!$A$2:$A$11</c:f>
              <c:strCache>
                <c:ptCount val="10"/>
                <c:pt idx="0">
                  <c:v>山东</c:v>
                </c:pt>
                <c:pt idx="1">
                  <c:v>河南</c:v>
                </c:pt>
                <c:pt idx="2">
                  <c:v>内蒙古</c:v>
                </c:pt>
                <c:pt idx="3">
                  <c:v>山西</c:v>
                </c:pt>
                <c:pt idx="4">
                  <c:v>天津</c:v>
                </c:pt>
                <c:pt idx="5">
                  <c:v>河北</c:v>
                </c:pt>
                <c:pt idx="6">
                  <c:v>辽宁</c:v>
                </c:pt>
                <c:pt idx="7">
                  <c:v>黑龙江</c:v>
                </c:pt>
                <c:pt idx="8">
                  <c:v>吉林</c:v>
                </c:pt>
                <c:pt idx="9">
                  <c:v>北京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73A-4C33-8181-25DCC73BD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319488"/>
        <c:axId val="218333568"/>
      </c:barChart>
      <c:lineChart>
        <c:grouping val="stacked"/>
        <c:varyColors val="0"/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>
              <a:solidFill>
                <a:srgbClr val="F79646"/>
              </a:solidFill>
            </a:ln>
          </c:spPr>
          <c:marker>
            <c:spPr>
              <a:solidFill>
                <a:srgbClr val="F79646"/>
              </a:solidFill>
              <a:ln>
                <a:solidFill>
                  <a:srgbClr val="F79646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/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山东</c:v>
                </c:pt>
                <c:pt idx="1">
                  <c:v>河南</c:v>
                </c:pt>
                <c:pt idx="2">
                  <c:v>内蒙古</c:v>
                </c:pt>
                <c:pt idx="3">
                  <c:v>山西</c:v>
                </c:pt>
                <c:pt idx="4">
                  <c:v>天津</c:v>
                </c:pt>
                <c:pt idx="5">
                  <c:v>河北</c:v>
                </c:pt>
                <c:pt idx="6">
                  <c:v>辽宁</c:v>
                </c:pt>
                <c:pt idx="7">
                  <c:v>黑龙江</c:v>
                </c:pt>
                <c:pt idx="8">
                  <c:v>吉林</c:v>
                </c:pt>
                <c:pt idx="9">
                  <c:v>北京</c:v>
                </c:pt>
              </c:strCache>
            </c:strRef>
          </c:cat>
          <c:val>
            <c:numRef>
              <c:f>Sheet1!$D$2:$D$11</c:f>
              <c:numCache>
                <c:formatCode>0.0_ </c:formatCode>
                <c:ptCount val="10"/>
                <c:pt idx="0">
                  <c:v>6.1394707595423981</c:v>
                </c:pt>
                <c:pt idx="1">
                  <c:v>0.44308832000245602</c:v>
                </c:pt>
                <c:pt idx="2">
                  <c:v>11.291800333423412</c:v>
                </c:pt>
                <c:pt idx="3">
                  <c:v>4.5172899300086815</c:v>
                </c:pt>
                <c:pt idx="4">
                  <c:v>4.7611922368598636</c:v>
                </c:pt>
                <c:pt idx="5">
                  <c:v>10.42758278979391</c:v>
                </c:pt>
                <c:pt idx="6">
                  <c:v>-6.8022393801268066</c:v>
                </c:pt>
                <c:pt idx="7">
                  <c:v>6.1984641447733466</c:v>
                </c:pt>
                <c:pt idx="8">
                  <c:v>0.4251567348112022</c:v>
                </c:pt>
                <c:pt idx="9">
                  <c:v>9.4923883357306824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373A-4C33-8181-25DCC73BD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8319488"/>
        <c:axId val="218333568"/>
      </c:lineChart>
      <c:catAx>
        <c:axId val="2183194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18333568"/>
        <c:crosses val="autoZero"/>
        <c:auto val="1"/>
        <c:lblAlgn val="ctr"/>
        <c:lblOffset val="100"/>
        <c:noMultiLvlLbl val="0"/>
      </c:catAx>
      <c:valAx>
        <c:axId val="218333568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218319488"/>
        <c:crosses val="autoZero"/>
        <c:crossBetween val="between"/>
      </c:valAx>
    </c:plotArea>
    <c:plotVisOnly val="1"/>
    <c:dispBlanksAs val="zero"/>
    <c:showDLblsOverMax val="0"/>
  </c:chart>
  <c:spPr>
    <a:ln>
      <a:noFill/>
    </a:ln>
  </c:spPr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2536708790803265E-2"/>
          <c:y val="0.38805111706238654"/>
          <c:w val="0.96206664356668559"/>
          <c:h val="0.46738081971829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Sheet1!$A$2:$A$22</c:f>
              <c:strCache>
                <c:ptCount val="21"/>
                <c:pt idx="0">
                  <c:v>宁夏</c:v>
                </c:pt>
                <c:pt idx="1">
                  <c:v>青海</c:v>
                </c:pt>
                <c:pt idx="2">
                  <c:v>新疆</c:v>
                </c:pt>
                <c:pt idx="3">
                  <c:v>海南</c:v>
                </c:pt>
                <c:pt idx="4">
                  <c:v>甘肃</c:v>
                </c:pt>
                <c:pt idx="5">
                  <c:v>湖南</c:v>
                </c:pt>
                <c:pt idx="6">
                  <c:v>江苏</c:v>
                </c:pt>
                <c:pt idx="7">
                  <c:v>浙江</c:v>
                </c:pt>
                <c:pt idx="8">
                  <c:v>西藏</c:v>
                </c:pt>
                <c:pt idx="9">
                  <c:v>陕西</c:v>
                </c:pt>
                <c:pt idx="10">
                  <c:v>云南</c:v>
                </c:pt>
                <c:pt idx="11">
                  <c:v>湖北</c:v>
                </c:pt>
                <c:pt idx="12">
                  <c:v>广东</c:v>
                </c:pt>
                <c:pt idx="13">
                  <c:v>安徽</c:v>
                </c:pt>
                <c:pt idx="14">
                  <c:v>贵州</c:v>
                </c:pt>
                <c:pt idx="15">
                  <c:v>上海</c:v>
                </c:pt>
                <c:pt idx="16">
                  <c:v>福建</c:v>
                </c:pt>
                <c:pt idx="17">
                  <c:v>四川</c:v>
                </c:pt>
                <c:pt idx="18">
                  <c:v>重庆</c:v>
                </c:pt>
                <c:pt idx="19">
                  <c:v>广西</c:v>
                </c:pt>
                <c:pt idx="20">
                  <c:v>江西</c:v>
                </c:pt>
              </c:strCache>
            </c:strRef>
          </c:cat>
          <c:val>
            <c:numRef>
              <c:f>Sheet1!$B$2:$B$22</c:f>
              <c:numCache>
                <c:formatCode>0.0_ </c:formatCode>
                <c:ptCount val="21"/>
                <c:pt idx="0">
                  <c:v>12.791991101223582</c:v>
                </c:pt>
                <c:pt idx="1">
                  <c:v>12.21449851042701</c:v>
                </c:pt>
                <c:pt idx="2">
                  <c:v>12.170212765957448</c:v>
                </c:pt>
                <c:pt idx="3">
                  <c:v>9.6751412429378529</c:v>
                </c:pt>
                <c:pt idx="4">
                  <c:v>8.8693957115009745</c:v>
                </c:pt>
                <c:pt idx="5">
                  <c:v>8.7384615384615376</c:v>
                </c:pt>
                <c:pt idx="6">
                  <c:v>7.6383763837638385</c:v>
                </c:pt>
                <c:pt idx="7">
                  <c:v>5.304347826086957</c:v>
                </c:pt>
                <c:pt idx="8">
                  <c:v>5</c:v>
                </c:pt>
                <c:pt idx="9">
                  <c:v>4.5570916538658475</c:v>
                </c:pt>
                <c:pt idx="10">
                  <c:v>4.4334975369458132</c:v>
                </c:pt>
                <c:pt idx="11">
                  <c:v>0.49893086243763368</c:v>
                </c:pt>
                <c:pt idx="12">
                  <c:v>-1.1529411764705881</c:v>
                </c:pt>
                <c:pt idx="13">
                  <c:v>-2.34375</c:v>
                </c:pt>
                <c:pt idx="14">
                  <c:v>-4.7820823244552058</c:v>
                </c:pt>
                <c:pt idx="15">
                  <c:v>-4.8480184686417855</c:v>
                </c:pt>
                <c:pt idx="16">
                  <c:v>-5.7142857142857144</c:v>
                </c:pt>
                <c:pt idx="17">
                  <c:v>-7.9028290282902827</c:v>
                </c:pt>
                <c:pt idx="18">
                  <c:v>-9.0768636539204319</c:v>
                </c:pt>
                <c:pt idx="19">
                  <c:v>-11.142857142857142</c:v>
                </c:pt>
                <c:pt idx="20">
                  <c:v>-16.405797101449277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822-425F-87A5-8616167433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Sheet1!$A$2:$A$22</c:f>
              <c:strCache>
                <c:ptCount val="21"/>
                <c:pt idx="0">
                  <c:v>宁夏</c:v>
                </c:pt>
                <c:pt idx="1">
                  <c:v>青海</c:v>
                </c:pt>
                <c:pt idx="2">
                  <c:v>新疆</c:v>
                </c:pt>
                <c:pt idx="3">
                  <c:v>海南</c:v>
                </c:pt>
                <c:pt idx="4">
                  <c:v>甘肃</c:v>
                </c:pt>
                <c:pt idx="5">
                  <c:v>湖南</c:v>
                </c:pt>
                <c:pt idx="6">
                  <c:v>江苏</c:v>
                </c:pt>
                <c:pt idx="7">
                  <c:v>浙江</c:v>
                </c:pt>
                <c:pt idx="8">
                  <c:v>西藏</c:v>
                </c:pt>
                <c:pt idx="9">
                  <c:v>陕西</c:v>
                </c:pt>
                <c:pt idx="10">
                  <c:v>云南</c:v>
                </c:pt>
                <c:pt idx="11">
                  <c:v>湖北</c:v>
                </c:pt>
                <c:pt idx="12">
                  <c:v>广东</c:v>
                </c:pt>
                <c:pt idx="13">
                  <c:v>安徽</c:v>
                </c:pt>
                <c:pt idx="14">
                  <c:v>贵州</c:v>
                </c:pt>
                <c:pt idx="15">
                  <c:v>上海</c:v>
                </c:pt>
                <c:pt idx="16">
                  <c:v>福建</c:v>
                </c:pt>
                <c:pt idx="17">
                  <c:v>四川</c:v>
                </c:pt>
                <c:pt idx="18">
                  <c:v>重庆</c:v>
                </c:pt>
                <c:pt idx="19">
                  <c:v>广西</c:v>
                </c:pt>
                <c:pt idx="20">
                  <c:v>江西</c:v>
                </c:pt>
              </c:strCache>
            </c:strRef>
          </c:cat>
          <c:val>
            <c:numRef>
              <c:f>Sheet1!$C$2:$C$22</c:f>
              <c:numCache>
                <c:formatCode>0.0_ </c:formatCode>
                <c:ptCount val="21"/>
                <c:pt idx="0">
                  <c:v>2.3049645390070919</c:v>
                </c:pt>
                <c:pt idx="1">
                  <c:v>11.864406779661017</c:v>
                </c:pt>
                <c:pt idx="2">
                  <c:v>13.123359580052494</c:v>
                </c:pt>
                <c:pt idx="3">
                  <c:v>7.6271186440677967</c:v>
                </c:pt>
                <c:pt idx="4">
                  <c:v>5.7026476578411405</c:v>
                </c:pt>
                <c:pt idx="5">
                  <c:v>17.566799317794203</c:v>
                </c:pt>
                <c:pt idx="6">
                  <c:v>10.694864048338369</c:v>
                </c:pt>
                <c:pt idx="7">
                  <c:v>1.4075067024128687</c:v>
                </c:pt>
                <c:pt idx="8">
                  <c:v>8.2987551867219906</c:v>
                </c:pt>
                <c:pt idx="9">
                  <c:v>0.8090614886731391</c:v>
                </c:pt>
                <c:pt idx="10">
                  <c:v>-0.53404539385847793</c:v>
                </c:pt>
                <c:pt idx="11">
                  <c:v>-1.9595035924232527</c:v>
                </c:pt>
                <c:pt idx="12">
                  <c:v>2.1788129226145756</c:v>
                </c:pt>
                <c:pt idx="13">
                  <c:v>-3.8554216867469884</c:v>
                </c:pt>
                <c:pt idx="14">
                  <c:v>-6.262626262626263</c:v>
                </c:pt>
                <c:pt idx="15">
                  <c:v>-0.61467537456780641</c:v>
                </c:pt>
                <c:pt idx="16">
                  <c:v>9.6491228070175428</c:v>
                </c:pt>
                <c:pt idx="17">
                  <c:v>-2.4173655648741983</c:v>
                </c:pt>
                <c:pt idx="18">
                  <c:v>-0.80987273428461248</c:v>
                </c:pt>
                <c:pt idx="19">
                  <c:v>-9.1451292246520879</c:v>
                </c:pt>
                <c:pt idx="20">
                  <c:v>-13.361344537815127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822-425F-87A5-8616167433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2263552"/>
        <c:axId val="222273536"/>
      </c:barChart>
      <c:lineChart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18Q1-17基准值</c:v>
                </c:pt>
              </c:strCache>
            </c:strRef>
          </c:tx>
          <c:spPr>
            <a:ln>
              <a:solidFill>
                <a:srgbClr val="F79646"/>
              </a:solidFill>
            </a:ln>
          </c:spPr>
          <c:marker>
            <c:spPr>
              <a:solidFill>
                <a:srgbClr val="F79646"/>
              </a:solidFill>
              <a:ln>
                <a:solidFill>
                  <a:srgbClr val="F79646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/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Sheet1!$A$2:$A$22</c:f>
              <c:strCache>
                <c:ptCount val="21"/>
                <c:pt idx="0">
                  <c:v>宁夏</c:v>
                </c:pt>
                <c:pt idx="1">
                  <c:v>青海</c:v>
                </c:pt>
                <c:pt idx="2">
                  <c:v>新疆</c:v>
                </c:pt>
                <c:pt idx="3">
                  <c:v>海南</c:v>
                </c:pt>
                <c:pt idx="4">
                  <c:v>甘肃</c:v>
                </c:pt>
                <c:pt idx="5">
                  <c:v>湖南</c:v>
                </c:pt>
                <c:pt idx="6">
                  <c:v>江苏</c:v>
                </c:pt>
                <c:pt idx="7">
                  <c:v>浙江</c:v>
                </c:pt>
                <c:pt idx="8">
                  <c:v>西藏</c:v>
                </c:pt>
                <c:pt idx="9">
                  <c:v>陕西</c:v>
                </c:pt>
                <c:pt idx="10">
                  <c:v>云南</c:v>
                </c:pt>
                <c:pt idx="11">
                  <c:v>湖北</c:v>
                </c:pt>
                <c:pt idx="12">
                  <c:v>广东</c:v>
                </c:pt>
                <c:pt idx="13">
                  <c:v>安徽</c:v>
                </c:pt>
                <c:pt idx="14">
                  <c:v>贵州</c:v>
                </c:pt>
                <c:pt idx="15">
                  <c:v>上海</c:v>
                </c:pt>
                <c:pt idx="16">
                  <c:v>福建</c:v>
                </c:pt>
                <c:pt idx="17">
                  <c:v>四川</c:v>
                </c:pt>
                <c:pt idx="18">
                  <c:v>重庆</c:v>
                </c:pt>
                <c:pt idx="19">
                  <c:v>广西</c:v>
                </c:pt>
                <c:pt idx="20">
                  <c:v>江西</c:v>
                </c:pt>
              </c:strCache>
            </c:strRef>
          </c:cat>
          <c:val>
            <c:numRef>
              <c:f>Sheet1!$D$2:$D$22</c:f>
              <c:numCache>
                <c:formatCode>0.0_ </c:formatCode>
                <c:ptCount val="21"/>
                <c:pt idx="0">
                  <c:v>13.149556113043912</c:v>
                </c:pt>
                <c:pt idx="1">
                  <c:v>5.3760911858590505</c:v>
                </c:pt>
                <c:pt idx="2">
                  <c:v>3.7735788063321802</c:v>
                </c:pt>
                <c:pt idx="3">
                  <c:v>9.3889718000171563</c:v>
                </c:pt>
                <c:pt idx="4">
                  <c:v>3.465159874813712</c:v>
                </c:pt>
                <c:pt idx="5">
                  <c:v>0.55695231693455227</c:v>
                </c:pt>
                <c:pt idx="6">
                  <c:v>11.11256884334713</c:v>
                </c:pt>
                <c:pt idx="7">
                  <c:v>12.840454025999183</c:v>
                </c:pt>
                <c:pt idx="8">
                  <c:v>-0.85025676937441563</c:v>
                </c:pt>
                <c:pt idx="9">
                  <c:v>1.6099847304365129</c:v>
                </c:pt>
                <c:pt idx="10">
                  <c:v>12.741784127020177</c:v>
                </c:pt>
                <c:pt idx="11">
                  <c:v>7.278189869214474</c:v>
                </c:pt>
                <c:pt idx="12">
                  <c:v>3.310059892980473</c:v>
                </c:pt>
                <c:pt idx="13">
                  <c:v>-0.8135045649976016</c:v>
                </c:pt>
                <c:pt idx="14">
                  <c:v>3.9417246703325786</c:v>
                </c:pt>
                <c:pt idx="15">
                  <c:v>9.7814456361078967</c:v>
                </c:pt>
                <c:pt idx="16">
                  <c:v>8.1830821928870208</c:v>
                </c:pt>
                <c:pt idx="17">
                  <c:v>-1.0544326293848139</c:v>
                </c:pt>
                <c:pt idx="18">
                  <c:v>3.3440965748162483</c:v>
                </c:pt>
                <c:pt idx="19">
                  <c:v>-10.449855606888045</c:v>
                </c:pt>
                <c:pt idx="20">
                  <c:v>1.6310854858920258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822-425F-87A5-8616167433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2263552"/>
        <c:axId val="222273536"/>
      </c:lineChart>
      <c:catAx>
        <c:axId val="222263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22273536"/>
        <c:crosses val="autoZero"/>
        <c:auto val="1"/>
        <c:lblAlgn val="ctr"/>
        <c:lblOffset val="100"/>
        <c:noMultiLvlLbl val="0"/>
      </c:catAx>
      <c:valAx>
        <c:axId val="222273536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222263552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57027017888184217"/>
          <c:y val="1.5217690865191629E-2"/>
          <c:w val="0.40964792647370546"/>
          <c:h val="0.20341290973278764"/>
        </c:manualLayout>
      </c:layout>
      <c:overlay val="0"/>
    </c:legend>
    <c:plotVisOnly val="1"/>
    <c:dispBlanksAs val="zero"/>
    <c:showDLblsOverMax val="0"/>
  </c:chart>
  <c:spPr>
    <a:ln>
      <a:noFill/>
    </a:ln>
  </c:spPr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rgbClr val="558ED5"/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天津</c:v>
                </c:pt>
                <c:pt idx="1">
                  <c:v>山东</c:v>
                </c:pt>
                <c:pt idx="2">
                  <c:v>河南</c:v>
                </c:pt>
                <c:pt idx="3">
                  <c:v>辽宁</c:v>
                </c:pt>
                <c:pt idx="4">
                  <c:v>内蒙古</c:v>
                </c:pt>
                <c:pt idx="5">
                  <c:v>北京</c:v>
                </c:pt>
                <c:pt idx="6">
                  <c:v>河北</c:v>
                </c:pt>
                <c:pt idx="7">
                  <c:v>黑龙江</c:v>
                </c:pt>
                <c:pt idx="8">
                  <c:v>山西</c:v>
                </c:pt>
                <c:pt idx="9">
                  <c:v>吉林</c:v>
                </c:pt>
              </c:strCache>
            </c:strRef>
          </c:cat>
          <c:val>
            <c:numRef>
              <c:f>Sheet1!$B$2:$B$11</c:f>
              <c:numCache>
                <c:formatCode>0.0_ </c:formatCode>
                <c:ptCount val="10"/>
                <c:pt idx="0">
                  <c:v>3.9433384379785608E-2</c:v>
                </c:pt>
                <c:pt idx="1">
                  <c:v>-0.14440572977158084</c:v>
                </c:pt>
                <c:pt idx="2">
                  <c:v>-0.64650503150032534</c:v>
                </c:pt>
                <c:pt idx="3">
                  <c:v>-13.271680636579415</c:v>
                </c:pt>
                <c:pt idx="4">
                  <c:v>-15.442238211534081</c:v>
                </c:pt>
                <c:pt idx="5">
                  <c:v>-15.488803582853485</c:v>
                </c:pt>
                <c:pt idx="6">
                  <c:v>-16.97840493814283</c:v>
                </c:pt>
                <c:pt idx="7">
                  <c:v>-23.026326455341689</c:v>
                </c:pt>
                <c:pt idx="8">
                  <c:v>-30.359003276970533</c:v>
                </c:pt>
                <c:pt idx="9">
                  <c:v>-33.310124562527854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B50-43BB-ACDD-54EE7B2B52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天津</c:v>
                </c:pt>
                <c:pt idx="1">
                  <c:v>山东</c:v>
                </c:pt>
                <c:pt idx="2">
                  <c:v>河南</c:v>
                </c:pt>
                <c:pt idx="3">
                  <c:v>辽宁</c:v>
                </c:pt>
                <c:pt idx="4">
                  <c:v>内蒙古</c:v>
                </c:pt>
                <c:pt idx="5">
                  <c:v>北京</c:v>
                </c:pt>
                <c:pt idx="6">
                  <c:v>河北</c:v>
                </c:pt>
                <c:pt idx="7">
                  <c:v>黑龙江</c:v>
                </c:pt>
                <c:pt idx="8">
                  <c:v>山西</c:v>
                </c:pt>
                <c:pt idx="9">
                  <c:v>吉林</c:v>
                </c:pt>
              </c:strCache>
            </c:strRef>
          </c:cat>
          <c:val>
            <c:numRef>
              <c:f>Sheet1!$C$2:$C$11</c:f>
              <c:numCache>
                <c:formatCode>0.0_ </c:formatCode>
                <c:ptCount val="10"/>
                <c:pt idx="0">
                  <c:v>-2.3119953863898495</c:v>
                </c:pt>
                <c:pt idx="1">
                  <c:v>-16.762754961030343</c:v>
                </c:pt>
                <c:pt idx="2">
                  <c:v>-6.9821952520672177</c:v>
                </c:pt>
                <c:pt idx="3">
                  <c:v>-14.632120253164555</c:v>
                </c:pt>
                <c:pt idx="4">
                  <c:v>-18.627942800278092</c:v>
                </c:pt>
                <c:pt idx="5">
                  <c:v>-22.490733590733591</c:v>
                </c:pt>
                <c:pt idx="6">
                  <c:v>-25.844112514115594</c:v>
                </c:pt>
                <c:pt idx="7">
                  <c:v>-35.451198129748683</c:v>
                </c:pt>
                <c:pt idx="8">
                  <c:v>-33.591449814126392</c:v>
                </c:pt>
                <c:pt idx="9">
                  <c:v>-28.57595452745359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B50-43BB-ACDD-54EE7B2B52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2715904"/>
        <c:axId val="222717440"/>
      </c:barChart>
      <c:lineChart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18Q1-17AVG</c:v>
                </c:pt>
              </c:strCache>
            </c:strRef>
          </c:tx>
          <c:spPr>
            <a:ln>
              <a:solidFill>
                <a:srgbClr val="F79646"/>
              </a:solidFill>
            </a:ln>
          </c:spPr>
          <c:marker>
            <c:spPr>
              <a:solidFill>
                <a:srgbClr val="F79646"/>
              </a:solidFill>
              <a:ln>
                <a:solidFill>
                  <a:srgbClr val="F79646"/>
                </a:solidFill>
              </a:ln>
            </c:spPr>
          </c:marker>
          <c:dLbls>
            <c:dLbl>
              <c:idx val="4"/>
              <c:layout>
                <c:manualLayout>
                  <c:x val="-7.5201663124057364E-2"/>
                  <c:y val="-2.74181172751056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CB50-43BB-ACDD-54EE7B2B523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6.6084917816489189E-2"/>
                  <c:y val="4.1341184953731583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B50-43BB-ACDD-54EE7B2B523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天津</c:v>
                </c:pt>
                <c:pt idx="1">
                  <c:v>山东</c:v>
                </c:pt>
                <c:pt idx="2">
                  <c:v>河南</c:v>
                </c:pt>
                <c:pt idx="3">
                  <c:v>辽宁</c:v>
                </c:pt>
                <c:pt idx="4">
                  <c:v>内蒙古</c:v>
                </c:pt>
                <c:pt idx="5">
                  <c:v>北京</c:v>
                </c:pt>
                <c:pt idx="6">
                  <c:v>河北</c:v>
                </c:pt>
                <c:pt idx="7">
                  <c:v>黑龙江</c:v>
                </c:pt>
                <c:pt idx="8">
                  <c:v>山西</c:v>
                </c:pt>
                <c:pt idx="9">
                  <c:v>吉林</c:v>
                </c:pt>
              </c:strCache>
            </c:strRef>
          </c:cat>
          <c:val>
            <c:numRef>
              <c:f>Sheet1!$D$2:$D$11</c:f>
              <c:numCache>
                <c:formatCode>0.0_ </c:formatCode>
                <c:ptCount val="10"/>
                <c:pt idx="0">
                  <c:v>9.8778589035265281</c:v>
                </c:pt>
                <c:pt idx="1">
                  <c:v>15.026350405915714</c:v>
                </c:pt>
                <c:pt idx="2">
                  <c:v>8.2161409320121237</c:v>
                </c:pt>
                <c:pt idx="3">
                  <c:v>5.1817448610516763</c:v>
                </c:pt>
                <c:pt idx="4">
                  <c:v>13.90361793596656</c:v>
                </c:pt>
                <c:pt idx="5">
                  <c:v>9.7923883357306849</c:v>
                </c:pt>
                <c:pt idx="6">
                  <c:v>11.772045770218302</c:v>
                </c:pt>
                <c:pt idx="7">
                  <c:v>11.429594869343106</c:v>
                </c:pt>
                <c:pt idx="8">
                  <c:v>0.89128582860691807</c:v>
                </c:pt>
                <c:pt idx="9">
                  <c:v>-0.8469505360245364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CB50-43BB-ACDD-54EE7B2B52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2715904"/>
        <c:axId val="222717440"/>
      </c:lineChart>
      <c:catAx>
        <c:axId val="2227159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22717440"/>
        <c:crosses val="autoZero"/>
        <c:auto val="1"/>
        <c:lblAlgn val="ctr"/>
        <c:lblOffset val="100"/>
        <c:noMultiLvlLbl val="0"/>
      </c:catAx>
      <c:valAx>
        <c:axId val="222717440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222715904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271732727024721"/>
          <c:y val="2.9748698171841313E-2"/>
          <c:w val="0.72037082594459934"/>
          <c:h val="0.941092275819592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23A-4BEA-AFCB-EA059C324EBB}"/>
              </c:ext>
            </c:extLst>
          </c:dPt>
          <c:dPt>
            <c:idx val="1"/>
            <c:invertIfNegative val="0"/>
            <c:bubble3D val="0"/>
            <c:spPr>
              <a:solidFill>
                <a:srgbClr val="F79646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23A-4BEA-AFCB-EA059C324EBB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23A-4BEA-AFCB-EA059C324EBB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服务</c:v>
                </c:pt>
                <c:pt idx="1">
                  <c:v>业务</c:v>
                </c:pt>
                <c:pt idx="2">
                  <c:v>网络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0.32421613094064344</c:v>
                </c:pt>
                <c:pt idx="1">
                  <c:v>0.4799645040425955</c:v>
                </c:pt>
                <c:pt idx="2">
                  <c:v>0.70887398935121249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C23A-4BEA-AFCB-EA059C324E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rgbClr val="D9D9D9"/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服务</c:v>
                </c:pt>
                <c:pt idx="1">
                  <c:v>业务</c:v>
                </c:pt>
                <c:pt idx="2">
                  <c:v>网络</c:v>
                </c:pt>
              </c:strCache>
            </c:strRef>
          </c:cat>
          <c:val>
            <c:numRef>
              <c:f>Sheet1!$C$2:$C$4</c:f>
              <c:numCache>
                <c:formatCode>0.0%</c:formatCode>
                <c:ptCount val="3"/>
                <c:pt idx="0">
                  <c:v>0.28901384083045012</c:v>
                </c:pt>
                <c:pt idx="1">
                  <c:v>0.43163206459054232</c:v>
                </c:pt>
                <c:pt idx="2">
                  <c:v>0.70025951557093424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C23A-4BEA-AFCB-EA059C324E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17Avg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服务</c:v>
                </c:pt>
                <c:pt idx="1">
                  <c:v>业务</c:v>
                </c:pt>
                <c:pt idx="2">
                  <c:v>网络</c:v>
                </c:pt>
              </c:strCache>
            </c:strRef>
          </c:cat>
          <c:val>
            <c:numRef>
              <c:f>Sheet1!$D$2:$D$4</c:f>
              <c:numCache>
                <c:formatCode>0.0%</c:formatCode>
                <c:ptCount val="3"/>
                <c:pt idx="0">
                  <c:v>0.35386436884592848</c:v>
                </c:pt>
                <c:pt idx="1">
                  <c:v>0.47351108113061907</c:v>
                </c:pt>
                <c:pt idx="2">
                  <c:v>0.68788997477289771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23A-4BEA-AFCB-EA059C324EB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16Avg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服务</c:v>
                </c:pt>
                <c:pt idx="1">
                  <c:v>业务</c:v>
                </c:pt>
                <c:pt idx="2">
                  <c:v>网络</c:v>
                </c:pt>
              </c:strCache>
            </c:strRef>
          </c:cat>
          <c:val>
            <c:numRef>
              <c:f>Sheet1!$E$2:$E$4</c:f>
              <c:numCache>
                <c:formatCode>0.0%</c:formatCode>
                <c:ptCount val="3"/>
                <c:pt idx="0">
                  <c:v>0.39418732569021614</c:v>
                </c:pt>
                <c:pt idx="1">
                  <c:v>0.51560794469990401</c:v>
                </c:pt>
                <c:pt idx="2">
                  <c:v>0.67276531596550726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C23A-4BEA-AFCB-EA059C324E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2924160"/>
        <c:axId val="222925952"/>
      </c:barChart>
      <c:catAx>
        <c:axId val="222924160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22925952"/>
        <c:crosses val="autoZero"/>
        <c:auto val="1"/>
        <c:lblAlgn val="ctr"/>
        <c:lblOffset val="100"/>
        <c:noMultiLvlLbl val="0"/>
      </c:catAx>
      <c:valAx>
        <c:axId val="222925952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2229241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 algn="ctr">
        <a:defRPr lang="zh-CN" altLang="en-US" sz="1000" b="0" i="0" u="none" strike="noStrike" kern="1200" baseline="0">
          <a:solidFill>
            <a:prstClr val="black"/>
          </a:solidFill>
          <a:latin typeface="+mn-lt"/>
          <a:ea typeface="+mn-ea"/>
          <a:cs typeface="+mn-cs"/>
        </a:defRPr>
      </a:pPr>
      <a:endParaRPr lang="zh-CN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271732727024721"/>
          <c:y val="2.9748698171841313E-2"/>
          <c:w val="0.72037082594459934"/>
          <c:h val="0.941092275819592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rgbClr val="D9D9D9"/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D32-45B6-B460-69F0347F4CD3}"/>
              </c:ext>
            </c:extLst>
          </c:dPt>
          <c:dPt>
            <c:idx val="1"/>
            <c:invertIfNegative val="0"/>
            <c:bubble3D val="0"/>
            <c:spPr>
              <a:solidFill>
                <a:srgbClr val="F79646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D32-45B6-B460-69F0347F4CD3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D32-45B6-B460-69F0347F4CD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zh-CN" altLang="en-US" sz="100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服务</c:v>
                </c:pt>
                <c:pt idx="1">
                  <c:v>业务</c:v>
                </c:pt>
                <c:pt idx="2">
                  <c:v>网络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0.32932640242581823</c:v>
                </c:pt>
                <c:pt idx="1">
                  <c:v>0.45243123240199218</c:v>
                </c:pt>
                <c:pt idx="2">
                  <c:v>0.72330517652155135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3D32-45B6-B460-69F0347F4C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rgbClr val="D9D9D9"/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zh-CN" altLang="en-US" sz="100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服务</c:v>
                </c:pt>
                <c:pt idx="1">
                  <c:v>业务</c:v>
                </c:pt>
                <c:pt idx="2">
                  <c:v>网络</c:v>
                </c:pt>
              </c:strCache>
            </c:strRef>
          </c:cat>
          <c:val>
            <c:numRef>
              <c:f>Sheet1!$C$2:$C$4</c:f>
              <c:numCache>
                <c:formatCode>0.0%</c:formatCode>
                <c:ptCount val="3"/>
                <c:pt idx="0">
                  <c:v>0.30215180515873807</c:v>
                </c:pt>
                <c:pt idx="1">
                  <c:v>0.41567601046932134</c:v>
                </c:pt>
                <c:pt idx="2">
                  <c:v>0.7385466823839687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3D32-45B6-B460-69F0347F4C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17Avg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latin typeface="+mn-lt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服务</c:v>
                </c:pt>
                <c:pt idx="1">
                  <c:v>业务</c:v>
                </c:pt>
                <c:pt idx="2">
                  <c:v>网络</c:v>
                </c:pt>
              </c:strCache>
            </c:strRef>
          </c:cat>
          <c:val>
            <c:numRef>
              <c:f>Sheet1!$D$2:$D$4</c:f>
              <c:numCache>
                <c:formatCode>0.0%</c:formatCode>
                <c:ptCount val="3"/>
                <c:pt idx="0">
                  <c:v>0.34012392063055485</c:v>
                </c:pt>
                <c:pt idx="1">
                  <c:v>0.42421041173779056</c:v>
                </c:pt>
                <c:pt idx="2">
                  <c:v>0.73184818185682499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D32-45B6-B460-69F0347F4CD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16Avg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服务</c:v>
                </c:pt>
                <c:pt idx="1">
                  <c:v>业务</c:v>
                </c:pt>
                <c:pt idx="2">
                  <c:v>网络</c:v>
                </c:pt>
              </c:strCache>
            </c:strRef>
          </c:cat>
          <c:val>
            <c:numRef>
              <c:f>Sheet1!$E$2:$E$4</c:f>
              <c:numCache>
                <c:formatCode>0.0%</c:formatCode>
                <c:ptCount val="3"/>
                <c:pt idx="0">
                  <c:v>0.37827787933257451</c:v>
                </c:pt>
                <c:pt idx="1">
                  <c:v>0.44479426882089995</c:v>
                </c:pt>
                <c:pt idx="2">
                  <c:v>0.73547035289480733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3D32-45B6-B460-69F0347F4C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3117696"/>
        <c:axId val="223119232"/>
      </c:barChart>
      <c:catAx>
        <c:axId val="2231176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23119232"/>
        <c:crosses val="autoZero"/>
        <c:auto val="1"/>
        <c:lblAlgn val="ctr"/>
        <c:lblOffset val="100"/>
        <c:noMultiLvlLbl val="0"/>
      </c:catAx>
      <c:valAx>
        <c:axId val="223119232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2231176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zh-CN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8888546711834041E-2"/>
          <c:y val="3.555530669951569E-2"/>
          <c:w val="0.90222290657633197"/>
          <c:h val="0.9644446933004914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EEB-410E-BF35-83B5ABE0AECF}"/>
              </c:ext>
            </c:extLst>
          </c:dPt>
          <c:dPt>
            <c:idx val="1"/>
            <c:invertIfNegative val="0"/>
            <c:bubble3D val="0"/>
            <c:spPr>
              <a:solidFill>
                <a:srgbClr val="F79646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EEB-410E-BF35-83B5ABE0AECF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EEB-410E-BF35-83B5ABE0AEC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服务</c:v>
                </c:pt>
                <c:pt idx="1">
                  <c:v>业务</c:v>
                </c:pt>
                <c:pt idx="2">
                  <c:v>网络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0.34257953983687506</c:v>
                </c:pt>
                <c:pt idx="1">
                  <c:v>0.46604819365735806</c:v>
                </c:pt>
                <c:pt idx="2">
                  <c:v>0.70359032149212097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CEEB-410E-BF35-83B5ABE0AE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服务</c:v>
                </c:pt>
                <c:pt idx="1">
                  <c:v>业务</c:v>
                </c:pt>
                <c:pt idx="2">
                  <c:v>网络</c:v>
                </c:pt>
              </c:strCache>
            </c:strRef>
          </c:cat>
          <c:val>
            <c:numRef>
              <c:f>Sheet1!$C$2:$C$4</c:f>
              <c:numCache>
                <c:formatCode>0.0%</c:formatCode>
                <c:ptCount val="3"/>
                <c:pt idx="0">
                  <c:v>0.31129432490562647</c:v>
                </c:pt>
                <c:pt idx="1">
                  <c:v>0.42604569686796856</c:v>
                </c:pt>
                <c:pt idx="2">
                  <c:v>0.70795554900166258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CEEB-410E-BF35-83B5ABE0AE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17Avg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服务</c:v>
                </c:pt>
                <c:pt idx="1">
                  <c:v>业务</c:v>
                </c:pt>
                <c:pt idx="2">
                  <c:v>网络</c:v>
                </c:pt>
              </c:strCache>
            </c:strRef>
          </c:cat>
          <c:val>
            <c:numRef>
              <c:f>Sheet1!$D$2:$D$4</c:f>
              <c:numCache>
                <c:formatCode>0.0%</c:formatCode>
                <c:ptCount val="3"/>
                <c:pt idx="0">
                  <c:v>0.35608139640668512</c:v>
                </c:pt>
                <c:pt idx="1">
                  <c:v>0.45037037101857258</c:v>
                </c:pt>
                <c:pt idx="2">
                  <c:v>0.70183636040243458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EEB-410E-BF35-83B5ABE0AEC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16Avg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服务</c:v>
                </c:pt>
                <c:pt idx="1">
                  <c:v>业务</c:v>
                </c:pt>
                <c:pt idx="2">
                  <c:v>网络</c:v>
                </c:pt>
              </c:strCache>
            </c:strRef>
          </c:cat>
          <c:val>
            <c:numRef>
              <c:f>Sheet1!$E$2:$E$4</c:f>
              <c:numCache>
                <c:formatCode>0.0%</c:formatCode>
                <c:ptCount val="3"/>
                <c:pt idx="0">
                  <c:v>0.40203261064047868</c:v>
                </c:pt>
                <c:pt idx="1">
                  <c:v>0.47438109107524973</c:v>
                </c:pt>
                <c:pt idx="2">
                  <c:v>0.70298000867174082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CEEB-410E-BF35-83B5ABE0AE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6419840"/>
        <c:axId val="226421376"/>
      </c:barChart>
      <c:catAx>
        <c:axId val="2264198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crossAx val="226421376"/>
        <c:crosses val="autoZero"/>
        <c:auto val="1"/>
        <c:lblAlgn val="ctr"/>
        <c:lblOffset val="100"/>
        <c:noMultiLvlLbl val="0"/>
      </c:catAx>
      <c:valAx>
        <c:axId val="226421376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2264198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/>
      </a:pPr>
      <a:endParaRPr lang="zh-CN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271732727024721"/>
          <c:y val="2.9748698171841313E-2"/>
          <c:w val="0.72037082594459956"/>
          <c:h val="0.941092275819592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4B0-4ED2-AFD5-048F669BC56D}"/>
              </c:ext>
            </c:extLst>
          </c:dPt>
          <c:dPt>
            <c:idx val="1"/>
            <c:invertIfNegative val="0"/>
            <c:bubble3D val="0"/>
            <c:spPr>
              <a:solidFill>
                <a:srgbClr val="F79646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4B0-4ED2-AFD5-048F669BC56D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服务</c:v>
                </c:pt>
                <c:pt idx="1">
                  <c:v>业务</c:v>
                </c:pt>
                <c:pt idx="2">
                  <c:v>网络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0.37419608614416361</c:v>
                </c:pt>
                <c:pt idx="1">
                  <c:v>0.46574884452748549</c:v>
                </c:pt>
                <c:pt idx="2">
                  <c:v>0.67859179860359919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4B0-4ED2-AFD5-048F669BC5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rgbClr val="D9D9D9"/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服务</c:v>
                </c:pt>
                <c:pt idx="1">
                  <c:v>业务</c:v>
                </c:pt>
                <c:pt idx="2">
                  <c:v>网络</c:v>
                </c:pt>
              </c:strCache>
            </c:strRef>
          </c:cat>
          <c:val>
            <c:numRef>
              <c:f>Sheet1!$C$2:$C$4</c:f>
              <c:numCache>
                <c:formatCode>0.0%</c:formatCode>
                <c:ptCount val="3"/>
                <c:pt idx="0">
                  <c:v>0.34271732872769145</c:v>
                </c:pt>
                <c:pt idx="1">
                  <c:v>0.43082901554404146</c:v>
                </c:pt>
                <c:pt idx="2">
                  <c:v>0.68506044905008634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84B0-4ED2-AFD5-048F669BC5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17Avg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服务</c:v>
                </c:pt>
                <c:pt idx="1">
                  <c:v>业务</c:v>
                </c:pt>
                <c:pt idx="2">
                  <c:v>网络</c:v>
                </c:pt>
              </c:strCache>
            </c:strRef>
          </c:cat>
          <c:val>
            <c:numRef>
              <c:f>Sheet1!$D$2:$D$4</c:f>
              <c:numCache>
                <c:formatCode>0.0%</c:formatCode>
                <c:ptCount val="3"/>
                <c:pt idx="0">
                  <c:v>0.37425589974357243</c:v>
                </c:pt>
                <c:pt idx="1">
                  <c:v>0.453389620187308</c:v>
                </c:pt>
                <c:pt idx="2">
                  <c:v>0.68577092457758171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84B0-4ED2-AFD5-048F669BC5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16Avg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服务</c:v>
                </c:pt>
                <c:pt idx="1">
                  <c:v>业务</c:v>
                </c:pt>
                <c:pt idx="2">
                  <c:v>网络</c:v>
                </c:pt>
              </c:strCache>
            </c:strRef>
          </c:cat>
          <c:val>
            <c:numRef>
              <c:f>Sheet1!$E$2:$E$4</c:f>
              <c:numCache>
                <c:formatCode>0.0%</c:formatCode>
                <c:ptCount val="3"/>
                <c:pt idx="0">
                  <c:v>0.43363262689864629</c:v>
                </c:pt>
                <c:pt idx="1">
                  <c:v>0.46274105970494361</c:v>
                </c:pt>
                <c:pt idx="2">
                  <c:v>0.70070435715490864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84B0-4ED2-AFD5-048F669BC5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6735232"/>
        <c:axId val="226736768"/>
      </c:barChart>
      <c:catAx>
        <c:axId val="22673523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26736768"/>
        <c:crosses val="autoZero"/>
        <c:auto val="1"/>
        <c:lblAlgn val="ctr"/>
        <c:lblOffset val="100"/>
        <c:noMultiLvlLbl val="0"/>
      </c:catAx>
      <c:valAx>
        <c:axId val="226736768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2267352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 algn="ctr">
        <a:defRPr lang="zh-CN" altLang="en-US" sz="1000" b="0" i="0" u="none" strike="noStrike" kern="1200" baseline="0">
          <a:solidFill>
            <a:prstClr val="black"/>
          </a:solidFill>
          <a:latin typeface="+mn-lt"/>
          <a:ea typeface="+mn-ea"/>
          <a:cs typeface="+mn-cs"/>
        </a:defRPr>
      </a:pPr>
      <a:endParaRPr lang="zh-CN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0142099191624684E-2"/>
          <c:y val="0.25500531604246846"/>
          <c:w val="0.89971580161675069"/>
          <c:h val="0.704221647393713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移动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16Avg</c:v>
                </c:pt>
                <c:pt idx="1">
                  <c:v>17Q1</c:v>
                </c:pt>
                <c:pt idx="2">
                  <c:v>17Q2</c:v>
                </c:pt>
                <c:pt idx="3">
                  <c:v>17Q3</c:v>
                </c:pt>
                <c:pt idx="4">
                  <c:v>17Q4</c:v>
                </c:pt>
                <c:pt idx="5">
                  <c:v>18Q1</c:v>
                </c:pt>
              </c:strCache>
            </c:strRef>
          </c:cat>
          <c:val>
            <c:numRef>
              <c:f>Sheet1!$B$2:$B$7</c:f>
              <c:numCache>
                <c:formatCode>0.0_ </c:formatCode>
                <c:ptCount val="6"/>
                <c:pt idx="0">
                  <c:v>40.200000000000003</c:v>
                </c:pt>
                <c:pt idx="1">
                  <c:v>40.800000000000004</c:v>
                </c:pt>
                <c:pt idx="2">
                  <c:v>37.4</c:v>
                </c:pt>
                <c:pt idx="3">
                  <c:v>36.800000000000004</c:v>
                </c:pt>
                <c:pt idx="4">
                  <c:v>38.6</c:v>
                </c:pt>
                <c:pt idx="5">
                  <c:v>39.5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99A-4606-9152-91D511E211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电信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16Avg</c:v>
                </c:pt>
                <c:pt idx="1">
                  <c:v>17Q1</c:v>
                </c:pt>
                <c:pt idx="2">
                  <c:v>17Q2</c:v>
                </c:pt>
                <c:pt idx="3">
                  <c:v>17Q3</c:v>
                </c:pt>
                <c:pt idx="4">
                  <c:v>17Q4</c:v>
                </c:pt>
                <c:pt idx="5">
                  <c:v>18Q1</c:v>
                </c:pt>
              </c:strCache>
            </c:strRef>
          </c:cat>
          <c:val>
            <c:numRef>
              <c:f>Sheet1!$C$2:$C$7</c:f>
              <c:numCache>
                <c:formatCode>0.0_ </c:formatCode>
                <c:ptCount val="6"/>
                <c:pt idx="0">
                  <c:v>25.9</c:v>
                </c:pt>
                <c:pt idx="1">
                  <c:v>25.9</c:v>
                </c:pt>
                <c:pt idx="2">
                  <c:v>23.4</c:v>
                </c:pt>
                <c:pt idx="3">
                  <c:v>22.6</c:v>
                </c:pt>
                <c:pt idx="4">
                  <c:v>25.1</c:v>
                </c:pt>
                <c:pt idx="5">
                  <c:v>25.2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99A-4606-9152-91D511E211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联通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16Avg</c:v>
                </c:pt>
                <c:pt idx="1">
                  <c:v>17Q1</c:v>
                </c:pt>
                <c:pt idx="2">
                  <c:v>17Q2</c:v>
                </c:pt>
                <c:pt idx="3">
                  <c:v>17Q3</c:v>
                </c:pt>
                <c:pt idx="4">
                  <c:v>17Q4</c:v>
                </c:pt>
                <c:pt idx="5">
                  <c:v>18Q1</c:v>
                </c:pt>
              </c:strCache>
            </c:strRef>
          </c:cat>
          <c:val>
            <c:numRef>
              <c:f>Sheet1!$D$2:$D$7</c:f>
              <c:numCache>
                <c:formatCode>0.0_ </c:formatCode>
                <c:ptCount val="6"/>
                <c:pt idx="0">
                  <c:v>-10.9</c:v>
                </c:pt>
                <c:pt idx="1">
                  <c:v>-4.5999999999999996</c:v>
                </c:pt>
                <c:pt idx="2">
                  <c:v>-5.3</c:v>
                </c:pt>
                <c:pt idx="3">
                  <c:v>-5.3</c:v>
                </c:pt>
                <c:pt idx="4">
                  <c:v>-0.2</c:v>
                </c:pt>
                <c:pt idx="5">
                  <c:v>-1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99A-4606-9152-91D511E211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471232"/>
        <c:axId val="197353472"/>
      </c:lineChart>
      <c:catAx>
        <c:axId val="1974712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197353472"/>
        <c:crosses val="autoZero"/>
        <c:auto val="1"/>
        <c:lblAlgn val="ctr"/>
        <c:lblOffset val="100"/>
        <c:noMultiLvlLbl val="0"/>
      </c:catAx>
      <c:valAx>
        <c:axId val="197353472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1974712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7.4650351281835919E-2"/>
          <c:y val="4.2748203390996514E-4"/>
          <c:w val="0.7703649784895118"/>
          <c:h val="0.1776442775090981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0142099191624684E-2"/>
          <c:y val="0.38435269172960884"/>
          <c:w val="0.89971580161675069"/>
          <c:h val="0.574874309822814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移动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dLbls>
            <c:dLbl>
              <c:idx val="1"/>
              <c:layout>
                <c:manualLayout>
                  <c:x val="2.2791863268920458E-2"/>
                  <c:y val="-9.0151260296718327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E1CB-4D83-8555-530EA5EC1D82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4.178459996042412E-17"/>
                  <c:y val="-9.0151260296718327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1CB-4D83-8555-530EA5EC1D8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16Avg</c:v>
                </c:pt>
                <c:pt idx="1">
                  <c:v>17Q1</c:v>
                </c:pt>
                <c:pt idx="2">
                  <c:v>17Q2</c:v>
                </c:pt>
                <c:pt idx="3">
                  <c:v>17Q3</c:v>
                </c:pt>
                <c:pt idx="4">
                  <c:v>17Q4</c:v>
                </c:pt>
                <c:pt idx="5">
                  <c:v>18Q1</c:v>
                </c:pt>
              </c:strCache>
            </c:strRef>
          </c:cat>
          <c:val>
            <c:numRef>
              <c:f>Sheet1!$B$2:$B$7</c:f>
              <c:numCache>
                <c:formatCode>0.0_ </c:formatCode>
                <c:ptCount val="6"/>
                <c:pt idx="0">
                  <c:v>-1.6</c:v>
                </c:pt>
                <c:pt idx="1">
                  <c:v>4.5999999999999996</c:v>
                </c:pt>
                <c:pt idx="2">
                  <c:v>-9.2000000000000011</c:v>
                </c:pt>
                <c:pt idx="3">
                  <c:v>-4.7</c:v>
                </c:pt>
                <c:pt idx="4">
                  <c:v>-3</c:v>
                </c:pt>
                <c:pt idx="5">
                  <c:v>-4.9000000000000004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1CB-4D83-8555-530EA5EC1D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电信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marker>
          <c:dLbls>
            <c:dLbl>
              <c:idx val="1"/>
              <c:layout>
                <c:manualLayout>
                  <c:x val="0"/>
                  <c:y val="-0.12934746042572767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1CB-4D83-8555-530EA5EC1D82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2.7350235922704622E-2"/>
                  <c:y val="-0.14894556049023253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E1CB-4D83-8555-530EA5EC1D82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"/>
                  <c:y val="2.3517720077404786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1CB-4D83-8555-530EA5EC1D8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16Avg</c:v>
                </c:pt>
                <c:pt idx="1">
                  <c:v>17Q1</c:v>
                </c:pt>
                <c:pt idx="2">
                  <c:v>17Q2</c:v>
                </c:pt>
                <c:pt idx="3">
                  <c:v>17Q3</c:v>
                </c:pt>
                <c:pt idx="4">
                  <c:v>17Q4</c:v>
                </c:pt>
                <c:pt idx="5">
                  <c:v>18Q1</c:v>
                </c:pt>
              </c:strCache>
            </c:strRef>
          </c:cat>
          <c:val>
            <c:numRef>
              <c:f>Sheet1!$C$2:$C$7</c:f>
              <c:numCache>
                <c:formatCode>0.0_ </c:formatCode>
                <c:ptCount val="6"/>
                <c:pt idx="0">
                  <c:v>3.4</c:v>
                </c:pt>
                <c:pt idx="1">
                  <c:v>9.5</c:v>
                </c:pt>
                <c:pt idx="2">
                  <c:v>6.6</c:v>
                </c:pt>
                <c:pt idx="3">
                  <c:v>6.2</c:v>
                </c:pt>
                <c:pt idx="4">
                  <c:v>7.9</c:v>
                </c:pt>
                <c:pt idx="5">
                  <c:v>13.7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E1CB-4D83-8555-530EA5EC1D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联通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rgbClr val="C00000"/>
                </a:solidFill>
              </a:ln>
            </c:spPr>
          </c:marker>
          <c:dLbls>
            <c:dLbl>
              <c:idx val="1"/>
              <c:layout>
                <c:manualLayout>
                  <c:x val="0"/>
                  <c:y val="0.15286518050313236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1CB-4D83-8555-530EA5EC1D82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4.5583726537841559E-3"/>
                  <c:y val="0.13326708043862809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E1CB-4D83-8555-530EA5EC1D8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16Avg</c:v>
                </c:pt>
                <c:pt idx="1">
                  <c:v>17Q1</c:v>
                </c:pt>
                <c:pt idx="2">
                  <c:v>17Q2</c:v>
                </c:pt>
                <c:pt idx="3">
                  <c:v>17Q3</c:v>
                </c:pt>
                <c:pt idx="4">
                  <c:v>17Q4</c:v>
                </c:pt>
                <c:pt idx="5">
                  <c:v>18Q1</c:v>
                </c:pt>
              </c:strCache>
            </c:strRef>
          </c:cat>
          <c:val>
            <c:numRef>
              <c:f>Sheet1!$D$2:$D$7</c:f>
              <c:numCache>
                <c:formatCode>0.0_ </c:formatCode>
                <c:ptCount val="6"/>
                <c:pt idx="0">
                  <c:v>6.3</c:v>
                </c:pt>
                <c:pt idx="1">
                  <c:v>2.6</c:v>
                </c:pt>
                <c:pt idx="2">
                  <c:v>3.4</c:v>
                </c:pt>
                <c:pt idx="3">
                  <c:v>9.8000000000000007</c:v>
                </c:pt>
                <c:pt idx="4">
                  <c:v>12.3</c:v>
                </c:pt>
                <c:pt idx="5">
                  <c:v>19.600000000000001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E1CB-4D83-8555-530EA5EC1D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392640"/>
        <c:axId val="197275648"/>
      </c:lineChart>
      <c:catAx>
        <c:axId val="1973926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197275648"/>
        <c:crosses val="autoZero"/>
        <c:auto val="1"/>
        <c:lblAlgn val="ctr"/>
        <c:lblOffset val="100"/>
        <c:noMultiLvlLbl val="0"/>
      </c:catAx>
      <c:valAx>
        <c:axId val="197275648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1973926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7.4650351281835919E-2"/>
          <c:y val="4.2748203390996514E-4"/>
          <c:w val="0.77036497848951202"/>
          <c:h val="0.1776442775090982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75"/>
      <c:rotY val="17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"/>
          <c:y val="0.1325983358980968"/>
          <c:w val="0.88297872340425532"/>
          <c:h val="0.6942537316282462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explosion val="10"/>
          <c:dPt>
            <c:idx val="0"/>
            <c:bubble3D val="0"/>
            <c:spPr>
              <a:solidFill>
                <a:srgbClr val="FFFF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195-41F3-94C8-7E856E879CF2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195-41F3-94C8-7E856E879CF2}"/>
              </c:ext>
            </c:extLst>
          </c:dPt>
          <c:dPt>
            <c:idx val="2"/>
            <c:bubble3D val="0"/>
            <c:spPr>
              <a:solidFill>
                <a:srgbClr val="FF66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195-41F3-94C8-7E856E879CF2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195-41F3-94C8-7E856E879CF2}"/>
              </c:ext>
            </c:extLst>
          </c:dPt>
          <c:dPt>
            <c:idx val="4"/>
            <c:bubble3D val="0"/>
            <c:spPr>
              <a:solidFill>
                <a:srgbClr val="00B0F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C195-41F3-94C8-7E856E879CF2}"/>
              </c:ext>
            </c:extLst>
          </c:dPt>
          <c:dPt>
            <c:idx val="5"/>
            <c:bubble3D val="0"/>
            <c:spPr>
              <a:solidFill>
                <a:srgbClr val="00B05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C195-41F3-94C8-7E856E879CF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lang="en-US" sz="12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6.6783660021222005E-2"/>
                  <c:y val="0.1319993321888299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C195-41F3-94C8-7E856E879CF2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9.5245155525772743E-2"/>
                  <c:y val="2.65810359397454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C195-41F3-94C8-7E856E879CF2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C195-41F3-94C8-7E856E879CF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35-39</c:v>
                </c:pt>
                <c:pt idx="3">
                  <c:v>40-44</c:v>
                </c:pt>
                <c:pt idx="4">
                  <c:v>45-55</c:v>
                </c:pt>
                <c:pt idx="5">
                  <c:v>55岁以上</c:v>
                </c:pt>
              </c:strCache>
            </c:strRef>
          </c:cat>
          <c:val>
            <c:numRef>
              <c:f>Sheet1!$B$2:$B$7</c:f>
              <c:numCache>
                <c:formatCode>0.0_ </c:formatCode>
                <c:ptCount val="6"/>
                <c:pt idx="0">
                  <c:v>19.161246558397512</c:v>
                </c:pt>
                <c:pt idx="1">
                  <c:v>36.22076419251313</c:v>
                </c:pt>
                <c:pt idx="2">
                  <c:v>9.5070884185444662</c:v>
                </c:pt>
                <c:pt idx="3">
                  <c:v>8.6132693371031834</c:v>
                </c:pt>
                <c:pt idx="4">
                  <c:v>12.318514253792175</c:v>
                </c:pt>
                <c:pt idx="5">
                  <c:v>6.5531531634241134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C195-41F3-94C8-7E856E879C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65614201150389495"/>
          <c:y val="0.16074233665633575"/>
          <c:w val="0.23038281119115431"/>
          <c:h val="0.71453425766469536"/>
        </c:manualLayout>
      </c:layout>
      <c:overlay val="0"/>
      <c:txPr>
        <a:bodyPr/>
        <a:lstStyle/>
        <a:p>
          <a:pPr>
            <a:defRPr lang="en-US" sz="1100"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0142099191624684E-2"/>
          <c:y val="0.17661283104585956"/>
          <c:w val="0.89971580161675069"/>
          <c:h val="0.574874309822814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移动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16Avg</c:v>
                </c:pt>
                <c:pt idx="1">
                  <c:v>17Q1</c:v>
                </c:pt>
                <c:pt idx="2">
                  <c:v>17Q2</c:v>
                </c:pt>
                <c:pt idx="3">
                  <c:v>17Q3</c:v>
                </c:pt>
                <c:pt idx="4">
                  <c:v>17Q4</c:v>
                </c:pt>
                <c:pt idx="5">
                  <c:v>18Q1</c:v>
                </c:pt>
              </c:strCache>
            </c:strRef>
          </c:cat>
          <c:val>
            <c:numRef>
              <c:f>Sheet1!$B$2:$B$7</c:f>
              <c:numCache>
                <c:formatCode>0.0_ </c:formatCode>
                <c:ptCount val="6"/>
                <c:pt idx="0">
                  <c:v>56.9</c:v>
                </c:pt>
                <c:pt idx="1">
                  <c:v>54.6</c:v>
                </c:pt>
                <c:pt idx="2">
                  <c:v>51</c:v>
                </c:pt>
                <c:pt idx="3">
                  <c:v>54.5</c:v>
                </c:pt>
                <c:pt idx="4">
                  <c:v>58</c:v>
                </c:pt>
                <c:pt idx="5">
                  <c:v>50.7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42A-41DB-BF4E-182873256D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电信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marker>
          <c:dLbls>
            <c:dLbl>
              <c:idx val="3"/>
              <c:layout>
                <c:manualLayout>
                  <c:x val="1.8233490615136329E-2"/>
                  <c:y val="0.13326708043862795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42A-41DB-BF4E-182873256D4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16Avg</c:v>
                </c:pt>
                <c:pt idx="1">
                  <c:v>17Q1</c:v>
                </c:pt>
                <c:pt idx="2">
                  <c:v>17Q2</c:v>
                </c:pt>
                <c:pt idx="3">
                  <c:v>17Q3</c:v>
                </c:pt>
                <c:pt idx="4">
                  <c:v>17Q4</c:v>
                </c:pt>
                <c:pt idx="5">
                  <c:v>18Q1</c:v>
                </c:pt>
              </c:strCache>
            </c:strRef>
          </c:cat>
          <c:val>
            <c:numRef>
              <c:f>Sheet1!$C$2:$C$7</c:f>
              <c:numCache>
                <c:formatCode>0.0_ </c:formatCode>
                <c:ptCount val="6"/>
                <c:pt idx="0">
                  <c:v>30.3</c:v>
                </c:pt>
                <c:pt idx="1">
                  <c:v>30</c:v>
                </c:pt>
                <c:pt idx="2">
                  <c:v>28</c:v>
                </c:pt>
                <c:pt idx="3">
                  <c:v>25.3</c:v>
                </c:pt>
                <c:pt idx="4">
                  <c:v>32.1</c:v>
                </c:pt>
                <c:pt idx="5">
                  <c:v>27.5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42A-41DB-BF4E-182873256D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联通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dLbls>
            <c:dLbl>
              <c:idx val="3"/>
              <c:layout>
                <c:manualLayout>
                  <c:x val="0"/>
                  <c:y val="-0.1175886003870239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42A-41DB-BF4E-182873256D4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16Avg</c:v>
                </c:pt>
                <c:pt idx="1">
                  <c:v>17Q1</c:v>
                </c:pt>
                <c:pt idx="2">
                  <c:v>17Q2</c:v>
                </c:pt>
                <c:pt idx="3">
                  <c:v>17Q3</c:v>
                </c:pt>
                <c:pt idx="4">
                  <c:v>17Q4</c:v>
                </c:pt>
                <c:pt idx="5">
                  <c:v>18Q1</c:v>
                </c:pt>
              </c:strCache>
            </c:strRef>
          </c:cat>
          <c:val>
            <c:numRef>
              <c:f>Sheet1!$D$2:$D$7</c:f>
              <c:numCache>
                <c:formatCode>0.0_ </c:formatCode>
                <c:ptCount val="6"/>
                <c:pt idx="0">
                  <c:v>24.6</c:v>
                </c:pt>
                <c:pt idx="1">
                  <c:v>23.6</c:v>
                </c:pt>
                <c:pt idx="2">
                  <c:v>21.2</c:v>
                </c:pt>
                <c:pt idx="3">
                  <c:v>26.1</c:v>
                </c:pt>
                <c:pt idx="4">
                  <c:v>27.1</c:v>
                </c:pt>
                <c:pt idx="5">
                  <c:v>25.1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442A-41DB-BF4E-182873256D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423488"/>
        <c:axId val="197425024"/>
      </c:lineChart>
      <c:catAx>
        <c:axId val="1974234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197425024"/>
        <c:crosses val="autoZero"/>
        <c:auto val="1"/>
        <c:lblAlgn val="ctr"/>
        <c:lblOffset val="100"/>
        <c:noMultiLvlLbl val="0"/>
      </c:catAx>
      <c:valAx>
        <c:axId val="197425024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1974234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7.4650351281835919E-2"/>
          <c:y val="4.2748203390996514E-4"/>
          <c:w val="0.77036497848951224"/>
          <c:h val="0.1776442775090982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191567103386257E-2"/>
          <c:y val="0.19999860018477594"/>
          <c:w val="0.94779235482379764"/>
          <c:h val="0.3980192614574926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中国联通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rgbClr val="C00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16Avg</c:v>
                </c:pt>
                <c:pt idx="1">
                  <c:v>17Q1</c:v>
                </c:pt>
                <c:pt idx="2">
                  <c:v>17Q2</c:v>
                </c:pt>
                <c:pt idx="3">
                  <c:v>17Q3</c:v>
                </c:pt>
                <c:pt idx="4">
                  <c:v>17Q4</c:v>
                </c:pt>
              </c:strCache>
            </c:strRef>
          </c:cat>
          <c:val>
            <c:numRef>
              <c:f>Sheet1!$B$2:$B$6</c:f>
              <c:numCache>
                <c:formatCode>0.0_ </c:formatCode>
                <c:ptCount val="5"/>
                <c:pt idx="0">
                  <c:v>-10.683803442599963</c:v>
                </c:pt>
                <c:pt idx="1">
                  <c:v>-1.4711318104531679</c:v>
                </c:pt>
                <c:pt idx="2">
                  <c:v>-4.0858610972981939</c:v>
                </c:pt>
                <c:pt idx="3">
                  <c:v>-2.4471682163989859</c:v>
                </c:pt>
                <c:pt idx="4">
                  <c:v>3.6015448986160283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120-49C7-82EE-EC4A32D085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中国移动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rgbClr val="558ED5"/>
              </a:solidFill>
              <a:ln>
                <a:solidFill>
                  <a:schemeClr val="accent1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16Avg</c:v>
                </c:pt>
                <c:pt idx="1">
                  <c:v>17Q1</c:v>
                </c:pt>
                <c:pt idx="2">
                  <c:v>17Q2</c:v>
                </c:pt>
                <c:pt idx="3">
                  <c:v>17Q3</c:v>
                </c:pt>
                <c:pt idx="4">
                  <c:v>17Q4</c:v>
                </c:pt>
              </c:strCache>
            </c:strRef>
          </c:cat>
          <c:val>
            <c:numRef>
              <c:f>Sheet1!$C$2:$C$6</c:f>
              <c:numCache>
                <c:formatCode>0.0_ </c:formatCode>
                <c:ptCount val="5"/>
                <c:pt idx="0">
                  <c:v>55.226331346047331</c:v>
                </c:pt>
                <c:pt idx="1">
                  <c:v>56.499390599332308</c:v>
                </c:pt>
                <c:pt idx="2">
                  <c:v>55.183630019516237</c:v>
                </c:pt>
                <c:pt idx="3">
                  <c:v>55.322629506210241</c:v>
                </c:pt>
                <c:pt idx="4">
                  <c:v>59.742907063815622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120-49C7-82EE-EC4A32D085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中国电信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16Avg</c:v>
                </c:pt>
                <c:pt idx="1">
                  <c:v>17Q1</c:v>
                </c:pt>
                <c:pt idx="2">
                  <c:v>17Q2</c:v>
                </c:pt>
                <c:pt idx="3">
                  <c:v>17Q3</c:v>
                </c:pt>
                <c:pt idx="4">
                  <c:v>17Q4</c:v>
                </c:pt>
              </c:strCache>
            </c:strRef>
          </c:cat>
          <c:val>
            <c:numRef>
              <c:f>Sheet1!$D$2:$D$6</c:f>
              <c:numCache>
                <c:formatCode>0.0_ </c:formatCode>
                <c:ptCount val="5"/>
                <c:pt idx="0">
                  <c:v>38.075813823377317</c:v>
                </c:pt>
                <c:pt idx="1">
                  <c:v>36.821287306724201</c:v>
                </c:pt>
                <c:pt idx="2">
                  <c:v>35.957111321349736</c:v>
                </c:pt>
                <c:pt idx="3">
                  <c:v>35.876328752916777</c:v>
                </c:pt>
                <c:pt idx="4">
                  <c:v>41.088898341131433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120-49C7-82EE-EC4A32D085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135232"/>
        <c:axId val="205137024"/>
      </c:lineChart>
      <c:catAx>
        <c:axId val="20513523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205137024"/>
        <c:crosses val="autoZero"/>
        <c:auto val="1"/>
        <c:lblAlgn val="ctr"/>
        <c:lblOffset val="100"/>
        <c:noMultiLvlLbl val="0"/>
      </c:catAx>
      <c:valAx>
        <c:axId val="205137024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2051352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6.7757202390747839E-2"/>
          <c:y val="2.9525050061812878E-2"/>
          <c:w val="0.88021064146361949"/>
          <c:h val="0.10380735006137086"/>
        </c:manualLayout>
      </c:layout>
      <c:overlay val="0"/>
      <c:txPr>
        <a:bodyPr/>
        <a:lstStyle/>
        <a:p>
          <a:pPr>
            <a:defRPr sz="10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0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191567103386257E-2"/>
          <c:y val="0.23047477732939253"/>
          <c:w val="0.94779235482379764"/>
          <c:h val="0.3675434842600778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中国联通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16Avg</c:v>
                </c:pt>
                <c:pt idx="1">
                  <c:v>17Q1</c:v>
                </c:pt>
                <c:pt idx="2">
                  <c:v>17Q2</c:v>
                </c:pt>
                <c:pt idx="3">
                  <c:v>17Q3</c:v>
                </c:pt>
                <c:pt idx="4">
                  <c:v>17Q4</c:v>
                </c:pt>
              </c:strCache>
            </c:strRef>
          </c:cat>
          <c:val>
            <c:numRef>
              <c:f>Sheet1!$B$2:$B$6</c:f>
              <c:numCache>
                <c:formatCode>0.0_ </c:formatCode>
                <c:ptCount val="5"/>
                <c:pt idx="0">
                  <c:v>-14.588165082036046</c:v>
                </c:pt>
                <c:pt idx="1">
                  <c:v>-10.882904812617406</c:v>
                </c:pt>
                <c:pt idx="2">
                  <c:v>-9.774006331340134</c:v>
                </c:pt>
                <c:pt idx="3">
                  <c:v>-10.236584443417239</c:v>
                </c:pt>
                <c:pt idx="4">
                  <c:v>-5.3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1AD-4C28-9ACD-BDF107EDAD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中国移动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rgbClr val="558ED5"/>
              </a:solidFill>
              <a:ln>
                <a:solidFill>
                  <a:schemeClr val="accent1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16Avg</c:v>
                </c:pt>
                <c:pt idx="1">
                  <c:v>17Q1</c:v>
                </c:pt>
                <c:pt idx="2">
                  <c:v>17Q2</c:v>
                </c:pt>
                <c:pt idx="3">
                  <c:v>17Q3</c:v>
                </c:pt>
                <c:pt idx="4">
                  <c:v>17Q4</c:v>
                </c:pt>
              </c:strCache>
            </c:strRef>
          </c:cat>
          <c:val>
            <c:numRef>
              <c:f>Sheet1!$C$2:$C$6</c:f>
              <c:numCache>
                <c:formatCode>0.0_ </c:formatCode>
                <c:ptCount val="5"/>
                <c:pt idx="0">
                  <c:v>25.01009631000337</c:v>
                </c:pt>
                <c:pt idx="1">
                  <c:v>26.935123042505417</c:v>
                </c:pt>
                <c:pt idx="2">
                  <c:v>22.227546549835498</c:v>
                </c:pt>
                <c:pt idx="3">
                  <c:v>19.424612992153605</c:v>
                </c:pt>
                <c:pt idx="4">
                  <c:v>23.271815903394891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1AD-4C28-9ACD-BDF107EDAD8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中国电信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16Avg</c:v>
                </c:pt>
                <c:pt idx="1">
                  <c:v>17Q1</c:v>
                </c:pt>
                <c:pt idx="2">
                  <c:v>17Q2</c:v>
                </c:pt>
                <c:pt idx="3">
                  <c:v>17Q3</c:v>
                </c:pt>
                <c:pt idx="4">
                  <c:v>17Q4</c:v>
                </c:pt>
              </c:strCache>
            </c:strRef>
          </c:cat>
          <c:val>
            <c:numRef>
              <c:f>Sheet1!$D$2:$D$6</c:f>
              <c:numCache>
                <c:formatCode>0.0_ </c:formatCode>
                <c:ptCount val="5"/>
                <c:pt idx="0">
                  <c:v>20.60296072853739</c:v>
                </c:pt>
                <c:pt idx="1">
                  <c:v>23.037085540806135</c:v>
                </c:pt>
                <c:pt idx="2">
                  <c:v>17.735779364688501</c:v>
                </c:pt>
                <c:pt idx="3">
                  <c:v>16.396835057821061</c:v>
                </c:pt>
                <c:pt idx="4">
                  <c:v>19.632666943804093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1AD-4C28-9ACD-BDF107EDAD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907648"/>
        <c:axId val="204909184"/>
      </c:lineChart>
      <c:catAx>
        <c:axId val="20490764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204909184"/>
        <c:crosses val="autoZero"/>
        <c:auto val="1"/>
        <c:lblAlgn val="ctr"/>
        <c:lblOffset val="100"/>
        <c:noMultiLvlLbl val="0"/>
      </c:catAx>
      <c:valAx>
        <c:axId val="204909184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2049076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6.7757202390747839E-2"/>
          <c:y val="2.9525050061812878E-2"/>
          <c:w val="0.88021064146361949"/>
          <c:h val="0.10380735006137086"/>
        </c:manualLayout>
      </c:layout>
      <c:overlay val="0"/>
      <c:txPr>
        <a:bodyPr/>
        <a:lstStyle/>
        <a:p>
          <a:pPr>
            <a:defRPr sz="10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0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426241465856252E-2"/>
          <c:y val="0.41193714135780551"/>
          <c:w val="0.94714751706829314"/>
          <c:h val="0.460523366369780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Sheet1!$A$2:$A$22</c:f>
              <c:strCache>
                <c:ptCount val="21"/>
                <c:pt idx="0">
                  <c:v>新疆</c:v>
                </c:pt>
                <c:pt idx="1">
                  <c:v>宁夏</c:v>
                </c:pt>
                <c:pt idx="2">
                  <c:v>海南</c:v>
                </c:pt>
                <c:pt idx="3">
                  <c:v>江苏</c:v>
                </c:pt>
                <c:pt idx="4">
                  <c:v>青海</c:v>
                </c:pt>
                <c:pt idx="5">
                  <c:v>甘肃</c:v>
                </c:pt>
                <c:pt idx="6">
                  <c:v>浙江</c:v>
                </c:pt>
                <c:pt idx="7">
                  <c:v>湖南</c:v>
                </c:pt>
                <c:pt idx="8">
                  <c:v>西藏</c:v>
                </c:pt>
                <c:pt idx="9">
                  <c:v>湖北</c:v>
                </c:pt>
                <c:pt idx="10">
                  <c:v>陕西</c:v>
                </c:pt>
                <c:pt idx="11">
                  <c:v>福建</c:v>
                </c:pt>
                <c:pt idx="12">
                  <c:v>广东</c:v>
                </c:pt>
                <c:pt idx="13">
                  <c:v>安徽</c:v>
                </c:pt>
                <c:pt idx="14">
                  <c:v>云南</c:v>
                </c:pt>
                <c:pt idx="15">
                  <c:v>贵州</c:v>
                </c:pt>
                <c:pt idx="16">
                  <c:v>上海</c:v>
                </c:pt>
                <c:pt idx="17">
                  <c:v>四川</c:v>
                </c:pt>
                <c:pt idx="18">
                  <c:v>重庆</c:v>
                </c:pt>
                <c:pt idx="19">
                  <c:v>广西</c:v>
                </c:pt>
                <c:pt idx="20">
                  <c:v>江西</c:v>
                </c:pt>
              </c:strCache>
            </c:strRef>
          </c:cat>
          <c:val>
            <c:numRef>
              <c:f>Sheet1!$B$2:$B$22</c:f>
              <c:numCache>
                <c:formatCode>0.0_ </c:formatCode>
                <c:ptCount val="21"/>
                <c:pt idx="0">
                  <c:v>10.827664399092971</c:v>
                </c:pt>
                <c:pt idx="1">
                  <c:v>9.0370370370370363</c:v>
                </c:pt>
                <c:pt idx="2">
                  <c:v>7.0463320463320462</c:v>
                </c:pt>
                <c:pt idx="3">
                  <c:v>3.8607939097335509</c:v>
                </c:pt>
                <c:pt idx="4">
                  <c:v>3.6734693877551026</c:v>
                </c:pt>
                <c:pt idx="5">
                  <c:v>0.90673575129533668</c:v>
                </c:pt>
                <c:pt idx="6">
                  <c:v>0.86473131562693017</c:v>
                </c:pt>
                <c:pt idx="7">
                  <c:v>-2.6094276094276094</c:v>
                </c:pt>
                <c:pt idx="8">
                  <c:v>-2.6706231454005933</c:v>
                </c:pt>
                <c:pt idx="9">
                  <c:v>-6.0531496062992121</c:v>
                </c:pt>
                <c:pt idx="10">
                  <c:v>-6.3165365507452096</c:v>
                </c:pt>
                <c:pt idx="11">
                  <c:v>-7.5456053067993372</c:v>
                </c:pt>
                <c:pt idx="12">
                  <c:v>-8.4372003835091078</c:v>
                </c:pt>
                <c:pt idx="13">
                  <c:v>-10.088403536141445</c:v>
                </c:pt>
                <c:pt idx="14">
                  <c:v>-11.510791366906476</c:v>
                </c:pt>
                <c:pt idx="15">
                  <c:v>-11.624203821656051</c:v>
                </c:pt>
                <c:pt idx="16">
                  <c:v>-12.076502732240439</c:v>
                </c:pt>
                <c:pt idx="17">
                  <c:v>-17.87378229563744</c:v>
                </c:pt>
                <c:pt idx="18">
                  <c:v>-19.306666666666665</c:v>
                </c:pt>
                <c:pt idx="19">
                  <c:v>-24.973711882229232</c:v>
                </c:pt>
                <c:pt idx="20">
                  <c:v>-31.112852664576803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B5A-46CE-A08B-F8CF126745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Sheet1!$A$2:$A$22</c:f>
              <c:strCache>
                <c:ptCount val="21"/>
                <c:pt idx="0">
                  <c:v>新疆</c:v>
                </c:pt>
                <c:pt idx="1">
                  <c:v>宁夏</c:v>
                </c:pt>
                <c:pt idx="2">
                  <c:v>海南</c:v>
                </c:pt>
                <c:pt idx="3">
                  <c:v>江苏</c:v>
                </c:pt>
                <c:pt idx="4">
                  <c:v>青海</c:v>
                </c:pt>
                <c:pt idx="5">
                  <c:v>甘肃</c:v>
                </c:pt>
                <c:pt idx="6">
                  <c:v>浙江</c:v>
                </c:pt>
                <c:pt idx="7">
                  <c:v>湖南</c:v>
                </c:pt>
                <c:pt idx="8">
                  <c:v>西藏</c:v>
                </c:pt>
                <c:pt idx="9">
                  <c:v>湖北</c:v>
                </c:pt>
                <c:pt idx="10">
                  <c:v>陕西</c:v>
                </c:pt>
                <c:pt idx="11">
                  <c:v>福建</c:v>
                </c:pt>
                <c:pt idx="12">
                  <c:v>广东</c:v>
                </c:pt>
                <c:pt idx="13">
                  <c:v>安徽</c:v>
                </c:pt>
                <c:pt idx="14">
                  <c:v>云南</c:v>
                </c:pt>
                <c:pt idx="15">
                  <c:v>贵州</c:v>
                </c:pt>
                <c:pt idx="16">
                  <c:v>上海</c:v>
                </c:pt>
                <c:pt idx="17">
                  <c:v>四川</c:v>
                </c:pt>
                <c:pt idx="18">
                  <c:v>重庆</c:v>
                </c:pt>
                <c:pt idx="19">
                  <c:v>广西</c:v>
                </c:pt>
                <c:pt idx="20">
                  <c:v>江西</c:v>
                </c:pt>
              </c:strCache>
            </c:strRef>
          </c:cat>
          <c:val>
            <c:numRef>
              <c:f>Sheet1!$C$2:$C$22</c:f>
              <c:numCache>
                <c:formatCode>0.0_ </c:formatCode>
                <c:ptCount val="21"/>
                <c:pt idx="0">
                  <c:v>12.951541850220263</c:v>
                </c:pt>
                <c:pt idx="1">
                  <c:v>-3.7946428571428568</c:v>
                </c:pt>
                <c:pt idx="2">
                  <c:v>3.6363636363636362</c:v>
                </c:pt>
                <c:pt idx="3">
                  <c:v>8.7939698492462313</c:v>
                </c:pt>
                <c:pt idx="4">
                  <c:v>6.2977099236641214</c:v>
                </c:pt>
                <c:pt idx="5">
                  <c:v>-0.54151624548736454</c:v>
                </c:pt>
                <c:pt idx="6">
                  <c:v>-3.5583941605839415</c:v>
                </c:pt>
                <c:pt idx="7">
                  <c:v>9.1828793774319077</c:v>
                </c:pt>
                <c:pt idx="8">
                  <c:v>-1.8134715025906734</c:v>
                </c:pt>
                <c:pt idx="9">
                  <c:v>-7.4173369079535298</c:v>
                </c:pt>
                <c:pt idx="10">
                  <c:v>-7.9635949943117179</c:v>
                </c:pt>
                <c:pt idx="11">
                  <c:v>5.7071960297766751</c:v>
                </c:pt>
                <c:pt idx="12">
                  <c:v>-2.9014507253626811</c:v>
                </c:pt>
                <c:pt idx="13">
                  <c:v>-12.975778546712801</c:v>
                </c:pt>
                <c:pt idx="14">
                  <c:v>-13.010842368640535</c:v>
                </c:pt>
                <c:pt idx="15">
                  <c:v>-16.530054644808743</c:v>
                </c:pt>
                <c:pt idx="16">
                  <c:v>-6.5031982942430702</c:v>
                </c:pt>
                <c:pt idx="17">
                  <c:v>-5.9681697612732094</c:v>
                </c:pt>
                <c:pt idx="18">
                  <c:v>-8.306878306878307</c:v>
                </c:pt>
                <c:pt idx="19">
                  <c:v>-18.367346938775512</c:v>
                </c:pt>
                <c:pt idx="20">
                  <c:v>-21.951219512195124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B5A-46CE-A08B-F8CF126745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537280"/>
        <c:axId val="205538816"/>
      </c:barChart>
      <c:lineChart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18Q1-17基准值</c:v>
                </c:pt>
              </c:strCache>
            </c:strRef>
          </c:tx>
          <c:spPr>
            <a:ln>
              <a:solidFill>
                <a:srgbClr val="F79646"/>
              </a:solidFill>
            </a:ln>
          </c:spPr>
          <c:marker>
            <c:spPr>
              <a:solidFill>
                <a:srgbClr val="F79646"/>
              </a:solidFill>
              <a:ln>
                <a:solidFill>
                  <a:srgbClr val="F79646"/>
                </a:solidFill>
              </a:ln>
            </c:spPr>
          </c:marker>
          <c:dLbls>
            <c:dLbl>
              <c:idx val="7"/>
              <c:layout>
                <c:manualLayout>
                  <c:x val="-2.4023855878051122E-3"/>
                  <c:y val="0.1997536022779336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4B5A-46CE-A08B-F8CF126745F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4.804582011390713E-3"/>
                  <c:y val="0.21220381157698598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B5A-46CE-A08B-F8CF126745F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0"/>
                  <c:y val="0.23172506786942426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4B5A-46CE-A08B-F8CF126745F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9.609542351220449E-3"/>
                  <c:y val="0.23908108825081364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B5A-46CE-A08B-F8CF126745F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7"/>
              <c:layout>
                <c:manualLayout>
                  <c:x val="-4.8047711756102245E-3"/>
                  <c:y val="0.22422656079403316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4B5A-46CE-A08B-F8CF126745F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8"/>
              <c:layout>
                <c:manualLayout>
                  <c:x val="0"/>
                  <c:y val="0.26638582500664648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B5A-46CE-A08B-F8CF126745F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9"/>
              <c:layout>
                <c:manualLayout>
                  <c:x val="2.4023855878051122E-3"/>
                  <c:y val="0.19494496596247735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4B5A-46CE-A08B-F8CF126745F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0"/>
              <c:layout>
                <c:manualLayout>
                  <c:x val="-9.4923977665957657E-3"/>
                  <c:y val="0.1240746329085183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Sheet1!$A$2:$A$22</c:f>
              <c:strCache>
                <c:ptCount val="21"/>
                <c:pt idx="0">
                  <c:v>新疆</c:v>
                </c:pt>
                <c:pt idx="1">
                  <c:v>宁夏</c:v>
                </c:pt>
                <c:pt idx="2">
                  <c:v>海南</c:v>
                </c:pt>
                <c:pt idx="3">
                  <c:v>江苏</c:v>
                </c:pt>
                <c:pt idx="4">
                  <c:v>青海</c:v>
                </c:pt>
                <c:pt idx="5">
                  <c:v>甘肃</c:v>
                </c:pt>
                <c:pt idx="6">
                  <c:v>浙江</c:v>
                </c:pt>
                <c:pt idx="7">
                  <c:v>湖南</c:v>
                </c:pt>
                <c:pt idx="8">
                  <c:v>西藏</c:v>
                </c:pt>
                <c:pt idx="9">
                  <c:v>湖北</c:v>
                </c:pt>
                <c:pt idx="10">
                  <c:v>陕西</c:v>
                </c:pt>
                <c:pt idx="11">
                  <c:v>福建</c:v>
                </c:pt>
                <c:pt idx="12">
                  <c:v>广东</c:v>
                </c:pt>
                <c:pt idx="13">
                  <c:v>安徽</c:v>
                </c:pt>
                <c:pt idx="14">
                  <c:v>云南</c:v>
                </c:pt>
                <c:pt idx="15">
                  <c:v>贵州</c:v>
                </c:pt>
                <c:pt idx="16">
                  <c:v>上海</c:v>
                </c:pt>
                <c:pt idx="17">
                  <c:v>四川</c:v>
                </c:pt>
                <c:pt idx="18">
                  <c:v>重庆</c:v>
                </c:pt>
                <c:pt idx="19">
                  <c:v>广西</c:v>
                </c:pt>
                <c:pt idx="20">
                  <c:v>江西</c:v>
                </c:pt>
              </c:strCache>
            </c:strRef>
          </c:cat>
          <c:val>
            <c:numRef>
              <c:f>Sheet1!$D$2:$D$22</c:f>
              <c:numCache>
                <c:formatCode>0.0_ </c:formatCode>
                <c:ptCount val="21"/>
                <c:pt idx="0">
                  <c:v>5.7776069121171263</c:v>
                </c:pt>
                <c:pt idx="1">
                  <c:v>19.969770524806666</c:v>
                </c:pt>
                <c:pt idx="2">
                  <c:v>7.8725373364881772</c:v>
                </c:pt>
                <c:pt idx="3">
                  <c:v>10.319327044952878</c:v>
                </c:pt>
                <c:pt idx="4">
                  <c:v>1.8012686743819228</c:v>
                </c:pt>
                <c:pt idx="5">
                  <c:v>1.1180564039586731</c:v>
                </c:pt>
                <c:pt idx="6">
                  <c:v>15.74362510464996</c:v>
                </c:pt>
                <c:pt idx="7">
                  <c:v>-3.515564429686187</c:v>
                </c:pt>
                <c:pt idx="8">
                  <c:v>-0.37095364712818046</c:v>
                </c:pt>
                <c:pt idx="9">
                  <c:v>4.4280546689430027</c:v>
                </c:pt>
                <c:pt idx="10">
                  <c:v>-4.5727455938181008</c:v>
                </c:pt>
                <c:pt idx="11">
                  <c:v>9.5360563106028842</c:v>
                </c:pt>
                <c:pt idx="12">
                  <c:v>2.3348140357170539</c:v>
                </c:pt>
                <c:pt idx="13">
                  <c:v>-4.3237808965247888</c:v>
                </c:pt>
                <c:pt idx="14">
                  <c:v>9.1945831362710155</c:v>
                </c:pt>
                <c:pt idx="15">
                  <c:v>3.3354579244965699</c:v>
                </c:pt>
                <c:pt idx="16">
                  <c:v>6.0053844003749965</c:v>
                </c:pt>
                <c:pt idx="17">
                  <c:v>-6.2785151178217564</c:v>
                </c:pt>
                <c:pt idx="18">
                  <c:v>1.638363177293126</c:v>
                </c:pt>
                <c:pt idx="19">
                  <c:v>-13.616406110357971</c:v>
                </c:pt>
                <c:pt idx="20">
                  <c:v>-2.6970932338174549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4B5A-46CE-A08B-F8CF126745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537280"/>
        <c:axId val="205538816"/>
      </c:lineChart>
      <c:catAx>
        <c:axId val="2055372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05538816"/>
        <c:crosses val="autoZero"/>
        <c:auto val="1"/>
        <c:lblAlgn val="ctr"/>
        <c:lblOffset val="100"/>
        <c:noMultiLvlLbl val="0"/>
      </c:catAx>
      <c:valAx>
        <c:axId val="205538816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20553728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52658722021666116"/>
          <c:y val="0"/>
          <c:w val="0.47341277978333884"/>
          <c:h val="0.12103897126923788"/>
        </c:manualLayout>
      </c:layout>
      <c:overlay val="0"/>
    </c:legend>
    <c:plotVisOnly val="1"/>
    <c:dispBlanksAs val="zero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426241465856235E-2"/>
          <c:y val="0.29898136271032971"/>
          <c:w val="0.96052880479236202"/>
          <c:h val="0.616690560627782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Sheet1!$A$2:$A$22</c:f>
              <c:strCache>
                <c:ptCount val="21"/>
                <c:pt idx="0">
                  <c:v>新疆</c:v>
                </c:pt>
                <c:pt idx="1">
                  <c:v>广东</c:v>
                </c:pt>
                <c:pt idx="2">
                  <c:v>上海</c:v>
                </c:pt>
                <c:pt idx="3">
                  <c:v>浙江</c:v>
                </c:pt>
                <c:pt idx="4">
                  <c:v>青海</c:v>
                </c:pt>
                <c:pt idx="5">
                  <c:v>甘肃</c:v>
                </c:pt>
                <c:pt idx="6">
                  <c:v>湖北</c:v>
                </c:pt>
                <c:pt idx="7">
                  <c:v>海南</c:v>
                </c:pt>
                <c:pt idx="8">
                  <c:v>贵州</c:v>
                </c:pt>
                <c:pt idx="9">
                  <c:v>宁夏</c:v>
                </c:pt>
                <c:pt idx="10">
                  <c:v>云南</c:v>
                </c:pt>
                <c:pt idx="11">
                  <c:v>江苏</c:v>
                </c:pt>
                <c:pt idx="12">
                  <c:v>福建</c:v>
                </c:pt>
                <c:pt idx="13">
                  <c:v>西藏</c:v>
                </c:pt>
                <c:pt idx="14">
                  <c:v>湖南</c:v>
                </c:pt>
                <c:pt idx="15">
                  <c:v>陕西</c:v>
                </c:pt>
                <c:pt idx="16">
                  <c:v>重庆</c:v>
                </c:pt>
                <c:pt idx="17">
                  <c:v>四川</c:v>
                </c:pt>
                <c:pt idx="18">
                  <c:v>安徽</c:v>
                </c:pt>
                <c:pt idx="19">
                  <c:v>广西</c:v>
                </c:pt>
                <c:pt idx="20">
                  <c:v>江西</c:v>
                </c:pt>
              </c:strCache>
            </c:strRef>
          </c:cat>
          <c:val>
            <c:numRef>
              <c:f>Sheet1!$B$2:$B$22</c:f>
              <c:numCache>
                <c:formatCode>0.0_ </c:formatCode>
                <c:ptCount val="21"/>
                <c:pt idx="0">
                  <c:v>-10.371777720851242</c:v>
                </c:pt>
                <c:pt idx="1">
                  <c:v>-13.715511324008148</c:v>
                </c:pt>
                <c:pt idx="2">
                  <c:v>-14.591472792120678</c:v>
                </c:pt>
                <c:pt idx="3">
                  <c:v>-18.062097952665752</c:v>
                </c:pt>
                <c:pt idx="4">
                  <c:v>-23.55505573380081</c:v>
                </c:pt>
                <c:pt idx="5">
                  <c:v>-24.186063060879867</c:v>
                </c:pt>
                <c:pt idx="6">
                  <c:v>-24.976226529376135</c:v>
                </c:pt>
                <c:pt idx="7">
                  <c:v>-25.047843914014919</c:v>
                </c:pt>
                <c:pt idx="8">
                  <c:v>-25.774151023345599</c:v>
                </c:pt>
                <c:pt idx="9">
                  <c:v>-27.363780958872987</c:v>
                </c:pt>
                <c:pt idx="10">
                  <c:v>-29.197866196838447</c:v>
                </c:pt>
                <c:pt idx="11">
                  <c:v>-30.524871619276688</c:v>
                </c:pt>
                <c:pt idx="12">
                  <c:v>-31.609169438467895</c:v>
                </c:pt>
                <c:pt idx="13">
                  <c:v>-34.110017084794528</c:v>
                </c:pt>
                <c:pt idx="14">
                  <c:v>-35.015547219997849</c:v>
                </c:pt>
                <c:pt idx="15">
                  <c:v>-39.341227908769909</c:v>
                </c:pt>
                <c:pt idx="16">
                  <c:v>-42.960062451209993</c:v>
                </c:pt>
                <c:pt idx="17">
                  <c:v>-45.767713963154016</c:v>
                </c:pt>
                <c:pt idx="18">
                  <c:v>-48.070800286310714</c:v>
                </c:pt>
                <c:pt idx="19">
                  <c:v>-49.43607747362708</c:v>
                </c:pt>
                <c:pt idx="20">
                  <c:v>-50.336153635450586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522-45C5-B37A-F369291618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Sheet1!$A$2:$A$22</c:f>
              <c:strCache>
                <c:ptCount val="21"/>
                <c:pt idx="0">
                  <c:v>新疆</c:v>
                </c:pt>
                <c:pt idx="1">
                  <c:v>广东</c:v>
                </c:pt>
                <c:pt idx="2">
                  <c:v>上海</c:v>
                </c:pt>
                <c:pt idx="3">
                  <c:v>浙江</c:v>
                </c:pt>
                <c:pt idx="4">
                  <c:v>青海</c:v>
                </c:pt>
                <c:pt idx="5">
                  <c:v>甘肃</c:v>
                </c:pt>
                <c:pt idx="6">
                  <c:v>湖北</c:v>
                </c:pt>
                <c:pt idx="7">
                  <c:v>海南</c:v>
                </c:pt>
                <c:pt idx="8">
                  <c:v>贵州</c:v>
                </c:pt>
                <c:pt idx="9">
                  <c:v>宁夏</c:v>
                </c:pt>
                <c:pt idx="10">
                  <c:v>云南</c:v>
                </c:pt>
                <c:pt idx="11">
                  <c:v>江苏</c:v>
                </c:pt>
                <c:pt idx="12">
                  <c:v>福建</c:v>
                </c:pt>
                <c:pt idx="13">
                  <c:v>西藏</c:v>
                </c:pt>
                <c:pt idx="14">
                  <c:v>湖南</c:v>
                </c:pt>
                <c:pt idx="15">
                  <c:v>陕西</c:v>
                </c:pt>
                <c:pt idx="16">
                  <c:v>重庆</c:v>
                </c:pt>
                <c:pt idx="17">
                  <c:v>四川</c:v>
                </c:pt>
                <c:pt idx="18">
                  <c:v>安徽</c:v>
                </c:pt>
                <c:pt idx="19">
                  <c:v>广西</c:v>
                </c:pt>
                <c:pt idx="20">
                  <c:v>江西</c:v>
                </c:pt>
              </c:strCache>
            </c:strRef>
          </c:cat>
          <c:val>
            <c:numRef>
              <c:f>Sheet1!$C$2:$C$22</c:f>
              <c:numCache>
                <c:formatCode>0.0_ </c:formatCode>
                <c:ptCount val="21"/>
                <c:pt idx="0">
                  <c:v>-13.602725799937797</c:v>
                </c:pt>
                <c:pt idx="1">
                  <c:v>-11.777613932234548</c:v>
                </c:pt>
                <c:pt idx="2">
                  <c:v>-20.40769267626554</c:v>
                </c:pt>
                <c:pt idx="3">
                  <c:v>-32.066518237393396</c:v>
                </c:pt>
                <c:pt idx="4">
                  <c:v>-18.97945193886359</c:v>
                </c:pt>
                <c:pt idx="5">
                  <c:v>-16.244896834364138</c:v>
                </c:pt>
                <c:pt idx="6">
                  <c:v>-23.031573417712426</c:v>
                </c:pt>
                <c:pt idx="7">
                  <c:v>-30.846394984326022</c:v>
                </c:pt>
                <c:pt idx="8">
                  <c:v>-28.967865590082376</c:v>
                </c:pt>
                <c:pt idx="9">
                  <c:v>-27.162340451644575</c:v>
                </c:pt>
                <c:pt idx="10">
                  <c:v>-31.083131525267042</c:v>
                </c:pt>
                <c:pt idx="11">
                  <c:v>-28.537566538893934</c:v>
                </c:pt>
                <c:pt idx="12">
                  <c:v>-20.23977366719302</c:v>
                </c:pt>
                <c:pt idx="13">
                  <c:v>0.34037465125548039</c:v>
                </c:pt>
                <c:pt idx="14">
                  <c:v>-22.165435229309665</c:v>
                </c:pt>
                <c:pt idx="15">
                  <c:v>-40.633578410563793</c:v>
                </c:pt>
                <c:pt idx="16">
                  <c:v>-31.60233285233285</c:v>
                </c:pt>
                <c:pt idx="17">
                  <c:v>-33.099317302256821</c:v>
                </c:pt>
                <c:pt idx="18">
                  <c:v>-55.244966533364639</c:v>
                </c:pt>
                <c:pt idx="19">
                  <c:v>-45.331253520516483</c:v>
                </c:pt>
                <c:pt idx="20">
                  <c:v>-45.838459868278207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522-45C5-B37A-F369291618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760320"/>
        <c:axId val="218761856"/>
      </c:barChart>
      <c:lineChart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18Q1-17基准值</c:v>
                </c:pt>
              </c:strCache>
            </c:strRef>
          </c:tx>
          <c:spPr>
            <a:ln>
              <a:solidFill>
                <a:srgbClr val="F79646"/>
              </a:solidFill>
            </a:ln>
          </c:spPr>
          <c:marker>
            <c:spPr>
              <a:solidFill>
                <a:srgbClr val="F79646"/>
              </a:solidFill>
              <a:ln>
                <a:solidFill>
                  <a:srgbClr val="F79646"/>
                </a:solidFill>
              </a:ln>
            </c:spPr>
          </c:marker>
          <c:dLbls>
            <c:dLbl>
              <c:idx val="1"/>
              <c:layout>
                <c:manualLayout>
                  <c:x val="0"/>
                  <c:y val="0.25262981075971658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E522-45C5-B37A-F369291618C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-9.6095423512205531E-3"/>
                  <c:y val="0.32748308802185877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522-45C5-B37A-F369291618C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4.8047711756102314E-3"/>
                  <c:y val="0.34619640733738938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E522-45C5-B37A-F369291618C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5"/>
              <c:layout>
                <c:manualLayout>
                  <c:x val="0"/>
                  <c:y val="0.37426638631069448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522-45C5-B37A-F369291618C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7"/>
              <c:layout>
                <c:manualLayout>
                  <c:x val="-1.4414313526830638E-2"/>
                  <c:y val="0.33683974767962616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E522-45C5-B37A-F369291618C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8"/>
              <c:layout>
                <c:manualLayout>
                  <c:x val="0"/>
                  <c:y val="0.39297970562622903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522-45C5-B37A-F369291618C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9"/>
              <c:layout>
                <c:manualLayout>
                  <c:x val="2.4023855878051292E-3"/>
                  <c:y val="0.28069978973301851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E522-45C5-B37A-F369291618C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0"/>
              <c:layout>
                <c:manualLayout>
                  <c:x val="1.9219084702440901E-2"/>
                  <c:y val="0.26198647041748657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E522-45C5-B37A-F369291618C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Sheet1!$A$2:$A$22</c:f>
              <c:strCache>
                <c:ptCount val="21"/>
                <c:pt idx="0">
                  <c:v>新疆</c:v>
                </c:pt>
                <c:pt idx="1">
                  <c:v>广东</c:v>
                </c:pt>
                <c:pt idx="2">
                  <c:v>上海</c:v>
                </c:pt>
                <c:pt idx="3">
                  <c:v>浙江</c:v>
                </c:pt>
                <c:pt idx="4">
                  <c:v>青海</c:v>
                </c:pt>
                <c:pt idx="5">
                  <c:v>甘肃</c:v>
                </c:pt>
                <c:pt idx="6">
                  <c:v>湖北</c:v>
                </c:pt>
                <c:pt idx="7">
                  <c:v>海南</c:v>
                </c:pt>
                <c:pt idx="8">
                  <c:v>贵州</c:v>
                </c:pt>
                <c:pt idx="9">
                  <c:v>宁夏</c:v>
                </c:pt>
                <c:pt idx="10">
                  <c:v>云南</c:v>
                </c:pt>
                <c:pt idx="11">
                  <c:v>江苏</c:v>
                </c:pt>
                <c:pt idx="12">
                  <c:v>福建</c:v>
                </c:pt>
                <c:pt idx="13">
                  <c:v>西藏</c:v>
                </c:pt>
                <c:pt idx="14">
                  <c:v>湖南</c:v>
                </c:pt>
                <c:pt idx="15">
                  <c:v>陕西</c:v>
                </c:pt>
                <c:pt idx="16">
                  <c:v>重庆</c:v>
                </c:pt>
                <c:pt idx="17">
                  <c:v>四川</c:v>
                </c:pt>
                <c:pt idx="18">
                  <c:v>安徽</c:v>
                </c:pt>
                <c:pt idx="19">
                  <c:v>广西</c:v>
                </c:pt>
                <c:pt idx="20">
                  <c:v>江西</c:v>
                </c:pt>
              </c:strCache>
            </c:strRef>
          </c:cat>
          <c:val>
            <c:numRef>
              <c:f>Sheet1!$D$2:$D$22</c:f>
              <c:numCache>
                <c:formatCode>0.0_ </c:formatCode>
                <c:ptCount val="21"/>
                <c:pt idx="0">
                  <c:v>8.4582985818679646</c:v>
                </c:pt>
                <c:pt idx="1">
                  <c:v>1.1040868173567198E-2</c:v>
                </c:pt>
                <c:pt idx="2">
                  <c:v>13.852872479625258</c:v>
                </c:pt>
                <c:pt idx="3">
                  <c:v>14.483497248598924</c:v>
                </c:pt>
                <c:pt idx="4">
                  <c:v>6.5963760816711812</c:v>
                </c:pt>
                <c:pt idx="5">
                  <c:v>0.58448303167389892</c:v>
                </c:pt>
                <c:pt idx="6">
                  <c:v>-1.2966307423667081</c:v>
                </c:pt>
                <c:pt idx="7">
                  <c:v>5.8861071791257462</c:v>
                </c:pt>
                <c:pt idx="8">
                  <c:v>-6.3143588144564937</c:v>
                </c:pt>
                <c:pt idx="9">
                  <c:v>12.872524110450179</c:v>
                </c:pt>
                <c:pt idx="10">
                  <c:v>9.8182139734715843</c:v>
                </c:pt>
                <c:pt idx="11">
                  <c:v>9.5164031225578327</c:v>
                </c:pt>
                <c:pt idx="12">
                  <c:v>10.472639388681582</c:v>
                </c:pt>
                <c:pt idx="13">
                  <c:v>-15.71048454488095</c:v>
                </c:pt>
                <c:pt idx="14">
                  <c:v>-10.607582361563956</c:v>
                </c:pt>
                <c:pt idx="15">
                  <c:v>-0.9885024542187848</c:v>
                </c:pt>
                <c:pt idx="16">
                  <c:v>-3.7143909801758461</c:v>
                </c:pt>
                <c:pt idx="17">
                  <c:v>-12.093733749576165</c:v>
                </c:pt>
                <c:pt idx="18">
                  <c:v>-4.8286842959805591</c:v>
                </c:pt>
                <c:pt idx="19">
                  <c:v>-19.366775961717753</c:v>
                </c:pt>
                <c:pt idx="20">
                  <c:v>-6.3266592831829147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E522-45C5-B37A-F369291618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8760320"/>
        <c:axId val="218761856"/>
      </c:lineChart>
      <c:catAx>
        <c:axId val="2187603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18761856"/>
        <c:crosses val="autoZero"/>
        <c:auto val="1"/>
        <c:lblAlgn val="ctr"/>
        <c:lblOffset val="100"/>
        <c:noMultiLvlLbl val="0"/>
      </c:catAx>
      <c:valAx>
        <c:axId val="218761856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2187603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256970133996367"/>
          <c:y val="0"/>
          <c:w val="0.47190060101255821"/>
          <c:h val="8.2418773107975574E-2"/>
        </c:manualLayout>
      </c:layout>
      <c:overlay val="0"/>
    </c:legend>
    <c:plotVisOnly val="1"/>
    <c:dispBlanksAs val="zero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426241465856235E-2"/>
          <c:y val="0.26953620508478171"/>
          <c:w val="0.9725647565872656"/>
          <c:h val="0.654440762711818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rgbClr val="558ED5"/>
            </a:solidFill>
          </c:spPr>
          <c:invertIfNegative val="0"/>
          <c:cat>
            <c:strRef>
              <c:f>Sheet1!$A$2:$A$22</c:f>
              <c:strCache>
                <c:ptCount val="21"/>
                <c:pt idx="0">
                  <c:v>新疆</c:v>
                </c:pt>
                <c:pt idx="1">
                  <c:v>海南</c:v>
                </c:pt>
                <c:pt idx="2">
                  <c:v>西藏</c:v>
                </c:pt>
                <c:pt idx="3">
                  <c:v>上海</c:v>
                </c:pt>
                <c:pt idx="4">
                  <c:v>青海</c:v>
                </c:pt>
                <c:pt idx="5">
                  <c:v>宁夏</c:v>
                </c:pt>
                <c:pt idx="6">
                  <c:v>江苏</c:v>
                </c:pt>
                <c:pt idx="7">
                  <c:v>甘肃</c:v>
                </c:pt>
                <c:pt idx="8">
                  <c:v>贵州</c:v>
                </c:pt>
                <c:pt idx="9">
                  <c:v>湖北</c:v>
                </c:pt>
                <c:pt idx="10">
                  <c:v>四川</c:v>
                </c:pt>
                <c:pt idx="11">
                  <c:v>广东</c:v>
                </c:pt>
                <c:pt idx="12">
                  <c:v>福建</c:v>
                </c:pt>
                <c:pt idx="13">
                  <c:v>浙江</c:v>
                </c:pt>
                <c:pt idx="14">
                  <c:v>陕西</c:v>
                </c:pt>
                <c:pt idx="15">
                  <c:v>云南</c:v>
                </c:pt>
                <c:pt idx="16">
                  <c:v>重庆</c:v>
                </c:pt>
                <c:pt idx="17">
                  <c:v>广西</c:v>
                </c:pt>
                <c:pt idx="18">
                  <c:v>安徽</c:v>
                </c:pt>
                <c:pt idx="19">
                  <c:v>湖南</c:v>
                </c:pt>
                <c:pt idx="20">
                  <c:v>江西</c:v>
                </c:pt>
              </c:strCache>
            </c:strRef>
          </c:cat>
          <c:val>
            <c:numRef>
              <c:f>Sheet1!$B$2:$B$22</c:f>
              <c:numCache>
                <c:formatCode>0.0_ </c:formatCode>
                <c:ptCount val="21"/>
                <c:pt idx="0">
                  <c:v>-5.4188342003468044</c:v>
                </c:pt>
                <c:pt idx="1">
                  <c:v>-16.76319176319176</c:v>
                </c:pt>
                <c:pt idx="2">
                  <c:v>-27.670623145400594</c:v>
                </c:pt>
                <c:pt idx="3">
                  <c:v>-32.15322907495144</c:v>
                </c:pt>
                <c:pt idx="4">
                  <c:v>-36.457036321869694</c:v>
                </c:pt>
                <c:pt idx="5">
                  <c:v>-36.53531717462603</c:v>
                </c:pt>
                <c:pt idx="6">
                  <c:v>-38.168191597512823</c:v>
                </c:pt>
                <c:pt idx="7">
                  <c:v>-38.275547042571787</c:v>
                </c:pt>
                <c:pt idx="8">
                  <c:v>-39.258864243201714</c:v>
                </c:pt>
                <c:pt idx="9">
                  <c:v>-40.048565954656745</c:v>
                </c:pt>
                <c:pt idx="10">
                  <c:v>-41.168926867377756</c:v>
                </c:pt>
                <c:pt idx="11">
                  <c:v>-41.576170257172862</c:v>
                </c:pt>
                <c:pt idx="12">
                  <c:v>-41.897683546408139</c:v>
                </c:pt>
                <c:pt idx="13">
                  <c:v>-42.730104831344264</c:v>
                </c:pt>
                <c:pt idx="14">
                  <c:v>-48.370590604799261</c:v>
                </c:pt>
                <c:pt idx="15">
                  <c:v>-54.037481758365551</c:v>
                </c:pt>
                <c:pt idx="16">
                  <c:v>-55.90460481099656</c:v>
                </c:pt>
                <c:pt idx="17">
                  <c:v>-56.73146668282007</c:v>
                </c:pt>
                <c:pt idx="18">
                  <c:v>-60.750424442064784</c:v>
                </c:pt>
                <c:pt idx="19">
                  <c:v>-68.792684036586479</c:v>
                </c:pt>
                <c:pt idx="20">
                  <c:v>-74.888786274535306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6E6-4B05-8404-7365CE82FB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Sheet1!$A$2:$A$22</c:f>
              <c:strCache>
                <c:ptCount val="21"/>
                <c:pt idx="0">
                  <c:v>新疆</c:v>
                </c:pt>
                <c:pt idx="1">
                  <c:v>海南</c:v>
                </c:pt>
                <c:pt idx="2">
                  <c:v>西藏</c:v>
                </c:pt>
                <c:pt idx="3">
                  <c:v>上海</c:v>
                </c:pt>
                <c:pt idx="4">
                  <c:v>青海</c:v>
                </c:pt>
                <c:pt idx="5">
                  <c:v>宁夏</c:v>
                </c:pt>
                <c:pt idx="6">
                  <c:v>江苏</c:v>
                </c:pt>
                <c:pt idx="7">
                  <c:v>甘肃</c:v>
                </c:pt>
                <c:pt idx="8">
                  <c:v>贵州</c:v>
                </c:pt>
                <c:pt idx="9">
                  <c:v>湖北</c:v>
                </c:pt>
                <c:pt idx="10">
                  <c:v>四川</c:v>
                </c:pt>
                <c:pt idx="11">
                  <c:v>广东</c:v>
                </c:pt>
                <c:pt idx="12">
                  <c:v>福建</c:v>
                </c:pt>
                <c:pt idx="13">
                  <c:v>浙江</c:v>
                </c:pt>
                <c:pt idx="14">
                  <c:v>陕西</c:v>
                </c:pt>
                <c:pt idx="15">
                  <c:v>云南</c:v>
                </c:pt>
                <c:pt idx="16">
                  <c:v>重庆</c:v>
                </c:pt>
                <c:pt idx="17">
                  <c:v>广西</c:v>
                </c:pt>
                <c:pt idx="18">
                  <c:v>安徽</c:v>
                </c:pt>
                <c:pt idx="19">
                  <c:v>湖南</c:v>
                </c:pt>
                <c:pt idx="20">
                  <c:v>江西</c:v>
                </c:pt>
              </c:strCache>
            </c:strRef>
          </c:cat>
          <c:val>
            <c:numRef>
              <c:f>Sheet1!$C$2:$C$22</c:f>
              <c:numCache>
                <c:formatCode>0.0_ </c:formatCode>
                <c:ptCount val="21"/>
                <c:pt idx="0">
                  <c:v>-12.147272379028749</c:v>
                </c:pt>
                <c:pt idx="1">
                  <c:v>-18.055944055944053</c:v>
                </c:pt>
                <c:pt idx="2">
                  <c:v>-10.020158432681859</c:v>
                </c:pt>
                <c:pt idx="3">
                  <c:v>-32.950772629141348</c:v>
                </c:pt>
                <c:pt idx="4">
                  <c:v>-32.55121093964523</c:v>
                </c:pt>
                <c:pt idx="5">
                  <c:v>-41.132305194805191</c:v>
                </c:pt>
                <c:pt idx="6">
                  <c:v>-33.89188146969861</c:v>
                </c:pt>
                <c:pt idx="7">
                  <c:v>-42.725139074271482</c:v>
                </c:pt>
                <c:pt idx="8">
                  <c:v>-43.105863844127313</c:v>
                </c:pt>
                <c:pt idx="9">
                  <c:v>-38.504807357126111</c:v>
                </c:pt>
                <c:pt idx="10">
                  <c:v>-33.480946592619034</c:v>
                </c:pt>
                <c:pt idx="11">
                  <c:v>-30.187807546951884</c:v>
                </c:pt>
                <c:pt idx="12">
                  <c:v>-20.827099999104192</c:v>
                </c:pt>
                <c:pt idx="13">
                  <c:v>-40.204356893503203</c:v>
                </c:pt>
                <c:pt idx="14">
                  <c:v>-54.188556473510488</c:v>
                </c:pt>
                <c:pt idx="15">
                  <c:v>-55.454572272177515</c:v>
                </c:pt>
                <c:pt idx="16">
                  <c:v>-38.762137333565903</c:v>
                </c:pt>
                <c:pt idx="17">
                  <c:v>-48.76640797163936</c:v>
                </c:pt>
                <c:pt idx="18">
                  <c:v>-63.687160660533941</c:v>
                </c:pt>
                <c:pt idx="19">
                  <c:v>-53.788295788865213</c:v>
                </c:pt>
                <c:pt idx="20">
                  <c:v>-64.653082866232381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6E6-4B05-8404-7365CE82FB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8181504"/>
        <c:axId val="228183040"/>
      </c:barChart>
      <c:lineChart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18Q1-17基准值</c:v>
                </c:pt>
              </c:strCache>
            </c:strRef>
          </c:tx>
          <c:spPr>
            <a:ln>
              <a:solidFill>
                <a:srgbClr val="F79646"/>
              </a:solidFill>
            </a:ln>
          </c:spPr>
          <c:marker>
            <c:spPr>
              <a:solidFill>
                <a:srgbClr val="F79646"/>
              </a:solidFill>
              <a:ln>
                <a:solidFill>
                  <a:srgbClr val="F79646"/>
                </a:solidFill>
              </a:ln>
            </c:spPr>
          </c:marker>
          <c:dLbls>
            <c:dLbl>
              <c:idx val="5"/>
              <c:layout>
                <c:manualLayout>
                  <c:x val="-3.9633308943759965E-2"/>
                  <c:y val="-5.43561959315433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D6E6-4B05-8404-7365CE82FBD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4.8047711756102245E-3"/>
                  <c:y val="7.0379804973985105E-3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D6E6-4B05-8404-7365CE82FBD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0"/>
                  <c:y val="2.6793085114777366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D6E6-4B05-8404-7365CE82FBD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4.8047711756102245E-3"/>
                  <c:y val="2.9749113109973274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D6E6-4B05-8404-7365CE82FBD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0"/>
                  <c:y val="3.9616325850932881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D6E6-4B05-8404-7365CE82FBD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-3.4828537768149738E-2"/>
                  <c:y val="-3.36226416942524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D6E6-4B05-8404-7365CE82FBD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2.4021964235856003E-3"/>
                  <c:y val="0.16897193678061778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D6E6-4B05-8404-7365CE82FBD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5"/>
              <c:layout>
                <c:manualLayout>
                  <c:x val="-3.7230923355954855E-2"/>
                  <c:y val="-6.12673806773069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D6E6-4B05-8404-7365CE82FBD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6"/>
              <c:layout>
                <c:manualLayout>
                  <c:x val="4.804771175610313E-3"/>
                  <c:y val="3.6639074532501821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D6E6-4B05-8404-7365CE82FBD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7"/>
              <c:layout>
                <c:manualLayout>
                  <c:x val="0"/>
                  <c:y val="1.1052453715469244E-3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D6E6-4B05-8404-7365CE82FBD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8"/>
              <c:layout>
                <c:manualLayout>
                  <c:x val="9.609542351220449E-3"/>
                  <c:y val="0.1511307405688177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D6E6-4B05-8404-7365CE82FBD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9"/>
              <c:layout>
                <c:manualLayout>
                  <c:x val="0"/>
                  <c:y val="6.220066271187271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D6E6-4B05-8404-7365CE82FBD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0"/>
              <c:layout>
                <c:manualLayout>
                  <c:x val="0"/>
                  <c:y val="0.1876647868606950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D6E6-4B05-8404-7365CE82FBD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Sheet1!$A$2:$A$22</c:f>
              <c:strCache>
                <c:ptCount val="21"/>
                <c:pt idx="0">
                  <c:v>新疆</c:v>
                </c:pt>
                <c:pt idx="1">
                  <c:v>海南</c:v>
                </c:pt>
                <c:pt idx="2">
                  <c:v>西藏</c:v>
                </c:pt>
                <c:pt idx="3">
                  <c:v>上海</c:v>
                </c:pt>
                <c:pt idx="4">
                  <c:v>青海</c:v>
                </c:pt>
                <c:pt idx="5">
                  <c:v>宁夏</c:v>
                </c:pt>
                <c:pt idx="6">
                  <c:v>江苏</c:v>
                </c:pt>
                <c:pt idx="7">
                  <c:v>甘肃</c:v>
                </c:pt>
                <c:pt idx="8">
                  <c:v>贵州</c:v>
                </c:pt>
                <c:pt idx="9">
                  <c:v>湖北</c:v>
                </c:pt>
                <c:pt idx="10">
                  <c:v>四川</c:v>
                </c:pt>
                <c:pt idx="11">
                  <c:v>广东</c:v>
                </c:pt>
                <c:pt idx="12">
                  <c:v>福建</c:v>
                </c:pt>
                <c:pt idx="13">
                  <c:v>浙江</c:v>
                </c:pt>
                <c:pt idx="14">
                  <c:v>陕西</c:v>
                </c:pt>
                <c:pt idx="15">
                  <c:v>云南</c:v>
                </c:pt>
                <c:pt idx="16">
                  <c:v>重庆</c:v>
                </c:pt>
                <c:pt idx="17">
                  <c:v>广西</c:v>
                </c:pt>
                <c:pt idx="18">
                  <c:v>安徽</c:v>
                </c:pt>
                <c:pt idx="19">
                  <c:v>湖南</c:v>
                </c:pt>
                <c:pt idx="20">
                  <c:v>江西</c:v>
                </c:pt>
              </c:strCache>
            </c:strRef>
          </c:cat>
          <c:val>
            <c:numRef>
              <c:f>Sheet1!$D$2:$D$22</c:f>
              <c:numCache>
                <c:formatCode>0.0_ </c:formatCode>
                <c:ptCount val="21"/>
                <c:pt idx="0">
                  <c:v>7.4628240726258461</c:v>
                </c:pt>
                <c:pt idx="1">
                  <c:v>8.4106378106184962</c:v>
                </c:pt>
                <c:pt idx="2">
                  <c:v>-12.649358969624762</c:v>
                </c:pt>
                <c:pt idx="3">
                  <c:v>6.2261502898355161</c:v>
                </c:pt>
                <c:pt idx="4">
                  <c:v>2.1827455602882111</c:v>
                </c:pt>
                <c:pt idx="5">
                  <c:v>18.245878435365512</c:v>
                </c:pt>
                <c:pt idx="6">
                  <c:v>12.275417854350763</c:v>
                </c:pt>
                <c:pt idx="7">
                  <c:v>2.9545187505872548</c:v>
                </c:pt>
                <c:pt idx="8">
                  <c:v>4.2527988157793004</c:v>
                </c:pt>
                <c:pt idx="9">
                  <c:v>-0.40455572930405026</c:v>
                </c:pt>
                <c:pt idx="10">
                  <c:v>-4.7793731431929132</c:v>
                </c:pt>
                <c:pt idx="11">
                  <c:v>-6.9114237579549282</c:v>
                </c:pt>
                <c:pt idx="12">
                  <c:v>3.5413466606692197</c:v>
                </c:pt>
                <c:pt idx="13">
                  <c:v>15.350563965807595</c:v>
                </c:pt>
                <c:pt idx="14">
                  <c:v>-3.699101662002704</c:v>
                </c:pt>
                <c:pt idx="15">
                  <c:v>10.403261362803015</c:v>
                </c:pt>
                <c:pt idx="16">
                  <c:v>-8.038733801305483</c:v>
                </c:pt>
                <c:pt idx="17">
                  <c:v>-17.663469101073218</c:v>
                </c:pt>
                <c:pt idx="18">
                  <c:v>-4.8306230100443059</c:v>
                </c:pt>
                <c:pt idx="19">
                  <c:v>-8.9213644697053596</c:v>
                </c:pt>
                <c:pt idx="20">
                  <c:v>2.721886021374857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D6E6-4B05-8404-7365CE82FB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8181504"/>
        <c:axId val="228183040"/>
      </c:lineChart>
      <c:catAx>
        <c:axId val="2281815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28183040"/>
        <c:crosses val="autoZero"/>
        <c:auto val="1"/>
        <c:lblAlgn val="ctr"/>
        <c:lblOffset val="100"/>
        <c:noMultiLvlLbl val="0"/>
      </c:catAx>
      <c:valAx>
        <c:axId val="228183040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2281815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7617113459942204"/>
          <c:y val="0.11070085399387571"/>
          <c:w val="0.42142647981277281"/>
          <c:h val="7.7337245680645594E-2"/>
        </c:manualLayout>
      </c:layout>
      <c:overlay val="0"/>
    </c:legend>
    <c:plotVisOnly val="1"/>
    <c:dispBlanksAs val="zero"/>
    <c:showDLblsOverMax val="0"/>
  </c:chart>
  <c:spPr>
    <a:ln>
      <a:noFill/>
    </a:ln>
  </c:spPr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山东</c:v>
                </c:pt>
                <c:pt idx="1">
                  <c:v>北京</c:v>
                </c:pt>
                <c:pt idx="2">
                  <c:v>辽宁</c:v>
                </c:pt>
                <c:pt idx="3">
                  <c:v>内蒙古</c:v>
                </c:pt>
                <c:pt idx="4">
                  <c:v>河南</c:v>
                </c:pt>
                <c:pt idx="5">
                  <c:v>山西</c:v>
                </c:pt>
                <c:pt idx="6">
                  <c:v>河北</c:v>
                </c:pt>
                <c:pt idx="7">
                  <c:v>黑龙江</c:v>
                </c:pt>
                <c:pt idx="8">
                  <c:v>天津</c:v>
                </c:pt>
                <c:pt idx="9">
                  <c:v>吉林</c:v>
                </c:pt>
              </c:strCache>
            </c:strRef>
          </c:cat>
          <c:val>
            <c:numRef>
              <c:f>Sheet1!$B$2:$B$11</c:f>
              <c:numCache>
                <c:formatCode>0.0_ </c:formatCode>
                <c:ptCount val="10"/>
                <c:pt idx="0">
                  <c:v>-0.97304439113374741</c:v>
                </c:pt>
                <c:pt idx="1">
                  <c:v>-9.7159489495772462</c:v>
                </c:pt>
                <c:pt idx="2">
                  <c:v>-10.964009279823996</c:v>
                </c:pt>
                <c:pt idx="3">
                  <c:v>-11.770175957136676</c:v>
                </c:pt>
                <c:pt idx="4">
                  <c:v>-16.029149544305884</c:v>
                </c:pt>
                <c:pt idx="5">
                  <c:v>-24.875941656094355</c:v>
                </c:pt>
                <c:pt idx="6">
                  <c:v>-26.456157330859916</c:v>
                </c:pt>
                <c:pt idx="7">
                  <c:v>-29.402857813011494</c:v>
                </c:pt>
                <c:pt idx="8">
                  <c:v>-32.831510195508216</c:v>
                </c:pt>
                <c:pt idx="9">
                  <c:v>-36.875084687546284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B5D-475B-AF6C-8C05F1CFB3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山东</c:v>
                </c:pt>
                <c:pt idx="1">
                  <c:v>北京</c:v>
                </c:pt>
                <c:pt idx="2">
                  <c:v>辽宁</c:v>
                </c:pt>
                <c:pt idx="3">
                  <c:v>内蒙古</c:v>
                </c:pt>
                <c:pt idx="4">
                  <c:v>河南</c:v>
                </c:pt>
                <c:pt idx="5">
                  <c:v>山西</c:v>
                </c:pt>
                <c:pt idx="6">
                  <c:v>河北</c:v>
                </c:pt>
                <c:pt idx="7">
                  <c:v>黑龙江</c:v>
                </c:pt>
                <c:pt idx="8">
                  <c:v>天津</c:v>
                </c:pt>
                <c:pt idx="9">
                  <c:v>吉林</c:v>
                </c:pt>
              </c:strCache>
            </c:strRef>
          </c:cat>
          <c:val>
            <c:numRef>
              <c:f>Sheet1!$C$2:$C$11</c:f>
              <c:numCache>
                <c:formatCode>0.0_ </c:formatCode>
                <c:ptCount val="10"/>
                <c:pt idx="0">
                  <c:v>-8.0022058840147992</c:v>
                </c:pt>
                <c:pt idx="1">
                  <c:v>-21.869760785115517</c:v>
                </c:pt>
                <c:pt idx="2">
                  <c:v>-12.562674356349152</c:v>
                </c:pt>
                <c:pt idx="3">
                  <c:v>-9.9847819344974091</c:v>
                </c:pt>
                <c:pt idx="4">
                  <c:v>-10.375065801017724</c:v>
                </c:pt>
                <c:pt idx="5">
                  <c:v>-23.103652027250945</c:v>
                </c:pt>
                <c:pt idx="6">
                  <c:v>-37.975861783082642</c:v>
                </c:pt>
                <c:pt idx="7">
                  <c:v>-40.239811414842016</c:v>
                </c:pt>
                <c:pt idx="8">
                  <c:v>-24.020487673455506</c:v>
                </c:pt>
                <c:pt idx="9">
                  <c:v>-26.896303025956115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B5D-475B-AF6C-8C05F1CFB3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8531584"/>
        <c:axId val="22853337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18Q1-17AVG</c:v>
                </c:pt>
              </c:strCache>
            </c:strRef>
          </c:tx>
          <c:spPr>
            <a:ln>
              <a:solidFill>
                <a:srgbClr val="F79646"/>
              </a:solidFill>
            </a:ln>
          </c:spPr>
          <c:marker>
            <c:spPr>
              <a:solidFill>
                <a:srgbClr val="F79646"/>
              </a:solidFill>
              <a:ln>
                <a:solidFill>
                  <a:srgbClr val="F79646"/>
                </a:solidFill>
              </a:ln>
            </c:spPr>
          </c:marker>
          <c:dLbls>
            <c:dLbl>
              <c:idx val="2"/>
              <c:layout>
                <c:manualLayout>
                  <c:x val="8.4655492141705729E-3"/>
                  <c:y val="0.30326585126057481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8B5D-475B-AF6C-8C05F1CFB37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9629422249596388E-2"/>
                  <c:y val="0.15686164720374557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8B5D-475B-AF6C-8C05F1CFB37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4.232774607085198E-3"/>
                  <c:y val="0.3555530669951568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8B5D-475B-AF6C-8C05F1CFB37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8.4655492141705729E-3"/>
                  <c:y val="0.4392126121704904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B5D-475B-AF6C-8C05F1CFB37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3.8094971463766801E-2"/>
                  <c:y val="0.46012749846432033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8B5D-475B-AF6C-8C05F1CFB37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山东</c:v>
                </c:pt>
                <c:pt idx="1">
                  <c:v>北京</c:v>
                </c:pt>
                <c:pt idx="2">
                  <c:v>辽宁</c:v>
                </c:pt>
                <c:pt idx="3">
                  <c:v>内蒙古</c:v>
                </c:pt>
                <c:pt idx="4">
                  <c:v>河南</c:v>
                </c:pt>
                <c:pt idx="5">
                  <c:v>山西</c:v>
                </c:pt>
                <c:pt idx="6">
                  <c:v>河北</c:v>
                </c:pt>
                <c:pt idx="7">
                  <c:v>黑龙江</c:v>
                </c:pt>
                <c:pt idx="8">
                  <c:v>天津</c:v>
                </c:pt>
                <c:pt idx="9">
                  <c:v>吉林</c:v>
                </c:pt>
              </c:strCache>
            </c:strRef>
          </c:cat>
          <c:val>
            <c:numRef>
              <c:f>Sheet1!$D$2:$D$11</c:f>
              <c:numCache>
                <c:formatCode>0.0_ </c:formatCode>
                <c:ptCount val="10"/>
                <c:pt idx="0">
                  <c:v>9.8374203706367478</c:v>
                </c:pt>
                <c:pt idx="1">
                  <c:v>8.941254659634458</c:v>
                </c:pt>
                <c:pt idx="2">
                  <c:v>-1.7637010060700344</c:v>
                </c:pt>
                <c:pt idx="3">
                  <c:v>16.273238065816784</c:v>
                </c:pt>
                <c:pt idx="4">
                  <c:v>-1.9919463353356441</c:v>
                </c:pt>
                <c:pt idx="5">
                  <c:v>6.347507900000819</c:v>
                </c:pt>
                <c:pt idx="6">
                  <c:v>20.515225307575932</c:v>
                </c:pt>
                <c:pt idx="7">
                  <c:v>9.1070199390711366</c:v>
                </c:pt>
                <c:pt idx="8">
                  <c:v>-6.3095786272525896</c:v>
                </c:pt>
                <c:pt idx="9">
                  <c:v>-1.9286681706563666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8B5D-475B-AF6C-8C05F1CFB3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8531584"/>
        <c:axId val="228533376"/>
      </c:lineChart>
      <c:catAx>
        <c:axId val="2285315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28533376"/>
        <c:crosses val="autoZero"/>
        <c:auto val="1"/>
        <c:lblAlgn val="ctr"/>
        <c:lblOffset val="100"/>
        <c:noMultiLvlLbl val="0"/>
      </c:catAx>
      <c:valAx>
        <c:axId val="228533376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228531584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山东</c:v>
                </c:pt>
                <c:pt idx="1">
                  <c:v>河北</c:v>
                </c:pt>
                <c:pt idx="2">
                  <c:v>河南</c:v>
                </c:pt>
                <c:pt idx="3">
                  <c:v>辽宁</c:v>
                </c:pt>
                <c:pt idx="4">
                  <c:v>天津</c:v>
                </c:pt>
                <c:pt idx="5">
                  <c:v>山西</c:v>
                </c:pt>
                <c:pt idx="6">
                  <c:v>内蒙古</c:v>
                </c:pt>
                <c:pt idx="7">
                  <c:v>黑龙江</c:v>
                </c:pt>
                <c:pt idx="8">
                  <c:v>吉林</c:v>
                </c:pt>
                <c:pt idx="9">
                  <c:v>北京</c:v>
                </c:pt>
              </c:strCache>
            </c:strRef>
          </c:cat>
          <c:val>
            <c:numRef>
              <c:f>Sheet1!$B$2:$B$11</c:f>
              <c:numCache>
                <c:formatCode>0.0_ </c:formatCode>
                <c:ptCount val="10"/>
                <c:pt idx="0">
                  <c:v>24.191790773701417</c:v>
                </c:pt>
                <c:pt idx="1">
                  <c:v>13.138686131386862</c:v>
                </c:pt>
                <c:pt idx="2">
                  <c:v>12.435053688950468</c:v>
                </c:pt>
                <c:pt idx="3">
                  <c:v>11.399491094147583</c:v>
                </c:pt>
                <c:pt idx="4">
                  <c:v>11.315646995127233</c:v>
                </c:pt>
                <c:pt idx="5">
                  <c:v>11.060171919770774</c:v>
                </c:pt>
                <c:pt idx="6">
                  <c:v>9.5835710211066747</c:v>
                </c:pt>
                <c:pt idx="7">
                  <c:v>3.4250421111734979</c:v>
                </c:pt>
                <c:pt idx="8">
                  <c:v>-1.6430171769977595</c:v>
                </c:pt>
                <c:pt idx="9">
                  <c:v>-5.4404145077720205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C8E-4984-A8F6-984F9E39C8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山东</c:v>
                </c:pt>
                <c:pt idx="1">
                  <c:v>河北</c:v>
                </c:pt>
                <c:pt idx="2">
                  <c:v>河南</c:v>
                </c:pt>
                <c:pt idx="3">
                  <c:v>辽宁</c:v>
                </c:pt>
                <c:pt idx="4">
                  <c:v>天津</c:v>
                </c:pt>
                <c:pt idx="5">
                  <c:v>山西</c:v>
                </c:pt>
                <c:pt idx="6">
                  <c:v>内蒙古</c:v>
                </c:pt>
                <c:pt idx="7">
                  <c:v>黑龙江</c:v>
                </c:pt>
                <c:pt idx="8">
                  <c:v>吉林</c:v>
                </c:pt>
                <c:pt idx="9">
                  <c:v>北京</c:v>
                </c:pt>
              </c:strCache>
            </c:strRef>
          </c:cat>
          <c:val>
            <c:numRef>
              <c:f>Sheet1!$C$2:$C$11</c:f>
              <c:numCache>
                <c:formatCode>0.0_ </c:formatCode>
                <c:ptCount val="10"/>
                <c:pt idx="0">
                  <c:v>17.496886674968867</c:v>
                </c:pt>
                <c:pt idx="1">
                  <c:v>4.1740674955595027</c:v>
                </c:pt>
                <c:pt idx="2">
                  <c:v>14.085365853658535</c:v>
                </c:pt>
                <c:pt idx="3">
                  <c:v>19.207048458149782</c:v>
                </c:pt>
                <c:pt idx="4">
                  <c:v>8.3114150447133088</c:v>
                </c:pt>
                <c:pt idx="5">
                  <c:v>12.740141557128412</c:v>
                </c:pt>
                <c:pt idx="6">
                  <c:v>7.3746312684365778</c:v>
                </c:pt>
                <c:pt idx="7">
                  <c:v>-6.0292850990525411</c:v>
                </c:pt>
                <c:pt idx="8">
                  <c:v>-0.24067388688327318</c:v>
                </c:pt>
                <c:pt idx="9">
                  <c:v>-8.5820895522388057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C8E-4984-A8F6-984F9E39C8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8567296"/>
        <c:axId val="228573184"/>
      </c:barChart>
      <c:lineChart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18Q1-17Avg</c:v>
                </c:pt>
              </c:strCache>
            </c:strRef>
          </c:tx>
          <c:spPr>
            <a:ln>
              <a:solidFill>
                <a:srgbClr val="F79646"/>
              </a:solidFill>
            </a:ln>
          </c:spPr>
          <c:marker>
            <c:spPr>
              <a:solidFill>
                <a:srgbClr val="F79646"/>
              </a:solidFill>
              <a:ln>
                <a:solidFill>
                  <a:srgbClr val="F79646"/>
                </a:solidFill>
              </a:ln>
            </c:spPr>
          </c:marker>
          <c:dLbls>
            <c:dLbl>
              <c:idx val="0"/>
              <c:layout>
                <c:manualLayout>
                  <c:x val="-4.232774607085198E-3"/>
                  <c:y val="-0.15555446681038257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2C8E-4984-A8F6-984F9E39C8B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8.8390999054791433E-2"/>
                  <c:y val="8.48331099949876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C8E-4984-A8F6-984F9E39C8B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5.0296027591024653E-2"/>
                  <c:y val="5.90196299061978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2C8E-4984-A8F6-984F9E39C8B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8.4655492141705729E-3"/>
                  <c:y val="-6.6666200061591879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2C8E-4984-A8F6-984F9E39C8B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8.4655492141705729E-3"/>
                  <c:y val="0.28580488752954036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2C8E-4984-A8F6-984F9E39C8B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山东</c:v>
                </c:pt>
                <c:pt idx="1">
                  <c:v>河北</c:v>
                </c:pt>
                <c:pt idx="2">
                  <c:v>河南</c:v>
                </c:pt>
                <c:pt idx="3">
                  <c:v>辽宁</c:v>
                </c:pt>
                <c:pt idx="4">
                  <c:v>天津</c:v>
                </c:pt>
                <c:pt idx="5">
                  <c:v>山西</c:v>
                </c:pt>
                <c:pt idx="6">
                  <c:v>内蒙古</c:v>
                </c:pt>
                <c:pt idx="7">
                  <c:v>黑龙江</c:v>
                </c:pt>
                <c:pt idx="8">
                  <c:v>吉林</c:v>
                </c:pt>
                <c:pt idx="9">
                  <c:v>北京</c:v>
                </c:pt>
              </c:strCache>
            </c:strRef>
          </c:cat>
          <c:val>
            <c:numRef>
              <c:f>Sheet1!$D$2:$D$11</c:f>
              <c:numCache>
                <c:formatCode>0.0_ </c:formatCode>
                <c:ptCount val="10"/>
                <c:pt idx="0">
                  <c:v>9.7581414514666331</c:v>
                </c:pt>
                <c:pt idx="1">
                  <c:v>15.253223576320783</c:v>
                </c:pt>
                <c:pt idx="2">
                  <c:v>-2.205407919923779</c:v>
                </c:pt>
                <c:pt idx="3">
                  <c:v>-7.6083349195940375</c:v>
                </c:pt>
                <c:pt idx="4">
                  <c:v>3.7444450817428692</c:v>
                </c:pt>
                <c:pt idx="5">
                  <c:v>2.4121529092153633</c:v>
                </c:pt>
                <c:pt idx="6">
                  <c:v>11.635406581006752</c:v>
                </c:pt>
                <c:pt idx="7">
                  <c:v>6.5490601725306732</c:v>
                </c:pt>
                <c:pt idx="8">
                  <c:v>4.6436076824952321E-2</c:v>
                </c:pt>
                <c:pt idx="9">
                  <c:v>7.6490355602448616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2C8E-4984-A8F6-984F9E39C8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8567296"/>
        <c:axId val="228573184"/>
      </c:lineChart>
      <c:catAx>
        <c:axId val="2285672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28573184"/>
        <c:crosses val="autoZero"/>
        <c:auto val="1"/>
        <c:lblAlgn val="ctr"/>
        <c:lblOffset val="100"/>
        <c:noMultiLvlLbl val="0"/>
      </c:catAx>
      <c:valAx>
        <c:axId val="228573184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228567296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rgbClr val="558ED5"/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天津</c:v>
                </c:pt>
                <c:pt idx="1">
                  <c:v>山东</c:v>
                </c:pt>
                <c:pt idx="2">
                  <c:v>河北</c:v>
                </c:pt>
                <c:pt idx="3">
                  <c:v>辽宁</c:v>
                </c:pt>
                <c:pt idx="4">
                  <c:v>河南</c:v>
                </c:pt>
                <c:pt idx="5">
                  <c:v>北京</c:v>
                </c:pt>
                <c:pt idx="6">
                  <c:v>内蒙古</c:v>
                </c:pt>
                <c:pt idx="7">
                  <c:v>黑龙江</c:v>
                </c:pt>
                <c:pt idx="8">
                  <c:v>山西</c:v>
                </c:pt>
                <c:pt idx="9">
                  <c:v>吉林</c:v>
                </c:pt>
              </c:strCache>
            </c:strRef>
          </c:cat>
          <c:val>
            <c:numRef>
              <c:f>Sheet1!$B$2:$B$11</c:f>
              <c:numCache>
                <c:formatCode>0.0_ </c:formatCode>
                <c:ptCount val="10"/>
                <c:pt idx="0">
                  <c:v>-16.399708810116216</c:v>
                </c:pt>
                <c:pt idx="1">
                  <c:v>-21.760886685825358</c:v>
                </c:pt>
                <c:pt idx="2">
                  <c:v>-27.301246186718039</c:v>
                </c:pt>
                <c:pt idx="3">
                  <c:v>-29.117114071904076</c:v>
                </c:pt>
                <c:pt idx="4">
                  <c:v>-30.395015799362859</c:v>
                </c:pt>
                <c:pt idx="5">
                  <c:v>-39.146882169463559</c:v>
                </c:pt>
                <c:pt idx="6">
                  <c:v>-41.54490120111555</c:v>
                </c:pt>
                <c:pt idx="7">
                  <c:v>-46.658014367231821</c:v>
                </c:pt>
                <c:pt idx="8">
                  <c:v>-47.703587606054803</c:v>
                </c:pt>
                <c:pt idx="9">
                  <c:v>-53.958806650681971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6FD-4C29-9ECC-A5F2FA6FE7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天津</c:v>
                </c:pt>
                <c:pt idx="1">
                  <c:v>山东</c:v>
                </c:pt>
                <c:pt idx="2">
                  <c:v>河北</c:v>
                </c:pt>
                <c:pt idx="3">
                  <c:v>辽宁</c:v>
                </c:pt>
                <c:pt idx="4">
                  <c:v>河南</c:v>
                </c:pt>
                <c:pt idx="5">
                  <c:v>北京</c:v>
                </c:pt>
                <c:pt idx="6">
                  <c:v>内蒙古</c:v>
                </c:pt>
                <c:pt idx="7">
                  <c:v>黑龙江</c:v>
                </c:pt>
                <c:pt idx="8">
                  <c:v>山西</c:v>
                </c:pt>
                <c:pt idx="9">
                  <c:v>吉林</c:v>
                </c:pt>
              </c:strCache>
            </c:strRef>
          </c:cat>
          <c:val>
            <c:numRef>
              <c:f>Sheet1!$C$2:$C$11</c:f>
              <c:numCache>
                <c:formatCode>0.0_ </c:formatCode>
                <c:ptCount val="10"/>
                <c:pt idx="0">
                  <c:v>-18.723468676216925</c:v>
                </c:pt>
                <c:pt idx="1">
                  <c:v>-41.248360473320105</c:v>
                </c:pt>
                <c:pt idx="2">
                  <c:v>-33.850289743953354</c:v>
                </c:pt>
                <c:pt idx="3">
                  <c:v>-30.223475459845663</c:v>
                </c:pt>
                <c:pt idx="4">
                  <c:v>-25.746723698580269</c:v>
                </c:pt>
                <c:pt idx="5">
                  <c:v>-40.052677787532922</c:v>
                </c:pt>
                <c:pt idx="6">
                  <c:v>-42.03404153051217</c:v>
                </c:pt>
                <c:pt idx="7">
                  <c:v>-53.562917386048056</c:v>
                </c:pt>
                <c:pt idx="8">
                  <c:v>-45.154595284976857</c:v>
                </c:pt>
                <c:pt idx="9">
                  <c:v>-47.654466990331549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6FD-4C29-9ECC-A5F2FA6FE7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4333696"/>
        <c:axId val="23433523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18Q1-17AVG</c:v>
                </c:pt>
              </c:strCache>
            </c:strRef>
          </c:tx>
          <c:spPr>
            <a:ln>
              <a:solidFill>
                <a:srgbClr val="F79646"/>
              </a:solidFill>
            </a:ln>
          </c:spPr>
          <c:marker>
            <c:spPr>
              <a:solidFill>
                <a:srgbClr val="F79646"/>
              </a:solidFill>
              <a:ln>
                <a:solidFill>
                  <a:srgbClr val="F79646"/>
                </a:solidFill>
              </a:ln>
            </c:spPr>
          </c:marker>
          <c:dLbls>
            <c:dLbl>
              <c:idx val="4"/>
              <c:layout>
                <c:manualLayout>
                  <c:x val="-4.232774607085198E-3"/>
                  <c:y val="0.3660105101420764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96FD-4C29-9ECC-A5F2FA6FE7C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7.3202102028414609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6FD-4C29-9ECC-A5F2FA6FE7C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8.4655492141705729E-3"/>
                  <c:y val="0.4392126121704904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96FD-4C29-9ECC-A5F2FA6FE7C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1.2698323821255594E-2"/>
                  <c:y val="0.4287551690235713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96FD-4C29-9ECC-A5F2FA6FE7C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天津</c:v>
                </c:pt>
                <c:pt idx="1">
                  <c:v>山东</c:v>
                </c:pt>
                <c:pt idx="2">
                  <c:v>河北</c:v>
                </c:pt>
                <c:pt idx="3">
                  <c:v>辽宁</c:v>
                </c:pt>
                <c:pt idx="4">
                  <c:v>河南</c:v>
                </c:pt>
                <c:pt idx="5">
                  <c:v>北京</c:v>
                </c:pt>
                <c:pt idx="6">
                  <c:v>内蒙古</c:v>
                </c:pt>
                <c:pt idx="7">
                  <c:v>黑龙江</c:v>
                </c:pt>
                <c:pt idx="8">
                  <c:v>山西</c:v>
                </c:pt>
                <c:pt idx="9">
                  <c:v>吉林</c:v>
                </c:pt>
              </c:strCache>
            </c:strRef>
          </c:cat>
          <c:val>
            <c:numRef>
              <c:f>Sheet1!$D$2:$D$11</c:f>
              <c:numCache>
                <c:formatCode>0.0_ </c:formatCode>
                <c:ptCount val="10"/>
                <c:pt idx="0">
                  <c:v>4.9424162783342958</c:v>
                </c:pt>
                <c:pt idx="1">
                  <c:v>16.3069240312979</c:v>
                </c:pt>
                <c:pt idx="2">
                  <c:v>15.068997865433261</c:v>
                </c:pt>
                <c:pt idx="3">
                  <c:v>3.6385618356754463</c:v>
                </c:pt>
                <c:pt idx="4">
                  <c:v>-4.1131422890790503</c:v>
                </c:pt>
                <c:pt idx="5">
                  <c:v>1.9658347204498625</c:v>
                </c:pt>
                <c:pt idx="6">
                  <c:v>11.337345032671877</c:v>
                </c:pt>
                <c:pt idx="7">
                  <c:v>8.0417328617356674</c:v>
                </c:pt>
                <c:pt idx="8">
                  <c:v>0.42356591951534739</c:v>
                </c:pt>
                <c:pt idx="9">
                  <c:v>-2.1638971101042515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96FD-4C29-9ECC-A5F2FA6FE7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4333696"/>
        <c:axId val="234335232"/>
      </c:lineChart>
      <c:catAx>
        <c:axId val="2343336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34335232"/>
        <c:crosses val="autoZero"/>
        <c:auto val="1"/>
        <c:lblAlgn val="ctr"/>
        <c:lblOffset val="100"/>
        <c:noMultiLvlLbl val="0"/>
      </c:catAx>
      <c:valAx>
        <c:axId val="234335232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234333696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426241465856252E-2"/>
          <c:y val="0.24836431591029984"/>
          <c:w val="0.94714751706829314"/>
          <c:h val="0.573859150592121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rgbClr val="00A7F0"/>
            </a:solidFill>
          </c:spPr>
          <c:invertIfNegative val="0"/>
          <c:cat>
            <c:strRef>
              <c:f>Sheet1!$A$2:$A$22</c:f>
              <c:strCache>
                <c:ptCount val="21"/>
                <c:pt idx="0">
                  <c:v>陕西</c:v>
                </c:pt>
                <c:pt idx="1">
                  <c:v>甘肃</c:v>
                </c:pt>
                <c:pt idx="2">
                  <c:v>云南</c:v>
                </c:pt>
                <c:pt idx="3">
                  <c:v>新疆</c:v>
                </c:pt>
                <c:pt idx="4">
                  <c:v>西藏</c:v>
                </c:pt>
                <c:pt idx="5">
                  <c:v>上海</c:v>
                </c:pt>
                <c:pt idx="6">
                  <c:v>宁夏</c:v>
                </c:pt>
                <c:pt idx="7">
                  <c:v>江苏</c:v>
                </c:pt>
                <c:pt idx="8">
                  <c:v>青海</c:v>
                </c:pt>
                <c:pt idx="9">
                  <c:v>四川</c:v>
                </c:pt>
                <c:pt idx="10">
                  <c:v>湖北</c:v>
                </c:pt>
                <c:pt idx="11">
                  <c:v>重庆</c:v>
                </c:pt>
                <c:pt idx="12">
                  <c:v>贵州</c:v>
                </c:pt>
                <c:pt idx="13">
                  <c:v>广西</c:v>
                </c:pt>
                <c:pt idx="14">
                  <c:v>江西</c:v>
                </c:pt>
                <c:pt idx="15">
                  <c:v>浙江</c:v>
                </c:pt>
                <c:pt idx="16">
                  <c:v>海南</c:v>
                </c:pt>
                <c:pt idx="17">
                  <c:v>安徽</c:v>
                </c:pt>
                <c:pt idx="18">
                  <c:v>广东</c:v>
                </c:pt>
                <c:pt idx="19">
                  <c:v>湖南</c:v>
                </c:pt>
                <c:pt idx="20">
                  <c:v>福建</c:v>
                </c:pt>
              </c:strCache>
            </c:strRef>
          </c:cat>
          <c:val>
            <c:numRef>
              <c:f>Sheet1!$B$2:$B$22</c:f>
              <c:numCache>
                <c:formatCode>0.0_ </c:formatCode>
                <c:ptCount val="21"/>
                <c:pt idx="0">
                  <c:v>39.191744503492316</c:v>
                </c:pt>
                <c:pt idx="1">
                  <c:v>38.485728328539707</c:v>
                </c:pt>
                <c:pt idx="2">
                  <c:v>37.440871181368635</c:v>
                </c:pt>
                <c:pt idx="3">
                  <c:v>37.21271106941839</c:v>
                </c:pt>
                <c:pt idx="4">
                  <c:v>32.169593031169185</c:v>
                </c:pt>
                <c:pt idx="5">
                  <c:v>31.740148126955546</c:v>
                </c:pt>
                <c:pt idx="6">
                  <c:v>30.991329479768787</c:v>
                </c:pt>
                <c:pt idx="7">
                  <c:v>25.509650550335099</c:v>
                </c:pt>
                <c:pt idx="8">
                  <c:v>25.122713074520306</c:v>
                </c:pt>
                <c:pt idx="9">
                  <c:v>25.122517134978736</c:v>
                </c:pt>
                <c:pt idx="10">
                  <c:v>24.717880506702407</c:v>
                </c:pt>
                <c:pt idx="11">
                  <c:v>21.589439138611304</c:v>
                </c:pt>
                <c:pt idx="12">
                  <c:v>21.077594095040567</c:v>
                </c:pt>
                <c:pt idx="13">
                  <c:v>16.1733003838267</c:v>
                </c:pt>
                <c:pt idx="14">
                  <c:v>15.209829845696536</c:v>
                </c:pt>
                <c:pt idx="15">
                  <c:v>15.082792343650992</c:v>
                </c:pt>
                <c:pt idx="16">
                  <c:v>10.278412877592084</c:v>
                </c:pt>
                <c:pt idx="17">
                  <c:v>9.8885902137867667</c:v>
                </c:pt>
                <c:pt idx="18">
                  <c:v>7.5012386349807905</c:v>
                </c:pt>
                <c:pt idx="19">
                  <c:v>4.1937775896474569</c:v>
                </c:pt>
                <c:pt idx="20">
                  <c:v>-1.1479094973786772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E58-4D94-A3CF-C1E62398C6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Sheet1!$A$2:$A$22</c:f>
              <c:strCache>
                <c:ptCount val="21"/>
                <c:pt idx="0">
                  <c:v>陕西</c:v>
                </c:pt>
                <c:pt idx="1">
                  <c:v>甘肃</c:v>
                </c:pt>
                <c:pt idx="2">
                  <c:v>云南</c:v>
                </c:pt>
                <c:pt idx="3">
                  <c:v>新疆</c:v>
                </c:pt>
                <c:pt idx="4">
                  <c:v>西藏</c:v>
                </c:pt>
                <c:pt idx="5">
                  <c:v>上海</c:v>
                </c:pt>
                <c:pt idx="6">
                  <c:v>宁夏</c:v>
                </c:pt>
                <c:pt idx="7">
                  <c:v>江苏</c:v>
                </c:pt>
                <c:pt idx="8">
                  <c:v>青海</c:v>
                </c:pt>
                <c:pt idx="9">
                  <c:v>四川</c:v>
                </c:pt>
                <c:pt idx="10">
                  <c:v>湖北</c:v>
                </c:pt>
                <c:pt idx="11">
                  <c:v>重庆</c:v>
                </c:pt>
                <c:pt idx="12">
                  <c:v>贵州</c:v>
                </c:pt>
                <c:pt idx="13">
                  <c:v>广西</c:v>
                </c:pt>
                <c:pt idx="14">
                  <c:v>江西</c:v>
                </c:pt>
                <c:pt idx="15">
                  <c:v>浙江</c:v>
                </c:pt>
                <c:pt idx="16">
                  <c:v>海南</c:v>
                </c:pt>
                <c:pt idx="17">
                  <c:v>安徽</c:v>
                </c:pt>
                <c:pt idx="18">
                  <c:v>广东</c:v>
                </c:pt>
                <c:pt idx="19">
                  <c:v>湖南</c:v>
                </c:pt>
                <c:pt idx="20">
                  <c:v>福建</c:v>
                </c:pt>
              </c:strCache>
            </c:strRef>
          </c:cat>
          <c:val>
            <c:numRef>
              <c:f>Sheet1!$C$2:$C$22</c:f>
              <c:numCache>
                <c:formatCode>0.0_ </c:formatCode>
                <c:ptCount val="21"/>
                <c:pt idx="0">
                  <c:v>37.944635685599536</c:v>
                </c:pt>
                <c:pt idx="1">
                  <c:v>45.531756379214002</c:v>
                </c:pt>
                <c:pt idx="2">
                  <c:v>-3.2120841231696957</c:v>
                </c:pt>
                <c:pt idx="3">
                  <c:v>16.600934976625584</c:v>
                </c:pt>
                <c:pt idx="4">
                  <c:v>38.482546459065802</c:v>
                </c:pt>
                <c:pt idx="5">
                  <c:v>16.612059490518526</c:v>
                </c:pt>
                <c:pt idx="6">
                  <c:v>27.337439193109297</c:v>
                </c:pt>
                <c:pt idx="7">
                  <c:v>7.2581213616421385</c:v>
                </c:pt>
                <c:pt idx="8">
                  <c:v>23.084395871281117</c:v>
                </c:pt>
                <c:pt idx="9">
                  <c:v>7.5114560236511458</c:v>
                </c:pt>
                <c:pt idx="10">
                  <c:v>7.9600301659125181</c:v>
                </c:pt>
                <c:pt idx="11">
                  <c:v>11.935168853191216</c:v>
                </c:pt>
                <c:pt idx="12">
                  <c:v>21.174209565971704</c:v>
                </c:pt>
                <c:pt idx="13">
                  <c:v>20.850183091864352</c:v>
                </c:pt>
                <c:pt idx="14">
                  <c:v>5.1467020486330277</c:v>
                </c:pt>
                <c:pt idx="15">
                  <c:v>13.60582306830907</c:v>
                </c:pt>
                <c:pt idx="16">
                  <c:v>12.027267578283034</c:v>
                </c:pt>
                <c:pt idx="17">
                  <c:v>0.1981850908853513</c:v>
                </c:pt>
                <c:pt idx="18">
                  <c:v>0.14186176142697882</c:v>
                </c:pt>
                <c:pt idx="19">
                  <c:v>13.739720969222784</c:v>
                </c:pt>
                <c:pt idx="20">
                  <c:v>8.2847445017901151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E58-4D94-A3CF-C1E62398C6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7401216"/>
        <c:axId val="23740275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18Q1-17基准值</c:v>
                </c:pt>
              </c:strCache>
            </c:strRef>
          </c:tx>
          <c:spPr>
            <a:ln>
              <a:solidFill>
                <a:srgbClr val="F79646"/>
              </a:solidFill>
            </a:ln>
          </c:spPr>
          <c:marker>
            <c:spPr>
              <a:solidFill>
                <a:srgbClr val="F79646"/>
              </a:solidFill>
              <a:ln>
                <a:solidFill>
                  <a:srgbClr val="F79646"/>
                </a:solidFill>
              </a:ln>
            </c:spPr>
          </c:marker>
          <c:dLbls>
            <c:dLbl>
              <c:idx val="1"/>
              <c:layout>
                <c:manualLayout>
                  <c:x val="-7.2071567634153372E-3"/>
                  <c:y val="-8.4209936919905526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0E58-4D94-A3CF-C1E62398C62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7.2071567634153372E-3"/>
                  <c:y val="-6.549661760437088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E58-4D94-A3CF-C1E62398C62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1.2011927939025563E-2"/>
                  <c:y val="-4.67832982888364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0E58-4D94-A3CF-C1E62398C62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4.8047711756102245E-3"/>
                  <c:y val="-1.8713319315534559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0E58-4D94-A3CF-C1E62398C62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4.8047711756102245E-3"/>
                  <c:y val="-2.8069978973301841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0E58-4D94-A3CF-C1E62398C62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2.4023855878051122E-3"/>
                  <c:y val="-2.8069978973301841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0E58-4D94-A3CF-C1E62398C62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8"/>
              <c:layout>
                <c:manualLayout>
                  <c:x val="0"/>
                  <c:y val="-3.7426638631069119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0E58-4D94-A3CF-C1E62398C62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0"/>
              <c:layout>
                <c:manualLayout>
                  <c:x val="9.609542351220449E-3"/>
                  <c:y val="-3.7426638631069119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0E58-4D94-A3CF-C1E62398C62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Sheet1!$A$2:$A$22</c:f>
              <c:strCache>
                <c:ptCount val="21"/>
                <c:pt idx="0">
                  <c:v>陕西</c:v>
                </c:pt>
                <c:pt idx="1">
                  <c:v>甘肃</c:v>
                </c:pt>
                <c:pt idx="2">
                  <c:v>云南</c:v>
                </c:pt>
                <c:pt idx="3">
                  <c:v>新疆</c:v>
                </c:pt>
                <c:pt idx="4">
                  <c:v>西藏</c:v>
                </c:pt>
                <c:pt idx="5">
                  <c:v>上海</c:v>
                </c:pt>
                <c:pt idx="6">
                  <c:v>宁夏</c:v>
                </c:pt>
                <c:pt idx="7">
                  <c:v>江苏</c:v>
                </c:pt>
                <c:pt idx="8">
                  <c:v>青海</c:v>
                </c:pt>
                <c:pt idx="9">
                  <c:v>四川</c:v>
                </c:pt>
                <c:pt idx="10">
                  <c:v>湖北</c:v>
                </c:pt>
                <c:pt idx="11">
                  <c:v>重庆</c:v>
                </c:pt>
                <c:pt idx="12">
                  <c:v>贵州</c:v>
                </c:pt>
                <c:pt idx="13">
                  <c:v>广西</c:v>
                </c:pt>
                <c:pt idx="14">
                  <c:v>江西</c:v>
                </c:pt>
                <c:pt idx="15">
                  <c:v>浙江</c:v>
                </c:pt>
                <c:pt idx="16">
                  <c:v>海南</c:v>
                </c:pt>
                <c:pt idx="17">
                  <c:v>安徽</c:v>
                </c:pt>
                <c:pt idx="18">
                  <c:v>广东</c:v>
                </c:pt>
                <c:pt idx="19">
                  <c:v>湖南</c:v>
                </c:pt>
                <c:pt idx="20">
                  <c:v>福建</c:v>
                </c:pt>
              </c:strCache>
            </c:strRef>
          </c:cat>
          <c:val>
            <c:numRef>
              <c:f>Sheet1!$D$2:$D$22</c:f>
              <c:numCache>
                <c:formatCode>0.0_ </c:formatCode>
                <c:ptCount val="21"/>
                <c:pt idx="0">
                  <c:v>25.443399913352998</c:v>
                </c:pt>
                <c:pt idx="1">
                  <c:v>5.3307428821603935</c:v>
                </c:pt>
                <c:pt idx="2">
                  <c:v>39.391629950092849</c:v>
                </c:pt>
                <c:pt idx="3">
                  <c:v>10.962774585240894</c:v>
                </c:pt>
                <c:pt idx="4">
                  <c:v>15.072491109135868</c:v>
                </c:pt>
                <c:pt idx="5">
                  <c:v>29.75953636119139</c:v>
                </c:pt>
                <c:pt idx="6">
                  <c:v>-0.97601332484175884</c:v>
                </c:pt>
                <c:pt idx="7">
                  <c:v>22.770537154232031</c:v>
                </c:pt>
                <c:pt idx="8">
                  <c:v>11.879359296905406</c:v>
                </c:pt>
                <c:pt idx="9">
                  <c:v>12.371987961991476</c:v>
                </c:pt>
                <c:pt idx="10">
                  <c:v>18.304888085759856</c:v>
                </c:pt>
                <c:pt idx="11">
                  <c:v>17.634609565227315</c:v>
                </c:pt>
                <c:pt idx="12">
                  <c:v>16.942990789121318</c:v>
                </c:pt>
                <c:pt idx="13">
                  <c:v>0.94393917154187079</c:v>
                </c:pt>
                <c:pt idx="14">
                  <c:v>20.808013520759769</c:v>
                </c:pt>
                <c:pt idx="15">
                  <c:v>14.687580720695365</c:v>
                </c:pt>
                <c:pt idx="16">
                  <c:v>8.1375810037971448</c:v>
                </c:pt>
                <c:pt idx="17">
                  <c:v>18.478911484858976</c:v>
                </c:pt>
                <c:pt idx="18">
                  <c:v>-3.6830221219597661</c:v>
                </c:pt>
                <c:pt idx="19">
                  <c:v>7.0279797739465124</c:v>
                </c:pt>
                <c:pt idx="20">
                  <c:v>-2.9796776460456869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0E58-4D94-A3CF-C1E62398C6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7401216"/>
        <c:axId val="237402752"/>
      </c:lineChart>
      <c:catAx>
        <c:axId val="2374012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37402752"/>
        <c:crosses val="autoZero"/>
        <c:auto val="1"/>
        <c:lblAlgn val="ctr"/>
        <c:lblOffset val="100"/>
        <c:noMultiLvlLbl val="0"/>
      </c:catAx>
      <c:valAx>
        <c:axId val="237402752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2374012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4010313653460185"/>
          <c:y val="1.3718189199025731E-3"/>
          <c:w val="0.45986464921765463"/>
          <c:h val="0.17111753013308126"/>
        </c:manualLayout>
      </c:layout>
      <c:overlay val="0"/>
    </c:legend>
    <c:plotVisOnly val="1"/>
    <c:dispBlanksAs val="zero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081574851812036E-2"/>
          <c:y val="0.1016927725673725"/>
          <c:w val="0.51519089429188503"/>
          <c:h val="0.73662363684235665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未评级</c:v>
                </c:pt>
              </c:strCache>
            </c:strRef>
          </c:tx>
          <c:spPr>
            <a:solidFill>
              <a:srgbClr val="BCD5ED"/>
            </a:solidFill>
          </c:spPr>
          <c:invertIfNegative val="0"/>
          <c:dLbls>
            <c:dLbl>
              <c:idx val="1"/>
              <c:spPr/>
              <c:txPr>
                <a:bodyPr/>
                <a:lstStyle/>
                <a:p>
                  <a:pPr>
                    <a:defRPr lang="en-US" sz="8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Sheet1!$B$1:$C$1</c:f>
              <c:strCache>
                <c:ptCount val="2"/>
                <c:pt idx="0">
                  <c:v>联通各星级用户实际占比(%)</c:v>
                </c:pt>
                <c:pt idx="1">
                  <c:v>调研样本分配比例（%)</c:v>
                </c:pt>
              </c:strCache>
            </c:strRef>
          </c:cat>
          <c:val>
            <c:numRef>
              <c:f>Sheet1!$B$2:$C$2</c:f>
              <c:numCache>
                <c:formatCode>0.0_ </c:formatCode>
                <c:ptCount val="2"/>
                <c:pt idx="0">
                  <c:v>20.540422253380651</c:v>
                </c:pt>
                <c:pt idx="1">
                  <c:v>13.485488412389081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D88-4580-A24A-15DAC708AAB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1星</c:v>
                </c:pt>
              </c:strCache>
            </c:strRef>
          </c:tx>
          <c:spPr>
            <a:solidFill>
              <a:srgbClr val="95C1E5"/>
            </a:solidFill>
          </c:spPr>
          <c:invertIfNegative val="0"/>
          <c:dLbls>
            <c:dLbl>
              <c:idx val="1"/>
              <c:layout>
                <c:manualLayout>
                  <c:x val="0"/>
                  <c:y val="-1.2071543380089179E-2"/>
                </c:manualLayout>
              </c:layout>
              <c:spPr/>
              <c:txPr>
                <a:bodyPr/>
                <a:lstStyle/>
                <a:p>
                  <a:pPr>
                    <a:defRPr lang="en-US" sz="8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7D88-4580-A24A-15DAC708AABF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Sheet1!$B$1:$C$1</c:f>
              <c:strCache>
                <c:ptCount val="2"/>
                <c:pt idx="0">
                  <c:v>联通各星级用户实际占比(%)</c:v>
                </c:pt>
                <c:pt idx="1">
                  <c:v>调研样本分配比例（%)</c:v>
                </c:pt>
              </c:strCache>
            </c:strRef>
          </c:cat>
          <c:val>
            <c:numRef>
              <c:f>Sheet1!$B$3:$C$3</c:f>
              <c:numCache>
                <c:formatCode>0.0_ </c:formatCode>
                <c:ptCount val="2"/>
                <c:pt idx="0">
                  <c:v>27.991448726715415</c:v>
                </c:pt>
                <c:pt idx="1">
                  <c:v>16.451429499675086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D88-4580-A24A-15DAC708AABF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2星</c:v>
                </c:pt>
              </c:strCache>
            </c:strRef>
          </c:tx>
          <c:spPr>
            <a:solidFill>
              <a:srgbClr val="59AADD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Sheet1!$B$1:$C$1</c:f>
              <c:strCache>
                <c:ptCount val="2"/>
                <c:pt idx="0">
                  <c:v>联通各星级用户实际占比(%)</c:v>
                </c:pt>
                <c:pt idx="1">
                  <c:v>调研样本分配比例（%)</c:v>
                </c:pt>
              </c:strCache>
            </c:strRef>
          </c:cat>
          <c:val>
            <c:numRef>
              <c:f>Sheet1!$B$4:$C$4</c:f>
              <c:numCache>
                <c:formatCode>0.0_ </c:formatCode>
                <c:ptCount val="2"/>
                <c:pt idx="0">
                  <c:v>29.063737578527622</c:v>
                </c:pt>
                <c:pt idx="1">
                  <c:v>33.571583279185596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D88-4580-A24A-15DAC708AABF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3星</c:v>
                </c:pt>
              </c:strCache>
            </c:strRef>
          </c:tx>
          <c:spPr>
            <a:solidFill>
              <a:srgbClr val="0096CF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Sheet1!$B$1:$C$1</c:f>
              <c:strCache>
                <c:ptCount val="2"/>
                <c:pt idx="0">
                  <c:v>联通各星级用户实际占比(%)</c:v>
                </c:pt>
                <c:pt idx="1">
                  <c:v>调研样本分配比例（%)</c:v>
                </c:pt>
              </c:strCache>
            </c:strRef>
          </c:cat>
          <c:val>
            <c:numRef>
              <c:f>Sheet1!$B$5:$C$5</c:f>
              <c:numCache>
                <c:formatCode>0.0_ </c:formatCode>
                <c:ptCount val="2"/>
                <c:pt idx="0">
                  <c:v>11.281202521650718</c:v>
                </c:pt>
                <c:pt idx="1">
                  <c:v>17.01998050682263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7D88-4580-A24A-15DAC708AABF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4星</c:v>
                </c:pt>
              </c:strCache>
            </c:strRef>
          </c:tx>
          <c:spPr>
            <a:solidFill>
              <a:srgbClr val="0085B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Sheet1!$B$1:$C$1</c:f>
              <c:strCache>
                <c:ptCount val="2"/>
                <c:pt idx="0">
                  <c:v>联通各星级用户实际占比(%)</c:v>
                </c:pt>
                <c:pt idx="1">
                  <c:v>调研样本分配比例（%)</c:v>
                </c:pt>
              </c:strCache>
            </c:strRef>
          </c:cat>
          <c:val>
            <c:numRef>
              <c:f>Sheet1!$B$6:$C$6</c:f>
              <c:numCache>
                <c:formatCode>0.0_ </c:formatCode>
                <c:ptCount val="2"/>
                <c:pt idx="0">
                  <c:v>7.5640706182791853</c:v>
                </c:pt>
                <c:pt idx="1">
                  <c:v>13.712908815248024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7D88-4580-A24A-15DAC708AABF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5星</c:v>
                </c:pt>
              </c:strCache>
            </c:strRef>
          </c:tx>
          <c:spPr>
            <a:solidFill>
              <a:srgbClr val="00729F"/>
            </a:solidFill>
          </c:spPr>
          <c:invertIfNegative val="0"/>
          <c:dLbls>
            <c:dLbl>
              <c:idx val="0"/>
              <c:layout>
                <c:manualLayout>
                  <c:x val="0"/>
                  <c:y val="-4.1874948315734455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D88-4580-A24A-15DAC708AABF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"/>
                  <c:y val="-1.111152300104270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7D88-4580-A24A-15DAC708AABF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Sheet1!$B$1:$C$1</c:f>
              <c:strCache>
                <c:ptCount val="2"/>
                <c:pt idx="0">
                  <c:v>联通各星级用户实际占比(%)</c:v>
                </c:pt>
                <c:pt idx="1">
                  <c:v>调研样本分配比例（%)</c:v>
                </c:pt>
              </c:strCache>
            </c:strRef>
          </c:cat>
          <c:val>
            <c:numRef>
              <c:f>Sheet1!$B$7:$C$7</c:f>
              <c:numCache>
                <c:formatCode>0.0_ </c:formatCode>
                <c:ptCount val="2"/>
                <c:pt idx="0">
                  <c:v>3.5591183014459271</c:v>
                </c:pt>
                <c:pt idx="1">
                  <c:v>5.7586094866796982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7D88-4580-A24A-15DAC708AAB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0"/>
        <c:overlap val="100"/>
        <c:serLines>
          <c:spPr>
            <a:ln>
              <a:solidFill>
                <a:schemeClr val="accent1"/>
              </a:solidFill>
              <a:prstDash val="dash"/>
            </a:ln>
          </c:spPr>
        </c:serLines>
        <c:axId val="52801920"/>
        <c:axId val="52803456"/>
      </c:barChart>
      <c:catAx>
        <c:axId val="528019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txPr>
          <a:bodyPr anchor="t"/>
          <a:lstStyle/>
          <a:p>
            <a:pPr>
              <a:defRPr lang="en-US" sz="10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52803456"/>
        <c:crosses val="autoZero"/>
        <c:auto val="1"/>
        <c:lblAlgn val="ctr"/>
        <c:lblOffset val="5"/>
        <c:noMultiLvlLbl val="0"/>
      </c:catAx>
      <c:valAx>
        <c:axId val="52803456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one"/>
        <c:crossAx val="528019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8124124779395159"/>
          <c:y val="9.3261227248229897E-2"/>
          <c:w val="0.16420760506109874"/>
          <c:h val="0.77455584799740695"/>
        </c:manualLayout>
      </c:layout>
      <c:overlay val="0"/>
      <c:txPr>
        <a:bodyPr/>
        <a:lstStyle/>
        <a:p>
          <a:pPr>
            <a:defRPr lang="en-US" sz="1050">
              <a:latin typeface="微软雅黑" panose="020B0503020204020204" pitchFamily="34" charset="-122"/>
              <a:ea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rgbClr val="00A7F0"/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天津</c:v>
                </c:pt>
                <c:pt idx="1">
                  <c:v>河南</c:v>
                </c:pt>
                <c:pt idx="2">
                  <c:v>山东</c:v>
                </c:pt>
                <c:pt idx="3">
                  <c:v>内蒙古</c:v>
                </c:pt>
                <c:pt idx="4">
                  <c:v>辽宁</c:v>
                </c:pt>
                <c:pt idx="5">
                  <c:v>北京</c:v>
                </c:pt>
                <c:pt idx="6">
                  <c:v>吉林</c:v>
                </c:pt>
                <c:pt idx="7">
                  <c:v>黑龙江</c:v>
                </c:pt>
                <c:pt idx="8">
                  <c:v>河北</c:v>
                </c:pt>
                <c:pt idx="9">
                  <c:v>山西</c:v>
                </c:pt>
              </c:strCache>
            </c:strRef>
          </c:cat>
          <c:val>
            <c:numRef>
              <c:f>Sheet1!$B$2:$B$11</c:f>
              <c:numCache>
                <c:formatCode>0.0_ </c:formatCode>
                <c:ptCount val="10"/>
                <c:pt idx="0">
                  <c:v>48.801759279124653</c:v>
                </c:pt>
                <c:pt idx="1">
                  <c:v>46.879779204429191</c:v>
                </c:pt>
                <c:pt idx="2">
                  <c:v>44.920447159755625</c:v>
                </c:pt>
                <c:pt idx="3">
                  <c:v>40.39936165377128</c:v>
                </c:pt>
                <c:pt idx="4">
                  <c:v>27.638175968152041</c:v>
                </c:pt>
                <c:pt idx="5">
                  <c:v>24.244634270459439</c:v>
                </c:pt>
                <c:pt idx="6">
                  <c:v>20.447761194029852</c:v>
                </c:pt>
                <c:pt idx="7">
                  <c:v>18.058753587929473</c:v>
                </c:pt>
                <c:pt idx="8">
                  <c:v>15.757142701892041</c:v>
                </c:pt>
                <c:pt idx="9">
                  <c:v>5.1293103448275872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B9C-49AB-9553-E9742C49FA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天津</c:v>
                </c:pt>
                <c:pt idx="1">
                  <c:v>河南</c:v>
                </c:pt>
                <c:pt idx="2">
                  <c:v>山东</c:v>
                </c:pt>
                <c:pt idx="3">
                  <c:v>内蒙古</c:v>
                </c:pt>
                <c:pt idx="4">
                  <c:v>辽宁</c:v>
                </c:pt>
                <c:pt idx="5">
                  <c:v>北京</c:v>
                </c:pt>
                <c:pt idx="6">
                  <c:v>吉林</c:v>
                </c:pt>
                <c:pt idx="7">
                  <c:v>黑龙江</c:v>
                </c:pt>
                <c:pt idx="8">
                  <c:v>河北</c:v>
                </c:pt>
                <c:pt idx="9">
                  <c:v>山西</c:v>
                </c:pt>
              </c:strCache>
            </c:strRef>
          </c:cat>
          <c:val>
            <c:numRef>
              <c:f>Sheet1!$C$2:$C$11</c:f>
              <c:numCache>
                <c:formatCode>0.0_ </c:formatCode>
                <c:ptCount val="10"/>
                <c:pt idx="0">
                  <c:v>33.174854065265023</c:v>
                </c:pt>
                <c:pt idx="1">
                  <c:v>23.027327576008521</c:v>
                </c:pt>
                <c:pt idx="2">
                  <c:v>35.232773295833027</c:v>
                </c:pt>
                <c:pt idx="3">
                  <c:v>32.61177136389361</c:v>
                </c:pt>
                <c:pt idx="4">
                  <c:v>13.401372525022163</c:v>
                </c:pt>
                <c:pt idx="5">
                  <c:v>16.191142339363495</c:v>
                </c:pt>
                <c:pt idx="6">
                  <c:v>25.784120930417338</c:v>
                </c:pt>
                <c:pt idx="7">
                  <c:v>11.664889480393494</c:v>
                </c:pt>
                <c:pt idx="8">
                  <c:v>8.0896194702164852</c:v>
                </c:pt>
                <c:pt idx="9">
                  <c:v>6.9256820675823967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B9C-49AB-9553-E9742C49FA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9753984"/>
        <c:axId val="22975552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18Q1-17AVG</c:v>
                </c:pt>
              </c:strCache>
            </c:strRef>
          </c:tx>
          <c:spPr>
            <a:ln>
              <a:solidFill>
                <a:srgbClr val="F79646"/>
              </a:solidFill>
            </a:ln>
          </c:spPr>
          <c:marker>
            <c:spPr>
              <a:solidFill>
                <a:srgbClr val="F79646"/>
              </a:solidFill>
              <a:ln>
                <a:solidFill>
                  <a:srgbClr val="F79646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天津</c:v>
                </c:pt>
                <c:pt idx="1">
                  <c:v>河南</c:v>
                </c:pt>
                <c:pt idx="2">
                  <c:v>山东</c:v>
                </c:pt>
                <c:pt idx="3">
                  <c:v>内蒙古</c:v>
                </c:pt>
                <c:pt idx="4">
                  <c:v>辽宁</c:v>
                </c:pt>
                <c:pt idx="5">
                  <c:v>北京</c:v>
                </c:pt>
                <c:pt idx="6">
                  <c:v>吉林</c:v>
                </c:pt>
                <c:pt idx="7">
                  <c:v>黑龙江</c:v>
                </c:pt>
                <c:pt idx="8">
                  <c:v>河北</c:v>
                </c:pt>
                <c:pt idx="9">
                  <c:v>山西</c:v>
                </c:pt>
              </c:strCache>
            </c:strRef>
          </c:cat>
          <c:val>
            <c:numRef>
              <c:f>Sheet1!$D$2:$D$11</c:f>
              <c:numCache>
                <c:formatCode>0.0_ </c:formatCode>
                <c:ptCount val="10"/>
                <c:pt idx="0">
                  <c:v>27.961239523872504</c:v>
                </c:pt>
                <c:pt idx="1">
                  <c:v>16.986241865394991</c:v>
                </c:pt>
                <c:pt idx="2">
                  <c:v>17.317486166650621</c:v>
                </c:pt>
                <c:pt idx="3">
                  <c:v>24.552564986794927</c:v>
                </c:pt>
                <c:pt idx="4">
                  <c:v>11.564117919408336</c:v>
                </c:pt>
                <c:pt idx="5">
                  <c:v>17.713961080573675</c:v>
                </c:pt>
                <c:pt idx="6">
                  <c:v>19.436411284081949</c:v>
                </c:pt>
                <c:pt idx="7">
                  <c:v>22.539171266593971</c:v>
                </c:pt>
                <c:pt idx="8">
                  <c:v>14.175977300001728</c:v>
                </c:pt>
                <c:pt idx="9">
                  <c:v>9.2079315094995611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B9C-49AB-9553-E9742C49FA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9753984"/>
        <c:axId val="229755520"/>
      </c:lineChart>
      <c:catAx>
        <c:axId val="2297539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29755520"/>
        <c:crosses val="autoZero"/>
        <c:auto val="1"/>
        <c:lblAlgn val="ctr"/>
        <c:lblOffset val="100"/>
        <c:noMultiLvlLbl val="0"/>
      </c:catAx>
      <c:valAx>
        <c:axId val="229755520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229753984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426241465856235E-2"/>
          <c:y val="0.39557107236358724"/>
          <c:w val="0.97254073273138752"/>
          <c:h val="0.526727466993565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Sheet1!$A$2:$A$22</c:f>
              <c:strCache>
                <c:ptCount val="21"/>
                <c:pt idx="0">
                  <c:v>青海</c:v>
                </c:pt>
                <c:pt idx="1">
                  <c:v>云南</c:v>
                </c:pt>
                <c:pt idx="2">
                  <c:v>江苏</c:v>
                </c:pt>
                <c:pt idx="3">
                  <c:v>陕西</c:v>
                </c:pt>
                <c:pt idx="4">
                  <c:v>西藏</c:v>
                </c:pt>
                <c:pt idx="5">
                  <c:v>新疆</c:v>
                </c:pt>
                <c:pt idx="6">
                  <c:v>广东</c:v>
                </c:pt>
                <c:pt idx="7">
                  <c:v>湖北</c:v>
                </c:pt>
                <c:pt idx="8">
                  <c:v>湖南</c:v>
                </c:pt>
                <c:pt idx="9">
                  <c:v>宁夏</c:v>
                </c:pt>
                <c:pt idx="10">
                  <c:v>甘肃</c:v>
                </c:pt>
                <c:pt idx="11">
                  <c:v>贵州</c:v>
                </c:pt>
                <c:pt idx="12">
                  <c:v>安徽</c:v>
                </c:pt>
                <c:pt idx="13">
                  <c:v>浙江</c:v>
                </c:pt>
                <c:pt idx="14">
                  <c:v>上海</c:v>
                </c:pt>
                <c:pt idx="15">
                  <c:v>四川</c:v>
                </c:pt>
                <c:pt idx="16">
                  <c:v>福建</c:v>
                </c:pt>
                <c:pt idx="17">
                  <c:v>江西</c:v>
                </c:pt>
                <c:pt idx="18">
                  <c:v>重庆</c:v>
                </c:pt>
                <c:pt idx="19">
                  <c:v>海南</c:v>
                </c:pt>
                <c:pt idx="20">
                  <c:v>广西</c:v>
                </c:pt>
              </c:strCache>
            </c:strRef>
          </c:cat>
          <c:val>
            <c:numRef>
              <c:f>Sheet1!$B$2:$B$22</c:f>
              <c:numCache>
                <c:formatCode>0.0_ </c:formatCode>
                <c:ptCount val="21"/>
                <c:pt idx="0">
                  <c:v>26.865095851385838</c:v>
                </c:pt>
                <c:pt idx="1">
                  <c:v>19.882131852036093</c:v>
                </c:pt>
                <c:pt idx="2">
                  <c:v>17.445212565838975</c:v>
                </c:pt>
                <c:pt idx="3">
                  <c:v>17.395181695117213</c:v>
                </c:pt>
                <c:pt idx="4">
                  <c:v>16.653789195801945</c:v>
                </c:pt>
                <c:pt idx="5">
                  <c:v>15.667936399643716</c:v>
                </c:pt>
                <c:pt idx="6">
                  <c:v>13.417133146741303</c:v>
                </c:pt>
                <c:pt idx="7">
                  <c:v>12.621203962076336</c:v>
                </c:pt>
                <c:pt idx="8">
                  <c:v>12.189821152992987</c:v>
                </c:pt>
                <c:pt idx="9">
                  <c:v>11.132183908045977</c:v>
                </c:pt>
                <c:pt idx="10">
                  <c:v>10.631425115904051</c:v>
                </c:pt>
                <c:pt idx="11">
                  <c:v>10.33285328157123</c:v>
                </c:pt>
                <c:pt idx="12">
                  <c:v>10.072500072860908</c:v>
                </c:pt>
                <c:pt idx="13">
                  <c:v>6.8045490564116626</c:v>
                </c:pt>
                <c:pt idx="14">
                  <c:v>4.3042407899013551</c:v>
                </c:pt>
                <c:pt idx="15">
                  <c:v>1.223697284280103</c:v>
                </c:pt>
                <c:pt idx="16">
                  <c:v>-0.23484557756161051</c:v>
                </c:pt>
                <c:pt idx="17">
                  <c:v>-3.5129568016184134</c:v>
                </c:pt>
                <c:pt idx="18">
                  <c:v>-4.0888066604995368</c:v>
                </c:pt>
                <c:pt idx="19">
                  <c:v>-4.3411881437519391</c:v>
                </c:pt>
                <c:pt idx="20">
                  <c:v>-5.0601003617691678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F47-468C-8B1E-AE04ACF247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Sheet1!$A$2:$A$22</c:f>
              <c:strCache>
                <c:ptCount val="21"/>
                <c:pt idx="0">
                  <c:v>青海</c:v>
                </c:pt>
                <c:pt idx="1">
                  <c:v>云南</c:v>
                </c:pt>
                <c:pt idx="2">
                  <c:v>江苏</c:v>
                </c:pt>
                <c:pt idx="3">
                  <c:v>陕西</c:v>
                </c:pt>
                <c:pt idx="4">
                  <c:v>西藏</c:v>
                </c:pt>
                <c:pt idx="5">
                  <c:v>新疆</c:v>
                </c:pt>
                <c:pt idx="6">
                  <c:v>广东</c:v>
                </c:pt>
                <c:pt idx="7">
                  <c:v>湖北</c:v>
                </c:pt>
                <c:pt idx="8">
                  <c:v>湖南</c:v>
                </c:pt>
                <c:pt idx="9">
                  <c:v>宁夏</c:v>
                </c:pt>
                <c:pt idx="10">
                  <c:v>甘肃</c:v>
                </c:pt>
                <c:pt idx="11">
                  <c:v>贵州</c:v>
                </c:pt>
                <c:pt idx="12">
                  <c:v>安徽</c:v>
                </c:pt>
                <c:pt idx="13">
                  <c:v>浙江</c:v>
                </c:pt>
                <c:pt idx="14">
                  <c:v>上海</c:v>
                </c:pt>
                <c:pt idx="15">
                  <c:v>四川</c:v>
                </c:pt>
                <c:pt idx="16">
                  <c:v>福建</c:v>
                </c:pt>
                <c:pt idx="17">
                  <c:v>江西</c:v>
                </c:pt>
                <c:pt idx="18">
                  <c:v>重庆</c:v>
                </c:pt>
                <c:pt idx="19">
                  <c:v>海南</c:v>
                </c:pt>
                <c:pt idx="20">
                  <c:v>广西</c:v>
                </c:pt>
              </c:strCache>
            </c:strRef>
          </c:cat>
          <c:val>
            <c:numRef>
              <c:f>Sheet1!$C$2:$C$22</c:f>
              <c:numCache>
                <c:formatCode>0.0_ </c:formatCode>
                <c:ptCount val="21"/>
                <c:pt idx="0">
                  <c:v>28.77506508126363</c:v>
                </c:pt>
                <c:pt idx="1">
                  <c:v>0.72370338980503846</c:v>
                </c:pt>
                <c:pt idx="2">
                  <c:v>18.521238965546321</c:v>
                </c:pt>
                <c:pt idx="3">
                  <c:v>14.525095455714482</c:v>
                </c:pt>
                <c:pt idx="4">
                  <c:v>31.039364640883981</c:v>
                </c:pt>
                <c:pt idx="5">
                  <c:v>15.992673992673993</c:v>
                </c:pt>
                <c:pt idx="6">
                  <c:v>-0.11948297604035307</c:v>
                </c:pt>
                <c:pt idx="7">
                  <c:v>2.6203185741210602</c:v>
                </c:pt>
                <c:pt idx="8">
                  <c:v>17.190956441298312</c:v>
                </c:pt>
                <c:pt idx="9">
                  <c:v>20.376435159043854</c:v>
                </c:pt>
                <c:pt idx="10">
                  <c:v>14.643113895450343</c:v>
                </c:pt>
                <c:pt idx="11">
                  <c:v>18.478010591756853</c:v>
                </c:pt>
                <c:pt idx="12">
                  <c:v>6.4880325803723977</c:v>
                </c:pt>
                <c:pt idx="13">
                  <c:v>3.6727189151919095</c:v>
                </c:pt>
                <c:pt idx="14">
                  <c:v>-5.2473044741085975</c:v>
                </c:pt>
                <c:pt idx="15">
                  <c:v>-6.9160624038672811</c:v>
                </c:pt>
                <c:pt idx="16">
                  <c:v>12.329507424576713</c:v>
                </c:pt>
                <c:pt idx="17">
                  <c:v>-4.4256607116491953</c:v>
                </c:pt>
                <c:pt idx="18">
                  <c:v>-7.3884424310333054</c:v>
                </c:pt>
                <c:pt idx="19">
                  <c:v>4.0248165978908759</c:v>
                </c:pt>
                <c:pt idx="20">
                  <c:v>-2.1765337810063663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F47-468C-8B1E-AE04ACF247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7169664"/>
        <c:axId val="237179648"/>
      </c:barChart>
      <c:lineChart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18Q1-17基准值</c:v>
                </c:pt>
              </c:strCache>
            </c:strRef>
          </c:tx>
          <c:spPr>
            <a:ln>
              <a:solidFill>
                <a:srgbClr val="F79646"/>
              </a:solidFill>
            </a:ln>
          </c:spPr>
          <c:marker>
            <c:spPr>
              <a:solidFill>
                <a:srgbClr val="F79646"/>
              </a:solidFill>
              <a:ln>
                <a:solidFill>
                  <a:srgbClr val="F79646"/>
                </a:solidFill>
              </a:ln>
            </c:spPr>
          </c:marker>
          <c:dLbls>
            <c:dLbl>
              <c:idx val="0"/>
              <c:layout>
                <c:manualLayout>
                  <c:x val="0"/>
                  <c:y val="-0.22455983178641595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9F47-468C-8B1E-AE04ACF2479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4023855878051292E-3"/>
                  <c:y val="-0.17777653349757841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F47-468C-8B1E-AE04ACF2479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2.4023855878051142E-2"/>
                  <c:y val="0.16841987383981141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9F47-468C-8B1E-AE04ACF2479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1.4414313526830638E-2"/>
                  <c:y val="0.18713319315534743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9F47-468C-8B1E-AE04ACF2479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2.8828627053661349E-2"/>
                  <c:y val="0.11227991589320745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9F47-468C-8B1E-AE04ACF2479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2.4023855878051292E-3"/>
                  <c:y val="-0.17777653349757841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9F47-468C-8B1E-AE04ACF2479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9"/>
              <c:layout>
                <c:manualLayout>
                  <c:x val="9.6095423512205531E-3"/>
                  <c:y val="0.18713319315534743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9F47-468C-8B1E-AE04ACF2479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0"/>
              <c:layout>
                <c:manualLayout>
                  <c:x val="1.9219084702440901E-2"/>
                  <c:y val="0.11227991589320695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9F47-468C-8B1E-AE04ACF2479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Sheet1!$A$2:$A$22</c:f>
              <c:strCache>
                <c:ptCount val="21"/>
                <c:pt idx="0">
                  <c:v>青海</c:v>
                </c:pt>
                <c:pt idx="1">
                  <c:v>云南</c:v>
                </c:pt>
                <c:pt idx="2">
                  <c:v>江苏</c:v>
                </c:pt>
                <c:pt idx="3">
                  <c:v>陕西</c:v>
                </c:pt>
                <c:pt idx="4">
                  <c:v>西藏</c:v>
                </c:pt>
                <c:pt idx="5">
                  <c:v>新疆</c:v>
                </c:pt>
                <c:pt idx="6">
                  <c:v>广东</c:v>
                </c:pt>
                <c:pt idx="7">
                  <c:v>湖北</c:v>
                </c:pt>
                <c:pt idx="8">
                  <c:v>湖南</c:v>
                </c:pt>
                <c:pt idx="9">
                  <c:v>宁夏</c:v>
                </c:pt>
                <c:pt idx="10">
                  <c:v>甘肃</c:v>
                </c:pt>
                <c:pt idx="11">
                  <c:v>贵州</c:v>
                </c:pt>
                <c:pt idx="12">
                  <c:v>安徽</c:v>
                </c:pt>
                <c:pt idx="13">
                  <c:v>浙江</c:v>
                </c:pt>
                <c:pt idx="14">
                  <c:v>上海</c:v>
                </c:pt>
                <c:pt idx="15">
                  <c:v>四川</c:v>
                </c:pt>
                <c:pt idx="16">
                  <c:v>福建</c:v>
                </c:pt>
                <c:pt idx="17">
                  <c:v>江西</c:v>
                </c:pt>
                <c:pt idx="18">
                  <c:v>重庆</c:v>
                </c:pt>
                <c:pt idx="19">
                  <c:v>海南</c:v>
                </c:pt>
                <c:pt idx="20">
                  <c:v>广西</c:v>
                </c:pt>
              </c:strCache>
            </c:strRef>
          </c:cat>
          <c:val>
            <c:numRef>
              <c:f>Sheet1!$D$2:$D$22</c:f>
              <c:numCache>
                <c:formatCode>0.0_ </c:formatCode>
                <c:ptCount val="21"/>
                <c:pt idx="0">
                  <c:v>9.9276432371732106</c:v>
                </c:pt>
                <c:pt idx="1">
                  <c:v>24.060261460599975</c:v>
                </c:pt>
                <c:pt idx="2">
                  <c:v>3.8450105922355</c:v>
                </c:pt>
                <c:pt idx="3">
                  <c:v>9.3769019475636988</c:v>
                </c:pt>
                <c:pt idx="4">
                  <c:v>-4.3401594652604354</c:v>
                </c:pt>
                <c:pt idx="5">
                  <c:v>10.376677739344949</c:v>
                </c:pt>
                <c:pt idx="6">
                  <c:v>-5.9766701892474554</c:v>
                </c:pt>
                <c:pt idx="7">
                  <c:v>12.014620860303218</c:v>
                </c:pt>
                <c:pt idx="8">
                  <c:v>12.474832622584247</c:v>
                </c:pt>
                <c:pt idx="9">
                  <c:v>-6.3924483195351414</c:v>
                </c:pt>
                <c:pt idx="10">
                  <c:v>8.901747996456308</c:v>
                </c:pt>
                <c:pt idx="11">
                  <c:v>5.7149861629422745</c:v>
                </c:pt>
                <c:pt idx="12">
                  <c:v>6.9018843759949142</c:v>
                </c:pt>
                <c:pt idx="13">
                  <c:v>0.24975476731614421</c:v>
                </c:pt>
                <c:pt idx="14">
                  <c:v>17.926674403738289</c:v>
                </c:pt>
                <c:pt idx="15">
                  <c:v>3.1385969945436978</c:v>
                </c:pt>
                <c:pt idx="16">
                  <c:v>10.795118958989235</c:v>
                </c:pt>
                <c:pt idx="17">
                  <c:v>5.9519274819976218</c:v>
                </c:pt>
                <c:pt idx="18">
                  <c:v>4.0193492928279682</c:v>
                </c:pt>
                <c:pt idx="19">
                  <c:v>1.5588327991487638</c:v>
                </c:pt>
                <c:pt idx="20">
                  <c:v>-7.7833803677300581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9F47-468C-8B1E-AE04ACF247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7169664"/>
        <c:axId val="237179648"/>
      </c:lineChart>
      <c:catAx>
        <c:axId val="2371696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37179648"/>
        <c:crosses val="autoZero"/>
        <c:auto val="1"/>
        <c:lblAlgn val="ctr"/>
        <c:lblOffset val="100"/>
        <c:noMultiLvlLbl val="0"/>
      </c:catAx>
      <c:valAx>
        <c:axId val="237179648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2371696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5212325486549285"/>
          <c:y val="9.9614162467802844E-2"/>
          <c:w val="0.44787674513450709"/>
          <c:h val="0.15090491332421532"/>
        </c:manualLayout>
      </c:layout>
      <c:overlay val="0"/>
    </c:legend>
    <c:plotVisOnly val="1"/>
    <c:dispBlanksAs val="zero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北京</c:v>
                </c:pt>
                <c:pt idx="1">
                  <c:v>内蒙古</c:v>
                </c:pt>
                <c:pt idx="2">
                  <c:v>辽宁</c:v>
                </c:pt>
                <c:pt idx="3">
                  <c:v>山西</c:v>
                </c:pt>
                <c:pt idx="4">
                  <c:v>天津</c:v>
                </c:pt>
                <c:pt idx="5">
                  <c:v>山东</c:v>
                </c:pt>
                <c:pt idx="6">
                  <c:v>黑龙江</c:v>
                </c:pt>
                <c:pt idx="7">
                  <c:v>河北</c:v>
                </c:pt>
                <c:pt idx="8">
                  <c:v>吉林</c:v>
                </c:pt>
                <c:pt idx="9">
                  <c:v>河南</c:v>
                </c:pt>
              </c:strCache>
            </c:strRef>
          </c:cat>
          <c:val>
            <c:numRef>
              <c:f>Sheet1!$B$2:$B$11</c:f>
              <c:numCache>
                <c:formatCode>0.0_ </c:formatCode>
                <c:ptCount val="10"/>
                <c:pt idx="0">
                  <c:v>22.215300379712502</c:v>
                </c:pt>
                <c:pt idx="1">
                  <c:v>15.173245203799549</c:v>
                </c:pt>
                <c:pt idx="2">
                  <c:v>3.0928225676584553</c:v>
                </c:pt>
                <c:pt idx="3">
                  <c:v>0.95248107653490166</c:v>
                </c:pt>
                <c:pt idx="4">
                  <c:v>0.18051792577657366</c:v>
                </c:pt>
                <c:pt idx="5">
                  <c:v>-1.1224299259320674</c:v>
                </c:pt>
                <c:pt idx="6">
                  <c:v>-2.9926257881567224</c:v>
                </c:pt>
                <c:pt idx="7">
                  <c:v>-3.7637410888391507</c:v>
                </c:pt>
                <c:pt idx="8">
                  <c:v>-3.8105285092860299</c:v>
                </c:pt>
                <c:pt idx="9">
                  <c:v>-8.3926304018883187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EED-41BA-8594-3B27FA4CC2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北京</c:v>
                </c:pt>
                <c:pt idx="1">
                  <c:v>内蒙古</c:v>
                </c:pt>
                <c:pt idx="2">
                  <c:v>辽宁</c:v>
                </c:pt>
                <c:pt idx="3">
                  <c:v>山西</c:v>
                </c:pt>
                <c:pt idx="4">
                  <c:v>天津</c:v>
                </c:pt>
                <c:pt idx="5">
                  <c:v>山东</c:v>
                </c:pt>
                <c:pt idx="6">
                  <c:v>黑龙江</c:v>
                </c:pt>
                <c:pt idx="7">
                  <c:v>河北</c:v>
                </c:pt>
                <c:pt idx="8">
                  <c:v>吉林</c:v>
                </c:pt>
                <c:pt idx="9">
                  <c:v>河南</c:v>
                </c:pt>
              </c:strCache>
            </c:strRef>
          </c:cat>
          <c:val>
            <c:numRef>
              <c:f>Sheet1!$C$2:$C$11</c:f>
              <c:numCache>
                <c:formatCode>0.0_ </c:formatCode>
                <c:ptCount val="10"/>
                <c:pt idx="0">
                  <c:v>6.384976525821596</c:v>
                </c:pt>
                <c:pt idx="1">
                  <c:v>15.668728826042132</c:v>
                </c:pt>
                <c:pt idx="2">
                  <c:v>4.2977402328102166</c:v>
                </c:pt>
                <c:pt idx="3">
                  <c:v>11.369406537607107</c:v>
                </c:pt>
                <c:pt idx="4">
                  <c:v>1.7816916721026317</c:v>
                </c:pt>
                <c:pt idx="5">
                  <c:v>-0.95830764003372337</c:v>
                </c:pt>
                <c:pt idx="6">
                  <c:v>-9.0727173499594791</c:v>
                </c:pt>
                <c:pt idx="7">
                  <c:v>-3.2950157950157948</c:v>
                </c:pt>
                <c:pt idx="8">
                  <c:v>8.6662321401005133</c:v>
                </c:pt>
                <c:pt idx="9">
                  <c:v>0.65172767704413559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EED-41BA-8594-3B27FA4CC2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7843968"/>
        <c:axId val="23784550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18Q1-17AVG</c:v>
                </c:pt>
              </c:strCache>
            </c:strRef>
          </c:tx>
          <c:spPr>
            <a:ln>
              <a:solidFill>
                <a:srgbClr val="F79646"/>
              </a:solidFill>
            </a:ln>
          </c:spPr>
          <c:marker>
            <c:spPr>
              <a:solidFill>
                <a:srgbClr val="F79646"/>
              </a:solidFill>
              <a:ln>
                <a:solidFill>
                  <a:srgbClr val="F79646"/>
                </a:solidFill>
              </a:ln>
            </c:spPr>
          </c:marker>
          <c:dLbls>
            <c:dLbl>
              <c:idx val="8"/>
              <c:layout>
                <c:manualLayout>
                  <c:x val="8.4655492141705729E-3"/>
                  <c:y val="0.2888868669335698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EEED-41BA-8594-3B27FA4CC21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1.2698323821255594E-2"/>
                  <c:y val="0.2888868669335698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EED-41BA-8594-3B27FA4CC21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北京</c:v>
                </c:pt>
                <c:pt idx="1">
                  <c:v>内蒙古</c:v>
                </c:pt>
                <c:pt idx="2">
                  <c:v>辽宁</c:v>
                </c:pt>
                <c:pt idx="3">
                  <c:v>山西</c:v>
                </c:pt>
                <c:pt idx="4">
                  <c:v>天津</c:v>
                </c:pt>
                <c:pt idx="5">
                  <c:v>山东</c:v>
                </c:pt>
                <c:pt idx="6">
                  <c:v>黑龙江</c:v>
                </c:pt>
                <c:pt idx="7">
                  <c:v>河北</c:v>
                </c:pt>
                <c:pt idx="8">
                  <c:v>吉林</c:v>
                </c:pt>
                <c:pt idx="9">
                  <c:v>河南</c:v>
                </c:pt>
              </c:strCache>
            </c:strRef>
          </c:cat>
          <c:val>
            <c:numRef>
              <c:f>Sheet1!$D$2:$D$11</c:f>
              <c:numCache>
                <c:formatCode>0.0_ </c:formatCode>
                <c:ptCount val="10"/>
                <c:pt idx="0">
                  <c:v>22.701155079475228</c:v>
                </c:pt>
                <c:pt idx="1">
                  <c:v>17.266598124328883</c:v>
                </c:pt>
                <c:pt idx="2">
                  <c:v>-7.3710308172478118</c:v>
                </c:pt>
                <c:pt idx="3">
                  <c:v>13.386490724670846</c:v>
                </c:pt>
                <c:pt idx="4">
                  <c:v>9.5888162071234078</c:v>
                </c:pt>
                <c:pt idx="5">
                  <c:v>10.675524314738201</c:v>
                </c:pt>
                <c:pt idx="6">
                  <c:v>17.420563543281638</c:v>
                </c:pt>
                <c:pt idx="7">
                  <c:v>12.668208406193145</c:v>
                </c:pt>
                <c:pt idx="8">
                  <c:v>2.9412476467956079</c:v>
                </c:pt>
                <c:pt idx="9">
                  <c:v>-5.0506187946626859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EEED-41BA-8594-3B27FA4CC2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7843968"/>
        <c:axId val="237845504"/>
      </c:lineChart>
      <c:catAx>
        <c:axId val="2378439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37845504"/>
        <c:crosses val="autoZero"/>
        <c:auto val="1"/>
        <c:lblAlgn val="ctr"/>
        <c:lblOffset val="100"/>
        <c:noMultiLvlLbl val="0"/>
      </c:catAx>
      <c:valAx>
        <c:axId val="237845504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237843968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内蒙古</c:v>
                </c:pt>
                <c:pt idx="1">
                  <c:v>河南</c:v>
                </c:pt>
                <c:pt idx="2">
                  <c:v>山东</c:v>
                </c:pt>
                <c:pt idx="3">
                  <c:v>天津</c:v>
                </c:pt>
                <c:pt idx="4">
                  <c:v>山西</c:v>
                </c:pt>
                <c:pt idx="5">
                  <c:v>黑龙江</c:v>
                </c:pt>
                <c:pt idx="6">
                  <c:v>吉林</c:v>
                </c:pt>
                <c:pt idx="7">
                  <c:v>辽宁</c:v>
                </c:pt>
                <c:pt idx="8">
                  <c:v>河北</c:v>
                </c:pt>
                <c:pt idx="9">
                  <c:v>北京</c:v>
                </c:pt>
              </c:strCache>
            </c:strRef>
          </c:cat>
          <c:val>
            <c:numRef>
              <c:f>Sheet1!$B$2:$B$11</c:f>
              <c:numCache>
                <c:formatCode>0.0_ </c:formatCode>
                <c:ptCount val="10"/>
                <c:pt idx="0">
                  <c:v>36.437613019891501</c:v>
                </c:pt>
                <c:pt idx="1">
                  <c:v>32.237169905331342</c:v>
                </c:pt>
                <c:pt idx="2">
                  <c:v>31.369426751592357</c:v>
                </c:pt>
                <c:pt idx="3">
                  <c:v>26.016949152542374</c:v>
                </c:pt>
                <c:pt idx="4">
                  <c:v>23.879310344827587</c:v>
                </c:pt>
                <c:pt idx="5">
                  <c:v>21.635094715852443</c:v>
                </c:pt>
                <c:pt idx="6">
                  <c:v>20.447761194029852</c:v>
                </c:pt>
                <c:pt idx="7">
                  <c:v>19.110138584974472</c:v>
                </c:pt>
                <c:pt idx="8">
                  <c:v>12.613430127041742</c:v>
                </c:pt>
                <c:pt idx="9">
                  <c:v>9.1944670463791702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A75-45A7-B354-CBD4C1CCE8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内蒙古</c:v>
                </c:pt>
                <c:pt idx="1">
                  <c:v>河南</c:v>
                </c:pt>
                <c:pt idx="2">
                  <c:v>山东</c:v>
                </c:pt>
                <c:pt idx="3">
                  <c:v>天津</c:v>
                </c:pt>
                <c:pt idx="4">
                  <c:v>山西</c:v>
                </c:pt>
                <c:pt idx="5">
                  <c:v>黑龙江</c:v>
                </c:pt>
                <c:pt idx="6">
                  <c:v>吉林</c:v>
                </c:pt>
                <c:pt idx="7">
                  <c:v>辽宁</c:v>
                </c:pt>
                <c:pt idx="8">
                  <c:v>河北</c:v>
                </c:pt>
                <c:pt idx="9">
                  <c:v>北京</c:v>
                </c:pt>
              </c:strCache>
            </c:strRef>
          </c:cat>
          <c:val>
            <c:numRef>
              <c:f>Sheet1!$C$2:$C$11</c:f>
              <c:numCache>
                <c:formatCode>0.0_ </c:formatCode>
                <c:ptCount val="10"/>
                <c:pt idx="0">
                  <c:v>28.225806451612907</c:v>
                </c:pt>
                <c:pt idx="1">
                  <c:v>18.354430379746837</c:v>
                </c:pt>
                <c:pt idx="2">
                  <c:v>26.419213973799128</c:v>
                </c:pt>
                <c:pt idx="3">
                  <c:v>18.003913894324853</c:v>
                </c:pt>
                <c:pt idx="4">
                  <c:v>25.724637681159418</c:v>
                </c:pt>
                <c:pt idx="5">
                  <c:v>19.169960474308301</c:v>
                </c:pt>
                <c:pt idx="6">
                  <c:v>19.942196531791907</c:v>
                </c:pt>
                <c:pt idx="7">
                  <c:v>12.441679626749611</c:v>
                </c:pt>
                <c:pt idx="8">
                  <c:v>7.0945945945945947</c:v>
                </c:pt>
                <c:pt idx="9">
                  <c:v>3.0985915492957745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A75-45A7-B354-CBD4C1CCE8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7772160"/>
        <c:axId val="23778624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18Q1-17Avg</c:v>
                </c:pt>
              </c:strCache>
            </c:strRef>
          </c:tx>
          <c:spPr>
            <a:ln>
              <a:solidFill>
                <a:srgbClr val="F79646"/>
              </a:solidFill>
            </a:ln>
          </c:spPr>
          <c:marker>
            <c:spPr>
              <a:solidFill>
                <a:srgbClr val="F79646"/>
              </a:solidFill>
              <a:ln>
                <a:solidFill>
                  <a:srgbClr val="F79646"/>
                </a:solidFill>
              </a:ln>
            </c:spPr>
          </c:marker>
          <c:dLbls>
            <c:dLbl>
              <c:idx val="0"/>
              <c:layout>
                <c:manualLayout>
                  <c:x val="2.5396647642511191E-2"/>
                  <c:y val="-0.14059947667416256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2A75-45A7-B354-CBD4C1CCE80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7.7777233405190924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A75-45A7-B354-CBD4C1CCE80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4.232774607085198E-3"/>
                  <c:y val="-0.17312828240000144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2A75-45A7-B354-CBD4C1CCE80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内蒙古</c:v>
                </c:pt>
                <c:pt idx="1">
                  <c:v>河南</c:v>
                </c:pt>
                <c:pt idx="2">
                  <c:v>山东</c:v>
                </c:pt>
                <c:pt idx="3">
                  <c:v>天津</c:v>
                </c:pt>
                <c:pt idx="4">
                  <c:v>山西</c:v>
                </c:pt>
                <c:pt idx="5">
                  <c:v>黑龙江</c:v>
                </c:pt>
                <c:pt idx="6">
                  <c:v>吉林</c:v>
                </c:pt>
                <c:pt idx="7">
                  <c:v>辽宁</c:v>
                </c:pt>
                <c:pt idx="8">
                  <c:v>河北</c:v>
                </c:pt>
                <c:pt idx="9">
                  <c:v>北京</c:v>
                </c:pt>
              </c:strCache>
            </c:strRef>
          </c:cat>
          <c:val>
            <c:numRef>
              <c:f>Sheet1!$D$2:$D$11</c:f>
              <c:numCache>
                <c:formatCode>0.0_ </c:formatCode>
                <c:ptCount val="10"/>
                <c:pt idx="0">
                  <c:v>18.620556800688384</c:v>
                </c:pt>
                <c:pt idx="1">
                  <c:v>8.244667167586357</c:v>
                </c:pt>
                <c:pt idx="2">
                  <c:v>9.949618326397772</c:v>
                </c:pt>
                <c:pt idx="3">
                  <c:v>19.374831267193972</c:v>
                </c:pt>
                <c:pt idx="4">
                  <c:v>15.035373226703495</c:v>
                </c:pt>
                <c:pt idx="5">
                  <c:v>14.500024813616633</c:v>
                </c:pt>
                <c:pt idx="6">
                  <c:v>15.085178813003981</c:v>
                </c:pt>
                <c:pt idx="7">
                  <c:v>-3.2642284764966583</c:v>
                </c:pt>
                <c:pt idx="8">
                  <c:v>15.190162653691635</c:v>
                </c:pt>
                <c:pt idx="9">
                  <c:v>13.33534299373744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2A75-45A7-B354-CBD4C1CCE8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7772160"/>
        <c:axId val="237786240"/>
      </c:lineChart>
      <c:catAx>
        <c:axId val="2377721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37786240"/>
        <c:crosses val="autoZero"/>
        <c:auto val="1"/>
        <c:lblAlgn val="ctr"/>
        <c:lblOffset val="100"/>
        <c:noMultiLvlLbl val="0"/>
      </c:catAx>
      <c:valAx>
        <c:axId val="237786240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237772160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426241465856235E-2"/>
          <c:y val="0.21568730920377052"/>
          <c:w val="0.96066084141758157"/>
          <c:h val="0.784312690796229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Sheet1!$A$2:$A$22</c:f>
              <c:strCache>
                <c:ptCount val="21"/>
                <c:pt idx="0">
                  <c:v>云南</c:v>
                </c:pt>
                <c:pt idx="1">
                  <c:v>青海</c:v>
                </c:pt>
                <c:pt idx="2">
                  <c:v>湖南</c:v>
                </c:pt>
                <c:pt idx="3">
                  <c:v>陕西</c:v>
                </c:pt>
                <c:pt idx="4">
                  <c:v>新疆</c:v>
                </c:pt>
                <c:pt idx="5">
                  <c:v>甘肃</c:v>
                </c:pt>
                <c:pt idx="6">
                  <c:v>宁夏</c:v>
                </c:pt>
                <c:pt idx="7">
                  <c:v>西藏</c:v>
                </c:pt>
                <c:pt idx="8">
                  <c:v>贵州</c:v>
                </c:pt>
                <c:pt idx="9">
                  <c:v>江苏</c:v>
                </c:pt>
                <c:pt idx="10">
                  <c:v>海南</c:v>
                </c:pt>
                <c:pt idx="11">
                  <c:v>安徽</c:v>
                </c:pt>
                <c:pt idx="12">
                  <c:v>湖北</c:v>
                </c:pt>
                <c:pt idx="13">
                  <c:v>浙江</c:v>
                </c:pt>
                <c:pt idx="14">
                  <c:v>四川</c:v>
                </c:pt>
                <c:pt idx="15">
                  <c:v>广西</c:v>
                </c:pt>
                <c:pt idx="16">
                  <c:v>上海</c:v>
                </c:pt>
                <c:pt idx="17">
                  <c:v>广东</c:v>
                </c:pt>
                <c:pt idx="18">
                  <c:v>江西</c:v>
                </c:pt>
                <c:pt idx="19">
                  <c:v>重庆</c:v>
                </c:pt>
                <c:pt idx="20">
                  <c:v>福建</c:v>
                </c:pt>
              </c:strCache>
            </c:strRef>
          </c:cat>
          <c:val>
            <c:numRef>
              <c:f>Sheet1!$B$2:$B$22</c:f>
              <c:numCache>
                <c:formatCode>0.0_ </c:formatCode>
                <c:ptCount val="21"/>
                <c:pt idx="0">
                  <c:v>45.721925133689837</c:v>
                </c:pt>
                <c:pt idx="1">
                  <c:v>32.53012048192771</c:v>
                </c:pt>
                <c:pt idx="2">
                  <c:v>30.3894297635605</c:v>
                </c:pt>
                <c:pt idx="3">
                  <c:v>30.086313193588161</c:v>
                </c:pt>
                <c:pt idx="4">
                  <c:v>28.79924953095685</c:v>
                </c:pt>
                <c:pt idx="5">
                  <c:v>27.582644628099175</c:v>
                </c:pt>
                <c:pt idx="6">
                  <c:v>25.5</c:v>
                </c:pt>
                <c:pt idx="7">
                  <c:v>22.043010752688172</c:v>
                </c:pt>
                <c:pt idx="8">
                  <c:v>20.562130177514792</c:v>
                </c:pt>
                <c:pt idx="9">
                  <c:v>17.757712565838975</c:v>
                </c:pt>
                <c:pt idx="10">
                  <c:v>17.043740573152338</c:v>
                </c:pt>
                <c:pt idx="11">
                  <c:v>16.602017067494181</c:v>
                </c:pt>
                <c:pt idx="12">
                  <c:v>12.520193861066236</c:v>
                </c:pt>
                <c:pt idx="13">
                  <c:v>10.456942003514937</c:v>
                </c:pt>
                <c:pt idx="14">
                  <c:v>10.321615557217651</c:v>
                </c:pt>
                <c:pt idx="15">
                  <c:v>10.239234449760765</c:v>
                </c:pt>
                <c:pt idx="16">
                  <c:v>7.0265638389031704</c:v>
                </c:pt>
                <c:pt idx="17">
                  <c:v>6.8597560975609762</c:v>
                </c:pt>
                <c:pt idx="18">
                  <c:v>5.3404539385847798</c:v>
                </c:pt>
                <c:pt idx="19">
                  <c:v>4.0851063829787231</c:v>
                </c:pt>
                <c:pt idx="20">
                  <c:v>3.5322777101096223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610-48D1-8B32-141DFC30FA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Sheet1!$A$2:$A$22</c:f>
              <c:strCache>
                <c:ptCount val="21"/>
                <c:pt idx="0">
                  <c:v>云南</c:v>
                </c:pt>
                <c:pt idx="1">
                  <c:v>青海</c:v>
                </c:pt>
                <c:pt idx="2">
                  <c:v>湖南</c:v>
                </c:pt>
                <c:pt idx="3">
                  <c:v>陕西</c:v>
                </c:pt>
                <c:pt idx="4">
                  <c:v>新疆</c:v>
                </c:pt>
                <c:pt idx="5">
                  <c:v>甘肃</c:v>
                </c:pt>
                <c:pt idx="6">
                  <c:v>宁夏</c:v>
                </c:pt>
                <c:pt idx="7">
                  <c:v>西藏</c:v>
                </c:pt>
                <c:pt idx="8">
                  <c:v>贵州</c:v>
                </c:pt>
                <c:pt idx="9">
                  <c:v>江苏</c:v>
                </c:pt>
                <c:pt idx="10">
                  <c:v>海南</c:v>
                </c:pt>
                <c:pt idx="11">
                  <c:v>安徽</c:v>
                </c:pt>
                <c:pt idx="12">
                  <c:v>湖北</c:v>
                </c:pt>
                <c:pt idx="13">
                  <c:v>浙江</c:v>
                </c:pt>
                <c:pt idx="14">
                  <c:v>四川</c:v>
                </c:pt>
                <c:pt idx="15">
                  <c:v>广西</c:v>
                </c:pt>
                <c:pt idx="16">
                  <c:v>上海</c:v>
                </c:pt>
                <c:pt idx="17">
                  <c:v>广东</c:v>
                </c:pt>
                <c:pt idx="18">
                  <c:v>江西</c:v>
                </c:pt>
                <c:pt idx="19">
                  <c:v>重庆</c:v>
                </c:pt>
                <c:pt idx="20">
                  <c:v>福建</c:v>
                </c:pt>
              </c:strCache>
            </c:strRef>
          </c:cat>
          <c:val>
            <c:numRef>
              <c:f>Sheet1!$C$2:$C$22</c:f>
              <c:numCache>
                <c:formatCode>0.0_ </c:formatCode>
                <c:ptCount val="21"/>
                <c:pt idx="0">
                  <c:v>15.275310834813499</c:v>
                </c:pt>
                <c:pt idx="1">
                  <c:v>30.491803278688522</c:v>
                </c:pt>
                <c:pt idx="2">
                  <c:v>32.313829787234042</c:v>
                </c:pt>
                <c:pt idx="3">
                  <c:v>20.682730923694777</c:v>
                </c:pt>
                <c:pt idx="4">
                  <c:v>23.23076923076923</c:v>
                </c:pt>
                <c:pt idx="5">
                  <c:v>24.175824175824175</c:v>
                </c:pt>
                <c:pt idx="6">
                  <c:v>13.419913419913421</c:v>
                </c:pt>
                <c:pt idx="7">
                  <c:v>25.414364640883981</c:v>
                </c:pt>
                <c:pt idx="8">
                  <c:v>19.059405940594061</c:v>
                </c:pt>
                <c:pt idx="9">
                  <c:v>11.183355006501952</c:v>
                </c:pt>
                <c:pt idx="10">
                  <c:v>21.733149931224212</c:v>
                </c:pt>
                <c:pt idx="11">
                  <c:v>10.230547550432277</c:v>
                </c:pt>
                <c:pt idx="12">
                  <c:v>-1.206636500754148</c:v>
                </c:pt>
                <c:pt idx="13">
                  <c:v>1.0526315789473684</c:v>
                </c:pt>
                <c:pt idx="14">
                  <c:v>-0.6097560975609756</c:v>
                </c:pt>
                <c:pt idx="15">
                  <c:v>6.3047285464098071</c:v>
                </c:pt>
                <c:pt idx="16">
                  <c:v>1.632302405498282</c:v>
                </c:pt>
                <c:pt idx="17">
                  <c:v>-0.75</c:v>
                </c:pt>
                <c:pt idx="18">
                  <c:v>1.3435700575815739</c:v>
                </c:pt>
                <c:pt idx="19">
                  <c:v>-2.2241231822070144</c:v>
                </c:pt>
                <c:pt idx="20">
                  <c:v>7.2897196261682247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610-48D1-8B32-141DFC30FA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7734144"/>
        <c:axId val="23775232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18Q1-17基准值</c:v>
                </c:pt>
              </c:strCache>
            </c:strRef>
          </c:tx>
          <c:spPr>
            <a:ln>
              <a:solidFill>
                <a:srgbClr val="F79646"/>
              </a:solidFill>
            </a:ln>
          </c:spPr>
          <c:marker>
            <c:spPr>
              <a:solidFill>
                <a:srgbClr val="F79646"/>
              </a:solidFill>
              <a:ln>
                <a:solidFill>
                  <a:srgbClr val="F79646"/>
                </a:solidFill>
              </a:ln>
            </c:spPr>
          </c:marker>
          <c:dLbls>
            <c:dLbl>
              <c:idx val="0"/>
              <c:layout>
                <c:manualLayout>
                  <c:x val="-2.1621470290246012E-2"/>
                  <c:y val="-7.7031181858489119E-3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1610-48D1-8B32-141DFC30FA4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16216078177670334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610-48D1-8B32-141DFC30FA4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4023855878051292E-3"/>
                  <c:y val="-0.16216078177670329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1610-48D1-8B32-141DFC30FA4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4023855878051352E-3"/>
                  <c:y val="-0.11891790663624911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610-48D1-8B32-141DFC30FA4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1.2011927939025559E-2"/>
                  <c:y val="-9.7296469066023239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1610-48D1-8B32-141DFC30FA4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2.4023855878051292E-3"/>
                  <c:y val="-0.19459293813204531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610-48D1-8B32-141DFC30FA4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-0.14053934420647779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1610-48D1-8B32-141DFC30FA4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4.8047711756102314E-3"/>
                  <c:y val="-0.12972862542136271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1610-48D1-8B32-141DFC30FA4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4.8047711756102314E-3"/>
                  <c:y val="-6.486431271068141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1610-48D1-8B32-141DFC30FA4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Sheet1!$A$2:$A$22</c:f>
              <c:strCache>
                <c:ptCount val="21"/>
                <c:pt idx="0">
                  <c:v>云南</c:v>
                </c:pt>
                <c:pt idx="1">
                  <c:v>青海</c:v>
                </c:pt>
                <c:pt idx="2">
                  <c:v>湖南</c:v>
                </c:pt>
                <c:pt idx="3">
                  <c:v>陕西</c:v>
                </c:pt>
                <c:pt idx="4">
                  <c:v>新疆</c:v>
                </c:pt>
                <c:pt idx="5">
                  <c:v>甘肃</c:v>
                </c:pt>
                <c:pt idx="6">
                  <c:v>宁夏</c:v>
                </c:pt>
                <c:pt idx="7">
                  <c:v>西藏</c:v>
                </c:pt>
                <c:pt idx="8">
                  <c:v>贵州</c:v>
                </c:pt>
                <c:pt idx="9">
                  <c:v>江苏</c:v>
                </c:pt>
                <c:pt idx="10">
                  <c:v>海南</c:v>
                </c:pt>
                <c:pt idx="11">
                  <c:v>安徽</c:v>
                </c:pt>
                <c:pt idx="12">
                  <c:v>湖北</c:v>
                </c:pt>
                <c:pt idx="13">
                  <c:v>浙江</c:v>
                </c:pt>
                <c:pt idx="14">
                  <c:v>四川</c:v>
                </c:pt>
                <c:pt idx="15">
                  <c:v>广西</c:v>
                </c:pt>
                <c:pt idx="16">
                  <c:v>上海</c:v>
                </c:pt>
                <c:pt idx="17">
                  <c:v>广东</c:v>
                </c:pt>
                <c:pt idx="18">
                  <c:v>江西</c:v>
                </c:pt>
                <c:pt idx="19">
                  <c:v>重庆</c:v>
                </c:pt>
                <c:pt idx="20">
                  <c:v>福建</c:v>
                </c:pt>
              </c:strCache>
            </c:strRef>
          </c:cat>
          <c:val>
            <c:numRef>
              <c:f>Sheet1!$D$2:$D$22</c:f>
              <c:numCache>
                <c:formatCode>0.0_ </c:formatCode>
                <c:ptCount val="21"/>
                <c:pt idx="0">
                  <c:v>32.595211733752393</c:v>
                </c:pt>
                <c:pt idx="1">
                  <c:v>13.630552838803368</c:v>
                </c:pt>
                <c:pt idx="2">
                  <c:v>15.17858817353958</c:v>
                </c:pt>
                <c:pt idx="3">
                  <c:v>16.220509708671415</c:v>
                </c:pt>
                <c:pt idx="4">
                  <c:v>13.16623808127901</c:v>
                </c:pt>
                <c:pt idx="5">
                  <c:v>8.1615271649913979</c:v>
                </c:pt>
                <c:pt idx="6">
                  <c:v>3.85986647502396</c:v>
                </c:pt>
                <c:pt idx="7">
                  <c:v>1.9466473121646679</c:v>
                </c:pt>
                <c:pt idx="8">
                  <c:v>18.199769012267478</c:v>
                </c:pt>
                <c:pt idx="9">
                  <c:v>13.855238906996762</c:v>
                </c:pt>
                <c:pt idx="10">
                  <c:v>11.620033007479204</c:v>
                </c:pt>
                <c:pt idx="11">
                  <c:v>15.275693107091001</c:v>
                </c:pt>
                <c:pt idx="12">
                  <c:v>18.864884177599823</c:v>
                </c:pt>
                <c:pt idx="13">
                  <c:v>13.796579810634643</c:v>
                </c:pt>
                <c:pt idx="14">
                  <c:v>10.849022360905657</c:v>
                </c:pt>
                <c:pt idx="15">
                  <c:v>4.1428767450022148</c:v>
                </c:pt>
                <c:pt idx="16">
                  <c:v>21.854677257652668</c:v>
                </c:pt>
                <c:pt idx="17">
                  <c:v>2.0772373245152078</c:v>
                </c:pt>
                <c:pt idx="18">
                  <c:v>17.294529125655416</c:v>
                </c:pt>
                <c:pt idx="19">
                  <c:v>12.589846872649801</c:v>
                </c:pt>
                <c:pt idx="20">
                  <c:v>15.776907020193015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1610-48D1-8B32-141DFC30FA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7734144"/>
        <c:axId val="237752320"/>
      </c:lineChart>
      <c:catAx>
        <c:axId val="2377341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37752320"/>
        <c:crosses val="autoZero"/>
        <c:auto val="1"/>
        <c:lblAlgn val="ctr"/>
        <c:lblOffset val="100"/>
        <c:noMultiLvlLbl val="0"/>
      </c:catAx>
      <c:valAx>
        <c:axId val="237752320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2377341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5465767707851754"/>
          <c:y val="1.749881572139698E-3"/>
          <c:w val="0.43092800939465181"/>
          <c:h val="9.5235409111393762E-2"/>
        </c:manualLayout>
      </c:layout>
      <c:overlay val="0"/>
      <c:txPr>
        <a:bodyPr/>
        <a:lstStyle/>
        <a:p>
          <a:pPr>
            <a:defRPr lang="zh-CN" altLang="en-US" sz="800" b="0" i="0" u="none" strike="noStrike" kern="1200" baseline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7435243412734383E-2"/>
          <c:y val="0.39620145082757152"/>
          <c:w val="0.9725647565872656"/>
          <c:h val="0.431850984767150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Sheet1!$A$2:$A$22</c:f>
              <c:strCache>
                <c:ptCount val="21"/>
                <c:pt idx="0">
                  <c:v>西藏</c:v>
                </c:pt>
                <c:pt idx="1">
                  <c:v>广东</c:v>
                </c:pt>
                <c:pt idx="2">
                  <c:v>浙江</c:v>
                </c:pt>
                <c:pt idx="3">
                  <c:v>云南</c:v>
                </c:pt>
                <c:pt idx="4">
                  <c:v>上海</c:v>
                </c:pt>
                <c:pt idx="5">
                  <c:v>青海</c:v>
                </c:pt>
                <c:pt idx="6">
                  <c:v>江苏</c:v>
                </c:pt>
                <c:pt idx="7">
                  <c:v>甘肃</c:v>
                </c:pt>
                <c:pt idx="8">
                  <c:v>湖北</c:v>
                </c:pt>
                <c:pt idx="9">
                  <c:v>宁夏</c:v>
                </c:pt>
                <c:pt idx="10">
                  <c:v>新疆</c:v>
                </c:pt>
                <c:pt idx="11">
                  <c:v>海南</c:v>
                </c:pt>
                <c:pt idx="12">
                  <c:v>四川</c:v>
                </c:pt>
                <c:pt idx="13">
                  <c:v>安徽</c:v>
                </c:pt>
                <c:pt idx="14">
                  <c:v>湖南</c:v>
                </c:pt>
                <c:pt idx="15">
                  <c:v>陕西</c:v>
                </c:pt>
                <c:pt idx="16">
                  <c:v>江西</c:v>
                </c:pt>
                <c:pt idx="17">
                  <c:v>福建</c:v>
                </c:pt>
                <c:pt idx="18">
                  <c:v>贵州</c:v>
                </c:pt>
                <c:pt idx="19">
                  <c:v>重庆</c:v>
                </c:pt>
                <c:pt idx="20">
                  <c:v>广西</c:v>
                </c:pt>
              </c:strCache>
            </c:strRef>
          </c:cat>
          <c:val>
            <c:numRef>
              <c:f>Sheet1!$B$2:$B$22</c:f>
              <c:numCache>
                <c:formatCode>0.0_ </c:formatCode>
                <c:ptCount val="21"/>
                <c:pt idx="0">
                  <c:v>44.036251105216621</c:v>
                </c:pt>
                <c:pt idx="1">
                  <c:v>13.476698752485039</c:v>
                </c:pt>
                <c:pt idx="2">
                  <c:v>12.069053382596508</c:v>
                </c:pt>
                <c:pt idx="3">
                  <c:v>11.517849071710526</c:v>
                </c:pt>
                <c:pt idx="4">
                  <c:v>8.6398753347087478</c:v>
                </c:pt>
                <c:pt idx="5">
                  <c:v>6.9274328859060397</c:v>
                </c:pt>
                <c:pt idx="6">
                  <c:v>6.8456206480510389</c:v>
                </c:pt>
                <c:pt idx="7">
                  <c:v>5.4159282408771361</c:v>
                </c:pt>
                <c:pt idx="8">
                  <c:v>4.790406548102677</c:v>
                </c:pt>
                <c:pt idx="9">
                  <c:v>4.044117647058826</c:v>
                </c:pt>
                <c:pt idx="10">
                  <c:v>3.08515491071757</c:v>
                </c:pt>
                <c:pt idx="11">
                  <c:v>-2.7394550759036775</c:v>
                </c:pt>
                <c:pt idx="12">
                  <c:v>-9.0618278985900815</c:v>
                </c:pt>
                <c:pt idx="13">
                  <c:v>-9.5192349858574339</c:v>
                </c:pt>
                <c:pt idx="14">
                  <c:v>-10.133402388687479</c:v>
                </c:pt>
                <c:pt idx="15">
                  <c:v>-13.151901800856008</c:v>
                </c:pt>
                <c:pt idx="16">
                  <c:v>-13.181686074674003</c:v>
                </c:pt>
                <c:pt idx="17">
                  <c:v>-13.719842376662017</c:v>
                </c:pt>
                <c:pt idx="18">
                  <c:v>-14.711046709853393</c:v>
                </c:pt>
                <c:pt idx="19">
                  <c:v>-20.460704607046072</c:v>
                </c:pt>
                <c:pt idx="20">
                  <c:v>-28.903052806352459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50D-4EDF-A0A2-CEA1D96688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Sheet1!$A$2:$A$22</c:f>
              <c:strCache>
                <c:ptCount val="21"/>
                <c:pt idx="0">
                  <c:v>西藏</c:v>
                </c:pt>
                <c:pt idx="1">
                  <c:v>广东</c:v>
                </c:pt>
                <c:pt idx="2">
                  <c:v>浙江</c:v>
                </c:pt>
                <c:pt idx="3">
                  <c:v>云南</c:v>
                </c:pt>
                <c:pt idx="4">
                  <c:v>上海</c:v>
                </c:pt>
                <c:pt idx="5">
                  <c:v>青海</c:v>
                </c:pt>
                <c:pt idx="6">
                  <c:v>江苏</c:v>
                </c:pt>
                <c:pt idx="7">
                  <c:v>甘肃</c:v>
                </c:pt>
                <c:pt idx="8">
                  <c:v>湖北</c:v>
                </c:pt>
                <c:pt idx="9">
                  <c:v>宁夏</c:v>
                </c:pt>
                <c:pt idx="10">
                  <c:v>新疆</c:v>
                </c:pt>
                <c:pt idx="11">
                  <c:v>海南</c:v>
                </c:pt>
                <c:pt idx="12">
                  <c:v>四川</c:v>
                </c:pt>
                <c:pt idx="13">
                  <c:v>安徽</c:v>
                </c:pt>
                <c:pt idx="14">
                  <c:v>湖南</c:v>
                </c:pt>
                <c:pt idx="15">
                  <c:v>陕西</c:v>
                </c:pt>
                <c:pt idx="16">
                  <c:v>江西</c:v>
                </c:pt>
                <c:pt idx="17">
                  <c:v>福建</c:v>
                </c:pt>
                <c:pt idx="18">
                  <c:v>贵州</c:v>
                </c:pt>
                <c:pt idx="19">
                  <c:v>重庆</c:v>
                </c:pt>
                <c:pt idx="20">
                  <c:v>广西</c:v>
                </c:pt>
              </c:strCache>
            </c:strRef>
          </c:cat>
          <c:val>
            <c:numRef>
              <c:f>Sheet1!$C$2:$C$22</c:f>
              <c:numCache>
                <c:formatCode>0.0_ </c:formatCode>
                <c:ptCount val="21"/>
                <c:pt idx="0">
                  <c:v>31.548295454545453</c:v>
                </c:pt>
                <c:pt idx="1">
                  <c:v>-0.60832025117739619</c:v>
                </c:pt>
                <c:pt idx="2">
                  <c:v>-3.208365708365708</c:v>
                </c:pt>
                <c:pt idx="3">
                  <c:v>-4.3985702295157836</c:v>
                </c:pt>
                <c:pt idx="4">
                  <c:v>-7.2660710996500253</c:v>
                </c:pt>
                <c:pt idx="5">
                  <c:v>9.3620629457828279</c:v>
                </c:pt>
                <c:pt idx="6">
                  <c:v>-0.83877995642701819</c:v>
                </c:pt>
                <c:pt idx="7">
                  <c:v>20.742243257456234</c:v>
                </c:pt>
                <c:pt idx="8">
                  <c:v>-5.0940170940170937</c:v>
                </c:pt>
                <c:pt idx="9">
                  <c:v>13.016066707341878</c:v>
                </c:pt>
                <c:pt idx="10">
                  <c:v>-9.3645124716553276</c:v>
                </c:pt>
                <c:pt idx="11">
                  <c:v>-23.702855507049314</c:v>
                </c:pt>
                <c:pt idx="12">
                  <c:v>-1.7731494511680275</c:v>
                </c:pt>
                <c:pt idx="13">
                  <c:v>-21.473600452809755</c:v>
                </c:pt>
                <c:pt idx="14">
                  <c:v>1.9308187786448698</c:v>
                </c:pt>
                <c:pt idx="15">
                  <c:v>-7.2352796255235283</c:v>
                </c:pt>
                <c:pt idx="16">
                  <c:v>-8.7693268780259288</c:v>
                </c:pt>
                <c:pt idx="17">
                  <c:v>5.1068493150684908</c:v>
                </c:pt>
                <c:pt idx="18">
                  <c:v>-9.9649446494464939</c:v>
                </c:pt>
                <c:pt idx="19">
                  <c:v>-12.274326249382213</c:v>
                </c:pt>
                <c:pt idx="20">
                  <c:v>-15.090645395213919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50D-4EDF-A0A2-CEA1D96688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893056"/>
        <c:axId val="8318156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18Q1-17基准值</c:v>
                </c:pt>
              </c:strCache>
            </c:strRef>
          </c:tx>
          <c:spPr>
            <a:ln>
              <a:solidFill>
                <a:srgbClr val="F79646"/>
              </a:solidFill>
            </a:ln>
          </c:spPr>
          <c:marker>
            <c:spPr>
              <a:solidFill>
                <a:srgbClr val="F79646"/>
              </a:solidFill>
              <a:ln>
                <a:solidFill>
                  <a:srgbClr val="F79646"/>
                </a:solidFill>
              </a:ln>
            </c:spPr>
          </c:marker>
          <c:dLbls>
            <c:dLbl>
              <c:idx val="0"/>
              <c:layout>
                <c:manualLayout>
                  <c:x val="1.6816699114635805E-2"/>
                  <c:y val="-5.6139957946603834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050D-4EDF-A0A2-CEA1D966886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9"/>
              <c:layout>
                <c:manualLayout>
                  <c:x val="2.4023855878051122E-3"/>
                  <c:y val="-9.3566596577672759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50D-4EDF-A0A2-CEA1D966886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0"/>
              <c:layout>
                <c:manualLayout>
                  <c:x val="0"/>
                  <c:y val="-0.11227991589320736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050D-4EDF-A0A2-CEA1D966886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Sheet1!$A$2:$A$22</c:f>
              <c:strCache>
                <c:ptCount val="21"/>
                <c:pt idx="0">
                  <c:v>西藏</c:v>
                </c:pt>
                <c:pt idx="1">
                  <c:v>广东</c:v>
                </c:pt>
                <c:pt idx="2">
                  <c:v>浙江</c:v>
                </c:pt>
                <c:pt idx="3">
                  <c:v>云南</c:v>
                </c:pt>
                <c:pt idx="4">
                  <c:v>上海</c:v>
                </c:pt>
                <c:pt idx="5">
                  <c:v>青海</c:v>
                </c:pt>
                <c:pt idx="6">
                  <c:v>江苏</c:v>
                </c:pt>
                <c:pt idx="7">
                  <c:v>甘肃</c:v>
                </c:pt>
                <c:pt idx="8">
                  <c:v>湖北</c:v>
                </c:pt>
                <c:pt idx="9">
                  <c:v>宁夏</c:v>
                </c:pt>
                <c:pt idx="10">
                  <c:v>新疆</c:v>
                </c:pt>
                <c:pt idx="11">
                  <c:v>海南</c:v>
                </c:pt>
                <c:pt idx="12">
                  <c:v>四川</c:v>
                </c:pt>
                <c:pt idx="13">
                  <c:v>安徽</c:v>
                </c:pt>
                <c:pt idx="14">
                  <c:v>湖南</c:v>
                </c:pt>
                <c:pt idx="15">
                  <c:v>陕西</c:v>
                </c:pt>
                <c:pt idx="16">
                  <c:v>江西</c:v>
                </c:pt>
                <c:pt idx="17">
                  <c:v>福建</c:v>
                </c:pt>
                <c:pt idx="18">
                  <c:v>贵州</c:v>
                </c:pt>
                <c:pt idx="19">
                  <c:v>重庆</c:v>
                </c:pt>
                <c:pt idx="20">
                  <c:v>广西</c:v>
                </c:pt>
              </c:strCache>
            </c:strRef>
          </c:cat>
          <c:val>
            <c:numRef>
              <c:f>Sheet1!$D$2:$D$22</c:f>
              <c:numCache>
                <c:formatCode>0.0_ </c:formatCode>
                <c:ptCount val="21"/>
                <c:pt idx="0">
                  <c:v>17.105660942795069</c:v>
                </c:pt>
                <c:pt idx="1">
                  <c:v>1.9569490710747419</c:v>
                </c:pt>
                <c:pt idx="2">
                  <c:v>8.7835030405084957</c:v>
                </c:pt>
                <c:pt idx="3">
                  <c:v>10.918750371807612</c:v>
                </c:pt>
                <c:pt idx="4">
                  <c:v>8.0152167016907683</c:v>
                </c:pt>
                <c:pt idx="5">
                  <c:v>6.9741428350119641</c:v>
                </c:pt>
                <c:pt idx="6">
                  <c:v>9.886661303079336</c:v>
                </c:pt>
                <c:pt idx="7">
                  <c:v>3.9530639042641056</c:v>
                </c:pt>
                <c:pt idx="8">
                  <c:v>8.7044653922340682</c:v>
                </c:pt>
                <c:pt idx="9">
                  <c:v>9.5408385797584394</c:v>
                </c:pt>
                <c:pt idx="10">
                  <c:v>0.23888606556294079</c:v>
                </c:pt>
                <c:pt idx="11">
                  <c:v>4.8694256464528394</c:v>
                </c:pt>
                <c:pt idx="12">
                  <c:v>-6.9839927736966665</c:v>
                </c:pt>
                <c:pt idx="13">
                  <c:v>-4.2991732167114733</c:v>
                </c:pt>
                <c:pt idx="14">
                  <c:v>-1.4919736576180824</c:v>
                </c:pt>
                <c:pt idx="15">
                  <c:v>-1.0878263389526239</c:v>
                </c:pt>
                <c:pt idx="16">
                  <c:v>-6.7554242570055045E-2</c:v>
                </c:pt>
                <c:pt idx="17">
                  <c:v>5.3836762886617997</c:v>
                </c:pt>
                <c:pt idx="18">
                  <c:v>-6.527018268935624</c:v>
                </c:pt>
                <c:pt idx="19">
                  <c:v>-15.5571870074352</c:v>
                </c:pt>
                <c:pt idx="20">
                  <c:v>-18.439491994459889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050D-4EDF-A0A2-CEA1D96688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893056"/>
        <c:axId val="83181568"/>
      </c:lineChart>
      <c:catAx>
        <c:axId val="828930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83181568"/>
        <c:crosses val="autoZero"/>
        <c:auto val="1"/>
        <c:lblAlgn val="ctr"/>
        <c:lblOffset val="100"/>
        <c:noMultiLvlLbl val="0"/>
      </c:catAx>
      <c:valAx>
        <c:axId val="83181568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828930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4974489313356578"/>
          <c:y val="3.8170998056384881E-2"/>
          <c:w val="0.43343840775179837"/>
          <c:h val="0.1501199912563605"/>
        </c:manualLayout>
      </c:layout>
      <c:overlay val="0"/>
    </c:legend>
    <c:plotVisOnly val="1"/>
    <c:dispBlanksAs val="zero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5699043414275202E-2"/>
          <c:y val="0.24451677641041672"/>
          <c:w val="0.9686471670345842"/>
          <c:h val="0.676374854750919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rgbClr val="008EF0"/>
            </a:solidFill>
          </c:spPr>
          <c:invertIfNegative val="0"/>
          <c:cat>
            <c:strRef>
              <c:f>Sheet1!$A$2:$A$22</c:f>
              <c:strCache>
                <c:ptCount val="21"/>
                <c:pt idx="0">
                  <c:v>西藏</c:v>
                </c:pt>
                <c:pt idx="1">
                  <c:v>甘肃</c:v>
                </c:pt>
                <c:pt idx="2">
                  <c:v>浙江</c:v>
                </c:pt>
                <c:pt idx="3">
                  <c:v>江苏</c:v>
                </c:pt>
                <c:pt idx="4">
                  <c:v>湖北</c:v>
                </c:pt>
                <c:pt idx="5">
                  <c:v>新疆</c:v>
                </c:pt>
                <c:pt idx="6">
                  <c:v>四川</c:v>
                </c:pt>
                <c:pt idx="7">
                  <c:v>青海</c:v>
                </c:pt>
                <c:pt idx="8">
                  <c:v>宁夏</c:v>
                </c:pt>
                <c:pt idx="9">
                  <c:v>上海</c:v>
                </c:pt>
                <c:pt idx="10">
                  <c:v>云南</c:v>
                </c:pt>
                <c:pt idx="11">
                  <c:v>广西</c:v>
                </c:pt>
                <c:pt idx="12">
                  <c:v>贵州</c:v>
                </c:pt>
                <c:pt idx="13">
                  <c:v>安徽</c:v>
                </c:pt>
                <c:pt idx="14">
                  <c:v>重庆</c:v>
                </c:pt>
                <c:pt idx="15">
                  <c:v>广东</c:v>
                </c:pt>
                <c:pt idx="16">
                  <c:v>海南</c:v>
                </c:pt>
                <c:pt idx="17">
                  <c:v>福建</c:v>
                </c:pt>
                <c:pt idx="18">
                  <c:v>陕西</c:v>
                </c:pt>
                <c:pt idx="19">
                  <c:v>湖南</c:v>
                </c:pt>
                <c:pt idx="20">
                  <c:v>江西</c:v>
                </c:pt>
              </c:strCache>
            </c:strRef>
          </c:cat>
          <c:val>
            <c:numRef>
              <c:f>Sheet1!$B$2:$B$22</c:f>
              <c:numCache>
                <c:formatCode>0.0_ </c:formatCode>
                <c:ptCount val="21"/>
                <c:pt idx="0">
                  <c:v>6.9300069300069325</c:v>
                </c:pt>
                <c:pt idx="1">
                  <c:v>-3.9051808406647126</c:v>
                </c:pt>
                <c:pt idx="2">
                  <c:v>-8.022866653400154</c:v>
                </c:pt>
                <c:pt idx="3">
                  <c:v>-15.328333414765233</c:v>
                </c:pt>
                <c:pt idx="4">
                  <c:v>-20.479072444930615</c:v>
                </c:pt>
                <c:pt idx="5">
                  <c:v>-20.600743634724385</c:v>
                </c:pt>
                <c:pt idx="6">
                  <c:v>-22.188348512738891</c:v>
                </c:pt>
                <c:pt idx="7">
                  <c:v>-22.792531948881788</c:v>
                </c:pt>
                <c:pt idx="8">
                  <c:v>-22.862200435729839</c:v>
                </c:pt>
                <c:pt idx="9">
                  <c:v>-23.130427077795499</c:v>
                </c:pt>
                <c:pt idx="10">
                  <c:v>-26.963655463772611</c:v>
                </c:pt>
                <c:pt idx="11">
                  <c:v>-28.689036264785752</c:v>
                </c:pt>
                <c:pt idx="12">
                  <c:v>-31.854561101549052</c:v>
                </c:pt>
                <c:pt idx="13">
                  <c:v>-32.720089176297577</c:v>
                </c:pt>
                <c:pt idx="14">
                  <c:v>-33.340256760231838</c:v>
                </c:pt>
                <c:pt idx="15">
                  <c:v>-33.755071500906261</c:v>
                </c:pt>
                <c:pt idx="16">
                  <c:v>-35.064655687549298</c:v>
                </c:pt>
                <c:pt idx="17">
                  <c:v>-36.555745236361808</c:v>
                </c:pt>
                <c:pt idx="18">
                  <c:v>-40.566746329805397</c:v>
                </c:pt>
                <c:pt idx="19">
                  <c:v>-43.073979008693037</c:v>
                </c:pt>
                <c:pt idx="20">
                  <c:v>-44.479344486172749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C03-4ECE-A4F7-5671B2223A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Sheet1!$A$2:$A$22</c:f>
              <c:strCache>
                <c:ptCount val="21"/>
                <c:pt idx="0">
                  <c:v>西藏</c:v>
                </c:pt>
                <c:pt idx="1">
                  <c:v>甘肃</c:v>
                </c:pt>
                <c:pt idx="2">
                  <c:v>浙江</c:v>
                </c:pt>
                <c:pt idx="3">
                  <c:v>江苏</c:v>
                </c:pt>
                <c:pt idx="4">
                  <c:v>湖北</c:v>
                </c:pt>
                <c:pt idx="5">
                  <c:v>新疆</c:v>
                </c:pt>
                <c:pt idx="6">
                  <c:v>四川</c:v>
                </c:pt>
                <c:pt idx="7">
                  <c:v>青海</c:v>
                </c:pt>
                <c:pt idx="8">
                  <c:v>宁夏</c:v>
                </c:pt>
                <c:pt idx="9">
                  <c:v>上海</c:v>
                </c:pt>
                <c:pt idx="10">
                  <c:v>云南</c:v>
                </c:pt>
                <c:pt idx="11">
                  <c:v>广西</c:v>
                </c:pt>
                <c:pt idx="12">
                  <c:v>贵州</c:v>
                </c:pt>
                <c:pt idx="13">
                  <c:v>安徽</c:v>
                </c:pt>
                <c:pt idx="14">
                  <c:v>重庆</c:v>
                </c:pt>
                <c:pt idx="15">
                  <c:v>广东</c:v>
                </c:pt>
                <c:pt idx="16">
                  <c:v>海南</c:v>
                </c:pt>
                <c:pt idx="17">
                  <c:v>福建</c:v>
                </c:pt>
                <c:pt idx="18">
                  <c:v>陕西</c:v>
                </c:pt>
                <c:pt idx="19">
                  <c:v>湖南</c:v>
                </c:pt>
                <c:pt idx="20">
                  <c:v>江西</c:v>
                </c:pt>
              </c:strCache>
            </c:strRef>
          </c:cat>
          <c:val>
            <c:numRef>
              <c:f>Sheet1!$C$2:$C$22</c:f>
              <c:numCache>
                <c:formatCode>0.0_ </c:formatCode>
                <c:ptCount val="21"/>
                <c:pt idx="0">
                  <c:v>-24.839572192513366</c:v>
                </c:pt>
                <c:pt idx="1">
                  <c:v>0.67727574121435197</c:v>
                </c:pt>
                <c:pt idx="2">
                  <c:v>-12.577382858362686</c:v>
                </c:pt>
                <c:pt idx="3">
                  <c:v>-15.520377366033067</c:v>
                </c:pt>
                <c:pt idx="4">
                  <c:v>-29.922596754057434</c:v>
                </c:pt>
                <c:pt idx="5">
                  <c:v>-38.199644366139736</c:v>
                </c:pt>
                <c:pt idx="6">
                  <c:v>-30.76307954981387</c:v>
                </c:pt>
                <c:pt idx="7">
                  <c:v>-23.535640007562868</c:v>
                </c:pt>
                <c:pt idx="8">
                  <c:v>-35.583132835253885</c:v>
                </c:pt>
                <c:pt idx="9">
                  <c:v>-35.604868913857679</c:v>
                </c:pt>
                <c:pt idx="10">
                  <c:v>-44.344249688117714</c:v>
                </c:pt>
                <c:pt idx="11">
                  <c:v>-26.077346381914907</c:v>
                </c:pt>
                <c:pt idx="12">
                  <c:v>-48.631611316113158</c:v>
                </c:pt>
                <c:pt idx="13">
                  <c:v>-43.312693743278288</c:v>
                </c:pt>
                <c:pt idx="14">
                  <c:v>-19.080636877247052</c:v>
                </c:pt>
                <c:pt idx="15">
                  <c:v>-34.358811667767611</c:v>
                </c:pt>
                <c:pt idx="16">
                  <c:v>-61.785494144236694</c:v>
                </c:pt>
                <c:pt idx="17">
                  <c:v>-23.475968554347318</c:v>
                </c:pt>
                <c:pt idx="18">
                  <c:v>-50.591721744555578</c:v>
                </c:pt>
                <c:pt idx="19">
                  <c:v>-27.116816105565896</c:v>
                </c:pt>
                <c:pt idx="20">
                  <c:v>-36.758374641944386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C03-4ECE-A4F7-5671B2223A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922880"/>
        <c:axId val="8292467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18Q1-17基准值</c:v>
                </c:pt>
              </c:strCache>
            </c:strRef>
          </c:tx>
          <c:spPr>
            <a:ln>
              <a:solidFill>
                <a:srgbClr val="F79646"/>
              </a:solidFill>
            </a:ln>
          </c:spPr>
          <c:marker>
            <c:spPr>
              <a:solidFill>
                <a:srgbClr val="F79646"/>
              </a:solidFill>
              <a:ln>
                <a:solidFill>
                  <a:srgbClr val="F79646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Sheet1!$A$2:$A$22</c:f>
              <c:strCache>
                <c:ptCount val="21"/>
                <c:pt idx="0">
                  <c:v>西藏</c:v>
                </c:pt>
                <c:pt idx="1">
                  <c:v>甘肃</c:v>
                </c:pt>
                <c:pt idx="2">
                  <c:v>浙江</c:v>
                </c:pt>
                <c:pt idx="3">
                  <c:v>江苏</c:v>
                </c:pt>
                <c:pt idx="4">
                  <c:v>湖北</c:v>
                </c:pt>
                <c:pt idx="5">
                  <c:v>新疆</c:v>
                </c:pt>
                <c:pt idx="6">
                  <c:v>四川</c:v>
                </c:pt>
                <c:pt idx="7">
                  <c:v>青海</c:v>
                </c:pt>
                <c:pt idx="8">
                  <c:v>宁夏</c:v>
                </c:pt>
                <c:pt idx="9">
                  <c:v>上海</c:v>
                </c:pt>
                <c:pt idx="10">
                  <c:v>云南</c:v>
                </c:pt>
                <c:pt idx="11">
                  <c:v>广西</c:v>
                </c:pt>
                <c:pt idx="12">
                  <c:v>贵州</c:v>
                </c:pt>
                <c:pt idx="13">
                  <c:v>安徽</c:v>
                </c:pt>
                <c:pt idx="14">
                  <c:v>重庆</c:v>
                </c:pt>
                <c:pt idx="15">
                  <c:v>广东</c:v>
                </c:pt>
                <c:pt idx="16">
                  <c:v>海南</c:v>
                </c:pt>
                <c:pt idx="17">
                  <c:v>福建</c:v>
                </c:pt>
                <c:pt idx="18">
                  <c:v>陕西</c:v>
                </c:pt>
                <c:pt idx="19">
                  <c:v>湖南</c:v>
                </c:pt>
                <c:pt idx="20">
                  <c:v>江西</c:v>
                </c:pt>
              </c:strCache>
            </c:strRef>
          </c:cat>
          <c:val>
            <c:numRef>
              <c:f>Sheet1!$D$2:$D$22</c:f>
              <c:numCache>
                <c:formatCode>0.0_ </c:formatCode>
                <c:ptCount val="21"/>
                <c:pt idx="0">
                  <c:v>17.19402044130851</c:v>
                </c:pt>
                <c:pt idx="1">
                  <c:v>8.3365776930618267</c:v>
                </c:pt>
                <c:pt idx="2">
                  <c:v>8.8356665000316497</c:v>
                </c:pt>
                <c:pt idx="3">
                  <c:v>13.889488609323461</c:v>
                </c:pt>
                <c:pt idx="4">
                  <c:v>14.579336885042956</c:v>
                </c:pt>
                <c:pt idx="5">
                  <c:v>-1.8953776692140067</c:v>
                </c:pt>
                <c:pt idx="6">
                  <c:v>-3.1340817713877023</c:v>
                </c:pt>
                <c:pt idx="7">
                  <c:v>-3.5706719723021934</c:v>
                </c:pt>
                <c:pt idx="8">
                  <c:v>16.678334528443138</c:v>
                </c:pt>
                <c:pt idx="9">
                  <c:v>-0.88563877238084743</c:v>
                </c:pt>
                <c:pt idx="10">
                  <c:v>14.42211937871383</c:v>
                </c:pt>
                <c:pt idx="11">
                  <c:v>0.8047716085730201</c:v>
                </c:pt>
                <c:pt idx="12">
                  <c:v>13.501870493538391</c:v>
                </c:pt>
                <c:pt idx="13">
                  <c:v>0.53977971751864118</c:v>
                </c:pt>
                <c:pt idx="14">
                  <c:v>-13.52943432910175</c:v>
                </c:pt>
                <c:pt idx="15">
                  <c:v>-1.4555842191712856</c:v>
                </c:pt>
                <c:pt idx="16">
                  <c:v>5.4509409619230027</c:v>
                </c:pt>
                <c:pt idx="17">
                  <c:v>7.2839952628615592</c:v>
                </c:pt>
                <c:pt idx="18">
                  <c:v>10.186030551466288</c:v>
                </c:pt>
                <c:pt idx="19">
                  <c:v>-8.0582407544470982</c:v>
                </c:pt>
                <c:pt idx="20">
                  <c:v>4.1465220832284402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C03-4ECE-A4F7-5671B2223A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922880"/>
        <c:axId val="82924672"/>
      </c:lineChart>
      <c:catAx>
        <c:axId val="829228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82924672"/>
        <c:crosses val="autoZero"/>
        <c:auto val="1"/>
        <c:lblAlgn val="ctr"/>
        <c:lblOffset val="100"/>
        <c:noMultiLvlLbl val="0"/>
      </c:catAx>
      <c:valAx>
        <c:axId val="82924672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829228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4578108903605593"/>
          <c:y val="6.0642199133375306E-3"/>
          <c:w val="0.44020125091979395"/>
          <c:h val="0.11767893667479835"/>
        </c:manualLayout>
      </c:layout>
      <c:overlay val="0"/>
    </c:legend>
    <c:plotVisOnly val="1"/>
    <c:dispBlanksAs val="zero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445525551315709E-2"/>
          <c:y val="2.2222066687197291E-2"/>
          <c:w val="0.9091089488973686"/>
          <c:h val="0.855556566533217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内蒙古</c:v>
                </c:pt>
                <c:pt idx="1">
                  <c:v>黑龙江</c:v>
                </c:pt>
                <c:pt idx="2">
                  <c:v>河北</c:v>
                </c:pt>
                <c:pt idx="3">
                  <c:v>山东</c:v>
                </c:pt>
                <c:pt idx="4">
                  <c:v>山西</c:v>
                </c:pt>
                <c:pt idx="5">
                  <c:v>天津</c:v>
                </c:pt>
                <c:pt idx="6">
                  <c:v>河南</c:v>
                </c:pt>
                <c:pt idx="7">
                  <c:v>辽宁</c:v>
                </c:pt>
                <c:pt idx="8">
                  <c:v>北京</c:v>
                </c:pt>
                <c:pt idx="9">
                  <c:v>吉林</c:v>
                </c:pt>
              </c:strCache>
            </c:strRef>
          </c:cat>
          <c:val>
            <c:numRef>
              <c:f>Sheet1!$B$2:$B$11</c:f>
              <c:numCache>
                <c:formatCode>0.0_ </c:formatCode>
                <c:ptCount val="10"/>
                <c:pt idx="0">
                  <c:v>50.349650349650354</c:v>
                </c:pt>
                <c:pt idx="1">
                  <c:v>37.564766839378237</c:v>
                </c:pt>
                <c:pt idx="2">
                  <c:v>31.996179560649473</c:v>
                </c:pt>
                <c:pt idx="3">
                  <c:v>28.881987577639752</c:v>
                </c:pt>
                <c:pt idx="4">
                  <c:v>27.239709443099276</c:v>
                </c:pt>
                <c:pt idx="5">
                  <c:v>26.994535519125684</c:v>
                </c:pt>
                <c:pt idx="6">
                  <c:v>24.900239425379091</c:v>
                </c:pt>
                <c:pt idx="7">
                  <c:v>24.551463644948065</c:v>
                </c:pt>
                <c:pt idx="8">
                  <c:v>20.512820512820511</c:v>
                </c:pt>
                <c:pt idx="9">
                  <c:v>15.886524822695037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D16-47D8-AB0A-EB84A22BD7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内蒙古</c:v>
                </c:pt>
                <c:pt idx="1">
                  <c:v>黑龙江</c:v>
                </c:pt>
                <c:pt idx="2">
                  <c:v>河北</c:v>
                </c:pt>
                <c:pt idx="3">
                  <c:v>山东</c:v>
                </c:pt>
                <c:pt idx="4">
                  <c:v>山西</c:v>
                </c:pt>
                <c:pt idx="5">
                  <c:v>天津</c:v>
                </c:pt>
                <c:pt idx="6">
                  <c:v>河南</c:v>
                </c:pt>
                <c:pt idx="7">
                  <c:v>辽宁</c:v>
                </c:pt>
                <c:pt idx="8">
                  <c:v>北京</c:v>
                </c:pt>
                <c:pt idx="9">
                  <c:v>吉林</c:v>
                </c:pt>
              </c:strCache>
            </c:strRef>
          </c:cat>
          <c:val>
            <c:numRef>
              <c:f>Sheet1!$C$2:$C$11</c:f>
              <c:numCache>
                <c:formatCode>0.0_ </c:formatCode>
                <c:ptCount val="10"/>
                <c:pt idx="0">
                  <c:v>34.900990099009896</c:v>
                </c:pt>
                <c:pt idx="1">
                  <c:v>34.1991341991342</c:v>
                </c:pt>
                <c:pt idx="2">
                  <c:v>23.741007194244602</c:v>
                </c:pt>
                <c:pt idx="3">
                  <c:v>30.523255813953487</c:v>
                </c:pt>
                <c:pt idx="4">
                  <c:v>36.417322834645674</c:v>
                </c:pt>
                <c:pt idx="5">
                  <c:v>28.973843058350102</c:v>
                </c:pt>
                <c:pt idx="6">
                  <c:v>41.111111111111107</c:v>
                </c:pt>
                <c:pt idx="7">
                  <c:v>41.554054054054049</c:v>
                </c:pt>
                <c:pt idx="8">
                  <c:v>15.394736842105264</c:v>
                </c:pt>
                <c:pt idx="9">
                  <c:v>23.950617283950617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D16-47D8-AB0A-EB84A22BD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243776"/>
        <c:axId val="8324531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18Q1-17Avg</c:v>
                </c:pt>
              </c:strCache>
            </c:strRef>
          </c:tx>
          <c:spPr>
            <a:ln>
              <a:solidFill>
                <a:srgbClr val="F79646"/>
              </a:solidFill>
            </a:ln>
          </c:spPr>
          <c:marker>
            <c:spPr>
              <a:solidFill>
                <a:srgbClr val="F79646"/>
              </a:solidFill>
              <a:ln>
                <a:solidFill>
                  <a:srgbClr val="F79646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内蒙古</c:v>
                </c:pt>
                <c:pt idx="1">
                  <c:v>黑龙江</c:v>
                </c:pt>
                <c:pt idx="2">
                  <c:v>河北</c:v>
                </c:pt>
                <c:pt idx="3">
                  <c:v>山东</c:v>
                </c:pt>
                <c:pt idx="4">
                  <c:v>山西</c:v>
                </c:pt>
                <c:pt idx="5">
                  <c:v>天津</c:v>
                </c:pt>
                <c:pt idx="6">
                  <c:v>河南</c:v>
                </c:pt>
                <c:pt idx="7">
                  <c:v>辽宁</c:v>
                </c:pt>
                <c:pt idx="8">
                  <c:v>北京</c:v>
                </c:pt>
                <c:pt idx="9">
                  <c:v>吉林</c:v>
                </c:pt>
              </c:strCache>
            </c:strRef>
          </c:cat>
          <c:val>
            <c:numRef>
              <c:f>Sheet1!$D$2:$D$11</c:f>
              <c:numCache>
                <c:formatCode>0.0_ </c:formatCode>
                <c:ptCount val="10"/>
                <c:pt idx="0">
                  <c:v>22.953591844835778</c:v>
                </c:pt>
                <c:pt idx="1">
                  <c:v>0.3182515438883442</c:v>
                </c:pt>
                <c:pt idx="2">
                  <c:v>13.483689899341474</c:v>
                </c:pt>
                <c:pt idx="3">
                  <c:v>-9.855176344572758</c:v>
                </c:pt>
                <c:pt idx="4">
                  <c:v>1.1223919529589566</c:v>
                </c:pt>
                <c:pt idx="5">
                  <c:v>-4.2594390498991075</c:v>
                </c:pt>
                <c:pt idx="6">
                  <c:v>-19.282849836362338</c:v>
                </c:pt>
                <c:pt idx="7">
                  <c:v>-12.624359012347171</c:v>
                </c:pt>
                <c:pt idx="8">
                  <c:v>1.368401576984315</c:v>
                </c:pt>
                <c:pt idx="9">
                  <c:v>5.5540678936732633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D16-47D8-AB0A-EB84A22BD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243776"/>
        <c:axId val="83245312"/>
      </c:lineChart>
      <c:catAx>
        <c:axId val="832437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83245312"/>
        <c:crosses val="autoZero"/>
        <c:auto val="1"/>
        <c:lblAlgn val="ctr"/>
        <c:lblOffset val="100"/>
        <c:noMultiLvlLbl val="0"/>
      </c:catAx>
      <c:valAx>
        <c:axId val="83245312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83243776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426241465856235E-2"/>
          <c:y val="0.31722019551984915"/>
          <c:w val="0.96786799818099689"/>
          <c:h val="0.593307441641218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Sheet1!$A$2:$A$22</c:f>
              <c:strCache>
                <c:ptCount val="21"/>
                <c:pt idx="0">
                  <c:v>西藏</c:v>
                </c:pt>
                <c:pt idx="1">
                  <c:v>甘肃</c:v>
                </c:pt>
                <c:pt idx="2">
                  <c:v>宁夏</c:v>
                </c:pt>
                <c:pt idx="3">
                  <c:v>青海</c:v>
                </c:pt>
                <c:pt idx="4">
                  <c:v>海南</c:v>
                </c:pt>
                <c:pt idx="5">
                  <c:v>湖南</c:v>
                </c:pt>
                <c:pt idx="6">
                  <c:v>云南</c:v>
                </c:pt>
                <c:pt idx="7">
                  <c:v>浙江</c:v>
                </c:pt>
                <c:pt idx="8">
                  <c:v>江苏</c:v>
                </c:pt>
                <c:pt idx="9">
                  <c:v>新疆</c:v>
                </c:pt>
                <c:pt idx="10">
                  <c:v>湖北</c:v>
                </c:pt>
                <c:pt idx="11">
                  <c:v>安徽</c:v>
                </c:pt>
                <c:pt idx="12">
                  <c:v>四川</c:v>
                </c:pt>
                <c:pt idx="13">
                  <c:v>广东</c:v>
                </c:pt>
                <c:pt idx="14">
                  <c:v>上海</c:v>
                </c:pt>
                <c:pt idx="15">
                  <c:v>陕西</c:v>
                </c:pt>
                <c:pt idx="16">
                  <c:v>贵州</c:v>
                </c:pt>
                <c:pt idx="17">
                  <c:v>江西</c:v>
                </c:pt>
                <c:pt idx="18">
                  <c:v>广西</c:v>
                </c:pt>
                <c:pt idx="19">
                  <c:v>重庆</c:v>
                </c:pt>
                <c:pt idx="20">
                  <c:v>福建</c:v>
                </c:pt>
              </c:strCache>
            </c:strRef>
          </c:cat>
          <c:val>
            <c:numRef>
              <c:f>Sheet1!$B$2:$B$22</c:f>
              <c:numCache>
                <c:formatCode>0.0_ </c:formatCode>
                <c:ptCount val="21"/>
                <c:pt idx="0">
                  <c:v>46.794871794871796</c:v>
                </c:pt>
                <c:pt idx="1">
                  <c:v>39.882697947214076</c:v>
                </c:pt>
                <c:pt idx="2">
                  <c:v>36.397058823529413</c:v>
                </c:pt>
                <c:pt idx="3">
                  <c:v>33.4375</c:v>
                </c:pt>
                <c:pt idx="4">
                  <c:v>32.710280373831772</c:v>
                </c:pt>
                <c:pt idx="5">
                  <c:v>32.70241850683491</c:v>
                </c:pt>
                <c:pt idx="6">
                  <c:v>32.482598607888633</c:v>
                </c:pt>
                <c:pt idx="7">
                  <c:v>31.856287425149699</c:v>
                </c:pt>
                <c:pt idx="8">
                  <c:v>30.805687203791472</c:v>
                </c:pt>
                <c:pt idx="9">
                  <c:v>30.025125628140703</c:v>
                </c:pt>
                <c:pt idx="10">
                  <c:v>26.911618669314798</c:v>
                </c:pt>
                <c:pt idx="11">
                  <c:v>22.5635593220339</c:v>
                </c:pt>
                <c:pt idx="12">
                  <c:v>17.116182572614107</c:v>
                </c:pt>
                <c:pt idx="13">
                  <c:v>16.026587887740028</c:v>
                </c:pt>
                <c:pt idx="14">
                  <c:v>14.832535885167463</c:v>
                </c:pt>
                <c:pt idx="15">
                  <c:v>14.482758620689657</c:v>
                </c:pt>
                <c:pt idx="16">
                  <c:v>13.928571428571429</c:v>
                </c:pt>
                <c:pt idx="17">
                  <c:v>10.693069306930694</c:v>
                </c:pt>
                <c:pt idx="18">
                  <c:v>9.7451274362818587</c:v>
                </c:pt>
                <c:pt idx="19">
                  <c:v>8.2655826558265595</c:v>
                </c:pt>
                <c:pt idx="20">
                  <c:v>8.1163859111791741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0CE-4683-BA2B-492D332721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Sheet1!$A$2:$A$22</c:f>
              <c:strCache>
                <c:ptCount val="21"/>
                <c:pt idx="0">
                  <c:v>西藏</c:v>
                </c:pt>
                <c:pt idx="1">
                  <c:v>甘肃</c:v>
                </c:pt>
                <c:pt idx="2">
                  <c:v>宁夏</c:v>
                </c:pt>
                <c:pt idx="3">
                  <c:v>青海</c:v>
                </c:pt>
                <c:pt idx="4">
                  <c:v>海南</c:v>
                </c:pt>
                <c:pt idx="5">
                  <c:v>湖南</c:v>
                </c:pt>
                <c:pt idx="6">
                  <c:v>云南</c:v>
                </c:pt>
                <c:pt idx="7">
                  <c:v>浙江</c:v>
                </c:pt>
                <c:pt idx="8">
                  <c:v>江苏</c:v>
                </c:pt>
                <c:pt idx="9">
                  <c:v>新疆</c:v>
                </c:pt>
                <c:pt idx="10">
                  <c:v>湖北</c:v>
                </c:pt>
                <c:pt idx="11">
                  <c:v>安徽</c:v>
                </c:pt>
                <c:pt idx="12">
                  <c:v>四川</c:v>
                </c:pt>
                <c:pt idx="13">
                  <c:v>广东</c:v>
                </c:pt>
                <c:pt idx="14">
                  <c:v>上海</c:v>
                </c:pt>
                <c:pt idx="15">
                  <c:v>陕西</c:v>
                </c:pt>
                <c:pt idx="16">
                  <c:v>贵州</c:v>
                </c:pt>
                <c:pt idx="17">
                  <c:v>江西</c:v>
                </c:pt>
                <c:pt idx="18">
                  <c:v>广西</c:v>
                </c:pt>
                <c:pt idx="19">
                  <c:v>重庆</c:v>
                </c:pt>
                <c:pt idx="20">
                  <c:v>福建</c:v>
                </c:pt>
              </c:strCache>
            </c:strRef>
          </c:cat>
          <c:val>
            <c:numRef>
              <c:f>Sheet1!$C$2:$C$22</c:f>
              <c:numCache>
                <c:formatCode>0.0_ </c:formatCode>
                <c:ptCount val="21"/>
                <c:pt idx="0">
                  <c:v>35.454545454545453</c:v>
                </c:pt>
                <c:pt idx="1">
                  <c:v>44.880174291938992</c:v>
                </c:pt>
                <c:pt idx="2">
                  <c:v>34.228187919463089</c:v>
                </c:pt>
                <c:pt idx="3">
                  <c:v>40.650406504065039</c:v>
                </c:pt>
                <c:pt idx="4">
                  <c:v>13.375796178343949</c:v>
                </c:pt>
                <c:pt idx="5">
                  <c:v>48.369565217391305</c:v>
                </c:pt>
                <c:pt idx="6">
                  <c:v>24.641833810888254</c:v>
                </c:pt>
                <c:pt idx="7">
                  <c:v>25.462962962962965</c:v>
                </c:pt>
                <c:pt idx="8">
                  <c:v>37.690631808278866</c:v>
                </c:pt>
                <c:pt idx="9">
                  <c:v>30.385487528344672</c:v>
                </c:pt>
                <c:pt idx="10">
                  <c:v>23.111111111111111</c:v>
                </c:pt>
                <c:pt idx="11">
                  <c:v>18.997912317327767</c:v>
                </c:pt>
                <c:pt idx="12">
                  <c:v>22.291021671826623</c:v>
                </c:pt>
                <c:pt idx="13">
                  <c:v>18.622448979591837</c:v>
                </c:pt>
                <c:pt idx="14">
                  <c:v>13.061797752808991</c:v>
                </c:pt>
                <c:pt idx="15">
                  <c:v>8.4010840108401084</c:v>
                </c:pt>
                <c:pt idx="16">
                  <c:v>5.5350553505535052</c:v>
                </c:pt>
                <c:pt idx="17">
                  <c:v>20.178041543026705</c:v>
                </c:pt>
                <c:pt idx="18">
                  <c:v>17.766497461928935</c:v>
                </c:pt>
                <c:pt idx="19">
                  <c:v>23.57473035439137</c:v>
                </c:pt>
                <c:pt idx="20">
                  <c:v>31.506849315068493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0CE-4683-BA2B-492D33272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323520"/>
        <c:axId val="83333504"/>
      </c:barChart>
      <c:lineChart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18Q1-17基准值</c:v>
                </c:pt>
              </c:strCache>
            </c:strRef>
          </c:tx>
          <c:spPr>
            <a:ln>
              <a:solidFill>
                <a:srgbClr val="F79646"/>
              </a:solidFill>
            </a:ln>
          </c:spPr>
          <c:marker>
            <c:spPr>
              <a:solidFill>
                <a:srgbClr val="F79646"/>
              </a:solidFill>
              <a:ln>
                <a:solidFill>
                  <a:srgbClr val="F79646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Sheet1!$A$2:$A$22</c:f>
              <c:strCache>
                <c:ptCount val="21"/>
                <c:pt idx="0">
                  <c:v>西藏</c:v>
                </c:pt>
                <c:pt idx="1">
                  <c:v>甘肃</c:v>
                </c:pt>
                <c:pt idx="2">
                  <c:v>宁夏</c:v>
                </c:pt>
                <c:pt idx="3">
                  <c:v>青海</c:v>
                </c:pt>
                <c:pt idx="4">
                  <c:v>海南</c:v>
                </c:pt>
                <c:pt idx="5">
                  <c:v>湖南</c:v>
                </c:pt>
                <c:pt idx="6">
                  <c:v>云南</c:v>
                </c:pt>
                <c:pt idx="7">
                  <c:v>浙江</c:v>
                </c:pt>
                <c:pt idx="8">
                  <c:v>江苏</c:v>
                </c:pt>
                <c:pt idx="9">
                  <c:v>新疆</c:v>
                </c:pt>
                <c:pt idx="10">
                  <c:v>湖北</c:v>
                </c:pt>
                <c:pt idx="11">
                  <c:v>安徽</c:v>
                </c:pt>
                <c:pt idx="12">
                  <c:v>四川</c:v>
                </c:pt>
                <c:pt idx="13">
                  <c:v>广东</c:v>
                </c:pt>
                <c:pt idx="14">
                  <c:v>上海</c:v>
                </c:pt>
                <c:pt idx="15">
                  <c:v>陕西</c:v>
                </c:pt>
                <c:pt idx="16">
                  <c:v>贵州</c:v>
                </c:pt>
                <c:pt idx="17">
                  <c:v>江西</c:v>
                </c:pt>
                <c:pt idx="18">
                  <c:v>广西</c:v>
                </c:pt>
                <c:pt idx="19">
                  <c:v>重庆</c:v>
                </c:pt>
                <c:pt idx="20">
                  <c:v>福建</c:v>
                </c:pt>
              </c:strCache>
            </c:strRef>
          </c:cat>
          <c:val>
            <c:numRef>
              <c:f>Sheet1!$D$2:$D$22</c:f>
              <c:numCache>
                <c:formatCode>0.0_ </c:formatCode>
                <c:ptCount val="21"/>
                <c:pt idx="0">
                  <c:v>2.9059829059829099</c:v>
                </c:pt>
                <c:pt idx="1">
                  <c:v>7.7085984987839424</c:v>
                </c:pt>
                <c:pt idx="2">
                  <c:v>13.231313468356749</c:v>
                </c:pt>
                <c:pt idx="3">
                  <c:v>0.73880468166940005</c:v>
                </c:pt>
                <c:pt idx="4">
                  <c:v>12.828842982010748</c:v>
                </c:pt>
                <c:pt idx="5">
                  <c:v>-3.1933103420698359</c:v>
                </c:pt>
                <c:pt idx="6">
                  <c:v>8.7957009196398239</c:v>
                </c:pt>
                <c:pt idx="7">
                  <c:v>10.748622092719643</c:v>
                </c:pt>
                <c:pt idx="8">
                  <c:v>9.0567847965369914</c:v>
                </c:pt>
                <c:pt idx="9">
                  <c:v>1.7693457436163413</c:v>
                </c:pt>
                <c:pt idx="10">
                  <c:v>12.24743277910151</c:v>
                </c:pt>
                <c:pt idx="11">
                  <c:v>-7.3224461299171395</c:v>
                </c:pt>
                <c:pt idx="12">
                  <c:v>-4.4249546750631872</c:v>
                </c:pt>
                <c:pt idx="13">
                  <c:v>2.1180760868009969</c:v>
                </c:pt>
                <c:pt idx="14">
                  <c:v>3.3179576227049061</c:v>
                </c:pt>
                <c:pt idx="15">
                  <c:v>2.2797772716049849</c:v>
                </c:pt>
                <c:pt idx="16">
                  <c:v>9.8395950570307456</c:v>
                </c:pt>
                <c:pt idx="17">
                  <c:v>3.8258157609896974</c:v>
                </c:pt>
                <c:pt idx="18">
                  <c:v>-6.9674665638547566</c:v>
                </c:pt>
                <c:pt idx="19">
                  <c:v>-9.1378518013872991</c:v>
                </c:pt>
                <c:pt idx="20">
                  <c:v>12.485026581120641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0CE-4683-BA2B-492D33272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323520"/>
        <c:axId val="83333504"/>
      </c:lineChart>
      <c:catAx>
        <c:axId val="833235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83333504"/>
        <c:crosses val="autoZero"/>
        <c:auto val="1"/>
        <c:lblAlgn val="ctr"/>
        <c:lblOffset val="100"/>
        <c:noMultiLvlLbl val="0"/>
      </c:catAx>
      <c:valAx>
        <c:axId val="83333504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833235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5946244825412772"/>
          <c:y val="6.4244615006250807E-3"/>
          <c:w val="0.43813516615806714"/>
          <c:h val="0.15749761748611482"/>
        </c:manualLayout>
      </c:layout>
      <c:overlay val="0"/>
    </c:legend>
    <c:plotVisOnly val="1"/>
    <c:dispBlanksAs val="zero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rgbClr val="0092F0"/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天津</c:v>
                </c:pt>
                <c:pt idx="1">
                  <c:v>河南</c:v>
                </c:pt>
                <c:pt idx="2">
                  <c:v>内蒙古</c:v>
                </c:pt>
                <c:pt idx="3">
                  <c:v>山东</c:v>
                </c:pt>
                <c:pt idx="4">
                  <c:v>北京</c:v>
                </c:pt>
                <c:pt idx="5">
                  <c:v>黑龙江</c:v>
                </c:pt>
                <c:pt idx="6">
                  <c:v>辽宁</c:v>
                </c:pt>
                <c:pt idx="7">
                  <c:v>河北</c:v>
                </c:pt>
                <c:pt idx="8">
                  <c:v>吉林</c:v>
                </c:pt>
                <c:pt idx="9">
                  <c:v>山西</c:v>
                </c:pt>
              </c:strCache>
            </c:strRef>
          </c:cat>
          <c:val>
            <c:numRef>
              <c:f>Sheet1!$B$2:$B$11</c:f>
              <c:numCache>
                <c:formatCode>0.0_ </c:formatCode>
                <c:ptCount val="10"/>
                <c:pt idx="0">
                  <c:v>-5.5581576893052258</c:v>
                </c:pt>
                <c:pt idx="1">
                  <c:v>-9.952562094089096</c:v>
                </c:pt>
                <c:pt idx="2">
                  <c:v>-13.094458411678957</c:v>
                </c:pt>
                <c:pt idx="3">
                  <c:v>-17.993012422360248</c:v>
                </c:pt>
                <c:pt idx="4">
                  <c:v>-18.866654427513616</c:v>
                </c:pt>
                <c:pt idx="5">
                  <c:v>-20.571533577867939</c:v>
                </c:pt>
                <c:pt idx="6">
                  <c:v>-25.866363653102077</c:v>
                </c:pt>
                <c:pt idx="7">
                  <c:v>-26.937989718347389</c:v>
                </c:pt>
                <c:pt idx="8">
                  <c:v>-40.058894280618809</c:v>
                </c:pt>
                <c:pt idx="9">
                  <c:v>-46.20029055690074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C3-4BA3-9AC2-0B81CC7937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天津</c:v>
                </c:pt>
                <c:pt idx="1">
                  <c:v>河南</c:v>
                </c:pt>
                <c:pt idx="2">
                  <c:v>内蒙古</c:v>
                </c:pt>
                <c:pt idx="3">
                  <c:v>山东</c:v>
                </c:pt>
                <c:pt idx="4">
                  <c:v>北京</c:v>
                </c:pt>
                <c:pt idx="5">
                  <c:v>黑龙江</c:v>
                </c:pt>
                <c:pt idx="6">
                  <c:v>辽宁</c:v>
                </c:pt>
                <c:pt idx="7">
                  <c:v>河北</c:v>
                </c:pt>
                <c:pt idx="8">
                  <c:v>吉林</c:v>
                </c:pt>
                <c:pt idx="9">
                  <c:v>山西</c:v>
                </c:pt>
              </c:strCache>
            </c:strRef>
          </c:cat>
          <c:val>
            <c:numRef>
              <c:f>Sheet1!$C$2:$C$11</c:f>
              <c:numCache>
                <c:formatCode>0.0_ </c:formatCode>
                <c:ptCount val="10"/>
                <c:pt idx="0">
                  <c:v>-17.249721896332677</c:v>
                </c:pt>
                <c:pt idx="1">
                  <c:v>-11.598248494800224</c:v>
                </c:pt>
                <c:pt idx="2">
                  <c:v>-27.247347496898037</c:v>
                </c:pt>
                <c:pt idx="3">
                  <c:v>-25.323518379594898</c:v>
                </c:pt>
                <c:pt idx="4">
                  <c:v>-39.60526315789474</c:v>
                </c:pt>
                <c:pt idx="5">
                  <c:v>-34.012786330667133</c:v>
                </c:pt>
                <c:pt idx="6">
                  <c:v>-18.532713841824474</c:v>
                </c:pt>
                <c:pt idx="7">
                  <c:v>-41.100491364833218</c:v>
                </c:pt>
                <c:pt idx="8">
                  <c:v>-33.615172189733599</c:v>
                </c:pt>
                <c:pt idx="9">
                  <c:v>-38.582677165354326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8C3-4BA3-9AC2-0B81CC793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6857600"/>
        <c:axId val="23686758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18Q1-17AVG</c:v>
                </c:pt>
              </c:strCache>
            </c:strRef>
          </c:tx>
          <c:spPr>
            <a:ln>
              <a:solidFill>
                <a:srgbClr val="F79646"/>
              </a:solidFill>
            </a:ln>
          </c:spPr>
          <c:marker>
            <c:spPr>
              <a:solidFill>
                <a:srgbClr val="F79646"/>
              </a:solidFill>
              <a:ln>
                <a:solidFill>
                  <a:srgbClr val="F79646"/>
                </a:solidFill>
              </a:ln>
            </c:spPr>
          </c:marker>
          <c:dLbls>
            <c:dLbl>
              <c:idx val="2"/>
              <c:layout>
                <c:manualLayout>
                  <c:x val="-8.4655492141705695E-3"/>
                  <c:y val="0.23006374923216041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C8C3-4BA3-9AC2-0B81CC7937A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1.2698323821255594E-2"/>
                  <c:y val="8.3659545175332667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8C3-4BA3-9AC2-0B81CC7937A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1.2698323821255594E-2"/>
                  <c:y val="7.3202102028414609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C8C3-4BA3-9AC2-0B81CC7937A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天津</c:v>
                </c:pt>
                <c:pt idx="1">
                  <c:v>河南</c:v>
                </c:pt>
                <c:pt idx="2">
                  <c:v>内蒙古</c:v>
                </c:pt>
                <c:pt idx="3">
                  <c:v>山东</c:v>
                </c:pt>
                <c:pt idx="4">
                  <c:v>北京</c:v>
                </c:pt>
                <c:pt idx="5">
                  <c:v>黑龙江</c:v>
                </c:pt>
                <c:pt idx="6">
                  <c:v>辽宁</c:v>
                </c:pt>
                <c:pt idx="7">
                  <c:v>河北</c:v>
                </c:pt>
                <c:pt idx="8">
                  <c:v>吉林</c:v>
                </c:pt>
                <c:pt idx="9">
                  <c:v>山西</c:v>
                </c:pt>
              </c:strCache>
            </c:strRef>
          </c:cat>
          <c:val>
            <c:numRef>
              <c:f>Sheet1!$D$2:$D$11</c:f>
              <c:numCache>
                <c:formatCode>0.0_ </c:formatCode>
                <c:ptCount val="10"/>
                <c:pt idx="0">
                  <c:v>3.7530457004038738</c:v>
                </c:pt>
                <c:pt idx="1">
                  <c:v>-7.1159579507082071E-2</c:v>
                </c:pt>
                <c:pt idx="2">
                  <c:v>20.932768888292429</c:v>
                </c:pt>
                <c:pt idx="3">
                  <c:v>5.1364410394831701</c:v>
                </c:pt>
                <c:pt idx="4">
                  <c:v>8.0513284965783249</c:v>
                </c:pt>
                <c:pt idx="5">
                  <c:v>5.4962073931065447</c:v>
                </c:pt>
                <c:pt idx="6">
                  <c:v>-2.5679958471541013</c:v>
                </c:pt>
                <c:pt idx="7">
                  <c:v>14.467530731849983</c:v>
                </c:pt>
                <c:pt idx="8">
                  <c:v>8.4276951895396621</c:v>
                </c:pt>
                <c:pt idx="9">
                  <c:v>-4.2803579056214147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C8C3-4BA3-9AC2-0B81CC793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6857600"/>
        <c:axId val="236867584"/>
      </c:lineChart>
      <c:catAx>
        <c:axId val="2368576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36867584"/>
        <c:crosses val="autoZero"/>
        <c:auto val="1"/>
        <c:lblAlgn val="ctr"/>
        <c:lblOffset val="100"/>
        <c:noMultiLvlLbl val="0"/>
      </c:catAx>
      <c:valAx>
        <c:axId val="236867584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236857600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649624095773458"/>
          <c:y val="7.5430710168714499E-2"/>
          <c:w val="0.72906546082131507"/>
          <c:h val="0.518537685171240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rgbClr val="558ED5"/>
            </a:solidFill>
          </c:spPr>
          <c:invertIfNegative val="0"/>
          <c:dLbls>
            <c:dLbl>
              <c:idx val="2"/>
              <c:layout>
                <c:manualLayout>
                  <c:x val="-5.7348097533309311E-3"/>
                  <c:y val="1.111114999527556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纯语音用户</c:v>
                </c:pt>
                <c:pt idx="1">
                  <c:v>有流量非4G用户</c:v>
                </c:pt>
                <c:pt idx="2">
                  <c:v>有流量4G用户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9.5</c:v>
                </c:pt>
                <c:pt idx="1">
                  <c:v>15.6</c:v>
                </c:pt>
                <c:pt idx="2">
                  <c:v>74.900000000000006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9F6-463D-B6C0-00C94B9CBE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18Q1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0"/>
                  <c:y val="2.77778749881889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纯语音用户</c:v>
                </c:pt>
                <c:pt idx="1">
                  <c:v>有流量非4G用户</c:v>
                </c:pt>
                <c:pt idx="2">
                  <c:v>有流量4G用户</c:v>
                </c:pt>
              </c:strCache>
            </c:strRef>
          </c:cat>
          <c:val>
            <c:numRef>
              <c:f>Sheet1!$C$2:$C$4</c:f>
              <c:numCache>
                <c:formatCode>0.00_ </c:formatCode>
                <c:ptCount val="3"/>
                <c:pt idx="0">
                  <c:v>8.8030647606671</c:v>
                </c:pt>
                <c:pt idx="1">
                  <c:v>12.123673380983318</c:v>
                </c:pt>
                <c:pt idx="2">
                  <c:v>79.073261858349582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9F6-463D-B6C0-00C94B9CBE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278016"/>
        <c:axId val="52279552"/>
      </c:barChart>
      <c:catAx>
        <c:axId val="522780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52279552"/>
        <c:crosses val="autoZero"/>
        <c:auto val="1"/>
        <c:lblAlgn val="ctr"/>
        <c:lblOffset val="100"/>
        <c:noMultiLvlLbl val="0"/>
      </c:catAx>
      <c:valAx>
        <c:axId val="522795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522780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8736887831636956"/>
          <c:y val="8.853749269463955E-2"/>
          <c:w val="0.25012034069285538"/>
          <c:h val="0.24393873644352393"/>
        </c:manualLayout>
      </c:layout>
      <c:overlay val="0"/>
      <c:txPr>
        <a:bodyPr/>
        <a:lstStyle/>
        <a:p>
          <a:pPr>
            <a:defRPr sz="8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0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内蒙古</c:v>
                </c:pt>
                <c:pt idx="1">
                  <c:v>黑龙江</c:v>
                </c:pt>
                <c:pt idx="2">
                  <c:v>北京</c:v>
                </c:pt>
                <c:pt idx="3">
                  <c:v>辽宁</c:v>
                </c:pt>
                <c:pt idx="4">
                  <c:v>山东</c:v>
                </c:pt>
                <c:pt idx="5">
                  <c:v>河南</c:v>
                </c:pt>
                <c:pt idx="6">
                  <c:v>河北</c:v>
                </c:pt>
                <c:pt idx="7">
                  <c:v>山西</c:v>
                </c:pt>
                <c:pt idx="8">
                  <c:v>天津</c:v>
                </c:pt>
                <c:pt idx="9">
                  <c:v>吉林</c:v>
                </c:pt>
              </c:strCache>
            </c:strRef>
          </c:cat>
          <c:val>
            <c:numRef>
              <c:f>Sheet1!$B$2:$B$11</c:f>
              <c:numCache>
                <c:formatCode>0.0_ </c:formatCode>
                <c:ptCount val="10"/>
                <c:pt idx="0">
                  <c:v>11.680211680211684</c:v>
                </c:pt>
                <c:pt idx="1">
                  <c:v>9.9662005311345112</c:v>
                </c:pt>
                <c:pt idx="2">
                  <c:v>6.8072367564753336</c:v>
                </c:pt>
                <c:pt idx="3">
                  <c:v>2.862962917146028</c:v>
                </c:pt>
                <c:pt idx="4">
                  <c:v>0.1900044552768847</c:v>
                </c:pt>
                <c:pt idx="5">
                  <c:v>-5.1144018630542902</c:v>
                </c:pt>
                <c:pt idx="6">
                  <c:v>-6.0380084735385608</c:v>
                </c:pt>
                <c:pt idx="7">
                  <c:v>-10.441449977190583</c:v>
                </c:pt>
                <c:pt idx="8">
                  <c:v>-18.040106513206879</c:v>
                </c:pt>
                <c:pt idx="9">
                  <c:v>-29.814832643368312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C04-469B-97D4-3B4DD4F19D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内蒙古</c:v>
                </c:pt>
                <c:pt idx="1">
                  <c:v>黑龙江</c:v>
                </c:pt>
                <c:pt idx="2">
                  <c:v>北京</c:v>
                </c:pt>
                <c:pt idx="3">
                  <c:v>辽宁</c:v>
                </c:pt>
                <c:pt idx="4">
                  <c:v>山东</c:v>
                </c:pt>
                <c:pt idx="5">
                  <c:v>河南</c:v>
                </c:pt>
                <c:pt idx="6">
                  <c:v>河北</c:v>
                </c:pt>
                <c:pt idx="7">
                  <c:v>山西</c:v>
                </c:pt>
                <c:pt idx="8">
                  <c:v>天津</c:v>
                </c:pt>
                <c:pt idx="9">
                  <c:v>吉林</c:v>
                </c:pt>
              </c:strCache>
            </c:strRef>
          </c:cat>
          <c:val>
            <c:numRef>
              <c:f>Sheet1!$C$2:$C$11</c:f>
              <c:numCache>
                <c:formatCode>0.0_ </c:formatCode>
                <c:ptCount val="10"/>
                <c:pt idx="0">
                  <c:v>2.2479288745200989</c:v>
                </c:pt>
                <c:pt idx="1">
                  <c:v>-4.1937229437229462</c:v>
                </c:pt>
                <c:pt idx="2">
                  <c:v>-18.560487038491747</c:v>
                </c:pt>
                <c:pt idx="3">
                  <c:v>0.81331331331330858</c:v>
                </c:pt>
                <c:pt idx="4">
                  <c:v>2.7195174961964774</c:v>
                </c:pt>
                <c:pt idx="5">
                  <c:v>-0.95619658119658624</c:v>
                </c:pt>
                <c:pt idx="6">
                  <c:v>-21.571492805755398</c:v>
                </c:pt>
                <c:pt idx="7">
                  <c:v>-3.9748340280994228</c:v>
                </c:pt>
                <c:pt idx="8">
                  <c:v>-11.026156941649898</c:v>
                </c:pt>
                <c:pt idx="9">
                  <c:v>-18.509700176366845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C04-469B-97D4-3B4DD4F19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8779392"/>
        <c:axId val="23878118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18Q1-17AVG</c:v>
                </c:pt>
              </c:strCache>
            </c:strRef>
          </c:tx>
          <c:spPr>
            <a:ln>
              <a:solidFill>
                <a:srgbClr val="F79646"/>
              </a:solidFill>
            </a:ln>
          </c:spPr>
          <c:marker>
            <c:spPr>
              <a:solidFill>
                <a:srgbClr val="F79646"/>
              </a:solidFill>
              <a:ln>
                <a:solidFill>
                  <a:srgbClr val="F79646"/>
                </a:solidFill>
              </a:ln>
            </c:spPr>
          </c:marker>
          <c:dLbls>
            <c:dLbl>
              <c:idx val="0"/>
              <c:layout>
                <c:manualLayout>
                  <c:x val="-6.809501151828104E-2"/>
                  <c:y val="-2.4530690837111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内蒙古</c:v>
                </c:pt>
                <c:pt idx="1">
                  <c:v>黑龙江</c:v>
                </c:pt>
                <c:pt idx="2">
                  <c:v>北京</c:v>
                </c:pt>
                <c:pt idx="3">
                  <c:v>辽宁</c:v>
                </c:pt>
                <c:pt idx="4">
                  <c:v>山东</c:v>
                </c:pt>
                <c:pt idx="5">
                  <c:v>河南</c:v>
                </c:pt>
                <c:pt idx="6">
                  <c:v>河北</c:v>
                </c:pt>
                <c:pt idx="7">
                  <c:v>山西</c:v>
                </c:pt>
                <c:pt idx="8">
                  <c:v>天津</c:v>
                </c:pt>
                <c:pt idx="9">
                  <c:v>吉林</c:v>
                </c:pt>
              </c:strCache>
            </c:strRef>
          </c:cat>
          <c:val>
            <c:numRef>
              <c:f>Sheet1!$D$2:$D$11</c:f>
              <c:numCache>
                <c:formatCode>0.0_ </c:formatCode>
                <c:ptCount val="10"/>
                <c:pt idx="0">
                  <c:v>23.423221463675382</c:v>
                </c:pt>
                <c:pt idx="1">
                  <c:v>17.966281975284922</c:v>
                </c:pt>
                <c:pt idx="2">
                  <c:v>8.8952094499783421</c:v>
                </c:pt>
                <c:pt idx="3">
                  <c:v>-1.1972760231761299</c:v>
                </c:pt>
                <c:pt idx="4">
                  <c:v>-9.5982708652912549</c:v>
                </c:pt>
                <c:pt idx="5">
                  <c:v>-7.0909519188651586</c:v>
                </c:pt>
                <c:pt idx="6">
                  <c:v>13.13431530300851</c:v>
                </c:pt>
                <c:pt idx="7">
                  <c:v>10.088083835584264</c:v>
                </c:pt>
                <c:pt idx="8">
                  <c:v>-12.64296918624111</c:v>
                </c:pt>
                <c:pt idx="9">
                  <c:v>3.2441317227139237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C04-469B-97D4-3B4DD4F19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8779392"/>
        <c:axId val="238781184"/>
      </c:lineChart>
      <c:catAx>
        <c:axId val="2387793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38781184"/>
        <c:crosses val="autoZero"/>
        <c:auto val="1"/>
        <c:lblAlgn val="ctr"/>
        <c:lblOffset val="100"/>
        <c:noMultiLvlLbl val="0"/>
      </c:catAx>
      <c:valAx>
        <c:axId val="238781184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238779392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307430487521802E-2"/>
          <c:y val="0.2615205043486159"/>
          <c:w val="0.76590984840068277"/>
          <c:h val="0.597859025058264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9-11月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主要使用2G语音用户-2G终端限制</c:v>
                </c:pt>
                <c:pt idx="1">
                  <c:v>主要使用2G语音用户-只有2G网络覆盖</c:v>
                </c:pt>
                <c:pt idx="2">
                  <c:v>使用3G语音用户</c:v>
                </c:pt>
              </c:strCache>
            </c:strRef>
          </c:cat>
          <c:val>
            <c:numRef>
              <c:f>Sheet1!$B$2:$B$4</c:f>
              <c:numCache>
                <c:formatCode>0.0_ </c:formatCode>
                <c:ptCount val="3"/>
                <c:pt idx="0">
                  <c:v>324.17252066115702</c:v>
                </c:pt>
                <c:pt idx="1">
                  <c:v>336.07962458371179</c:v>
                </c:pt>
                <c:pt idx="2">
                  <c:v>443.57475791892335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3A9-4DE6-BBE1-BCD82092EC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12-2月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0.0_);[Red]\(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主要使用2G语音用户-2G终端限制</c:v>
                </c:pt>
                <c:pt idx="1">
                  <c:v>主要使用2G语音用户-只有2G网络覆盖</c:v>
                </c:pt>
                <c:pt idx="2">
                  <c:v>使用3G语音用户</c:v>
                </c:pt>
              </c:strCache>
            </c:strRef>
          </c:cat>
          <c:val>
            <c:numRef>
              <c:f>Sheet1!$C$2:$C$4</c:f>
              <c:numCache>
                <c:formatCode>0.0</c:formatCode>
                <c:ptCount val="3"/>
                <c:pt idx="0">
                  <c:v>299.73490587695136</c:v>
                </c:pt>
                <c:pt idx="1">
                  <c:v>283.56906515961919</c:v>
                </c:pt>
                <c:pt idx="2">
                  <c:v>441.61905434894931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3A9-4DE6-BBE1-BCD82092EC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48005760"/>
        <c:axId val="248007296"/>
      </c:barChart>
      <c:catAx>
        <c:axId val="24800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8007296"/>
        <c:crosses val="autoZero"/>
        <c:auto val="1"/>
        <c:lblAlgn val="ctr"/>
        <c:lblOffset val="100"/>
        <c:noMultiLvlLbl val="0"/>
      </c:catAx>
      <c:valAx>
        <c:axId val="248007296"/>
        <c:scaling>
          <c:orientation val="minMax"/>
          <c:min val="200"/>
        </c:scaling>
        <c:delete val="1"/>
        <c:axPos val="l"/>
        <c:numFmt formatCode="0.0_ " sourceLinked="1"/>
        <c:majorTickMark val="none"/>
        <c:minorTickMark val="none"/>
        <c:tickLblPos val="nextTo"/>
        <c:crossAx val="248005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629788609346441"/>
          <c:y val="0.19051170715916368"/>
          <c:w val="0.15464569593277513"/>
          <c:h val="0.502465535178377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71851158659413"/>
          <c:y val="0.19446731024561509"/>
          <c:w val="0.85971350171867245"/>
          <c:h val="0.750101914063966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17Q4语音信号覆盖NPS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微软雅黑" panose="020B0503020204020204" pitchFamily="34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2G语音用户NPS</c:v>
                </c:pt>
                <c:pt idx="1">
                  <c:v>3G语音用户NPS</c:v>
                </c:pt>
              </c:strCache>
            </c:strRef>
          </c:cat>
          <c:val>
            <c:numRef>
              <c:f>Sheet1!$B$2:$B$3</c:f>
              <c:numCache>
                <c:formatCode>0.0_);[Red]\(0.0\)</c:formatCode>
                <c:ptCount val="2"/>
                <c:pt idx="0">
                  <c:v>32.02181534865602</c:v>
                </c:pt>
                <c:pt idx="1">
                  <c:v>9.2162010125632854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414-42DF-9B30-1E9AC6578AB3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18Q1语音信号覆盖NPS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-2.915578227173474E-2"/>
                  <c:y val="8.034181329574771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B9DB-4B43-AC5C-FBA84C4DE8B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2G语音用户NPS</c:v>
                </c:pt>
                <c:pt idx="1">
                  <c:v>3G语音用户NPS</c:v>
                </c:pt>
              </c:strCache>
            </c:strRef>
          </c:cat>
          <c:val>
            <c:numRef>
              <c:f>Sheet1!$C$2:$C$3</c:f>
              <c:numCache>
                <c:formatCode>0.0_ </c:formatCode>
                <c:ptCount val="2"/>
                <c:pt idx="0">
                  <c:v>-0.38647342995169082</c:v>
                </c:pt>
                <c:pt idx="1">
                  <c:v>-8.723124897423272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9DB-4B43-AC5C-FBA84C4DE8B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47953664"/>
        <c:axId val="247959552"/>
      </c:barChart>
      <c:catAx>
        <c:axId val="24795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>
            <a:solidFill>
              <a:schemeClr val="bg1">
                <a:lumMod val="65000"/>
              </a:schemeClr>
            </a:solidFill>
          </a:ln>
        </c:spPr>
        <c:txPr>
          <a:bodyPr/>
          <a:lstStyle/>
          <a:p>
            <a:pPr>
              <a:defRPr lang="en-US">
                <a:latin typeface="微软雅黑" panose="020B0503020204020204" pitchFamily="34" charset="-122"/>
                <a:ea typeface="微软雅黑" panose="020B0503020204020204" pitchFamily="34" charset="-122"/>
              </a:defRPr>
            </a:pPr>
            <a:endParaRPr lang="zh-CN"/>
          </a:p>
        </c:txPr>
        <c:crossAx val="247959552"/>
        <c:crosses val="autoZero"/>
        <c:auto val="1"/>
        <c:lblAlgn val="ctr"/>
        <c:lblOffset val="100"/>
        <c:noMultiLvlLbl val="0"/>
      </c:catAx>
      <c:valAx>
        <c:axId val="247959552"/>
        <c:scaling>
          <c:orientation val="minMax"/>
        </c:scaling>
        <c:delete val="1"/>
        <c:axPos val="l"/>
        <c:numFmt formatCode="0.0_);[Red]\(0.0\)" sourceLinked="1"/>
        <c:majorTickMark val="out"/>
        <c:minorTickMark val="none"/>
        <c:tickLblPos val="nextTo"/>
        <c:crossAx val="24795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1.3672225300733566E-2"/>
          <c:y val="2.7814082717906616E-2"/>
          <c:w val="0.9334932102807656"/>
          <c:h val="9.6478356246175498E-2"/>
        </c:manualLayout>
      </c:layout>
      <c:overlay val="0"/>
      <c:txPr>
        <a:bodyPr/>
        <a:lstStyle/>
        <a:p>
          <a:pPr>
            <a:defRPr lang="en-US" sz="1000">
              <a:latin typeface="+mn-lt"/>
              <a:ea typeface="微软雅黑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703496259251267E-2"/>
          <c:y val="0.28808613106621883"/>
          <c:w val="0.76969497937042342"/>
          <c:h val="0.45075976728862316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17Q4占比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微软雅黑" panose="020B0503020204020204" pitchFamily="34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2G终端限制</c:v>
                </c:pt>
                <c:pt idx="1">
                  <c:v>3/4G终端（网络限制）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9.7780264130586797E-2</c:v>
                </c:pt>
                <c:pt idx="1">
                  <c:v>6.93892229925476E-2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414-42DF-9B30-1E9AC6578AB3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18Q1占比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2G终端限制</c:v>
                </c:pt>
                <c:pt idx="1">
                  <c:v>3/4G终端（网络限制）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7.0283734026424086E-2</c:v>
                </c:pt>
                <c:pt idx="1">
                  <c:v>7.2828676629846212E-2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BDD-4B49-9182-2075B13884D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47819648"/>
        <c:axId val="247825536"/>
      </c:barChart>
      <c:catAx>
        <c:axId val="24781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</c:spPr>
        <c:txPr>
          <a:bodyPr/>
          <a:lstStyle/>
          <a:p>
            <a:pPr>
              <a:defRPr lang="en-US" sz="900">
                <a:latin typeface="微软雅黑" panose="020B0503020204020204" pitchFamily="34" charset="-122"/>
                <a:ea typeface="微软雅黑" panose="020B0503020204020204" pitchFamily="34" charset="-122"/>
              </a:defRPr>
            </a:pPr>
            <a:endParaRPr lang="zh-CN"/>
          </a:p>
        </c:txPr>
        <c:crossAx val="247825536"/>
        <c:crosses val="autoZero"/>
        <c:auto val="1"/>
        <c:lblAlgn val="ctr"/>
        <c:lblOffset val="100"/>
        <c:noMultiLvlLbl val="0"/>
      </c:catAx>
      <c:valAx>
        <c:axId val="247825536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4781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7427375419540923"/>
          <c:y val="0.24187465513823933"/>
          <c:w val="0.18661662275113519"/>
          <c:h val="0.55791601712121452"/>
        </c:manualLayout>
      </c:layout>
      <c:overlay val="0"/>
      <c:txPr>
        <a:bodyPr/>
        <a:lstStyle/>
        <a:p>
          <a:pPr>
            <a:defRPr lang="en-US" sz="900">
              <a:latin typeface="+mn-lt"/>
              <a:ea typeface="微软雅黑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35160114755369465"/>
          <c:w val="0.9684670588146701"/>
          <c:h val="0.327204776304569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numFmt formatCode="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9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偶尔登录4G网络</c:v>
                </c:pt>
                <c:pt idx="1">
                  <c:v>不稳定使用4G网络</c:v>
                </c:pt>
                <c:pt idx="2">
                  <c:v>稳定使用4G网络</c:v>
                </c:pt>
              </c:strCache>
            </c:strRef>
          </c:cat>
          <c:val>
            <c:numRef>
              <c:f>Sheet1!$B$2:$B$4</c:f>
              <c:numCache>
                <c:formatCode>0.0_ </c:formatCode>
                <c:ptCount val="3"/>
                <c:pt idx="0">
                  <c:v>-35.555555555555557</c:v>
                </c:pt>
                <c:pt idx="1">
                  <c:v>-27.494456762749447</c:v>
                </c:pt>
                <c:pt idx="2">
                  <c:v>-14.742628685657159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AD9-40DA-ADDF-D016DB96594D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9AD9-40DA-ADDF-D016DB96594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9AD9-40DA-ADDF-D016DB9659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偶尔登录4G网络</c:v>
                </c:pt>
                <c:pt idx="1">
                  <c:v>不稳定使用4G网络</c:v>
                </c:pt>
                <c:pt idx="2">
                  <c:v>稳定使用4G网络</c:v>
                </c:pt>
              </c:strCache>
            </c:strRef>
          </c:cat>
          <c:val>
            <c:numRef>
              <c:f>Sheet1!$C$2:$C$4</c:f>
              <c:numCache>
                <c:formatCode>0.0_ </c:formatCode>
                <c:ptCount val="3"/>
                <c:pt idx="0">
                  <c:v>-45.689655172413801</c:v>
                </c:pt>
                <c:pt idx="1">
                  <c:v>-41.987179487179475</c:v>
                </c:pt>
                <c:pt idx="2">
                  <c:v>-24.04503417772413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9AD9-40DA-ADDF-D016DB9659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9"/>
        <c:overlap val="-15"/>
        <c:axId val="247780096"/>
        <c:axId val="247781632"/>
      </c:barChart>
      <c:catAx>
        <c:axId val="2477800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txPr>
          <a:bodyPr/>
          <a:lstStyle/>
          <a:p>
            <a:pPr>
              <a:defRPr lang="en-US" sz="1200"/>
            </a:pPr>
            <a:endParaRPr lang="zh-CN"/>
          </a:p>
        </c:txPr>
        <c:crossAx val="247781632"/>
        <c:crosses val="autoZero"/>
        <c:auto val="1"/>
        <c:lblAlgn val="ctr"/>
        <c:lblOffset val="100"/>
        <c:noMultiLvlLbl val="0"/>
      </c:catAx>
      <c:valAx>
        <c:axId val="247781632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extTo"/>
        <c:crossAx val="24778009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egendEntry>
        <c:idx val="0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zh-CN"/>
          </a:p>
        </c:txPr>
      </c:legendEntry>
      <c:legendEntry>
        <c:idx val="1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zh-CN"/>
          </a:p>
        </c:txPr>
      </c:legendEntry>
      <c:layout>
        <c:manualLayout>
          <c:xMode val="edge"/>
          <c:yMode val="edge"/>
          <c:x val="0.2056496970037002"/>
          <c:y val="0.2056158796619369"/>
          <c:w val="0.31536587552647105"/>
          <c:h val="7.5087229588276433E-2"/>
        </c:manualLayout>
      </c:layout>
      <c:overlay val="0"/>
      <c:txPr>
        <a:bodyPr/>
        <a:lstStyle/>
        <a:p>
          <a:pPr>
            <a:defRPr sz="1000">
              <a:solidFill>
                <a:schemeClr val="tx1">
                  <a:lumMod val="75000"/>
                  <a:lumOff val="25000"/>
                </a:schemeClr>
              </a:solidFill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64083663145076"/>
          <c:y val="6.7841715613549888E-2"/>
          <c:w val="0.83558546712354564"/>
          <c:h val="0.73062658567901162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偶尔登录4G网络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Sheet1!$B$1:$C$1</c:f>
              <c:strCache>
                <c:ptCount val="2"/>
                <c:pt idx="0">
                  <c:v>17Q4</c:v>
                </c:pt>
                <c:pt idx="1">
                  <c:v>18Q1</c:v>
                </c:pt>
              </c:strCache>
            </c:strRef>
          </c:cat>
          <c:val>
            <c:numRef>
              <c:f>Sheet1!$B$2:$C$2</c:f>
              <c:numCache>
                <c:formatCode>0.0_ </c:formatCode>
                <c:ptCount val="2"/>
                <c:pt idx="0">
                  <c:v>6.8389057750759763</c:v>
                </c:pt>
                <c:pt idx="1">
                  <c:v>6.9398743643434084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6FA-4FA5-86AB-E7AC4F8C368B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不稳定使用4G网络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Sheet1!$B$1:$C$1</c:f>
              <c:strCache>
                <c:ptCount val="2"/>
                <c:pt idx="0">
                  <c:v>17Q4</c:v>
                </c:pt>
                <c:pt idx="1">
                  <c:v>18Q1</c:v>
                </c:pt>
              </c:strCache>
            </c:strRef>
          </c:cat>
          <c:val>
            <c:numRef>
              <c:f>Sheet1!$B$3:$C$3</c:f>
              <c:numCache>
                <c:formatCode>0.0_ </c:formatCode>
                <c:ptCount val="2"/>
                <c:pt idx="0">
                  <c:v>17.135258358662664</c:v>
                </c:pt>
                <c:pt idx="1">
                  <c:v>18.66586897995813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6FA-4FA5-86AB-E7AC4F8C368B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稳定使用4G网络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Sheet1!$B$1:$C$1</c:f>
              <c:strCache>
                <c:ptCount val="2"/>
                <c:pt idx="0">
                  <c:v>17Q4</c:v>
                </c:pt>
                <c:pt idx="1">
                  <c:v>18Q1</c:v>
                </c:pt>
              </c:strCache>
            </c:strRef>
          </c:cat>
          <c:val>
            <c:numRef>
              <c:f>Sheet1!$B$4:$C$4</c:f>
              <c:numCache>
                <c:formatCode>0.0_ </c:formatCode>
                <c:ptCount val="2"/>
                <c:pt idx="0">
                  <c:v>76.025835866261104</c:v>
                </c:pt>
                <c:pt idx="1">
                  <c:v>74.394256655698527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6FA-4FA5-86AB-E7AC4F8C36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100"/>
        <c:serLines/>
        <c:axId val="248164736"/>
        <c:axId val="248166272"/>
      </c:barChart>
      <c:catAx>
        <c:axId val="248164736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lang="en-US" sz="900"/>
            </a:pPr>
            <a:endParaRPr lang="zh-CN"/>
          </a:p>
        </c:txPr>
        <c:crossAx val="248166272"/>
        <c:crosses val="autoZero"/>
        <c:auto val="1"/>
        <c:lblAlgn val="ctr"/>
        <c:lblOffset val="100"/>
        <c:noMultiLvlLbl val="0"/>
      </c:catAx>
      <c:valAx>
        <c:axId val="248166272"/>
        <c:scaling>
          <c:orientation val="minMax"/>
        </c:scaling>
        <c:delete val="1"/>
        <c:axPos val="t"/>
        <c:numFmt formatCode="0%" sourceLinked="1"/>
        <c:majorTickMark val="out"/>
        <c:minorTickMark val="none"/>
        <c:tickLblPos val="nextTo"/>
        <c:crossAx val="248164736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zh-CN"/>
          </a:p>
        </c:txPr>
      </c:legendEntry>
      <c:legendEntry>
        <c:idx val="1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zh-CN"/>
          </a:p>
        </c:txPr>
      </c:legendEntry>
      <c:layout>
        <c:manualLayout>
          <c:xMode val="edge"/>
          <c:yMode val="edge"/>
          <c:x val="6.5811207337690865E-3"/>
          <c:y val="0.84170930043390801"/>
          <c:w val="0.98116452154086065"/>
          <c:h val="0.13068150087048158"/>
        </c:manualLayout>
      </c:layout>
      <c:overlay val="0"/>
      <c:txPr>
        <a:bodyPr/>
        <a:lstStyle/>
        <a:p>
          <a:pPr>
            <a:defRPr sz="1000">
              <a:solidFill>
                <a:schemeClr val="tx1">
                  <a:lumMod val="75000"/>
                  <a:lumOff val="25000"/>
                </a:schemeClr>
              </a:solidFill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微软雅黑" panose="020B0503020204020204" pitchFamily="34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1年内</c:v>
                </c:pt>
                <c:pt idx="1">
                  <c:v>1-2年</c:v>
                </c:pt>
                <c:pt idx="2">
                  <c:v>2-3年</c:v>
                </c:pt>
                <c:pt idx="3">
                  <c:v>3-4年</c:v>
                </c:pt>
                <c:pt idx="4">
                  <c:v>4-5年</c:v>
                </c:pt>
                <c:pt idx="5">
                  <c:v>5年以上</c:v>
                </c:pt>
              </c:strCache>
            </c:strRef>
          </c:cat>
          <c:val>
            <c:numRef>
              <c:f>Sheet1!$C$2:$C$7</c:f>
              <c:numCache>
                <c:formatCode>0.0_ </c:formatCode>
                <c:ptCount val="6"/>
                <c:pt idx="0">
                  <c:v>44.264317180616743</c:v>
                </c:pt>
                <c:pt idx="1">
                  <c:v>16.971862438588655</c:v>
                </c:pt>
                <c:pt idx="2">
                  <c:v>5.0314465408805038</c:v>
                </c:pt>
                <c:pt idx="3">
                  <c:v>-0.59844404548174746</c:v>
                </c:pt>
                <c:pt idx="4">
                  <c:v>-2.7284263959390862</c:v>
                </c:pt>
                <c:pt idx="5" formatCode="0.0">
                  <c:v>4.3363994743758445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414-42DF-9B30-1E9AC6578AB3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1年内</c:v>
                </c:pt>
                <c:pt idx="1">
                  <c:v>1-2年</c:v>
                </c:pt>
                <c:pt idx="2">
                  <c:v>2-3年</c:v>
                </c:pt>
                <c:pt idx="3">
                  <c:v>3-4年</c:v>
                </c:pt>
                <c:pt idx="4">
                  <c:v>4-5年</c:v>
                </c:pt>
                <c:pt idx="5">
                  <c:v>5年以上</c:v>
                </c:pt>
              </c:strCache>
            </c:strRef>
          </c:cat>
          <c:val>
            <c:numRef>
              <c:f>Sheet1!$D$2:$D$7</c:f>
              <c:numCache>
                <c:formatCode>0.0_ </c:formatCode>
                <c:ptCount val="6"/>
                <c:pt idx="0">
                  <c:v>47.536464913288007</c:v>
                </c:pt>
                <c:pt idx="1">
                  <c:v>33.879392212725563</c:v>
                </c:pt>
                <c:pt idx="2">
                  <c:v>14.13509060955519</c:v>
                </c:pt>
                <c:pt idx="3">
                  <c:v>4.7297297297297334</c:v>
                </c:pt>
                <c:pt idx="4">
                  <c:v>6.9215291750503134</c:v>
                </c:pt>
                <c:pt idx="5">
                  <c:v>10.948304247612768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A86-44F6-9273-903DD8F0430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48240384"/>
        <c:axId val="248242176"/>
      </c:barChart>
      <c:catAx>
        <c:axId val="24824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c:spPr>
        <c:txPr>
          <a:bodyPr/>
          <a:lstStyle/>
          <a:p>
            <a:pPr>
              <a:defRPr lang="en-US"/>
            </a:pPr>
            <a:endParaRPr lang="zh-CN"/>
          </a:p>
        </c:txPr>
        <c:crossAx val="248242176"/>
        <c:crosses val="autoZero"/>
        <c:auto val="1"/>
        <c:lblAlgn val="ctr"/>
        <c:lblOffset val="100"/>
        <c:noMultiLvlLbl val="0"/>
      </c:catAx>
      <c:valAx>
        <c:axId val="248242176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extTo"/>
        <c:crossAx val="24824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6603273550871833"/>
          <c:y val="0.14832698810026898"/>
          <c:w val="0.30040529910326536"/>
          <c:h val="0.12419384294018902"/>
        </c:manualLayout>
      </c:layout>
      <c:overlay val="0"/>
      <c:txPr>
        <a:bodyPr/>
        <a:lstStyle/>
        <a:p>
          <a:pPr>
            <a:defRPr lang="en-US" sz="1000">
              <a:latin typeface="+mn-lt"/>
              <a:ea typeface="微软雅黑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10407492489317"/>
          <c:y val="7.8739752049863915E-2"/>
          <c:w val="0.8711022972834922"/>
          <c:h val="0.887070013348974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2I2C 17Q1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Lbls>
            <c:dLbl>
              <c:idx val="1"/>
              <c:layout>
                <c:manualLayout>
                  <c:x val="-1.0837912015904056E-2"/>
                  <c:y val="-7.764924551835427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200-4D88-AE70-6B5762252AC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9898739278970492E-3"/>
                  <c:y val="-7.16439629240137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B200-4D88-AE70-6B5762252AC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6016158412165765E-3"/>
                  <c:y val="7.764924551835427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B200-4D88-AE70-6B5762252AC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1.6407380530692201E-3"/>
                  <c:y val="1.3814599063363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B200-4D88-AE70-6B5762252AC1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1.7031004596420662E-2"/>
                  <c:y val="6.21200078260658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B200-4D88-AE70-6B5762252AC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1.0837912015904056E-2"/>
                  <c:y val="6.20753747951771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B200-4D88-AE70-6B5762252AC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1.5749473312830414E-2"/>
                  <c:y val="7.59336251803665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200-4D88-AE70-6B5762252AC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9.9299168674850929E-3"/>
                  <c:y val="5.61171708772530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B200-4D88-AE70-6B5762252AC1}"/>
                </c:ext>
                <c:ext xmlns:c15="http://schemas.microsoft.com/office/drawing/2012/chart" uri="{CE6537A1-D6FC-4f65-9D91-7224C49458BB}"/>
              </c:extLst>
            </c:dLbl>
            <c:dLbl>
              <c:idx val="12"/>
              <c:layout>
                <c:manualLayout>
                  <c:x val="-6.4064633648663006E-3"/>
                  <c:y val="6.907027601461310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B200-4D88-AE70-6B5762252AC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-2.1675824031808115E-2"/>
                  <c:y val="2.3294773655506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B200-4D88-AE70-6B5762252AC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1.5482731451292701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B200-4D88-AE70-6B5762252AC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6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微软雅黑" pitchFamily="34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整体</c:v>
                </c:pt>
                <c:pt idx="1">
                  <c:v>价格水平合理</c:v>
                </c:pt>
                <c:pt idx="2">
                  <c:v>套餐设计合理</c:v>
                </c:pt>
                <c:pt idx="3">
                  <c:v>购买申请</c:v>
                </c:pt>
                <c:pt idx="4">
                  <c:v>物流配送</c:v>
                </c:pt>
                <c:pt idx="5">
                  <c:v>激活</c:v>
                </c:pt>
                <c:pt idx="7">
                  <c:v>上网体验</c:v>
                </c:pt>
                <c:pt idx="8">
                  <c:v>通话体验</c:v>
                </c:pt>
                <c:pt idx="9">
                  <c:v>充值及优惠</c:v>
                </c:pt>
                <c:pt idx="10">
                  <c:v>提醒</c:v>
                </c:pt>
                <c:pt idx="12">
                  <c:v>计费</c:v>
                </c:pt>
                <c:pt idx="13">
                  <c:v>营业厅服务</c:v>
                </c:pt>
                <c:pt idx="14">
                  <c:v>电渠服务</c:v>
                </c:pt>
                <c:pt idx="15">
                  <c:v>热线服务</c:v>
                </c:pt>
              </c:strCache>
            </c:strRef>
          </c:cat>
          <c:val>
            <c:numRef>
              <c:f>Sheet1!$B$2:$B$17</c:f>
              <c:numCache>
                <c:formatCode>0.0</c:formatCode>
                <c:ptCount val="16"/>
                <c:pt idx="0">
                  <c:v>31.788321167883186</c:v>
                </c:pt>
                <c:pt idx="1">
                  <c:v>73.336998350742149</c:v>
                </c:pt>
                <c:pt idx="2">
                  <c:v>47.967363298024623</c:v>
                </c:pt>
                <c:pt idx="3">
                  <c:v>73.108614232209689</c:v>
                </c:pt>
                <c:pt idx="4">
                  <c:v>91.633986928104548</c:v>
                </c:pt>
                <c:pt idx="5">
                  <c:v>65.548232474535652</c:v>
                </c:pt>
                <c:pt idx="7">
                  <c:v>-0.53293540822852525</c:v>
                </c:pt>
                <c:pt idx="8">
                  <c:v>14.273927392739273</c:v>
                </c:pt>
                <c:pt idx="9">
                  <c:v>48.317515099223328</c:v>
                </c:pt>
                <c:pt idx="10">
                  <c:v>26.307448494453251</c:v>
                </c:pt>
                <c:pt idx="12">
                  <c:v>-15.862068965517254</c:v>
                </c:pt>
                <c:pt idx="13">
                  <c:v>73.001776198933854</c:v>
                </c:pt>
                <c:pt idx="14">
                  <c:v>75.117370892018471</c:v>
                </c:pt>
                <c:pt idx="15">
                  <c:v>65.147881694644283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B200-4D88-AE70-6B5762252A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2I2C 17Q4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Lbls>
            <c:dLbl>
              <c:idx val="2"/>
              <c:layout>
                <c:manualLayout>
                  <c:x val="-2.4382254254002382E-7"/>
                  <c:y val="3.882462275917728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B200-4D88-AE70-6B5762252AC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1.238618516103328E-2"/>
                  <c:y val="2.32947736555063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B200-4D88-AE70-6B5762252AC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0"/>
                  <c:y val="-2.32947736555063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B200-4D88-AE70-6B5762252AC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zh-CN" altLang="en-US" sz="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微软雅黑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整体</c:v>
                </c:pt>
                <c:pt idx="1">
                  <c:v>价格水平合理</c:v>
                </c:pt>
                <c:pt idx="2">
                  <c:v>套餐设计合理</c:v>
                </c:pt>
                <c:pt idx="3">
                  <c:v>购买申请</c:v>
                </c:pt>
                <c:pt idx="4">
                  <c:v>物流配送</c:v>
                </c:pt>
                <c:pt idx="5">
                  <c:v>激活</c:v>
                </c:pt>
                <c:pt idx="7">
                  <c:v>上网体验</c:v>
                </c:pt>
                <c:pt idx="8">
                  <c:v>通话体验</c:v>
                </c:pt>
                <c:pt idx="9">
                  <c:v>充值及优惠</c:v>
                </c:pt>
                <c:pt idx="10">
                  <c:v>提醒</c:v>
                </c:pt>
                <c:pt idx="12">
                  <c:v>计费</c:v>
                </c:pt>
                <c:pt idx="13">
                  <c:v>营业厅服务</c:v>
                </c:pt>
                <c:pt idx="14">
                  <c:v>电渠服务</c:v>
                </c:pt>
                <c:pt idx="15">
                  <c:v>热线服务</c:v>
                </c:pt>
              </c:strCache>
            </c:strRef>
          </c:cat>
          <c:val>
            <c:numRef>
              <c:f>Sheet1!$C$2:$C$17</c:f>
              <c:numCache>
                <c:formatCode>0.0</c:formatCode>
                <c:ptCount val="16"/>
                <c:pt idx="0">
                  <c:v>9.9289967934035719</c:v>
                </c:pt>
                <c:pt idx="1">
                  <c:v>59.656889872716974</c:v>
                </c:pt>
                <c:pt idx="2">
                  <c:v>57.988429016466249</c:v>
                </c:pt>
                <c:pt idx="7">
                  <c:v>-6.5799120234604107</c:v>
                </c:pt>
                <c:pt idx="8">
                  <c:v>15.808689302665258</c:v>
                </c:pt>
                <c:pt idx="9">
                  <c:v>39.692307692307693</c:v>
                </c:pt>
                <c:pt idx="10">
                  <c:v>15.085158150851568</c:v>
                </c:pt>
                <c:pt idx="12">
                  <c:v>-55.445544554455445</c:v>
                </c:pt>
                <c:pt idx="13">
                  <c:v>58.630952380952536</c:v>
                </c:pt>
                <c:pt idx="14">
                  <c:v>63.383297644539596</c:v>
                </c:pt>
                <c:pt idx="15">
                  <c:v>36.107854630715124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B200-4D88-AE70-6B5762252AC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2I2C 18Q1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dLbl>
              <c:idx val="0"/>
              <c:layout>
                <c:manualLayout>
                  <c:x val="-1.4061281698035943E-3"/>
                  <c:y val="2.64139126014622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B200-4D88-AE70-6B5762252AC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7.8123790259277924E-3"/>
                  <c:y val="-3.451322435411223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B200-4D88-AE70-6B5762252AC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4.8580209576822722E-3"/>
                  <c:y val="3.361458955284094E-2"/>
                </c:manualLayout>
              </c:layout>
              <c:numFmt formatCode="#,##0.0_ " sourceLinked="0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 algn="ctr">
                    <a:defRPr lang="en-US" altLang="en-US" sz="6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微软雅黑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B200-4D88-AE70-6B5762252AC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3.2031849845284449E-3"/>
                  <c:y val="2.32323823201924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B200-4D88-AE70-6B5762252AC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1.5482731451291541E-3"/>
                  <c:y val="-1.55292376922888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6-B200-4D88-AE70-6B5762252AC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3.2032316824331538E-3"/>
                  <c:y val="3.45351380073062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7-B200-4D88-AE70-6B5762252AC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4.2183845094107475E-3"/>
                  <c:y val="3.11899901563686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8-B200-4D88-AE70-6B5762252AC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9.2896388707749775E-3"/>
                  <c:y val="1.20545868081880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9-B200-4D88-AE70-6B5762252AC1}"/>
                </c:ext>
                <c:ext xmlns:c15="http://schemas.microsoft.com/office/drawing/2012/chart" uri="{CE6537A1-D6FC-4f65-9D91-7224C49458BB}"/>
              </c:extLst>
            </c:dLbl>
            <c:dLbl>
              <c:idx val="12"/>
              <c:layout>
                <c:manualLayout>
                  <c:x val="0"/>
                  <c:y val="2.76281104058451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A-B200-4D88-AE70-6B5762252AC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zh-CN" altLang="en-US" sz="600" b="0" i="0" u="none" strike="noStrike" kern="1200" baseline="0">
                    <a:solidFill>
                      <a:srgbClr val="C00000"/>
                    </a:solidFill>
                    <a:latin typeface="+mn-lt"/>
                    <a:ea typeface="微软雅黑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整体</c:v>
                </c:pt>
                <c:pt idx="1">
                  <c:v>价格水平合理</c:v>
                </c:pt>
                <c:pt idx="2">
                  <c:v>套餐设计合理</c:v>
                </c:pt>
                <c:pt idx="3">
                  <c:v>购买申请</c:v>
                </c:pt>
                <c:pt idx="4">
                  <c:v>物流配送</c:v>
                </c:pt>
                <c:pt idx="5">
                  <c:v>激活</c:v>
                </c:pt>
                <c:pt idx="7">
                  <c:v>上网体验</c:v>
                </c:pt>
                <c:pt idx="8">
                  <c:v>通话体验</c:v>
                </c:pt>
                <c:pt idx="9">
                  <c:v>充值及优惠</c:v>
                </c:pt>
                <c:pt idx="10">
                  <c:v>提醒</c:v>
                </c:pt>
                <c:pt idx="12">
                  <c:v>计费</c:v>
                </c:pt>
                <c:pt idx="13">
                  <c:v>营业厅服务</c:v>
                </c:pt>
                <c:pt idx="14">
                  <c:v>电渠服务</c:v>
                </c:pt>
                <c:pt idx="15">
                  <c:v>热线服务</c:v>
                </c:pt>
              </c:strCache>
            </c:strRef>
          </c:cat>
          <c:val>
            <c:numRef>
              <c:f>Sheet1!$D$2:$D$17</c:f>
              <c:numCache>
                <c:formatCode>0.0</c:formatCode>
                <c:ptCount val="16"/>
                <c:pt idx="0">
                  <c:v>6.4584851712731952</c:v>
                </c:pt>
                <c:pt idx="1">
                  <c:v>59.799260433174993</c:v>
                </c:pt>
                <c:pt idx="2">
                  <c:v>55.012117206433132</c:v>
                </c:pt>
                <c:pt idx="3">
                  <c:v>85.894941634241235</c:v>
                </c:pt>
                <c:pt idx="4">
                  <c:v>82.204081632652958</c:v>
                </c:pt>
                <c:pt idx="5">
                  <c:v>64.699140401146124</c:v>
                </c:pt>
                <c:pt idx="7">
                  <c:v>-10.465426715315523</c:v>
                </c:pt>
                <c:pt idx="8">
                  <c:v>8.0319825549700177</c:v>
                </c:pt>
                <c:pt idx="9">
                  <c:v>43.29710144927536</c:v>
                </c:pt>
                <c:pt idx="10">
                  <c:v>9.5890410958904102</c:v>
                </c:pt>
                <c:pt idx="12">
                  <c:v>-56.149732620321068</c:v>
                </c:pt>
                <c:pt idx="13">
                  <c:v>66.724286949006327</c:v>
                </c:pt>
                <c:pt idx="14">
                  <c:v>60.625761885412395</c:v>
                </c:pt>
                <c:pt idx="15">
                  <c:v>27.48498999332881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B-B200-4D88-AE70-6B5762252AC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大网18Q1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zh-CN" altLang="en-US" sz="600" b="0" i="0" u="none" strike="noStrike" kern="1200" baseline="0">
                    <a:solidFill>
                      <a:schemeClr val="accent2"/>
                    </a:solidFill>
                    <a:latin typeface="+mn-lt"/>
                    <a:ea typeface="微软雅黑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整体</c:v>
                </c:pt>
                <c:pt idx="1">
                  <c:v>价格水平合理</c:v>
                </c:pt>
                <c:pt idx="2">
                  <c:v>套餐设计合理</c:v>
                </c:pt>
                <c:pt idx="3">
                  <c:v>购买申请</c:v>
                </c:pt>
                <c:pt idx="4">
                  <c:v>物流配送</c:v>
                </c:pt>
                <c:pt idx="5">
                  <c:v>激活</c:v>
                </c:pt>
                <c:pt idx="7">
                  <c:v>上网体验</c:v>
                </c:pt>
                <c:pt idx="8">
                  <c:v>通话体验</c:v>
                </c:pt>
                <c:pt idx="9">
                  <c:v>充值及优惠</c:v>
                </c:pt>
                <c:pt idx="10">
                  <c:v>提醒</c:v>
                </c:pt>
                <c:pt idx="12">
                  <c:v>计费</c:v>
                </c:pt>
                <c:pt idx="13">
                  <c:v>营业厅服务</c:v>
                </c:pt>
                <c:pt idx="14">
                  <c:v>电渠服务</c:v>
                </c:pt>
                <c:pt idx="15">
                  <c:v>热线服务</c:v>
                </c:pt>
              </c:strCache>
            </c:strRef>
          </c:cat>
          <c:val>
            <c:numRef>
              <c:f>Sheet1!$E$2:$E$17</c:f>
              <c:numCache>
                <c:formatCode>0.0</c:formatCode>
                <c:ptCount val="16"/>
                <c:pt idx="0">
                  <c:v>5.0181394845137532</c:v>
                </c:pt>
                <c:pt idx="1">
                  <c:v>28.894875616187168</c:v>
                </c:pt>
                <c:pt idx="2">
                  <c:v>22.185736275012715</c:v>
                </c:pt>
                <c:pt idx="7">
                  <c:v>-4.9018366054464853</c:v>
                </c:pt>
                <c:pt idx="8">
                  <c:v>3.6015448986160292</c:v>
                </c:pt>
                <c:pt idx="9">
                  <c:v>15.80207501995212</c:v>
                </c:pt>
                <c:pt idx="10">
                  <c:v>8.1057461219139224</c:v>
                </c:pt>
                <c:pt idx="12">
                  <c:v>-40.092165898617509</c:v>
                </c:pt>
                <c:pt idx="13">
                  <c:v>48.129851799576571</c:v>
                </c:pt>
                <c:pt idx="14">
                  <c:v>53.046970490658275</c:v>
                </c:pt>
                <c:pt idx="15">
                  <c:v>31.382696390658172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63F-4DEB-BB6C-8CFE2DC12A9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20"/>
        <c:axId val="249321344"/>
        <c:axId val="249322880"/>
      </c:barChart>
      <c:dateAx>
        <c:axId val="2493213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49322880"/>
        <c:crosses val="autoZero"/>
        <c:auto val="0"/>
        <c:lblOffset val="100"/>
        <c:baseTimeUnit val="days"/>
      </c:dateAx>
      <c:valAx>
        <c:axId val="249322880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249321344"/>
        <c:crosses val="autoZero"/>
        <c:crossBetween val="between"/>
        <c:majorUnit val="10"/>
      </c:valAx>
    </c:plotArea>
    <c:legend>
      <c:legendPos val="l"/>
      <c:layout>
        <c:manualLayout>
          <c:xMode val="edge"/>
          <c:yMode val="edge"/>
          <c:x val="3.0254684890310087E-2"/>
          <c:y val="0.29094561966870958"/>
          <c:w val="8.4015830585200152E-2"/>
          <c:h val="0.42152326163081777"/>
        </c:manualLayout>
      </c:layout>
      <c:overlay val="0"/>
      <c:txPr>
        <a:bodyPr/>
        <a:lstStyle/>
        <a:p>
          <a:pPr>
            <a:defRPr sz="800"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83748157327012"/>
          <c:y val="9.6291103791057264E-2"/>
          <c:w val="0.48482584830103398"/>
          <c:h val="0.8074177924178856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nps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600"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购买申请规则</c:v>
                </c:pt>
                <c:pt idx="1">
                  <c:v>线上购买申请便捷性</c:v>
                </c:pt>
                <c:pt idx="2">
                  <c:v>营业厅购买申请便捷性</c:v>
                </c:pt>
              </c:strCache>
            </c:strRef>
          </c:cat>
          <c:val>
            <c:numRef>
              <c:f>Sheet1!$B$2:$B$4</c:f>
              <c:numCache>
                <c:formatCode>0.0</c:formatCode>
                <c:ptCount val="3"/>
                <c:pt idx="0">
                  <c:v>40.322580645161288</c:v>
                </c:pt>
                <c:pt idx="1">
                  <c:v>92.909896602658748</c:v>
                </c:pt>
                <c:pt idx="2">
                  <c:v>88.257575757575751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4BB-43D8-B841-244C105BC9F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49185024"/>
        <c:axId val="249187712"/>
      </c:barChart>
      <c:catAx>
        <c:axId val="24918502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txPr>
          <a:bodyPr/>
          <a:lstStyle/>
          <a:p>
            <a:pPr>
              <a:defRPr sz="8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249187712"/>
        <c:crosses val="autoZero"/>
        <c:auto val="1"/>
        <c:lblAlgn val="ctr"/>
        <c:lblOffset val="100"/>
        <c:noMultiLvlLbl val="0"/>
      </c:catAx>
      <c:valAx>
        <c:axId val="249187712"/>
        <c:scaling>
          <c:orientation val="minMax"/>
        </c:scaling>
        <c:delete val="1"/>
        <c:axPos val="t"/>
        <c:numFmt formatCode="0.0" sourceLinked="1"/>
        <c:majorTickMark val="out"/>
        <c:minorTickMark val="none"/>
        <c:tickLblPos val="nextTo"/>
        <c:crossAx val="2491850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83748157327012"/>
          <c:y val="9.6291103791057264E-2"/>
          <c:w val="0.48482584830103398"/>
          <c:h val="0.8074177924178856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nps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600"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线上激活简便</c:v>
                </c:pt>
                <c:pt idx="1">
                  <c:v>营业厅激活简便</c:v>
                </c:pt>
              </c:strCache>
            </c:strRef>
          </c:cat>
          <c:val>
            <c:numRef>
              <c:f>Sheet1!$B$2:$B$3</c:f>
              <c:numCache>
                <c:formatCode>0.0</c:formatCode>
                <c:ptCount val="2"/>
                <c:pt idx="0">
                  <c:v>62.076583210603829</c:v>
                </c:pt>
                <c:pt idx="1">
                  <c:v>73.076923076923052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CD6-4547-A873-4B53CEBEFED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49220096"/>
        <c:axId val="249223040"/>
      </c:barChart>
      <c:catAx>
        <c:axId val="249220096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txPr>
          <a:bodyPr/>
          <a:lstStyle/>
          <a:p>
            <a:pPr>
              <a:defRPr sz="8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249223040"/>
        <c:crosses val="autoZero"/>
        <c:auto val="1"/>
        <c:lblAlgn val="ctr"/>
        <c:lblOffset val="100"/>
        <c:noMultiLvlLbl val="0"/>
      </c:catAx>
      <c:valAx>
        <c:axId val="249223040"/>
        <c:scaling>
          <c:orientation val="minMax"/>
        </c:scaling>
        <c:delete val="1"/>
        <c:axPos val="t"/>
        <c:numFmt formatCode="0.0" sourceLinked="1"/>
        <c:majorTickMark val="out"/>
        <c:minorTickMark val="none"/>
        <c:tickLblPos val="nextTo"/>
        <c:crossAx val="2492200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391810602003327E-2"/>
          <c:y val="7.3949110096303228E-2"/>
          <c:w val="0.75312011287316438"/>
          <c:h val="0.737816791476743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中国移动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Sheet1!$B$2:$B$6</c:f>
              <c:numCache>
                <c:formatCode>0.0_ ;[Red]\-0.0\ </c:formatCode>
                <c:ptCount val="5"/>
                <c:pt idx="0">
                  <c:v>28.4</c:v>
                </c:pt>
                <c:pt idx="1">
                  <c:v>23.42241056242613</c:v>
                </c:pt>
                <c:pt idx="2">
                  <c:v>24.157417335613061</c:v>
                </c:pt>
                <c:pt idx="3" formatCode="General">
                  <c:v>26.9</c:v>
                </c:pt>
                <c:pt idx="4" formatCode="0.0_ ">
                  <c:v>23.776182515488248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0D0-4636-B4CE-661F58F324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中国电信</c:v>
                </c:pt>
              </c:strCache>
            </c:strRef>
          </c:tx>
          <c:spPr>
            <a:ln>
              <a:solidFill>
                <a:srgbClr val="9BBB59"/>
              </a:solidFill>
            </a:ln>
          </c:spPr>
          <c:marker>
            <c:spPr>
              <a:solidFill>
                <a:srgbClr val="B4CA87"/>
              </a:solidFill>
              <a:ln>
                <a:solidFill>
                  <a:srgbClr val="9BBB59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Sheet1!$C$2:$C$6</c:f>
              <c:numCache>
                <c:formatCode>0.0_ ;[Red]\-0.0\ </c:formatCode>
                <c:ptCount val="5"/>
                <c:pt idx="0">
                  <c:v>14.1</c:v>
                </c:pt>
                <c:pt idx="1">
                  <c:v>13.913418668200778</c:v>
                </c:pt>
                <c:pt idx="2">
                  <c:v>14.37929243377388</c:v>
                </c:pt>
                <c:pt idx="3" formatCode="General">
                  <c:v>17.899999999999999</c:v>
                </c:pt>
                <c:pt idx="4" formatCode="0.0_ ">
                  <c:v>16.501676197988562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0D0-4636-B4CE-661F58F324F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中国联通</c:v>
                </c:pt>
              </c:strCache>
            </c:strRef>
          </c:tx>
          <c:spPr>
            <a:ln>
              <a:solidFill>
                <a:srgbClr val="C0504D"/>
              </a:solidFill>
            </a:ln>
          </c:spPr>
          <c:marker>
            <c:spPr>
              <a:solidFill>
                <a:srgbClr val="C0504D"/>
              </a:solidFill>
              <a:ln>
                <a:solidFill>
                  <a:srgbClr val="C0504D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Sheet1!$D$2:$D$6</c:f>
              <c:numCache>
                <c:formatCode>0.0_ ;[Red]\-0.0\ </c:formatCode>
                <c:ptCount val="5"/>
                <c:pt idx="0">
                  <c:v>-1.2</c:v>
                </c:pt>
                <c:pt idx="1">
                  <c:v>-0.5</c:v>
                </c:pt>
                <c:pt idx="2">
                  <c:v>0.6</c:v>
                </c:pt>
                <c:pt idx="3">
                  <c:v>5</c:v>
                </c:pt>
                <c:pt idx="4" formatCode="0.0_ ">
                  <c:v>5.0181394845137532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0D0-4636-B4CE-661F58F324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578304"/>
        <c:axId val="196731648"/>
      </c:lineChart>
      <c:catAx>
        <c:axId val="196578304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one"/>
        <c:crossAx val="196731648"/>
        <c:crosses val="autoZero"/>
        <c:auto val="1"/>
        <c:lblAlgn val="ctr"/>
        <c:lblOffset val="100"/>
        <c:noMultiLvlLbl val="0"/>
      </c:catAx>
      <c:valAx>
        <c:axId val="196731648"/>
        <c:scaling>
          <c:orientation val="minMax"/>
          <c:max val="30"/>
          <c:min val="-6"/>
        </c:scaling>
        <c:delete val="1"/>
        <c:axPos val="l"/>
        <c:numFmt formatCode="0.0_ ;[Red]\-0.0\ " sourceLinked="1"/>
        <c:majorTickMark val="out"/>
        <c:minorTickMark val="none"/>
        <c:tickLblPos val="none"/>
        <c:crossAx val="1965783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939479072997781E-2"/>
          <c:y val="0.10422255001158322"/>
          <c:w val="0.93706052092699454"/>
          <c:h val="0.7749733637283466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纯语音用户</c:v>
                </c:pt>
              </c:strCache>
            </c:strRef>
          </c:tx>
          <c:spPr>
            <a:ln w="28575" cap="rnd" cmpd="sng" algn="ctr">
              <a:solidFill>
                <a:schemeClr val="accent2">
                  <a:lumMod val="7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Q1 17</c:v>
                </c:pt>
                <c:pt idx="1">
                  <c:v>Q2 17</c:v>
                </c:pt>
                <c:pt idx="2">
                  <c:v>Q3 17</c:v>
                </c:pt>
                <c:pt idx="3">
                  <c:v>Q4 17</c:v>
                </c:pt>
                <c:pt idx="4">
                  <c:v>Q1 17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11.2</c:v>
                </c:pt>
                <c:pt idx="1">
                  <c:v>17.2</c:v>
                </c:pt>
                <c:pt idx="2">
                  <c:v>17.399999999999999</c:v>
                </c:pt>
                <c:pt idx="3">
                  <c:v>23.2</c:v>
                </c:pt>
                <c:pt idx="4" formatCode="0.0_ ;[Red]\-0.0\ ">
                  <c:v>17.145932646470829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266-477B-955F-C06A89FCF5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有流量4G用户</c:v>
                </c:pt>
              </c:strCache>
            </c:strRef>
          </c:tx>
          <c:spPr>
            <a:ln w="28575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Q1 17</c:v>
                </c:pt>
                <c:pt idx="1">
                  <c:v>Q2 17</c:v>
                </c:pt>
                <c:pt idx="2">
                  <c:v>Q3 17</c:v>
                </c:pt>
                <c:pt idx="3">
                  <c:v>Q4 17</c:v>
                </c:pt>
                <c:pt idx="4">
                  <c:v>Q1 17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-4.5</c:v>
                </c:pt>
                <c:pt idx="1">
                  <c:v>-3.2</c:v>
                </c:pt>
                <c:pt idx="2">
                  <c:v>-1.8</c:v>
                </c:pt>
                <c:pt idx="3">
                  <c:v>2.1</c:v>
                </c:pt>
                <c:pt idx="4" formatCode="0.0_ ;[Red]\-0.0\ ">
                  <c:v>3.6002259770941403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266-477B-955F-C06A89FCF5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有流量非4G用户</c:v>
                </c:pt>
              </c:strCache>
            </c:strRef>
          </c:tx>
          <c:spPr>
            <a:ln w="28575" cap="rnd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tx2">
                  <a:lumMod val="60000"/>
                  <a:lumOff val="40000"/>
                </a:schemeClr>
              </a:solidFill>
              <a:ln w="9525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Q1 17</c:v>
                </c:pt>
                <c:pt idx="1">
                  <c:v>Q2 17</c:v>
                </c:pt>
                <c:pt idx="2">
                  <c:v>Q3 17</c:v>
                </c:pt>
                <c:pt idx="3">
                  <c:v>Q4 17</c:v>
                </c:pt>
                <c:pt idx="4">
                  <c:v>Q1 17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-6.4</c:v>
                </c:pt>
                <c:pt idx="1">
                  <c:v>-2.9</c:v>
                </c:pt>
                <c:pt idx="2">
                  <c:v>0</c:v>
                </c:pt>
                <c:pt idx="3">
                  <c:v>8.1</c:v>
                </c:pt>
                <c:pt idx="4" formatCode="0.0_ ;[Red]\-0.0\ ">
                  <c:v>5.4600267976775374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266-477B-955F-C06A89FCF5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423936"/>
        <c:axId val="204425088"/>
      </c:lineChart>
      <c:catAx>
        <c:axId val="20442393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204425088"/>
        <c:crosses val="autoZero"/>
        <c:auto val="1"/>
        <c:lblAlgn val="ctr"/>
        <c:lblOffset val="100"/>
        <c:noMultiLvlLbl val="0"/>
      </c:catAx>
      <c:valAx>
        <c:axId val="2044250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204423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1.010289807831235E-2"/>
          <c:y val="1.2385561555997123E-2"/>
          <c:w val="0.98989710192168756"/>
          <c:h val="0.215838402555135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7562019330626549"/>
          <c:w val="0.98450995093647642"/>
          <c:h val="0.737816791476743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2I2C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Avg 16</c:v>
                </c:pt>
                <c:pt idx="1">
                  <c:v>Q1 17</c:v>
                </c:pt>
                <c:pt idx="2">
                  <c:v>Q2 17</c:v>
                </c:pt>
                <c:pt idx="3">
                  <c:v>Q3 17</c:v>
                </c:pt>
                <c:pt idx="4">
                  <c:v>Q4 17</c:v>
                </c:pt>
                <c:pt idx="5">
                  <c:v>Q1 18</c:v>
                </c:pt>
              </c:strCache>
            </c:strRef>
          </c:cat>
          <c:val>
            <c:numRef>
              <c:f>Sheet1!$B$2:$B$7</c:f>
              <c:numCache>
                <c:formatCode>0.0_ </c:formatCode>
                <c:ptCount val="6"/>
                <c:pt idx="1">
                  <c:v>31.8</c:v>
                </c:pt>
                <c:pt idx="2">
                  <c:v>11.9</c:v>
                </c:pt>
                <c:pt idx="3">
                  <c:v>9.8000000000000007</c:v>
                </c:pt>
                <c:pt idx="4">
                  <c:v>9.9289967934035719</c:v>
                </c:pt>
                <c:pt idx="5" formatCode="0.0">
                  <c:v>6.4584851712731952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25F-4D1F-8E05-98D9B4DBEE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非2I2C</c:v>
                </c:pt>
              </c:strCache>
            </c:strRef>
          </c:tx>
          <c:spPr>
            <a:ln>
              <a:solidFill>
                <a:srgbClr val="9BBB59"/>
              </a:solidFill>
            </a:ln>
          </c:spPr>
          <c:marker>
            <c:spPr>
              <a:solidFill>
                <a:srgbClr val="B4CA87"/>
              </a:solidFill>
              <a:ln>
                <a:solidFill>
                  <a:srgbClr val="9BBB59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Avg 16</c:v>
                </c:pt>
                <c:pt idx="1">
                  <c:v>Q1 17</c:v>
                </c:pt>
                <c:pt idx="2">
                  <c:v>Q2 17</c:v>
                </c:pt>
                <c:pt idx="3">
                  <c:v>Q3 17</c:v>
                </c:pt>
                <c:pt idx="4">
                  <c:v>Q4 17</c:v>
                </c:pt>
                <c:pt idx="5">
                  <c:v>Q1 18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2" formatCode="0.0_ ">
                  <c:v>-1</c:v>
                </c:pt>
                <c:pt idx="3" formatCode="0.0_ ">
                  <c:v>-0.60000000000000064</c:v>
                </c:pt>
                <c:pt idx="4" formatCode="0.0_ ">
                  <c:v>3.9884798760860622</c:v>
                </c:pt>
                <c:pt idx="5" formatCode="0.0">
                  <c:v>4.5596502186133714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25F-4D1F-8E05-98D9B4DBEE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573632"/>
        <c:axId val="213575168"/>
      </c:lineChart>
      <c:catAx>
        <c:axId val="21357363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213575168"/>
        <c:crosses val="autoZero"/>
        <c:auto val="1"/>
        <c:lblAlgn val="ctr"/>
        <c:lblOffset val="100"/>
        <c:noMultiLvlLbl val="0"/>
      </c:catAx>
      <c:valAx>
        <c:axId val="213575168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21357363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44004678831020488"/>
          <c:y val="9.3950145534524812E-2"/>
          <c:w val="0.36759044753837961"/>
          <c:h val="0.14724679411488739"/>
        </c:manualLayout>
      </c:layout>
      <c:overlay val="0"/>
      <c:txPr>
        <a:bodyPr/>
        <a:lstStyle/>
        <a:p>
          <a:pPr>
            <a:defRPr sz="1100">
              <a:latin typeface="微软雅黑" panose="020B0503020204020204" pitchFamily="34" charset="-122"/>
              <a:ea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5396647642511188E-2"/>
          <c:y val="0.32911875210234948"/>
          <c:w val="0.94920670471497759"/>
          <c:h val="0.591234271575094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Sheet1!$A$2:$A$22</c:f>
              <c:strCache>
                <c:ptCount val="21"/>
                <c:pt idx="0">
                  <c:v>广东</c:v>
                </c:pt>
                <c:pt idx="1">
                  <c:v>青海</c:v>
                </c:pt>
                <c:pt idx="2">
                  <c:v>上海</c:v>
                </c:pt>
                <c:pt idx="3">
                  <c:v>浙江</c:v>
                </c:pt>
                <c:pt idx="4">
                  <c:v>新疆</c:v>
                </c:pt>
                <c:pt idx="5">
                  <c:v>湖北</c:v>
                </c:pt>
                <c:pt idx="6">
                  <c:v>江苏</c:v>
                </c:pt>
                <c:pt idx="7">
                  <c:v>宁夏</c:v>
                </c:pt>
                <c:pt idx="8">
                  <c:v>云南</c:v>
                </c:pt>
                <c:pt idx="9">
                  <c:v>西藏</c:v>
                </c:pt>
                <c:pt idx="10">
                  <c:v>甘肃</c:v>
                </c:pt>
                <c:pt idx="11">
                  <c:v>贵州</c:v>
                </c:pt>
                <c:pt idx="12">
                  <c:v>海南</c:v>
                </c:pt>
                <c:pt idx="13">
                  <c:v>湖南</c:v>
                </c:pt>
                <c:pt idx="14">
                  <c:v>陕西</c:v>
                </c:pt>
                <c:pt idx="15">
                  <c:v>福建</c:v>
                </c:pt>
                <c:pt idx="16">
                  <c:v>安徽</c:v>
                </c:pt>
                <c:pt idx="17">
                  <c:v>重庆</c:v>
                </c:pt>
                <c:pt idx="18">
                  <c:v>四川</c:v>
                </c:pt>
                <c:pt idx="19">
                  <c:v>江西</c:v>
                </c:pt>
                <c:pt idx="20">
                  <c:v>广西</c:v>
                </c:pt>
              </c:strCache>
            </c:strRef>
          </c:cat>
          <c:val>
            <c:numRef>
              <c:f>Sheet1!$B$2:$B$22</c:f>
              <c:numCache>
                <c:formatCode>0.0_ </c:formatCode>
                <c:ptCount val="21"/>
                <c:pt idx="0">
                  <c:v>5.4302284293999303E-2</c:v>
                </c:pt>
                <c:pt idx="1">
                  <c:v>-2.4779844052905293</c:v>
                </c:pt>
                <c:pt idx="2">
                  <c:v>-2.6813518019751186</c:v>
                </c:pt>
                <c:pt idx="3">
                  <c:v>-2.8054861458159799</c:v>
                </c:pt>
                <c:pt idx="4">
                  <c:v>-4.8554282596835776</c:v>
                </c:pt>
                <c:pt idx="5">
                  <c:v>-6.745967096746039</c:v>
                </c:pt>
                <c:pt idx="6">
                  <c:v>-6.7794691004581429</c:v>
                </c:pt>
                <c:pt idx="7">
                  <c:v>-8.8218417518023546</c:v>
                </c:pt>
                <c:pt idx="8">
                  <c:v>-9.4248663214180457</c:v>
                </c:pt>
                <c:pt idx="9">
                  <c:v>-9.8936170212765955</c:v>
                </c:pt>
                <c:pt idx="10">
                  <c:v>-11.375320640000695</c:v>
                </c:pt>
                <c:pt idx="11">
                  <c:v>-14.047258043305046</c:v>
                </c:pt>
                <c:pt idx="12">
                  <c:v>-14.375491668454552</c:v>
                </c:pt>
                <c:pt idx="13">
                  <c:v>-14.744904410657837</c:v>
                </c:pt>
                <c:pt idx="14">
                  <c:v>-15.801331285202252</c:v>
                </c:pt>
                <c:pt idx="15">
                  <c:v>-19.379372602121418</c:v>
                </c:pt>
                <c:pt idx="16">
                  <c:v>-22.398196460980035</c:v>
                </c:pt>
                <c:pt idx="17">
                  <c:v>-23.57686365392043</c:v>
                </c:pt>
                <c:pt idx="18">
                  <c:v>-26.375556301017554</c:v>
                </c:pt>
                <c:pt idx="19">
                  <c:v>-27.716141929035484</c:v>
                </c:pt>
                <c:pt idx="20">
                  <c:v>-31.795031055900619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F9A-4894-8D6B-B7A8C5637B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Sheet1!$A$2:$A$22</c:f>
              <c:strCache>
                <c:ptCount val="21"/>
                <c:pt idx="0">
                  <c:v>广东</c:v>
                </c:pt>
                <c:pt idx="1">
                  <c:v>青海</c:v>
                </c:pt>
                <c:pt idx="2">
                  <c:v>上海</c:v>
                </c:pt>
                <c:pt idx="3">
                  <c:v>浙江</c:v>
                </c:pt>
                <c:pt idx="4">
                  <c:v>新疆</c:v>
                </c:pt>
                <c:pt idx="5">
                  <c:v>湖北</c:v>
                </c:pt>
                <c:pt idx="6">
                  <c:v>江苏</c:v>
                </c:pt>
                <c:pt idx="7">
                  <c:v>宁夏</c:v>
                </c:pt>
                <c:pt idx="8">
                  <c:v>云南</c:v>
                </c:pt>
                <c:pt idx="9">
                  <c:v>西藏</c:v>
                </c:pt>
                <c:pt idx="10">
                  <c:v>甘肃</c:v>
                </c:pt>
                <c:pt idx="11">
                  <c:v>贵州</c:v>
                </c:pt>
                <c:pt idx="12">
                  <c:v>海南</c:v>
                </c:pt>
                <c:pt idx="13">
                  <c:v>湖南</c:v>
                </c:pt>
                <c:pt idx="14">
                  <c:v>陕西</c:v>
                </c:pt>
                <c:pt idx="15">
                  <c:v>福建</c:v>
                </c:pt>
                <c:pt idx="16">
                  <c:v>安徽</c:v>
                </c:pt>
                <c:pt idx="17">
                  <c:v>重庆</c:v>
                </c:pt>
                <c:pt idx="18">
                  <c:v>四川</c:v>
                </c:pt>
                <c:pt idx="19">
                  <c:v>江西</c:v>
                </c:pt>
                <c:pt idx="20">
                  <c:v>广西</c:v>
                </c:pt>
              </c:strCache>
            </c:strRef>
          </c:cat>
          <c:val>
            <c:numRef>
              <c:f>Sheet1!$C$2:$C$22</c:f>
              <c:numCache>
                <c:formatCode>0.0_ </c:formatCode>
                <c:ptCount val="21"/>
                <c:pt idx="0">
                  <c:v>-3.3083665645649116</c:v>
                </c:pt>
                <c:pt idx="1">
                  <c:v>-7.1678512848551108</c:v>
                </c:pt>
                <c:pt idx="2">
                  <c:v>-10.714675374567808</c:v>
                </c:pt>
                <c:pt idx="3">
                  <c:v>-13.015570220664053</c:v>
                </c:pt>
                <c:pt idx="4">
                  <c:v>-10.287493133125803</c:v>
                </c:pt>
                <c:pt idx="5">
                  <c:v>-10.069739812895694</c:v>
                </c:pt>
                <c:pt idx="6">
                  <c:v>-6.081995455793864</c:v>
                </c:pt>
                <c:pt idx="7">
                  <c:v>-7.9124267653407347</c:v>
                </c:pt>
                <c:pt idx="8">
                  <c:v>-14.970135619422388</c:v>
                </c:pt>
                <c:pt idx="9">
                  <c:v>9.926662163466176</c:v>
                </c:pt>
                <c:pt idx="10">
                  <c:v>-7.2894783264108263</c:v>
                </c:pt>
                <c:pt idx="11">
                  <c:v>-15.408967726040897</c:v>
                </c:pt>
                <c:pt idx="12">
                  <c:v>-20.742446573323512</c:v>
                </c:pt>
                <c:pt idx="13">
                  <c:v>-6.9213896585837489</c:v>
                </c:pt>
                <c:pt idx="14">
                  <c:v>-18.430068946109472</c:v>
                </c:pt>
                <c:pt idx="15">
                  <c:v>-4.7556390977443606</c:v>
                </c:pt>
                <c:pt idx="16">
                  <c:v>-26.269214790195267</c:v>
                </c:pt>
                <c:pt idx="17">
                  <c:v>-18.909872734284612</c:v>
                </c:pt>
                <c:pt idx="18">
                  <c:v>-20.451073430042737</c:v>
                </c:pt>
                <c:pt idx="19">
                  <c:v>-27.161344537815125</c:v>
                </c:pt>
                <c:pt idx="20">
                  <c:v>-30.641192216778069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F9A-4894-8D6B-B7A8C5637B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686144"/>
        <c:axId val="213687680"/>
      </c:barChart>
      <c:lineChart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18Q1-17基准值</c:v>
                </c:pt>
              </c:strCache>
            </c:strRef>
          </c:tx>
          <c:spPr>
            <a:ln>
              <a:solidFill>
                <a:srgbClr val="F79646"/>
              </a:solidFill>
            </a:ln>
          </c:spPr>
          <c:marker>
            <c:spPr>
              <a:solidFill>
                <a:srgbClr val="F79646"/>
              </a:solidFill>
              <a:ln>
                <a:solidFill>
                  <a:srgbClr val="F79646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Sheet1!$A$2:$A$22</c:f>
              <c:strCache>
                <c:ptCount val="21"/>
                <c:pt idx="0">
                  <c:v>广东</c:v>
                </c:pt>
                <c:pt idx="1">
                  <c:v>青海</c:v>
                </c:pt>
                <c:pt idx="2">
                  <c:v>上海</c:v>
                </c:pt>
                <c:pt idx="3">
                  <c:v>浙江</c:v>
                </c:pt>
                <c:pt idx="4">
                  <c:v>新疆</c:v>
                </c:pt>
                <c:pt idx="5">
                  <c:v>湖北</c:v>
                </c:pt>
                <c:pt idx="6">
                  <c:v>江苏</c:v>
                </c:pt>
                <c:pt idx="7">
                  <c:v>宁夏</c:v>
                </c:pt>
                <c:pt idx="8">
                  <c:v>云南</c:v>
                </c:pt>
                <c:pt idx="9">
                  <c:v>西藏</c:v>
                </c:pt>
                <c:pt idx="10">
                  <c:v>甘肃</c:v>
                </c:pt>
                <c:pt idx="11">
                  <c:v>贵州</c:v>
                </c:pt>
                <c:pt idx="12">
                  <c:v>海南</c:v>
                </c:pt>
                <c:pt idx="13">
                  <c:v>湖南</c:v>
                </c:pt>
                <c:pt idx="14">
                  <c:v>陕西</c:v>
                </c:pt>
                <c:pt idx="15">
                  <c:v>福建</c:v>
                </c:pt>
                <c:pt idx="16">
                  <c:v>安徽</c:v>
                </c:pt>
                <c:pt idx="17">
                  <c:v>重庆</c:v>
                </c:pt>
                <c:pt idx="18">
                  <c:v>四川</c:v>
                </c:pt>
                <c:pt idx="19">
                  <c:v>江西</c:v>
                </c:pt>
                <c:pt idx="20">
                  <c:v>广西</c:v>
                </c:pt>
              </c:strCache>
            </c:strRef>
          </c:cat>
          <c:val>
            <c:numRef>
              <c:f>Sheet1!$D$2:$D$22</c:f>
              <c:numCache>
                <c:formatCode>0.0_ </c:formatCode>
                <c:ptCount val="21"/>
                <c:pt idx="0">
                  <c:v>0.63696147340317966</c:v>
                </c:pt>
                <c:pt idx="1">
                  <c:v>7.371162279053272</c:v>
                </c:pt>
                <c:pt idx="2">
                  <c:v>13.881445636107898</c:v>
                </c:pt>
                <c:pt idx="3">
                  <c:v>8.9934405669167585</c:v>
                </c:pt>
                <c:pt idx="4">
                  <c:v>1.9417362303035564</c:v>
                </c:pt>
                <c:pt idx="5">
                  <c:v>3.3928719625242394</c:v>
                </c:pt>
                <c:pt idx="6">
                  <c:v>6.6396269403923664</c:v>
                </c:pt>
                <c:pt idx="7">
                  <c:v>7.115433404945513</c:v>
                </c:pt>
                <c:pt idx="8">
                  <c:v>12.317004228556067</c:v>
                </c:pt>
                <c:pt idx="9">
                  <c:v>-5.845275403680529</c:v>
                </c:pt>
                <c:pt idx="10">
                  <c:v>0.80574536058238255</c:v>
                </c:pt>
                <c:pt idx="11">
                  <c:v>-3.2085857696372946</c:v>
                </c:pt>
                <c:pt idx="12">
                  <c:v>4.6795961304007108</c:v>
                </c:pt>
                <c:pt idx="13">
                  <c:v>-1.9552850232609345</c:v>
                </c:pt>
                <c:pt idx="14">
                  <c:v>0.16460526962928501</c:v>
                </c:pt>
                <c:pt idx="15">
                  <c:v>4.0418048288608404</c:v>
                </c:pt>
                <c:pt idx="16">
                  <c:v>-4.9828935547132707</c:v>
                </c:pt>
                <c:pt idx="17">
                  <c:v>-1.355903425183751</c:v>
                </c:pt>
                <c:pt idx="18">
                  <c:v>-7.8604932354454204</c:v>
                </c:pt>
                <c:pt idx="19">
                  <c:v>-2.7792593416941793</c:v>
                </c:pt>
                <c:pt idx="20">
                  <c:v>-18.503604323081127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F9A-4894-8D6B-B7A8C5637B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686144"/>
        <c:axId val="213687680"/>
      </c:lineChart>
      <c:catAx>
        <c:axId val="2136861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13687680"/>
        <c:crosses val="autoZero"/>
        <c:auto val="1"/>
        <c:lblAlgn val="ctr"/>
        <c:lblOffset val="100"/>
        <c:noMultiLvlLbl val="0"/>
      </c:catAx>
      <c:valAx>
        <c:axId val="213687680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21368614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58043810944228091"/>
          <c:y val="2.9629422249596388E-2"/>
          <c:w val="0.41956189055771909"/>
          <c:h val="0.11914035997924731"/>
        </c:manualLayout>
      </c:layout>
      <c:overlay val="0"/>
    </c:legend>
    <c:plotVisOnly val="1"/>
    <c:dispBlanksAs val="zero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5396647642511188E-2"/>
          <c:y val="0.26646133506930725"/>
          <c:w val="0.94920670471497759"/>
          <c:h val="0.542380843076236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rgbClr val="558ED5"/>
            </a:solidFill>
          </c:spPr>
          <c:invertIfNegative val="0"/>
          <c:cat>
            <c:strRef>
              <c:f>Sheet1!$A$2:$A$22</c:f>
              <c:strCache>
                <c:ptCount val="21"/>
                <c:pt idx="0">
                  <c:v>新疆</c:v>
                </c:pt>
                <c:pt idx="1">
                  <c:v>上海</c:v>
                </c:pt>
                <c:pt idx="2">
                  <c:v>甘肃</c:v>
                </c:pt>
                <c:pt idx="3">
                  <c:v>宁夏</c:v>
                </c:pt>
                <c:pt idx="4">
                  <c:v>西藏</c:v>
                </c:pt>
                <c:pt idx="5">
                  <c:v>海南</c:v>
                </c:pt>
                <c:pt idx="6">
                  <c:v>江苏</c:v>
                </c:pt>
                <c:pt idx="7">
                  <c:v>湖北</c:v>
                </c:pt>
                <c:pt idx="8">
                  <c:v>青海</c:v>
                </c:pt>
                <c:pt idx="9">
                  <c:v>四川</c:v>
                </c:pt>
                <c:pt idx="10">
                  <c:v>浙江</c:v>
                </c:pt>
                <c:pt idx="11">
                  <c:v>陕西</c:v>
                </c:pt>
                <c:pt idx="12">
                  <c:v>贵州</c:v>
                </c:pt>
                <c:pt idx="13">
                  <c:v>广东</c:v>
                </c:pt>
                <c:pt idx="14">
                  <c:v>云南</c:v>
                </c:pt>
                <c:pt idx="15">
                  <c:v>重庆</c:v>
                </c:pt>
                <c:pt idx="16">
                  <c:v>福建</c:v>
                </c:pt>
                <c:pt idx="17">
                  <c:v>广西</c:v>
                </c:pt>
                <c:pt idx="18">
                  <c:v>安徽</c:v>
                </c:pt>
                <c:pt idx="19">
                  <c:v>江西</c:v>
                </c:pt>
                <c:pt idx="20">
                  <c:v>湖南</c:v>
                </c:pt>
              </c:strCache>
            </c:strRef>
          </c:cat>
          <c:val>
            <c:numRef>
              <c:f>Sheet1!$B$2:$B$22</c:f>
              <c:numCache>
                <c:formatCode>0.0_ </c:formatCode>
                <c:ptCount val="21"/>
                <c:pt idx="0">
                  <c:v>-1.2144026186579353</c:v>
                </c:pt>
                <c:pt idx="1">
                  <c:v>-8.6813518019751186</c:v>
                </c:pt>
                <c:pt idx="2">
                  <c:v>-10.985999171702584</c:v>
                </c:pt>
                <c:pt idx="3">
                  <c:v>-11.991870570246158</c:v>
                </c:pt>
                <c:pt idx="4">
                  <c:v>-12.287234042553195</c:v>
                </c:pt>
                <c:pt idx="5">
                  <c:v>-13.742580276049489</c:v>
                </c:pt>
                <c:pt idx="6">
                  <c:v>-14.233223180980449</c:v>
                </c:pt>
                <c:pt idx="7">
                  <c:v>-15.929640566133793</c:v>
                </c:pt>
                <c:pt idx="8">
                  <c:v>-17.626048186611712</c:v>
                </c:pt>
                <c:pt idx="9">
                  <c:v>-19.175556301017558</c:v>
                </c:pt>
                <c:pt idx="10">
                  <c:v>-19.791437614526071</c:v>
                </c:pt>
                <c:pt idx="11">
                  <c:v>-22.539682539682545</c:v>
                </c:pt>
                <c:pt idx="12">
                  <c:v>-22.593583921899299</c:v>
                </c:pt>
                <c:pt idx="13">
                  <c:v>-22.916858010809957</c:v>
                </c:pt>
                <c:pt idx="14">
                  <c:v>-25.358932255483978</c:v>
                </c:pt>
                <c:pt idx="15">
                  <c:v>-26.243530320587098</c:v>
                </c:pt>
                <c:pt idx="16">
                  <c:v>-28.858045587903408</c:v>
                </c:pt>
                <c:pt idx="17">
                  <c:v>-30.397515527950311</c:v>
                </c:pt>
                <c:pt idx="18">
                  <c:v>-35.419975045372048</c:v>
                </c:pt>
                <c:pt idx="19">
                  <c:v>-40.819590204897551</c:v>
                </c:pt>
                <c:pt idx="20">
                  <c:v>-42.337859400873107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2FC-4FD8-8742-BC2ECAF449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Sheet1!$A$2:$A$22</c:f>
              <c:strCache>
                <c:ptCount val="21"/>
                <c:pt idx="0">
                  <c:v>新疆</c:v>
                </c:pt>
                <c:pt idx="1">
                  <c:v>上海</c:v>
                </c:pt>
                <c:pt idx="2">
                  <c:v>甘肃</c:v>
                </c:pt>
                <c:pt idx="3">
                  <c:v>宁夏</c:v>
                </c:pt>
                <c:pt idx="4">
                  <c:v>西藏</c:v>
                </c:pt>
                <c:pt idx="5">
                  <c:v>海南</c:v>
                </c:pt>
                <c:pt idx="6">
                  <c:v>江苏</c:v>
                </c:pt>
                <c:pt idx="7">
                  <c:v>湖北</c:v>
                </c:pt>
                <c:pt idx="8">
                  <c:v>青海</c:v>
                </c:pt>
                <c:pt idx="9">
                  <c:v>四川</c:v>
                </c:pt>
                <c:pt idx="10">
                  <c:v>浙江</c:v>
                </c:pt>
                <c:pt idx="11">
                  <c:v>陕西</c:v>
                </c:pt>
                <c:pt idx="12">
                  <c:v>贵州</c:v>
                </c:pt>
                <c:pt idx="13">
                  <c:v>广东</c:v>
                </c:pt>
                <c:pt idx="14">
                  <c:v>云南</c:v>
                </c:pt>
                <c:pt idx="15">
                  <c:v>重庆</c:v>
                </c:pt>
                <c:pt idx="16">
                  <c:v>福建</c:v>
                </c:pt>
                <c:pt idx="17">
                  <c:v>广西</c:v>
                </c:pt>
                <c:pt idx="18">
                  <c:v>安徽</c:v>
                </c:pt>
                <c:pt idx="19">
                  <c:v>江西</c:v>
                </c:pt>
                <c:pt idx="20">
                  <c:v>湖南</c:v>
                </c:pt>
              </c:strCache>
            </c:strRef>
          </c:cat>
          <c:val>
            <c:numRef>
              <c:f>Sheet1!$C$2:$C$22</c:f>
              <c:numCache>
                <c:formatCode>0.0_ </c:formatCode>
                <c:ptCount val="21"/>
                <c:pt idx="0">
                  <c:v>-13.543307086614174</c:v>
                </c:pt>
                <c:pt idx="1">
                  <c:v>-14.614675374567808</c:v>
                </c:pt>
                <c:pt idx="2">
                  <c:v>-13.588690924836023</c:v>
                </c:pt>
                <c:pt idx="3">
                  <c:v>-18.564600678384213</c:v>
                </c:pt>
                <c:pt idx="4">
                  <c:v>-1.2361285342082429</c:v>
                </c:pt>
                <c:pt idx="5">
                  <c:v>-18.785924834193072</c:v>
                </c:pt>
                <c:pt idx="6">
                  <c:v>-17.734888017777337</c:v>
                </c:pt>
                <c:pt idx="7">
                  <c:v>-19.754779182974435</c:v>
                </c:pt>
                <c:pt idx="8">
                  <c:v>-17.490431930016399</c:v>
                </c:pt>
                <c:pt idx="9">
                  <c:v>-22.136466688469707</c:v>
                </c:pt>
                <c:pt idx="10">
                  <c:v>-19.16941637451021</c:v>
                </c:pt>
                <c:pt idx="11">
                  <c:v>-31.256155902631207</c:v>
                </c:pt>
                <c:pt idx="12">
                  <c:v>-26.872382360187238</c:v>
                </c:pt>
                <c:pt idx="13">
                  <c:v>-20.128879385077735</c:v>
                </c:pt>
                <c:pt idx="14">
                  <c:v>-34.067879980324641</c:v>
                </c:pt>
                <c:pt idx="15">
                  <c:v>-18.409872734284612</c:v>
                </c:pt>
                <c:pt idx="16">
                  <c:v>-9.5175438596491251</c:v>
                </c:pt>
                <c:pt idx="17">
                  <c:v>-28.987648909691458</c:v>
                </c:pt>
                <c:pt idx="18">
                  <c:v>-40.614042376402161</c:v>
                </c:pt>
                <c:pt idx="19">
                  <c:v>-41.961344537815123</c:v>
                </c:pt>
                <c:pt idx="20">
                  <c:v>-31.882019579843597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2FC-4FD8-8742-BC2ECAF449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3255936"/>
        <c:axId val="223270016"/>
      </c:barChart>
      <c:lineChart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18Q1-17基准值</c:v>
                </c:pt>
              </c:strCache>
            </c:strRef>
          </c:tx>
          <c:spPr>
            <a:ln>
              <a:solidFill>
                <a:srgbClr val="F79646"/>
              </a:solidFill>
            </a:ln>
          </c:spPr>
          <c:marker>
            <c:spPr>
              <a:solidFill>
                <a:srgbClr val="F79646"/>
              </a:solidFill>
              <a:ln>
                <a:solidFill>
                  <a:srgbClr val="F79646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Sheet1!$A$2:$A$22</c:f>
              <c:strCache>
                <c:ptCount val="21"/>
                <c:pt idx="0">
                  <c:v>新疆</c:v>
                </c:pt>
                <c:pt idx="1">
                  <c:v>上海</c:v>
                </c:pt>
                <c:pt idx="2">
                  <c:v>甘肃</c:v>
                </c:pt>
                <c:pt idx="3">
                  <c:v>宁夏</c:v>
                </c:pt>
                <c:pt idx="4">
                  <c:v>西藏</c:v>
                </c:pt>
                <c:pt idx="5">
                  <c:v>海南</c:v>
                </c:pt>
                <c:pt idx="6">
                  <c:v>江苏</c:v>
                </c:pt>
                <c:pt idx="7">
                  <c:v>湖北</c:v>
                </c:pt>
                <c:pt idx="8">
                  <c:v>青海</c:v>
                </c:pt>
                <c:pt idx="9">
                  <c:v>四川</c:v>
                </c:pt>
                <c:pt idx="10">
                  <c:v>浙江</c:v>
                </c:pt>
                <c:pt idx="11">
                  <c:v>陕西</c:v>
                </c:pt>
                <c:pt idx="12">
                  <c:v>贵州</c:v>
                </c:pt>
                <c:pt idx="13">
                  <c:v>广东</c:v>
                </c:pt>
                <c:pt idx="14">
                  <c:v>云南</c:v>
                </c:pt>
                <c:pt idx="15">
                  <c:v>重庆</c:v>
                </c:pt>
                <c:pt idx="16">
                  <c:v>福建</c:v>
                </c:pt>
                <c:pt idx="17">
                  <c:v>广西</c:v>
                </c:pt>
                <c:pt idx="18">
                  <c:v>安徽</c:v>
                </c:pt>
                <c:pt idx="19">
                  <c:v>江西</c:v>
                </c:pt>
                <c:pt idx="20">
                  <c:v>湖南</c:v>
                </c:pt>
              </c:strCache>
            </c:strRef>
          </c:cat>
          <c:val>
            <c:numRef>
              <c:f>Sheet1!$D$2:$D$22</c:f>
              <c:numCache>
                <c:formatCode>0.0_ </c:formatCode>
                <c:ptCount val="21"/>
                <c:pt idx="0">
                  <c:v>5.3528939853652346</c:v>
                </c:pt>
                <c:pt idx="1">
                  <c:v>14.705869599241538</c:v>
                </c:pt>
                <c:pt idx="2">
                  <c:v>3.4785313958096289</c:v>
                </c:pt>
                <c:pt idx="3">
                  <c:v>11.093666738611494</c:v>
                </c:pt>
                <c:pt idx="4">
                  <c:v>-5.0541658681375496</c:v>
                </c:pt>
                <c:pt idx="5">
                  <c:v>9.917303715976475</c:v>
                </c:pt>
                <c:pt idx="6">
                  <c:v>16.918920297697255</c:v>
                </c:pt>
                <c:pt idx="7">
                  <c:v>6.7551302516666691</c:v>
                </c:pt>
                <c:pt idx="8">
                  <c:v>3.1699530909708677</c:v>
                </c:pt>
                <c:pt idx="9">
                  <c:v>1.2683457158654399</c:v>
                </c:pt>
                <c:pt idx="10">
                  <c:v>12.887974885981453</c:v>
                </c:pt>
                <c:pt idx="11">
                  <c:v>7.7378482180475423</c:v>
                </c:pt>
                <c:pt idx="12">
                  <c:v>5.2359141297990526</c:v>
                </c:pt>
                <c:pt idx="13">
                  <c:v>-0.64189112939308757</c:v>
                </c:pt>
                <c:pt idx="14">
                  <c:v>14.829053582710685</c:v>
                </c:pt>
                <c:pt idx="15">
                  <c:v>1.8774299081495798</c:v>
                </c:pt>
                <c:pt idx="16">
                  <c:v>0.19805247799948589</c:v>
                </c:pt>
                <c:pt idx="17">
                  <c:v>-10.806876196705627</c:v>
                </c:pt>
                <c:pt idx="18">
                  <c:v>1.9953278608947187</c:v>
                </c:pt>
                <c:pt idx="19">
                  <c:v>8.0506257157770875</c:v>
                </c:pt>
                <c:pt idx="20">
                  <c:v>-4.8238305646573068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2FC-4FD8-8742-BC2ECAF449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255936"/>
        <c:axId val="223270016"/>
      </c:lineChart>
      <c:catAx>
        <c:axId val="2232559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23270016"/>
        <c:crosses val="autoZero"/>
        <c:auto val="1"/>
        <c:lblAlgn val="ctr"/>
        <c:lblOffset val="100"/>
        <c:noMultiLvlLbl val="0"/>
      </c:catAx>
      <c:valAx>
        <c:axId val="223270016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22325593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59658125127483164"/>
          <c:y val="4.7789455463614162E-2"/>
          <c:w val="0.40341874872516825"/>
          <c:h val="9.9198240946657662E-2"/>
        </c:manualLayout>
      </c:layout>
      <c:overlay val="0"/>
    </c:legend>
    <c:plotVisOnly val="1"/>
    <c:dispBlanksAs val="zero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85419-3B7C-4EB1-AA74-891FB48D5280}" type="datetimeFigureOut">
              <a:rPr lang="zh-CN" altLang="en-US" smtClean="0"/>
              <a:pPr/>
              <a:t>2018-5-10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70F57-BC70-4C08-9806-F2726DF231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78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436366-BE83-4974-8723-C48100A777D2}" type="slidenum">
              <a:rPr kumimoji="0" lang="zh-CN" altLang="en-US">
                <a:solidFill>
                  <a:srgbClr val="0000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kumimoji="0" lang="en-US" altLang="zh-CN" dirty="0">
              <a:solidFill>
                <a:srgbClr val="0000FF"/>
              </a:solidFill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480" y="4343694"/>
            <a:ext cx="5487042" cy="4113922"/>
          </a:xfrm>
          <a:prstGeom prst="rect">
            <a:avLst/>
          </a:prstGeo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148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2839CC-AD33-40F8-B603-F8A3C64E09A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576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0F57-BC70-4C08-9806-F2726DF2317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605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2839CC-AD33-40F8-B603-F8A3C64E09A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576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0F57-BC70-4C08-9806-F2726DF2317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021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2839CC-AD33-40F8-B603-F8A3C64E09AC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576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0F57-BC70-4C08-9806-F2726DF2317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30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24252-A6E0-4D54-A76A-D80DE1D4712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37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线下体验不错，扫码等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0F57-BC70-4C08-9806-F2726DF2317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813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436366-BE83-4974-8723-C48100A777D2}" type="slidenum">
              <a:rPr kumimoji="0" lang="zh-CN" altLang="en-US">
                <a:solidFill>
                  <a:srgbClr val="0000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kumimoji="0" lang="en-US" altLang="zh-CN" dirty="0">
              <a:solidFill>
                <a:srgbClr val="0000FF"/>
              </a:solidFill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480" y="4343694"/>
            <a:ext cx="5487042" cy="4113922"/>
          </a:xfrm>
          <a:prstGeom prst="rect">
            <a:avLst/>
          </a:prstGeo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>
                <a:latin typeface="Arial" charset="0"/>
                <a:cs typeface="Arial" charset="0"/>
              </a:rPr>
              <a:t>1.</a:t>
            </a:r>
            <a:r>
              <a:rPr lang="zh-CN" altLang="en-US" dirty="0">
                <a:latin typeface="Arial" charset="0"/>
                <a:cs typeface="Arial" charset="0"/>
              </a:rPr>
              <a:t>概述</a:t>
            </a:r>
            <a:endParaRPr lang="en-US" altLang="zh-CN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latin typeface="Arial" charset="0"/>
                <a:cs typeface="Arial" charset="0"/>
              </a:rPr>
              <a:t>专门独立的专题，对这个活动客户感知评估，工作方法：用户调查、投诉分析、舆情、投诉。样本量，分布多少个省</a:t>
            </a:r>
            <a:endParaRPr lang="en-US" altLang="zh-CN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latin typeface="Arial" charset="0"/>
                <a:cs typeface="Arial" charset="0"/>
              </a:rPr>
              <a:t>2.</a:t>
            </a:r>
            <a:r>
              <a:rPr lang="zh-CN" altLang="en-US" dirty="0">
                <a:latin typeface="Arial" charset="0"/>
                <a:cs typeface="Arial" charset="0"/>
              </a:rPr>
              <a:t>总体评价</a:t>
            </a:r>
            <a:r>
              <a:rPr lang="en-US" altLang="zh-CN" dirty="0">
                <a:latin typeface="Arial" charset="0"/>
                <a:cs typeface="Arial" charset="0"/>
              </a:rPr>
              <a:t>NPS</a:t>
            </a:r>
            <a:r>
              <a:rPr lang="zh-CN" altLang="en-US" dirty="0">
                <a:latin typeface="Arial" charset="0"/>
                <a:cs typeface="Arial" charset="0"/>
              </a:rPr>
              <a:t>。</a:t>
            </a:r>
            <a:r>
              <a:rPr lang="en-US" altLang="zh-CN" dirty="0">
                <a:latin typeface="Arial" charset="0"/>
                <a:cs typeface="Arial" charset="0"/>
              </a:rPr>
              <a:t>1ro2</a:t>
            </a:r>
            <a:r>
              <a:rPr lang="zh-CN" altLang="en-US" dirty="0">
                <a:latin typeface="Arial" charset="0"/>
                <a:cs typeface="Arial" charset="0"/>
              </a:rPr>
              <a:t>页</a:t>
            </a:r>
            <a:r>
              <a:rPr lang="en-US" altLang="zh-CN" dirty="0">
                <a:latin typeface="Arial" charset="0"/>
                <a:cs typeface="Arial" charset="0"/>
              </a:rPr>
              <a:t/>
            </a:r>
            <a:br>
              <a:rPr lang="en-US" altLang="zh-CN" dirty="0">
                <a:latin typeface="Arial" charset="0"/>
                <a:cs typeface="Arial" charset="0"/>
              </a:rPr>
            </a:br>
            <a:r>
              <a:rPr lang="en-US" altLang="zh-CN" dirty="0">
                <a:latin typeface="Arial" charset="0"/>
                <a:cs typeface="Arial" charset="0"/>
              </a:rPr>
              <a:t>3.</a:t>
            </a:r>
            <a:r>
              <a:rPr lang="zh-CN" altLang="en-US" dirty="0">
                <a:latin typeface="Arial" charset="0"/>
                <a:cs typeface="Arial" charset="0"/>
              </a:rPr>
              <a:t>还有哪些问题，聚焦分类</a:t>
            </a:r>
            <a:endParaRPr lang="en-US" altLang="zh-CN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latin typeface="Arial" charset="0"/>
                <a:cs typeface="Arial" charset="0"/>
              </a:rPr>
              <a:t>4.</a:t>
            </a:r>
            <a:r>
              <a:rPr lang="zh-CN" altLang="en-US" dirty="0">
                <a:latin typeface="Arial" charset="0"/>
                <a:cs typeface="Arial" charset="0"/>
              </a:rPr>
              <a:t>改进建议</a:t>
            </a:r>
          </a:p>
        </p:txBody>
      </p:sp>
    </p:spTree>
    <p:extLst>
      <p:ext uri="{BB962C8B-B14F-4D97-AF65-F5344CB8AC3E}">
        <p14:creationId xmlns:p14="http://schemas.microsoft.com/office/powerpoint/2010/main" val="925148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2839CC-AD33-40F8-B603-F8A3C64E09AC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59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，不要再写价格水平了，测量方法是</a:t>
            </a:r>
            <a:r>
              <a:rPr lang="en-US" altLang="zh-CN" dirty="0" smtClean="0"/>
              <a:t>1-6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0F57-BC70-4C08-9806-F2726DF2317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096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480" y="4343694"/>
            <a:ext cx="5487042" cy="4113922"/>
          </a:xfrm>
          <a:prstGeom prst="rect">
            <a:avLst/>
          </a:prstGeom>
        </p:spPr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2839CC-AD33-40F8-B603-F8A3C64E09A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3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144"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2839CC-AD33-40F8-B603-F8A3C64E09A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73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2839CC-AD33-40F8-B603-F8A3C64E09A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576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0F57-BC70-4C08-9806-F2726DF2317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516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2839CC-AD33-40F8-B603-F8A3C64E09AC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162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0F57-BC70-4C08-9806-F2726DF2317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265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2839CC-AD33-40F8-B603-F8A3C64E09A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57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52F2-8E38-5346-9685-65F1F4CAFCA0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094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2" cstate="print"/>
          <a:srcRect l="4971" t="1717" r="74190" b="70428"/>
          <a:stretch>
            <a:fillRect/>
          </a:stretch>
        </p:blipFill>
        <p:spPr bwMode="auto">
          <a:xfrm>
            <a:off x="7786688" y="5286375"/>
            <a:ext cx="1357312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 bwMode="auto">
          <a:xfrm>
            <a:off x="0" y="955675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23925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 cstate="print"/>
          <a:srcRect l="10513" t="10342" r="12415" b="6898"/>
          <a:stretch>
            <a:fillRect/>
          </a:stretch>
        </p:blipFill>
        <p:spPr bwMode="auto">
          <a:xfrm>
            <a:off x="7470775" y="52388"/>
            <a:ext cx="1379538" cy="1003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0" dirty="0">
              <a:solidFill>
                <a:prstClr val="white"/>
              </a:solidFill>
            </a:endParaRPr>
          </a:p>
        </p:txBody>
      </p:sp>
      <p:pic>
        <p:nvPicPr>
          <p:cNvPr id="9" name="Picture 2055" descr="色条 拷贝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500188"/>
            <a:ext cx="9144000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C:\Users\vivianting\Desktop\123413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25" y="214313"/>
            <a:ext cx="1487488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86688" y="5286375"/>
            <a:ext cx="1357312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接连接符 11"/>
          <p:cNvCxnSpPr/>
          <p:nvPr userDrawn="1"/>
        </p:nvCxnSpPr>
        <p:spPr bwMode="auto">
          <a:xfrm>
            <a:off x="0" y="955675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23925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70775" y="52388"/>
            <a:ext cx="1379538" cy="1003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6" name="Picture 2055" descr="色条 拷贝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500188"/>
            <a:ext cx="9144000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25" y="214313"/>
            <a:ext cx="1487488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1800">
                <a:latin typeface="+mn-lt"/>
                <a:ea typeface="+mn-ea"/>
              </a:defRPr>
            </a:lvl1pPr>
          </a:lstStyle>
          <a:p>
            <a:pPr>
              <a:defRPr/>
            </a:pPr>
            <a:fld id="{C5AC578F-DC60-41EF-84AD-477716878D50}" type="datetime1">
              <a:rPr lang="zh-CN" altLang="en-US">
                <a:solidFill>
                  <a:srgbClr val="7F7F7F"/>
                </a:solidFill>
              </a:rPr>
              <a:pPr>
                <a:defRPr/>
              </a:pPr>
              <a:t>2018-5-10</a:t>
            </a:fld>
            <a:endParaRPr lang="en-US" altLang="zh-CN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494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 bwMode="auto">
          <a:xfrm>
            <a:off x="8214912" y="6422717"/>
            <a:ext cx="576000" cy="288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/>
                <a:sym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6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605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534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928663" y="274638"/>
            <a:ext cx="6000792" cy="511175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- </a:t>
            </a:r>
            <a:fld id="{CF4F6B28-6CC3-4C93-A47B-B4975980D8EF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41309487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411587" y="6473952"/>
            <a:ext cx="1810479" cy="153888"/>
          </a:xfrm>
          <a:prstGeom prst="rect">
            <a:avLst/>
          </a:prstGeom>
        </p:spPr>
        <p:txBody>
          <a:bodyPr/>
          <a:lstStyle>
            <a:lvl1pPr>
              <a:defRPr cap="none"/>
            </a:lvl1pPr>
          </a:lstStyle>
          <a:p>
            <a:r>
              <a:rPr lang="en-US" sz="750" dirty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411588" y="274320"/>
            <a:ext cx="8307201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91424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914240" algn="l"/>
              </a:tabLst>
              <a:defRPr lang="en-US" sz="2000" kern="1200" cap="none" spc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90634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15175" cy="511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1260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AB13F-CC13-42EF-B930-E83BEDBF523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895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470592" y="6592695"/>
            <a:ext cx="658813" cy="262209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fld id="{32E5DD86-CDB3-456F-8486-B15A811FCF9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089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752F2-8E38-5346-9685-65F1F4CAFCA0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5"/>
          <p:cNvSpPr txBox="1">
            <a:spLocks/>
          </p:cNvSpPr>
          <p:nvPr/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89B419-E827-DC40-B7CE-C018F9CAC10A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0" y="71441"/>
            <a:ext cx="9144000" cy="893762"/>
            <a:chOff x="0" y="71441"/>
            <a:chExt cx="12192000" cy="893762"/>
          </a:xfrm>
        </p:grpSpPr>
        <p:cxnSp>
          <p:nvCxnSpPr>
            <p:cNvPr id="9" name="直接连接符 7"/>
            <p:cNvCxnSpPr/>
            <p:nvPr userDrawn="1"/>
          </p:nvCxnSpPr>
          <p:spPr bwMode="auto">
            <a:xfrm>
              <a:off x="0" y="857250"/>
              <a:ext cx="12192000" cy="0"/>
            </a:xfrm>
            <a:prstGeom prst="line">
              <a:avLst/>
            </a:prstGeom>
            <a:ln w="222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5549" y="71441"/>
              <a:ext cx="1484670" cy="893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016" y="5286375"/>
            <a:ext cx="1017984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10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12.png"/><Relationship Id="rId7" Type="http://schemas.openxmlformats.org/officeDocument/2006/relationships/chart" Target="../charts/chart1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image" Target="../media/image13.png"/><Relationship Id="rId9" Type="http://schemas.openxmlformats.org/officeDocument/2006/relationships/chart" Target="../charts/char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7.xml"/><Relationship Id="rId3" Type="http://schemas.openxmlformats.org/officeDocument/2006/relationships/image" Target="../media/image15.png"/><Relationship Id="rId7" Type="http://schemas.openxmlformats.org/officeDocument/2006/relationships/chart" Target="../charts/chart2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25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Relationship Id="rId9" Type="http://schemas.openxmlformats.org/officeDocument/2006/relationships/chart" Target="../charts/char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4.xml"/><Relationship Id="rId3" Type="http://schemas.openxmlformats.org/officeDocument/2006/relationships/chart" Target="../charts/chart29.xml"/><Relationship Id="rId7" Type="http://schemas.openxmlformats.org/officeDocument/2006/relationships/chart" Target="../charts/chart3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32.xml"/><Relationship Id="rId5" Type="http://schemas.openxmlformats.org/officeDocument/2006/relationships/chart" Target="../charts/chart31.xml"/><Relationship Id="rId4" Type="http://schemas.openxmlformats.org/officeDocument/2006/relationships/chart" Target="../charts/chart30.xml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0.xml"/><Relationship Id="rId3" Type="http://schemas.openxmlformats.org/officeDocument/2006/relationships/chart" Target="../charts/chart35.xml"/><Relationship Id="rId7" Type="http://schemas.openxmlformats.org/officeDocument/2006/relationships/chart" Target="../charts/chart3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38.xml"/><Relationship Id="rId5" Type="http://schemas.openxmlformats.org/officeDocument/2006/relationships/chart" Target="../charts/chart37.xml"/><Relationship Id="rId4" Type="http://schemas.openxmlformats.org/officeDocument/2006/relationships/chart" Target="../charts/chart36.xml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chart" Target="../charts/chart4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chart" Target="../charts/chart42.xml"/><Relationship Id="rId5" Type="http://schemas.openxmlformats.org/officeDocument/2006/relationships/chart" Target="../charts/chart41.xml"/><Relationship Id="rId4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chart" Target="../charts/chart45.xml"/><Relationship Id="rId5" Type="http://schemas.openxmlformats.org/officeDocument/2006/relationships/chart" Target="../charts/chart44.xml"/><Relationship Id="rId4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chart" Target="../charts/chart46.xml"/><Relationship Id="rId5" Type="http://schemas.openxmlformats.org/officeDocument/2006/relationships/tags" Target="../tags/tag9.xml"/><Relationship Id="rId10" Type="http://schemas.openxmlformats.org/officeDocument/2006/relationships/notesSlide" Target="../notesSlides/notesSlide16.xml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slide" Target="slide2.xml"/><Relationship Id="rId5" Type="http://schemas.openxmlformats.org/officeDocument/2006/relationships/chart" Target="../charts/chart49.xml"/><Relationship Id="rId4" Type="http://schemas.openxmlformats.org/officeDocument/2006/relationships/chart" Target="../charts/chart4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5.xml"/><Relationship Id="rId7" Type="http://schemas.openxmlformats.org/officeDocument/2006/relationships/image" Target="../media/image1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chart" Target="../charts/chart8.xml"/><Relationship Id="rId7" Type="http://schemas.openxmlformats.org/officeDocument/2006/relationships/chart" Target="../charts/chart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chart" Target="../charts/chart10.xml"/><Relationship Id="rId4" Type="http://schemas.openxmlformats.org/officeDocument/2006/relationships/chart" Target="../charts/chart9.xml"/><Relationship Id="rId9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副标题 5"/>
          <p:cNvSpPr>
            <a:spLocks noGrp="1"/>
          </p:cNvSpPr>
          <p:nvPr>
            <p:ph type="subTitle" idx="1"/>
          </p:nvPr>
        </p:nvSpPr>
        <p:spPr>
          <a:xfrm>
            <a:off x="1371600" y="5410190"/>
            <a:ext cx="6400800" cy="971560"/>
          </a:xfrm>
          <a:ln/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微软雅黑" pitchFamily="34" charset="-122"/>
              </a:rPr>
              <a:t>客户服务部</a:t>
            </a:r>
            <a:endParaRPr lang="en-US" altLang="zh-CN" sz="2400" b="1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  <a:cs typeface="微软雅黑" pitchFamily="34" charset="-122"/>
            </a:endParaRPr>
          </a:p>
          <a:p>
            <a:pPr eaLnBrk="1" hangingPunct="1"/>
            <a:r>
              <a:rPr lang="en-US" altLang="zh-CN" sz="2400" b="1" dirty="0" smtClean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微软雅黑" pitchFamily="34" charset="-122"/>
              </a:rPr>
              <a:t>2018</a:t>
            </a:r>
            <a:r>
              <a:rPr lang="zh-CN" altLang="en-US" sz="2400" b="1" dirty="0" smtClean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微软雅黑" pitchFamily="34" charset="-122"/>
              </a:rPr>
              <a:t>年</a:t>
            </a:r>
            <a:r>
              <a:rPr lang="en-US" altLang="zh-CN" sz="2400" b="1" dirty="0" smtClean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微软雅黑" pitchFamily="34" charset="-122"/>
              </a:rPr>
              <a:t>4</a:t>
            </a:r>
            <a:r>
              <a:rPr lang="zh-CN" altLang="en-US" sz="2400" b="1" dirty="0" smtClean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微软雅黑" pitchFamily="34" charset="-122"/>
              </a:rPr>
              <a:t>月</a:t>
            </a:r>
            <a:endParaRPr lang="en-US" altLang="zh-CN" sz="2400" b="1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  <a:cs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4095" y="85164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内部资料   注意保密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56447" y="2475600"/>
            <a:ext cx="6615953" cy="920750"/>
          </a:xfrm>
          <a:prstGeom prst="rect">
            <a:avLst/>
          </a:prstGeom>
        </p:spPr>
        <p:txBody>
          <a:bodyPr anchor="t">
            <a:normAutofit fontScale="90000"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客户口碑综合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测评报告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-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移网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/>
            </a:r>
            <a:b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</a:br>
            <a:r>
              <a:rPr kumimoji="0" lang="en-US" altLang="zh-CN" sz="27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2018</a:t>
            </a:r>
            <a:r>
              <a:rPr kumimoji="0" lang="zh-CN" altLang="en-US" sz="27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年一季度</a:t>
            </a:r>
            <a:r>
              <a:rPr kumimoji="0" lang="zh-CN" altLang="en-US" sz="3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/>
            </a:r>
            <a:b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</a:b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/>
            </a:r>
            <a:b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/>
            </a:r>
            <a:b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58668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78968" y="1873951"/>
            <a:ext cx="5246454" cy="465490"/>
            <a:chOff x="700804" y="897403"/>
            <a:chExt cx="7628467" cy="397934"/>
          </a:xfrm>
          <a:solidFill>
            <a:srgbClr val="009DD9"/>
          </a:solidFill>
        </p:grpSpPr>
        <p:sp>
          <p:nvSpPr>
            <p:cNvPr id="7" name="Rectangle 6"/>
            <p:cNvSpPr/>
            <p:nvPr/>
          </p:nvSpPr>
          <p:spPr>
            <a:xfrm>
              <a:off x="700804" y="897402"/>
              <a:ext cx="7628467" cy="39793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108000" tIns="108000" rIns="108000" bIns="108000" rtlCol="0" anchor="ctr" anchorCtr="0">
              <a:noAutofit/>
            </a:bodyPr>
            <a:lstStyle/>
            <a:p>
              <a:pPr defTabSz="914400">
                <a:spcBef>
                  <a:spcPts val="50"/>
                </a:spcBef>
                <a:buClr>
                  <a:srgbClr val="0033AB"/>
                </a:buClr>
                <a:buSzPct val="80000"/>
                <a:buFont typeface="Wingdings" pitchFamily="2" charset="2"/>
                <a:buNone/>
              </a:pP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47775" y="914748"/>
              <a:ext cx="5984465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vert="horz" lIns="108000" tIns="108000" rIns="108000" bIns="108000" rtlCol="0" anchor="ctr" anchorCtr="0">
              <a:noAutofit/>
            </a:bodyPr>
            <a:lstStyle/>
            <a:p>
              <a:pPr defTabSz="914400">
                <a:spcBef>
                  <a:spcPts val="50"/>
                </a:spcBef>
                <a:buClr>
                  <a:srgbClr val="0033AB"/>
                </a:buClr>
                <a:buSzPct val="80000"/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工作方法及样本分布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659" y="1804319"/>
            <a:ext cx="510258" cy="980592"/>
          </a:xfrm>
          <a:prstGeom prst="rect">
            <a:avLst/>
          </a:prstGeom>
          <a:solidFill>
            <a:srgbClr val="0099FF"/>
          </a:solidFill>
          <a:ln>
            <a:solidFill>
              <a:schemeClr val="accent1"/>
            </a:solidFill>
          </a:ln>
        </p:spPr>
      </p:pic>
      <p:sp>
        <p:nvSpPr>
          <p:cNvPr id="22" name="标题 2"/>
          <p:cNvSpPr txBox="1">
            <a:spLocks/>
          </p:cNvSpPr>
          <p:nvPr/>
        </p:nvSpPr>
        <p:spPr bwMode="auto">
          <a:xfrm>
            <a:off x="345879" y="274638"/>
            <a:ext cx="600079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defTabSz="914400"/>
            <a:r>
              <a:rPr lang="zh-CN" altLang="en-US" dirty="0"/>
              <a:t>目  录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078968" y="2745768"/>
            <a:ext cx="5246454" cy="465490"/>
            <a:chOff x="700804" y="897402"/>
            <a:chExt cx="7628467" cy="397934"/>
          </a:xfrm>
          <a:noFill/>
        </p:grpSpPr>
        <p:sp>
          <p:nvSpPr>
            <p:cNvPr id="23" name="Rectangle 22"/>
            <p:cNvSpPr/>
            <p:nvPr/>
          </p:nvSpPr>
          <p:spPr>
            <a:xfrm>
              <a:off x="700804" y="897402"/>
              <a:ext cx="7628467" cy="39793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47775" y="914748"/>
              <a:ext cx="5984465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108000" tIns="108000" rIns="108000" bIns="108000" rtlCol="0" anchor="ctr" anchorCtr="0">
              <a:noAutofit/>
            </a:bodyPr>
            <a:lstStyle/>
            <a:p>
              <a:pPr defTabSz="914400">
                <a:spcBef>
                  <a:spcPts val="50"/>
                </a:spcBef>
                <a:buClr>
                  <a:srgbClr val="0033AB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综合评价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78968" y="3617585"/>
            <a:ext cx="5246454" cy="465490"/>
            <a:chOff x="700804" y="897402"/>
            <a:chExt cx="7628467" cy="397934"/>
          </a:xfrm>
          <a:noFill/>
        </p:grpSpPr>
        <p:sp>
          <p:nvSpPr>
            <p:cNvPr id="26" name="Rectangle 25"/>
            <p:cNvSpPr/>
            <p:nvPr/>
          </p:nvSpPr>
          <p:spPr>
            <a:xfrm>
              <a:off x="700804" y="897402"/>
              <a:ext cx="7628467" cy="39793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47775" y="914748"/>
              <a:ext cx="598446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108000" tIns="108000" rIns="108000" bIns="108000" rtlCol="0" anchor="ctr" anchorCtr="0">
              <a:noAutofit/>
            </a:bodyPr>
            <a:lstStyle/>
            <a:p>
              <a:pPr defTabSz="914400">
                <a:spcBef>
                  <a:spcPts val="50"/>
                </a:spcBef>
                <a:buClr>
                  <a:srgbClr val="0033AB"/>
                </a:buClr>
                <a:buSzPct val="80000"/>
              </a:pPr>
              <a:r>
                <a:rPr lang="zh-CN" alt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专项评价</a:t>
              </a:r>
            </a:p>
          </p:txBody>
        </p:sp>
      </p:grpSp>
      <p:grpSp>
        <p:nvGrpSpPr>
          <p:cNvPr id="15" name="Group 24"/>
          <p:cNvGrpSpPr/>
          <p:nvPr/>
        </p:nvGrpSpPr>
        <p:grpSpPr>
          <a:xfrm>
            <a:off x="2080228" y="4616369"/>
            <a:ext cx="5246454" cy="465490"/>
            <a:chOff x="700804" y="897402"/>
            <a:chExt cx="7628467" cy="397934"/>
          </a:xfrm>
          <a:noFill/>
        </p:grpSpPr>
        <p:sp>
          <p:nvSpPr>
            <p:cNvPr id="16" name="Rectangle 25"/>
            <p:cNvSpPr/>
            <p:nvPr/>
          </p:nvSpPr>
          <p:spPr>
            <a:xfrm>
              <a:off x="700804" y="897402"/>
              <a:ext cx="7628467" cy="39793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26"/>
            <p:cNvSpPr/>
            <p:nvPr/>
          </p:nvSpPr>
          <p:spPr>
            <a:xfrm>
              <a:off x="747775" y="914748"/>
              <a:ext cx="598446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108000" tIns="108000" rIns="108000" bIns="108000" rtlCol="0" anchor="ctr" anchorCtr="0">
              <a:noAutofit/>
            </a:bodyPr>
            <a:lstStyle/>
            <a:p>
              <a:pPr defTabSz="914400">
                <a:spcBef>
                  <a:spcPts val="50"/>
                </a:spcBef>
                <a:buClr>
                  <a:srgbClr val="0033AB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专题分析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15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T_TextBox"/>
          <p:cNvSpPr/>
          <p:nvPr/>
        </p:nvSpPr>
        <p:spPr bwMode="gray">
          <a:xfrm>
            <a:off x="660210" y="4000504"/>
            <a:ext cx="8035999" cy="25221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Clr>
                <a:srgbClr val="0033AB"/>
              </a:buClr>
              <a:buSzPct val="80000"/>
              <a:buFont typeface="Wingdings" panose="05000000000000000000" pitchFamily="2" charset="2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73685" indent="-269875" algn="l" defTabSz="914400" rtl="0" eaLnBrk="1" latinLnBrk="0" hangingPunct="1">
              <a:spcBef>
                <a:spcPts val="720"/>
              </a:spcBef>
              <a:buClr>
                <a:srgbClr val="00337F"/>
              </a:buClr>
              <a:buSzPct val="80000"/>
              <a:buFont typeface="Wingdings" panose="05000000000000000000" pitchFamily="2" charset="2"/>
              <a:buChar char="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269875" algn="l" defTabSz="914400" rtl="0" eaLnBrk="1" latinLnBrk="0" hangingPunct="1">
              <a:lnSpc>
                <a:spcPct val="100000"/>
              </a:lnSpc>
              <a:spcBef>
                <a:spcPts val="720"/>
              </a:spcBef>
              <a:buClr>
                <a:srgbClr val="00337F"/>
              </a:buClr>
              <a:buSzPct val="70000"/>
              <a:buFont typeface="Wingdings" panose="05000000000000000000" pitchFamily="2" charset="2"/>
              <a:buChar char="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651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 Unicode MS" panose="020B0604020202020204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415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6pPr>
            <a:lvl7pPr marL="1260475" indent="-18097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7pPr>
            <a:lvl8pPr marL="1438275" indent="-18097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8pPr>
            <a:lvl9pPr marL="1625600" indent="-18732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9pPr>
          </a:lstStyle>
          <a:p>
            <a:pPr marL="273685" marR="0" lvl="1" indent="-269875" algn="l" defTabSz="914400" rtl="0" eaLnBrk="1" fontAlgn="base" latinLnBrk="0" hangingPunct="1">
              <a:lnSpc>
                <a:spcPct val="150000"/>
              </a:lnSpc>
              <a:spcBef>
                <a:spcPts val="720"/>
              </a:spcBef>
              <a:spcAft>
                <a:spcPct val="0"/>
              </a:spcAft>
              <a:buClr>
                <a:srgbClr val="00337F"/>
              </a:buClr>
              <a:buSzPct val="80000"/>
              <a:buFont typeface="Wingdings" panose="05000000000000000000" pitchFamily="2" charset="2"/>
              <a:buChar char=""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6302" y="274638"/>
            <a:ext cx="7984820" cy="5111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微软雅黑"/>
              </a:rPr>
              <a:t>移网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18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年第一季度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微软雅黑"/>
              </a:rPr>
              <a:t>专项评价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微软雅黑"/>
              </a:rPr>
              <a:t>——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微软雅黑"/>
              </a:rPr>
              <a:t>网络、业务、服务提及率</a:t>
            </a:r>
          </a:p>
        </p:txBody>
      </p:sp>
      <p:sp>
        <p:nvSpPr>
          <p:cNvPr id="39" name="Rectangle 74"/>
          <p:cNvSpPr>
            <a:spLocks noChangeArrowheads="1"/>
          </p:cNvSpPr>
          <p:nvPr/>
        </p:nvSpPr>
        <p:spPr bwMode="auto">
          <a:xfrm>
            <a:off x="64964" y="4000857"/>
            <a:ext cx="595246" cy="252174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 b="1">
                <a:solidFill>
                  <a:schemeClr val="tx1"/>
                </a:solidFill>
                <a:latin typeface="Calibri" panose="020F050202020403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Calibri" panose="020F050202020403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Calibri" panose="020F050202020403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Calibri" panose="020F050202020403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Calibri" panose="020F0502020204030204" pitchFamily="34" charset="0"/>
                <a:ea typeface="Gulim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anose="020F0502020204030204" pitchFamily="34" charset="0"/>
                <a:ea typeface="Gulim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anose="020F0502020204030204" pitchFamily="34" charset="0"/>
                <a:ea typeface="Gulim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anose="020F0502020204030204" pitchFamily="34" charset="0"/>
                <a:ea typeface="Gulim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anose="020F0502020204030204" pitchFamily="34" charset="0"/>
                <a:ea typeface="Gulim" panose="020B0600000101010101" pitchFamily="34" charset="-127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Gulim" panose="020B0600000101010101" pitchFamily="34" charset="-127"/>
              <a:cs typeface="+mn-cs"/>
            </a:endParaRPr>
          </a:p>
        </p:txBody>
      </p:sp>
      <p:graphicFrame>
        <p:nvGraphicFramePr>
          <p:cNvPr id="40" name="Group 4"/>
          <p:cNvGraphicFramePr>
            <a:graphicFrameLocks noGrp="1"/>
          </p:cNvGraphicFramePr>
          <p:nvPr>
            <p:extLst/>
          </p:nvPr>
        </p:nvGraphicFramePr>
        <p:xfrm>
          <a:off x="47159" y="4440967"/>
          <a:ext cx="595751" cy="1964234"/>
        </p:xfrm>
        <a:graphic>
          <a:graphicData uri="http://schemas.openxmlformats.org/drawingml/2006/table">
            <a:tbl>
              <a:tblPr/>
              <a:tblGrid>
                <a:gridCol w="5957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5372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1" name="Group 4"/>
          <p:cNvGraphicFramePr>
            <a:graphicFrameLocks noGrp="1"/>
          </p:cNvGraphicFramePr>
          <p:nvPr/>
        </p:nvGraphicFramePr>
        <p:xfrm>
          <a:off x="5119257" y="1613231"/>
          <a:ext cx="595751" cy="2101521"/>
        </p:xfrm>
        <a:graphic>
          <a:graphicData uri="http://schemas.openxmlformats.org/drawingml/2006/table">
            <a:tbl>
              <a:tblPr/>
              <a:tblGrid>
                <a:gridCol w="5957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9941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105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105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</a:t>
                      </a:r>
                      <a:endParaRPr kumimoji="1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3" name="OT_TextBox"/>
          <p:cNvSpPr/>
          <p:nvPr/>
        </p:nvSpPr>
        <p:spPr>
          <a:xfrm>
            <a:off x="5203697" y="1136167"/>
            <a:ext cx="3651844" cy="28363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Clr>
                <a:srgbClr val="0033AB"/>
              </a:buClr>
              <a:buSzPct val="80000"/>
              <a:buFont typeface="Wingdings" panose="05000000000000000000" pitchFamily="2" charset="2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73685" indent="-269875" algn="l" defTabSz="914400" rtl="0" eaLnBrk="1" latinLnBrk="0" hangingPunct="1">
              <a:spcBef>
                <a:spcPts val="720"/>
              </a:spcBef>
              <a:buClr>
                <a:srgbClr val="00337F"/>
              </a:buClr>
              <a:buSzPct val="80000"/>
              <a:buFont typeface="Wingdings" panose="05000000000000000000" pitchFamily="2" charset="2"/>
              <a:buChar char="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269875" algn="l" defTabSz="914400" rtl="0" eaLnBrk="1" latinLnBrk="0" hangingPunct="1">
              <a:lnSpc>
                <a:spcPct val="100000"/>
              </a:lnSpc>
              <a:spcBef>
                <a:spcPts val="720"/>
              </a:spcBef>
              <a:buClr>
                <a:srgbClr val="00337F"/>
              </a:buClr>
              <a:buSzPct val="70000"/>
              <a:buFont typeface="Wingdings" panose="05000000000000000000" pitchFamily="2" charset="2"/>
              <a:buChar char="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651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 Unicode MS" panose="020B0604020202020204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415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6pPr>
            <a:lvl7pPr marL="1260475" indent="-18097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7pPr>
            <a:lvl8pPr marL="1438275" indent="-18097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8pPr>
            <a:lvl9pPr marL="1625600" indent="-18732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50"/>
              </a:spcBef>
              <a:spcAft>
                <a:spcPct val="0"/>
              </a:spcAft>
              <a:buClr>
                <a:srgbClr val="0033AB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全行业用户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OT_TextBox"/>
          <p:cNvSpPr/>
          <p:nvPr/>
        </p:nvSpPr>
        <p:spPr bwMode="gray">
          <a:xfrm>
            <a:off x="5214942" y="1427300"/>
            <a:ext cx="3643337" cy="236407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Clr>
                <a:srgbClr val="0033AB"/>
              </a:buClr>
              <a:buSzPct val="80000"/>
              <a:buFont typeface="Wingdings" panose="05000000000000000000" pitchFamily="2" charset="2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73685" indent="-269875" algn="l" defTabSz="914400" rtl="0" eaLnBrk="1" latinLnBrk="0" hangingPunct="1">
              <a:spcBef>
                <a:spcPts val="720"/>
              </a:spcBef>
              <a:buClr>
                <a:srgbClr val="00337F"/>
              </a:buClr>
              <a:buSzPct val="80000"/>
              <a:buFont typeface="Wingdings" panose="05000000000000000000" pitchFamily="2" charset="2"/>
              <a:buChar char="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269875" algn="l" defTabSz="914400" rtl="0" eaLnBrk="1" latinLnBrk="0" hangingPunct="1">
              <a:lnSpc>
                <a:spcPct val="100000"/>
              </a:lnSpc>
              <a:spcBef>
                <a:spcPts val="720"/>
              </a:spcBef>
              <a:buClr>
                <a:srgbClr val="00337F"/>
              </a:buClr>
              <a:buSzPct val="70000"/>
              <a:buFont typeface="Wingdings" panose="05000000000000000000" pitchFamily="2" charset="2"/>
              <a:buChar char="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651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 Unicode MS" panose="020B0604020202020204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415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6pPr>
            <a:lvl7pPr marL="1260475" indent="-18097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7pPr>
            <a:lvl8pPr marL="1438275" indent="-18097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8pPr>
            <a:lvl9pPr marL="1625600" indent="-18732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9pPr>
          </a:lstStyle>
          <a:p>
            <a:pPr marL="273685" marR="0" lvl="1" indent="-269875" algn="l" defTabSz="914400" rtl="0" eaLnBrk="1" fontAlgn="base" latinLnBrk="0" hangingPunct="1">
              <a:lnSpc>
                <a:spcPct val="150000"/>
              </a:lnSpc>
              <a:spcBef>
                <a:spcPts val="720"/>
              </a:spcBef>
              <a:spcAft>
                <a:spcPct val="0"/>
              </a:spcAft>
              <a:buClr>
                <a:srgbClr val="00337F"/>
              </a:buClr>
              <a:buSzPct val="80000"/>
              <a:buFont typeface="Wingdings" panose="05000000000000000000" pitchFamily="2" charset="2"/>
              <a:buChar char=""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Isosceles Triangle 44"/>
          <p:cNvSpPr/>
          <p:nvPr/>
        </p:nvSpPr>
        <p:spPr>
          <a:xfrm rot="10800000">
            <a:off x="6646184" y="3801820"/>
            <a:ext cx="491113" cy="19868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5720" y="928670"/>
            <a:ext cx="4738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全行业来看：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用户提及率方面，网络一直保持稳定高点，业务和服务环比均有所回升；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71450" indent="-1714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三家提及率对比：</a:t>
            </a:r>
            <a:r>
              <a:rPr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联通网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络提及率高于电信和移动；业务提及率</a:t>
            </a:r>
            <a:r>
              <a:rPr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三家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最低；服务提及率联通低于移动，略高于电信。</a:t>
            </a:r>
            <a:endParaRPr lang="en-US" altLang="zh-CN" sz="14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注：提及率代表用户对该项内容的关注程度）</a:t>
            </a:r>
            <a:endParaRPr lang="en-US" altLang="zh-CN" sz="1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9" name="Picture 48" descr="china-unicom-log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314" y="3969112"/>
            <a:ext cx="908752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9" descr="logo_china_telecom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2" y="4076195"/>
            <a:ext cx="846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图表 56"/>
          <p:cNvGraphicFramePr/>
          <p:nvPr>
            <p:extLst>
              <p:ext uri="{D42A27DB-BD31-4B8C-83A1-F6EECF244321}">
                <p14:modId xmlns:p14="http://schemas.microsoft.com/office/powerpoint/2010/main" val="1188996477"/>
              </p:ext>
            </p:extLst>
          </p:nvPr>
        </p:nvGraphicFramePr>
        <p:xfrm>
          <a:off x="2973084" y="4214818"/>
          <a:ext cx="3240110" cy="2428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9" name="OT_TextBox"/>
          <p:cNvSpPr/>
          <p:nvPr/>
        </p:nvSpPr>
        <p:spPr bwMode="gray">
          <a:xfrm>
            <a:off x="3571869" y="4284820"/>
            <a:ext cx="3484376" cy="2364076"/>
          </a:xfrm>
          <a:prstGeom prst="rect">
            <a:avLst/>
          </a:prstGeom>
          <a:noFill/>
          <a:ln w="6350">
            <a:noFill/>
          </a:ln>
        </p:spPr>
        <p:txBody>
          <a:bodyPr vert="horz" lIns="108000" tIns="108000" rIns="108000" bIns="108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Clr>
                <a:srgbClr val="0033AB"/>
              </a:buClr>
              <a:buSzPct val="80000"/>
              <a:buFont typeface="Wingdings" panose="05000000000000000000" pitchFamily="2" charset="2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73685" indent="-269875" algn="l" defTabSz="914400" rtl="0" eaLnBrk="1" latinLnBrk="0" hangingPunct="1">
              <a:spcBef>
                <a:spcPts val="720"/>
              </a:spcBef>
              <a:buClr>
                <a:srgbClr val="00337F"/>
              </a:buClr>
              <a:buSzPct val="80000"/>
              <a:buFont typeface="Wingdings" panose="05000000000000000000" pitchFamily="2" charset="2"/>
              <a:buChar char="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269875" algn="l" defTabSz="914400" rtl="0" eaLnBrk="1" latinLnBrk="0" hangingPunct="1">
              <a:lnSpc>
                <a:spcPct val="100000"/>
              </a:lnSpc>
              <a:spcBef>
                <a:spcPts val="720"/>
              </a:spcBef>
              <a:buClr>
                <a:srgbClr val="00337F"/>
              </a:buClr>
              <a:buSzPct val="70000"/>
              <a:buFont typeface="Wingdings" panose="05000000000000000000" pitchFamily="2" charset="2"/>
              <a:buChar char="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651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 Unicode MS" panose="020B0604020202020204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415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6pPr>
            <a:lvl7pPr marL="1260475" indent="-18097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7pPr>
            <a:lvl8pPr marL="1438275" indent="-18097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8pPr>
            <a:lvl9pPr marL="1625600" indent="-18732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9pPr>
          </a:lstStyle>
          <a:p>
            <a:pPr marL="273685" marR="0" lvl="1" indent="-269875" algn="l" defTabSz="914400" rtl="0" eaLnBrk="1" fontAlgn="base" latinLnBrk="0" hangingPunct="1">
              <a:lnSpc>
                <a:spcPct val="150000"/>
              </a:lnSpc>
              <a:spcBef>
                <a:spcPts val="720"/>
              </a:spcBef>
              <a:spcAft>
                <a:spcPct val="0"/>
              </a:spcAft>
              <a:buClr>
                <a:srgbClr val="00337F"/>
              </a:buClr>
              <a:buSzPct val="80000"/>
              <a:buFont typeface="Wingdings" panose="05000000000000000000" pitchFamily="2" charset="2"/>
              <a:buChar char=""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67" name="图表 66"/>
          <p:cNvGraphicFramePr/>
          <p:nvPr>
            <p:extLst>
              <p:ext uri="{D42A27DB-BD31-4B8C-83A1-F6EECF244321}">
                <p14:modId xmlns:p14="http://schemas.microsoft.com/office/powerpoint/2010/main" val="1429330044"/>
              </p:ext>
            </p:extLst>
          </p:nvPr>
        </p:nvGraphicFramePr>
        <p:xfrm>
          <a:off x="5467634" y="4214818"/>
          <a:ext cx="3286148" cy="2428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1" name="图表 30"/>
          <p:cNvGraphicFramePr/>
          <p:nvPr>
            <p:extLst>
              <p:ext uri="{D42A27DB-BD31-4B8C-83A1-F6EECF244321}">
                <p14:modId xmlns:p14="http://schemas.microsoft.com/office/powerpoint/2010/main" val="1657319087"/>
              </p:ext>
            </p:extLst>
          </p:nvPr>
        </p:nvGraphicFramePr>
        <p:xfrm>
          <a:off x="6084168" y="1428736"/>
          <a:ext cx="2774112" cy="2357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51" name="Picture 2" descr="C:\Users\lier02\Desktop\logo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05064"/>
            <a:ext cx="851418" cy="32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OT_TextBox"/>
          <p:cNvSpPr/>
          <p:nvPr/>
        </p:nvSpPr>
        <p:spPr bwMode="gray">
          <a:xfrm>
            <a:off x="285721" y="4284820"/>
            <a:ext cx="3484376" cy="2364076"/>
          </a:xfrm>
          <a:prstGeom prst="rect">
            <a:avLst/>
          </a:prstGeom>
          <a:noFill/>
          <a:ln w="6350">
            <a:noFill/>
          </a:ln>
        </p:spPr>
        <p:txBody>
          <a:bodyPr vert="horz" lIns="108000" tIns="108000" rIns="108000" bIns="108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Clr>
                <a:srgbClr val="0033AB"/>
              </a:buClr>
              <a:buSzPct val="80000"/>
              <a:buFont typeface="Wingdings" panose="05000000000000000000" pitchFamily="2" charset="2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73685" indent="-269875" algn="l" defTabSz="914400" rtl="0" eaLnBrk="1" latinLnBrk="0" hangingPunct="1">
              <a:spcBef>
                <a:spcPts val="720"/>
              </a:spcBef>
              <a:buClr>
                <a:srgbClr val="00337F"/>
              </a:buClr>
              <a:buSzPct val="80000"/>
              <a:buFont typeface="Wingdings" panose="05000000000000000000" pitchFamily="2" charset="2"/>
              <a:buChar char="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269875" algn="l" defTabSz="914400" rtl="0" eaLnBrk="1" latinLnBrk="0" hangingPunct="1">
              <a:lnSpc>
                <a:spcPct val="100000"/>
              </a:lnSpc>
              <a:spcBef>
                <a:spcPts val="720"/>
              </a:spcBef>
              <a:buClr>
                <a:srgbClr val="00337F"/>
              </a:buClr>
              <a:buSzPct val="70000"/>
              <a:buFont typeface="Wingdings" panose="05000000000000000000" pitchFamily="2" charset="2"/>
              <a:buChar char="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651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 Unicode MS" panose="020B0604020202020204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415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6pPr>
            <a:lvl7pPr marL="1260475" indent="-18097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7pPr>
            <a:lvl8pPr marL="1438275" indent="-18097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8pPr>
            <a:lvl9pPr marL="1625600" indent="-18732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9pPr>
          </a:lstStyle>
          <a:p>
            <a:pPr marL="273685" marR="0" lvl="1" indent="-269875" algn="l" defTabSz="914400" rtl="0" eaLnBrk="1" fontAlgn="base" latinLnBrk="0" hangingPunct="1">
              <a:lnSpc>
                <a:spcPct val="150000"/>
              </a:lnSpc>
              <a:spcBef>
                <a:spcPts val="720"/>
              </a:spcBef>
              <a:spcAft>
                <a:spcPct val="0"/>
              </a:spcAft>
              <a:buClr>
                <a:srgbClr val="00337F"/>
              </a:buClr>
              <a:buSzPct val="80000"/>
              <a:buFont typeface="Wingdings" panose="05000000000000000000" pitchFamily="2" charset="2"/>
              <a:buChar char=""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0" name="图表 29"/>
          <p:cNvGraphicFramePr/>
          <p:nvPr>
            <p:extLst>
              <p:ext uri="{D42A27DB-BD31-4B8C-83A1-F6EECF244321}">
                <p14:modId xmlns:p14="http://schemas.microsoft.com/office/powerpoint/2010/main" val="3631943768"/>
              </p:ext>
            </p:extLst>
          </p:nvPr>
        </p:nvGraphicFramePr>
        <p:xfrm>
          <a:off x="467794" y="4214818"/>
          <a:ext cx="3240110" cy="2428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321138"/>
              </p:ext>
            </p:extLst>
          </p:nvPr>
        </p:nvGraphicFramePr>
        <p:xfrm>
          <a:off x="566918" y="4370394"/>
          <a:ext cx="542924" cy="586626"/>
        </p:xfrm>
        <a:graphic>
          <a:graphicData uri="http://schemas.openxmlformats.org/drawingml/2006/table">
            <a:tbl>
              <a:tblPr/>
              <a:tblGrid>
                <a:gridCol w="5429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51727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16AVG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1727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基准值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1727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63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18Q1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108655"/>
              </p:ext>
            </p:extLst>
          </p:nvPr>
        </p:nvGraphicFramePr>
        <p:xfrm>
          <a:off x="563738" y="5102990"/>
          <a:ext cx="542924" cy="586626"/>
        </p:xfrm>
        <a:graphic>
          <a:graphicData uri="http://schemas.openxmlformats.org/drawingml/2006/table">
            <a:tbl>
              <a:tblPr/>
              <a:tblGrid>
                <a:gridCol w="5429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51727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16AVG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1727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基准值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1727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63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18Q1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41315"/>
              </p:ext>
            </p:extLst>
          </p:nvPr>
        </p:nvGraphicFramePr>
        <p:xfrm>
          <a:off x="563738" y="5868170"/>
          <a:ext cx="542924" cy="586626"/>
        </p:xfrm>
        <a:graphic>
          <a:graphicData uri="http://schemas.openxmlformats.org/drawingml/2006/table">
            <a:tbl>
              <a:tblPr/>
              <a:tblGrid>
                <a:gridCol w="5429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51727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16AVG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1727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基准值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1727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63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18Q1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270762"/>
              </p:ext>
            </p:extLst>
          </p:nvPr>
        </p:nvGraphicFramePr>
        <p:xfrm>
          <a:off x="5651352" y="1631667"/>
          <a:ext cx="471486" cy="547209"/>
        </p:xfrm>
        <a:graphic>
          <a:graphicData uri="http://schemas.openxmlformats.org/drawingml/2006/table">
            <a:tbl>
              <a:tblPr/>
              <a:tblGrid>
                <a:gridCol w="4714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385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16AVG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85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基准值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85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00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18Q1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8"/>
              </p:ext>
            </p:extLst>
          </p:nvPr>
        </p:nvGraphicFramePr>
        <p:xfrm>
          <a:off x="5684690" y="2381725"/>
          <a:ext cx="471486" cy="547209"/>
        </p:xfrm>
        <a:graphic>
          <a:graphicData uri="http://schemas.openxmlformats.org/drawingml/2006/table">
            <a:tbl>
              <a:tblPr/>
              <a:tblGrid>
                <a:gridCol w="4714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385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16AVG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85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基准值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85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00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18Q1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91658"/>
              </p:ext>
            </p:extLst>
          </p:nvPr>
        </p:nvGraphicFramePr>
        <p:xfrm>
          <a:off x="5684690" y="3140968"/>
          <a:ext cx="471486" cy="547209"/>
        </p:xfrm>
        <a:graphic>
          <a:graphicData uri="http://schemas.openxmlformats.org/drawingml/2006/table">
            <a:tbl>
              <a:tblPr/>
              <a:tblGrid>
                <a:gridCol w="4714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385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16AVG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85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基准值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85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00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18Q1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7618434" y="3642184"/>
            <a:ext cx="133882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dirty="0" smtClean="0">
                <a:latin typeface="微软雅黑" pitchFamily="34" charset="-122"/>
                <a:ea typeface="微软雅黑" pitchFamily="34" charset="-122"/>
              </a:rPr>
              <a:t>注：提及率为三家提及率算术平均</a:t>
            </a: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22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857" y="274638"/>
            <a:ext cx="8570603" cy="5111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微软雅黑"/>
              </a:rPr>
              <a:t>移网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18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年第一季度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微软雅黑"/>
              </a:rPr>
              <a:t>专项评价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微软雅黑"/>
              </a:rPr>
              <a:t>——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微软雅黑"/>
              </a:rPr>
              <a:t>网络、业务、服务口碑评价</a:t>
            </a: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204783" y="2180679"/>
            <a:ext cx="2908851" cy="3984625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9pPr>
          </a:lstStyle>
          <a:p>
            <a:pPr eaLnBrk="1" hangingPunct="1"/>
            <a:endParaRPr lang="en-US" altLang="ko-KR" dirty="0"/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3172934" y="2180679"/>
            <a:ext cx="2896690" cy="3984625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9pPr>
          </a:lstStyle>
          <a:p>
            <a:pPr eaLnBrk="1" hangingPunct="1"/>
            <a:endParaRPr lang="en-US" altLang="ko-KR" dirty="0"/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6141582" y="2180679"/>
            <a:ext cx="2814739" cy="3984625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9pPr>
          </a:lstStyle>
          <a:p>
            <a:pPr eaLnBrk="1" hangingPunct="1"/>
            <a:endParaRPr lang="en-US" altLang="ko-KR" dirty="0"/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883763" y="2020395"/>
            <a:ext cx="1575098" cy="43815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0" rIns="91440" bIns="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 cap="all" baseline="0">
                <a:solidFill>
                  <a:srgbClr val="009DD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3840059" y="1985778"/>
            <a:ext cx="1575098" cy="43815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0" rIns="91440" bIns="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 cap="all" baseline="0">
                <a:solidFill>
                  <a:srgbClr val="009DD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6786766" y="2019981"/>
            <a:ext cx="1575098" cy="43815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0" rIns="91440" bIns="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 cap="all" baseline="0">
                <a:solidFill>
                  <a:srgbClr val="009DD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2933" y="921892"/>
            <a:ext cx="8623387" cy="97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itchFamily="2" charset="2"/>
              <a:buChar char="p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b="1" dirty="0" smtClean="0"/>
              <a:t>网络：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环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0.8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较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17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年基准值提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升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，与友商差距拉大。</a:t>
            </a:r>
          </a:p>
          <a:p>
            <a:r>
              <a:rPr lang="zh-CN" altLang="en-US" b="1" dirty="0" smtClean="0"/>
              <a:t>业</a:t>
            </a:r>
            <a:r>
              <a:rPr lang="zh-CN" altLang="en-US" b="1" dirty="0"/>
              <a:t>务</a:t>
            </a:r>
            <a:r>
              <a:rPr lang="zh-CN" altLang="en-US" b="1" dirty="0" smtClean="0"/>
              <a:t>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比提升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分，自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17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年持续向好，稳定领先友商。</a:t>
            </a:r>
          </a:p>
          <a:p>
            <a:pPr>
              <a:lnSpc>
                <a:spcPct val="130000"/>
              </a:lnSpc>
            </a:pPr>
            <a:r>
              <a:rPr lang="zh-CN" altLang="en-US" b="1" dirty="0" smtClean="0"/>
              <a:t>服</a:t>
            </a:r>
            <a:r>
              <a:rPr lang="zh-CN" altLang="en-US" b="1" dirty="0"/>
              <a:t>务</a:t>
            </a:r>
            <a:r>
              <a:rPr lang="zh-CN" altLang="en-US" b="1" dirty="0" smtClean="0"/>
              <a:t>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比下降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分，较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17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年基准值提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升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1.5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，与友商差距缩小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/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1028041891"/>
              </p:ext>
            </p:extLst>
          </p:nvPr>
        </p:nvGraphicFramePr>
        <p:xfrm>
          <a:off x="285720" y="2414406"/>
          <a:ext cx="2786082" cy="3240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图表 27"/>
          <p:cNvGraphicFramePr/>
          <p:nvPr>
            <p:extLst>
              <p:ext uri="{D42A27DB-BD31-4B8C-83A1-F6EECF244321}">
                <p14:modId xmlns:p14="http://schemas.microsoft.com/office/powerpoint/2010/main" val="3276735194"/>
              </p:ext>
            </p:extLst>
          </p:nvPr>
        </p:nvGraphicFramePr>
        <p:xfrm>
          <a:off x="3224177" y="2449722"/>
          <a:ext cx="2786082" cy="3240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" name="图表 30"/>
          <p:cNvGraphicFramePr/>
          <p:nvPr>
            <p:extLst>
              <p:ext uri="{D42A27DB-BD31-4B8C-83A1-F6EECF244321}">
                <p14:modId xmlns:p14="http://schemas.microsoft.com/office/powerpoint/2010/main" val="2117052089"/>
              </p:ext>
            </p:extLst>
          </p:nvPr>
        </p:nvGraphicFramePr>
        <p:xfrm>
          <a:off x="6143636" y="2414406"/>
          <a:ext cx="2786082" cy="3240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608007"/>
              </p:ext>
            </p:extLst>
          </p:nvPr>
        </p:nvGraphicFramePr>
        <p:xfrm>
          <a:off x="357158" y="5771992"/>
          <a:ext cx="2643204" cy="357190"/>
        </p:xfrm>
        <a:graphic>
          <a:graphicData uri="http://schemas.openxmlformats.org/drawingml/2006/table">
            <a:tbl>
              <a:tblPr/>
              <a:tblGrid>
                <a:gridCol w="4405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16AVG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18Q1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746875"/>
              </p:ext>
            </p:extLst>
          </p:nvPr>
        </p:nvGraphicFramePr>
        <p:xfrm>
          <a:off x="3357556" y="5771992"/>
          <a:ext cx="2643204" cy="357190"/>
        </p:xfrm>
        <a:graphic>
          <a:graphicData uri="http://schemas.openxmlformats.org/drawingml/2006/table">
            <a:tbl>
              <a:tblPr/>
              <a:tblGrid>
                <a:gridCol w="4405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16AVG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18Q1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043286"/>
              </p:ext>
            </p:extLst>
          </p:nvPr>
        </p:nvGraphicFramePr>
        <p:xfrm>
          <a:off x="6258804" y="5771992"/>
          <a:ext cx="2643204" cy="357190"/>
        </p:xfrm>
        <a:graphic>
          <a:graphicData uri="http://schemas.openxmlformats.org/drawingml/2006/table">
            <a:tbl>
              <a:tblPr/>
              <a:tblGrid>
                <a:gridCol w="4405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4053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16AVG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18Q1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70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2"/>
          <p:cNvSpPr>
            <a:spLocks noGrp="1"/>
          </p:cNvSpPr>
          <p:nvPr>
            <p:ph type="title"/>
          </p:nvPr>
        </p:nvSpPr>
        <p:spPr>
          <a:xfrm>
            <a:off x="352556" y="275162"/>
            <a:ext cx="8570603" cy="5111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微软雅黑"/>
              </a:rPr>
              <a:t>移网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18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年第一季度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微软雅黑"/>
              </a:rPr>
              <a:t>专项评价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微软雅黑"/>
              </a:rPr>
              <a:t>——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cs typeface="微软雅黑"/>
              </a:rPr>
              <a:t>1.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微软雅黑"/>
              </a:rPr>
              <a:t>网络口碑专项评价</a:t>
            </a:r>
          </a:p>
        </p:txBody>
      </p:sp>
      <p:sp>
        <p:nvSpPr>
          <p:cNvPr id="27" name="文本框 4"/>
          <p:cNvSpPr txBox="1"/>
          <p:nvPr/>
        </p:nvSpPr>
        <p:spPr>
          <a:xfrm>
            <a:off x="287534" y="935723"/>
            <a:ext cx="8628446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p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环比增长乏力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主要表现在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上网信号覆盖、语音信号覆盖、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上网信号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方面。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p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网速度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得到用户认可，与普遍的网络口碑辅导和宣传有关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214282" y="1709251"/>
            <a:ext cx="8793034" cy="500589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3" name="Rectangle 11"/>
          <p:cNvSpPr/>
          <p:nvPr/>
        </p:nvSpPr>
        <p:spPr>
          <a:xfrm>
            <a:off x="357582" y="1761543"/>
            <a:ext cx="2991948" cy="240095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065215" y="1755328"/>
            <a:ext cx="1576681" cy="26325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0" rIns="91440" bIns="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 cap="all" baseline="0">
                <a:solidFill>
                  <a:srgbClr val="009DD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语音网络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NPS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  <p:sp>
        <p:nvSpPr>
          <p:cNvPr id="14" name="Rectangle 11"/>
          <p:cNvSpPr/>
          <p:nvPr/>
        </p:nvSpPr>
        <p:spPr>
          <a:xfrm>
            <a:off x="357582" y="4359922"/>
            <a:ext cx="2991948" cy="222294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136653" y="4295425"/>
            <a:ext cx="1376137" cy="18985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0" rIns="91440" bIns="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 cap="all" baseline="0">
                <a:solidFill>
                  <a:srgbClr val="009DD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手机上网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NPS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  <p:graphicFrame>
        <p:nvGraphicFramePr>
          <p:cNvPr id="24" name="图表 23"/>
          <p:cNvGraphicFramePr/>
          <p:nvPr/>
        </p:nvGraphicFramePr>
        <p:xfrm>
          <a:off x="401094" y="2131248"/>
          <a:ext cx="2928958" cy="2551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472532" y="3846853"/>
          <a:ext cx="2786082" cy="225089"/>
        </p:xfrm>
        <a:graphic>
          <a:graphicData uri="http://schemas.openxmlformats.org/drawingml/2006/table">
            <a:tbl>
              <a:tblPr/>
              <a:tblGrid>
                <a:gridCol w="4643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43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43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43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43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434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50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16Avg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18Q1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6" name="图表 35"/>
          <p:cNvGraphicFramePr/>
          <p:nvPr/>
        </p:nvGraphicFramePr>
        <p:xfrm>
          <a:off x="329656" y="4446299"/>
          <a:ext cx="2928958" cy="2626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01094" y="6209844"/>
          <a:ext cx="2786082" cy="225089"/>
        </p:xfrm>
        <a:graphic>
          <a:graphicData uri="http://schemas.openxmlformats.org/drawingml/2006/table">
            <a:tbl>
              <a:tblPr/>
              <a:tblGrid>
                <a:gridCol w="4643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43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43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43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43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434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50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16Avg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18Q1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455118"/>
              </p:ext>
            </p:extLst>
          </p:nvPr>
        </p:nvGraphicFramePr>
        <p:xfrm>
          <a:off x="3472929" y="1761541"/>
          <a:ext cx="5429287" cy="4876928"/>
        </p:xfrm>
        <a:graphic>
          <a:graphicData uri="http://schemas.openxmlformats.org/drawingml/2006/table">
            <a:tbl>
              <a:tblPr/>
              <a:tblGrid>
                <a:gridCol w="9546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74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74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474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474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474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474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4746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4746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4746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474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234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网络细项</a:t>
                      </a:r>
                    </a:p>
                  </a:txBody>
                  <a:tcPr marL="7458" marR="7458" marT="7458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中国联通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NPS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竞争对手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提及率（</a:t>
                      </a:r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Q1)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23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中国移动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800" b="1" i="0" u="none" strike="noStrike" dirty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中国电信　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98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18Q1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环比 （</a:t>
                      </a:r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Q4)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基准值比较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差距（</a:t>
                      </a:r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Q1)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环比差距变化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基准值差距变化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差距（</a:t>
                      </a:r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Q1)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环比差距变化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基准值差距变化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23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语音信号覆盖</a:t>
                      </a:r>
                    </a:p>
                  </a:txBody>
                  <a:tcPr marL="7458" marR="7458" marT="745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/>
                        </a:rPr>
                        <a:t>-7.5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/>
                        </a:rPr>
                        <a:t>-21.1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C00000"/>
                          </a:solidFill>
                          <a:effectLst/>
                          <a:latin typeface="微软雅黑"/>
                        </a:rPr>
                        <a:t>-2.5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/>
                        </a:rPr>
                        <a:t>-72.9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/>
                        </a:rPr>
                        <a:t>-18.2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/>
                        </a:rPr>
                        <a:t>-7.7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/>
                        </a:rPr>
                        <a:t>-47.2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/>
                        </a:rPr>
                        <a:t>-8.0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/>
                        </a:rPr>
                        <a:t>-5.2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27.0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23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语音信号稳定性</a:t>
                      </a:r>
                    </a:p>
                  </a:txBody>
                  <a:tcPr marL="7458" marR="7458" marT="745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18.1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-3.0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5.6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-48.3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-3.5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3.4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-33.0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-2.0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42.9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23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1" i="0" u="none" strike="noStrike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上网信号覆盖</a:t>
                      </a:r>
                    </a:p>
                  </a:txBody>
                  <a:tcPr marL="7458" marR="7458" marT="745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/>
                        </a:rPr>
                        <a:t>-27.2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/>
                        </a:rPr>
                        <a:t>-25.1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/>
                        </a:rPr>
                        <a:t>-5.0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C00000"/>
                          </a:solidFill>
                          <a:effectLst/>
                          <a:latin typeface="微软雅黑"/>
                        </a:rPr>
                        <a:t>-59.5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/>
                        </a:rPr>
                        <a:t>-15.9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/>
                        </a:rPr>
                        <a:t>-10.3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/>
                        </a:rPr>
                        <a:t>-34.5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/>
                        </a:rPr>
                        <a:t>-1.7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/>
                        </a:rPr>
                        <a:t>-1.9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19.9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23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上网信号稳定性</a:t>
                      </a:r>
                    </a:p>
                  </a:txBody>
                  <a:tcPr marL="7458" marR="7458" marT="745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-1.0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-6.7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1.1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-33.4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-4.7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5.0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-25.4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-0.9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4.2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23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en-US" sz="1000" b="1" i="0" u="none" strike="noStrike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4G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上网信号 </a:t>
                      </a:r>
                    </a:p>
                  </a:txBody>
                  <a:tcPr marL="7458" marR="7458" marT="745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/>
                        </a:rPr>
                        <a:t>-30.9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/>
                        </a:rPr>
                        <a:t>-12.1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/>
                        </a:rPr>
                        <a:t>-26.9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C00000"/>
                          </a:solidFill>
                          <a:effectLst/>
                          <a:latin typeface="微软雅黑"/>
                        </a:rPr>
                        <a:t>-32.6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/>
                        </a:rPr>
                        <a:t>-8.0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/>
                        </a:rPr>
                        <a:t>-17.9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/>
                        </a:rPr>
                        <a:t>-11.3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/>
                        </a:rPr>
                        <a:t>2.2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/>
                        </a:rPr>
                        <a:t>-1.7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7.8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23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上网速度</a:t>
                      </a:r>
                    </a:p>
                  </a:txBody>
                  <a:tcPr marL="7458" marR="7458" marT="745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B0F0"/>
                          </a:solidFill>
                          <a:effectLst/>
                          <a:latin typeface="微软雅黑"/>
                        </a:rPr>
                        <a:t>4.9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B0F0"/>
                          </a:solidFill>
                          <a:effectLst/>
                          <a:latin typeface="微软雅黑"/>
                        </a:rPr>
                        <a:t>6.3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B0F0"/>
                          </a:solidFill>
                          <a:effectLst/>
                          <a:latin typeface="微软雅黑"/>
                        </a:rPr>
                        <a:t>4.6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-20.4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0.0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-22.7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7.0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23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室内信号</a:t>
                      </a:r>
                    </a:p>
                  </a:txBody>
                  <a:tcPr marL="7458" marR="7458" marT="745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-7.0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-2.5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2.5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-42.2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-3.6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-0.6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-30.7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-1.8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0.9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80.7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23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室外信号</a:t>
                      </a:r>
                    </a:p>
                  </a:txBody>
                  <a:tcPr marL="7458" marR="7458" marT="745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13.4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5.9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-40.0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-1.2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4.2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-26.0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-1.8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3.6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67.6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23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网络部分整体</a:t>
                      </a:r>
                    </a:p>
                  </a:txBody>
                  <a:tcPr marL="7458" marR="7458" marT="745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-1.0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-0.8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-40.5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-1.6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2.9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-26.3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-0.9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2.8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72.3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512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网络部分样本量</a:t>
                      </a:r>
                    </a:p>
                  </a:txBody>
                  <a:tcPr marL="7458" marR="7458" marT="745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en-US" altLang="zh-CN" sz="10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53432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054" y="6602789"/>
            <a:ext cx="390747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51143"/>
              </p:ext>
            </p:extLst>
          </p:nvPr>
        </p:nvGraphicFramePr>
        <p:xfrm>
          <a:off x="3715560" y="6314303"/>
          <a:ext cx="5170739" cy="194527"/>
        </p:xfrm>
        <a:graphic>
          <a:graphicData uri="http://schemas.openxmlformats.org/drawingml/2006/table">
            <a:tbl>
              <a:tblPr/>
              <a:tblGrid>
                <a:gridCol w="240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6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06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06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06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06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406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406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406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406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406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4066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4066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406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23378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49618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47287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40669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406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11720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</a:tblGrid>
              <a:tr h="194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-5.4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-16.8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-27.7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-32.2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-36.5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-36.5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-38.2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-38.3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-39.3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-41.6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-41.9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-42.7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-48.4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en-US" altLang="zh-CN" sz="600" b="1" i="0" u="none" strike="noStrike" dirty="0" smtClean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54.0</a:t>
                      </a:r>
                      <a:endParaRPr lang="en-US" altLang="zh-CN" sz="600" b="1" i="0" u="none" strike="noStrike" dirty="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-55.9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-56.7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-60.8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-68.8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-74.9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213878"/>
              </p:ext>
            </p:extLst>
          </p:nvPr>
        </p:nvGraphicFramePr>
        <p:xfrm>
          <a:off x="3765408" y="2991032"/>
          <a:ext cx="5050010" cy="464914"/>
        </p:xfrm>
        <a:graphic>
          <a:graphicData uri="http://schemas.openxmlformats.org/drawingml/2006/table">
            <a:tbl>
              <a:tblPr/>
              <a:tblGrid>
                <a:gridCol w="2337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37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37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37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37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337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337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3371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3371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3371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33716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33716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33716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33716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3371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33716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33716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33716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33716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32543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83974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</a:tblGrid>
              <a:tr h="4649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-6.1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-6.3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-7.5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-8.4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-10.1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-11.5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-11.6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-12.1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-17.9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-19.3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-25.0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-31.1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图表 45"/>
          <p:cNvGraphicFramePr/>
          <p:nvPr>
            <p:extLst>
              <p:ext uri="{D42A27DB-BD31-4B8C-83A1-F6EECF244321}">
                <p14:modId xmlns:p14="http://schemas.microsoft.com/office/powerpoint/2010/main" val="3035696295"/>
              </p:ext>
            </p:extLst>
          </p:nvPr>
        </p:nvGraphicFramePr>
        <p:xfrm>
          <a:off x="3643305" y="1699668"/>
          <a:ext cx="5351651" cy="1726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509801"/>
              </p:ext>
            </p:extLst>
          </p:nvPr>
        </p:nvGraphicFramePr>
        <p:xfrm>
          <a:off x="3796575" y="3500983"/>
          <a:ext cx="5061693" cy="393476"/>
        </p:xfrm>
        <a:graphic>
          <a:graphicData uri="http://schemas.openxmlformats.org/drawingml/2006/table">
            <a:tbl>
              <a:tblPr/>
              <a:tblGrid>
                <a:gridCol w="241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1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1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10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103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1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4103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4103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4103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4103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4103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4103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4103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4103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4103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4103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4103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4103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4103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41033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4103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</a:tblGrid>
              <a:tr h="39347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新疆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广东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上海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浙江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青海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甘肃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湖北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海南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贵州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宁夏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云南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福建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西藏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湖南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陕西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重庆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四川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安徽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广西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049640"/>
              </p:ext>
            </p:extLst>
          </p:nvPr>
        </p:nvGraphicFramePr>
        <p:xfrm>
          <a:off x="3796565" y="2071994"/>
          <a:ext cx="5018853" cy="536352"/>
        </p:xfrm>
        <a:graphic>
          <a:graphicData uri="http://schemas.openxmlformats.org/drawingml/2006/table">
            <a:tbl>
              <a:tblPr/>
              <a:tblGrid>
                <a:gridCol w="2389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89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89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9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8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3899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3899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3899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3899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3899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3899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3899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3899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3899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3899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3899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3899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3899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3899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38993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3899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</a:tblGrid>
              <a:tr h="53635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新疆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宁夏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海南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青海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甘肃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浙江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湖南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西藏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湖北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陕西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福建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广东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安徽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云南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贵州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上海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四川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重庆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广西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9" name="TextBox 98"/>
          <p:cNvSpPr txBox="1"/>
          <p:nvPr/>
        </p:nvSpPr>
        <p:spPr>
          <a:xfrm>
            <a:off x="5715008" y="1754433"/>
            <a:ext cx="68159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南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21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省</a:t>
            </a:r>
          </a:p>
        </p:txBody>
      </p:sp>
      <p:graphicFrame>
        <p:nvGraphicFramePr>
          <p:cNvPr id="55" name="图表 54"/>
          <p:cNvGraphicFramePr/>
          <p:nvPr>
            <p:extLst>
              <p:ext uri="{D42A27DB-BD31-4B8C-83A1-F6EECF244321}">
                <p14:modId xmlns:p14="http://schemas.microsoft.com/office/powerpoint/2010/main" val="3770443798"/>
              </p:ext>
            </p:extLst>
          </p:nvPr>
        </p:nvGraphicFramePr>
        <p:xfrm>
          <a:off x="3643305" y="3364263"/>
          <a:ext cx="5286412" cy="1594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90146"/>
              </p:ext>
            </p:extLst>
          </p:nvPr>
        </p:nvGraphicFramePr>
        <p:xfrm>
          <a:off x="3735524" y="4634670"/>
          <a:ext cx="5124974" cy="357190"/>
        </p:xfrm>
        <a:graphic>
          <a:graphicData uri="http://schemas.openxmlformats.org/drawingml/2006/table">
            <a:tbl>
              <a:tblPr/>
              <a:tblGrid>
                <a:gridCol w="2406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6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06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06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06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06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406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4066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4066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4066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406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4066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4066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4066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4066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4066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79684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37004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19224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19224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19230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-10.4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-13.7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-14.6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-18.1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-23.6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-24.2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-25.0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-25.0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-25.8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-27.4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-29.2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-30.5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-31.6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-34.1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-35.0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-39.3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-43.0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-45.8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-48.1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-49.4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-50.3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477257"/>
              </p:ext>
            </p:extLst>
          </p:nvPr>
        </p:nvGraphicFramePr>
        <p:xfrm>
          <a:off x="3671745" y="5072619"/>
          <a:ext cx="5115096" cy="393476"/>
        </p:xfrm>
        <a:graphic>
          <a:graphicData uri="http://schemas.openxmlformats.org/drawingml/2006/table">
            <a:tbl>
              <a:tblPr/>
              <a:tblGrid>
                <a:gridCol w="243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</a:tblGrid>
              <a:tr h="39347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新疆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海南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西藏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上海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青海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宁夏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江苏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甘肃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贵州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湖北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四川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广东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福建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浙江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陕西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云南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重庆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广西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安徽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湖南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江西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5" name="表格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123057"/>
              </p:ext>
            </p:extLst>
          </p:nvPr>
        </p:nvGraphicFramePr>
        <p:xfrm>
          <a:off x="714350" y="5066910"/>
          <a:ext cx="2719630" cy="357190"/>
        </p:xfrm>
        <a:graphic>
          <a:graphicData uri="http://schemas.openxmlformats.org/drawingml/2006/table">
            <a:tbl>
              <a:tblPr/>
              <a:tblGrid>
                <a:gridCol w="271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9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19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19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19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19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19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196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7196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196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天津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山东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辽宁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北京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内蒙古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黑龙江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吉林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49159"/>
              </p:ext>
            </p:extLst>
          </p:nvPr>
        </p:nvGraphicFramePr>
        <p:xfrm>
          <a:off x="759416" y="3495274"/>
          <a:ext cx="2730620" cy="357190"/>
        </p:xfrm>
        <a:graphic>
          <a:graphicData uri="http://schemas.openxmlformats.org/drawingml/2006/table">
            <a:tbl>
              <a:tblPr/>
              <a:tblGrid>
                <a:gridCol w="273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0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0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30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30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30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30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730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30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山东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北京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辽宁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内蒙古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黑龙江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天津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吉林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74523"/>
              </p:ext>
            </p:extLst>
          </p:nvPr>
        </p:nvGraphicFramePr>
        <p:xfrm>
          <a:off x="714346" y="2975290"/>
          <a:ext cx="2836740" cy="500066"/>
        </p:xfrm>
        <a:graphic>
          <a:graphicData uri="http://schemas.openxmlformats.org/drawingml/2006/table">
            <a:tbl>
              <a:tblPr/>
              <a:tblGrid>
                <a:gridCol w="2836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24.2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13.1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11.4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11.3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11.1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9.6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3.4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-1.6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-5.4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9" name="标题 2"/>
          <p:cNvSpPr txBox="1">
            <a:spLocks/>
          </p:cNvSpPr>
          <p:nvPr/>
        </p:nvSpPr>
        <p:spPr bwMode="auto">
          <a:xfrm>
            <a:off x="345878" y="274637"/>
            <a:ext cx="8512401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dirty="0" smtClean="0">
                <a:solidFill>
                  <a:prstClr val="black"/>
                </a:solidFill>
              </a:rPr>
              <a:t>移网</a:t>
            </a:r>
            <a:r>
              <a:rPr lang="en-US" altLang="zh-CN" dirty="0" smtClean="0">
                <a:solidFill>
                  <a:prstClr val="black"/>
                </a:solidFill>
              </a:rPr>
              <a:t>18</a:t>
            </a:r>
            <a:r>
              <a:rPr lang="zh-CN" altLang="en-US" dirty="0" smtClean="0">
                <a:solidFill>
                  <a:prstClr val="black"/>
                </a:solidFill>
              </a:rPr>
              <a:t>年第一季度专项评价</a:t>
            </a:r>
            <a:r>
              <a:rPr lang="en-US" altLang="zh-CN" sz="1800" dirty="0" smtClean="0">
                <a:solidFill>
                  <a:prstClr val="black"/>
                </a:solidFill>
              </a:rPr>
              <a:t>——1. </a:t>
            </a:r>
            <a:r>
              <a:rPr lang="zh-CN" altLang="en-US" sz="1800" dirty="0" smtClean="0">
                <a:solidFill>
                  <a:prstClr val="black"/>
                </a:solidFill>
              </a:rPr>
              <a:t>网络口碑</a:t>
            </a:r>
            <a:r>
              <a:rPr lang="en-US" altLang="zh-CN" sz="1800" dirty="0" smtClean="0">
                <a:solidFill>
                  <a:prstClr val="black"/>
                </a:solidFill>
              </a:rPr>
              <a:t>31</a:t>
            </a:r>
            <a:r>
              <a:rPr lang="zh-CN" altLang="en-US" sz="1800" dirty="0" smtClean="0">
                <a:solidFill>
                  <a:prstClr val="black"/>
                </a:solidFill>
              </a:rPr>
              <a:t>省评价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graphicFrame>
        <p:nvGraphicFramePr>
          <p:cNvPr id="48" name="图表 47"/>
          <p:cNvGraphicFramePr/>
          <p:nvPr>
            <p:extLst>
              <p:ext uri="{D42A27DB-BD31-4B8C-83A1-F6EECF244321}">
                <p14:modId xmlns:p14="http://schemas.microsoft.com/office/powerpoint/2010/main" val="2461683778"/>
              </p:ext>
            </p:extLst>
          </p:nvPr>
        </p:nvGraphicFramePr>
        <p:xfrm>
          <a:off x="3564170" y="4732463"/>
          <a:ext cx="5286412" cy="183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6" name="图表 55"/>
          <p:cNvGraphicFramePr/>
          <p:nvPr>
            <p:extLst>
              <p:ext uri="{D42A27DB-BD31-4B8C-83A1-F6EECF244321}">
                <p14:modId xmlns:p14="http://schemas.microsoft.com/office/powerpoint/2010/main" val="930659054"/>
              </p:ext>
            </p:extLst>
          </p:nvPr>
        </p:nvGraphicFramePr>
        <p:xfrm>
          <a:off x="658228" y="3483562"/>
          <a:ext cx="3000396" cy="1214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8" name="图表 57"/>
          <p:cNvGraphicFramePr/>
          <p:nvPr>
            <p:extLst>
              <p:ext uri="{D42A27DB-BD31-4B8C-83A1-F6EECF244321}">
                <p14:modId xmlns:p14="http://schemas.microsoft.com/office/powerpoint/2010/main" val="3188279616"/>
              </p:ext>
            </p:extLst>
          </p:nvPr>
        </p:nvGraphicFramePr>
        <p:xfrm>
          <a:off x="642910" y="2216777"/>
          <a:ext cx="3000396" cy="977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49242"/>
              </p:ext>
            </p:extLst>
          </p:nvPr>
        </p:nvGraphicFramePr>
        <p:xfrm>
          <a:off x="759418" y="2066285"/>
          <a:ext cx="2846220" cy="357190"/>
        </p:xfrm>
        <a:graphic>
          <a:graphicData uri="http://schemas.openxmlformats.org/drawingml/2006/table">
            <a:tbl>
              <a:tblPr/>
              <a:tblGrid>
                <a:gridCol w="2846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4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46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46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4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62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8462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8462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8462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8462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山东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河北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河南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辽宁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天津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山西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内蒙古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黑龙江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吉林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北京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8" name="Rectangle 11"/>
          <p:cNvSpPr/>
          <p:nvPr/>
        </p:nvSpPr>
        <p:spPr>
          <a:xfrm>
            <a:off x="241935" y="1689188"/>
            <a:ext cx="8699955" cy="4841586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ea typeface="微软雅黑" panose="020B0503020204020204" charset="-122"/>
            </a:endParaRPr>
          </a:p>
        </p:txBody>
      </p:sp>
      <p:sp>
        <p:nvSpPr>
          <p:cNvPr id="69" name="OT_TextBox"/>
          <p:cNvSpPr/>
          <p:nvPr/>
        </p:nvSpPr>
        <p:spPr>
          <a:xfrm>
            <a:off x="2934041" y="1556792"/>
            <a:ext cx="3166281" cy="24691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vert="horz" lIns="108000" tIns="108000" rIns="108000" bIns="10800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Clr>
                <a:srgbClr val="0033AB"/>
              </a:buClr>
              <a:buSzPct val="80000"/>
              <a:buFont typeface="Wingdings" panose="05000000000000000000" pitchFamily="2" charset="2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73685" indent="-269875" algn="l" defTabSz="914400" rtl="0" eaLnBrk="1" latinLnBrk="0" hangingPunct="1">
              <a:spcBef>
                <a:spcPts val="720"/>
              </a:spcBef>
              <a:buClr>
                <a:srgbClr val="00337F"/>
              </a:buClr>
              <a:buSzPct val="80000"/>
              <a:buFont typeface="Wingdings" panose="05000000000000000000" pitchFamily="2" charset="2"/>
              <a:buChar char="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269875" algn="l" defTabSz="914400" rtl="0" eaLnBrk="1" latinLnBrk="0" hangingPunct="1">
              <a:lnSpc>
                <a:spcPct val="100000"/>
              </a:lnSpc>
              <a:spcBef>
                <a:spcPts val="720"/>
              </a:spcBef>
              <a:buClr>
                <a:srgbClr val="00337F"/>
              </a:buClr>
              <a:buSzPct val="70000"/>
              <a:buFont typeface="Wingdings" panose="05000000000000000000" pitchFamily="2" charset="2"/>
              <a:buChar char="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651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 Unicode MS" panose="020B0604020202020204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415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charset="0"/>
              </a:defRPr>
            </a:lvl6pPr>
            <a:lvl7pPr marL="1260475" indent="-18097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Calibri" panose="020F0502020204030204" charset="0"/>
              </a:defRPr>
            </a:lvl7pPr>
            <a:lvl8pPr marL="1438275" indent="-18097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charset="0"/>
              </a:defRPr>
            </a:lvl8pPr>
            <a:lvl9pPr marL="1625600" indent="-18732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charset="0"/>
              </a:defRPr>
            </a:lvl9pPr>
          </a:lstStyle>
          <a:p>
            <a:pPr algn="ctr"/>
            <a:r>
              <a:rPr lang="en-US" altLang="zh-CN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31</a:t>
            </a:r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省</a:t>
            </a:r>
            <a:r>
              <a:rPr lang="en-US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NPS</a:t>
            </a:r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专项评价及差距分析</a:t>
            </a:r>
            <a:endParaRPr lang="en-US" altLang="en-US" b="1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Rectangle 139"/>
          <p:cNvSpPr/>
          <p:nvPr/>
        </p:nvSpPr>
        <p:spPr>
          <a:xfrm>
            <a:off x="295002" y="1767552"/>
            <a:ext cx="281257" cy="14617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中国联通</a:t>
            </a:r>
          </a:p>
        </p:txBody>
      </p:sp>
      <p:sp>
        <p:nvSpPr>
          <p:cNvPr id="75" name="Rectangle 140"/>
          <p:cNvSpPr/>
          <p:nvPr/>
        </p:nvSpPr>
        <p:spPr>
          <a:xfrm>
            <a:off x="303234" y="4983682"/>
            <a:ext cx="275859" cy="11734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与移动差距</a:t>
            </a:r>
          </a:p>
        </p:txBody>
      </p:sp>
      <p:sp>
        <p:nvSpPr>
          <p:cNvPr id="80" name="Rectangle 147"/>
          <p:cNvSpPr/>
          <p:nvPr/>
        </p:nvSpPr>
        <p:spPr>
          <a:xfrm>
            <a:off x="299118" y="3496726"/>
            <a:ext cx="275859" cy="117340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与电信差距</a:t>
            </a:r>
          </a:p>
        </p:txBody>
      </p:sp>
      <p:cxnSp>
        <p:nvCxnSpPr>
          <p:cNvPr id="88" name="Straight Connector 156"/>
          <p:cNvCxnSpPr/>
          <p:nvPr/>
        </p:nvCxnSpPr>
        <p:spPr>
          <a:xfrm>
            <a:off x="492494" y="4886827"/>
            <a:ext cx="8322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42"/>
          <p:cNvSpPr/>
          <p:nvPr/>
        </p:nvSpPr>
        <p:spPr>
          <a:xfrm>
            <a:off x="295002" y="1767552"/>
            <a:ext cx="281257" cy="14617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中国联通</a:t>
            </a:r>
          </a:p>
        </p:txBody>
      </p:sp>
      <p:grpSp>
        <p:nvGrpSpPr>
          <p:cNvPr id="90" name="组合 6"/>
          <p:cNvGrpSpPr/>
          <p:nvPr/>
        </p:nvGrpSpPr>
        <p:grpSpPr>
          <a:xfrm>
            <a:off x="929287" y="6582236"/>
            <a:ext cx="7755890" cy="231140"/>
            <a:chOff x="1122" y="10260"/>
            <a:chExt cx="12214" cy="364"/>
          </a:xfrm>
        </p:grpSpPr>
        <p:sp>
          <p:nvSpPr>
            <p:cNvPr id="91" name="TextBox 1"/>
            <p:cNvSpPr txBox="1"/>
            <p:nvPr/>
          </p:nvSpPr>
          <p:spPr>
            <a:xfrm>
              <a:off x="7800" y="10260"/>
              <a:ext cx="5536" cy="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9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【折线图】为正，该省差距改善；为负，差距恶化</a:t>
              </a:r>
            </a:p>
          </p:txBody>
        </p:sp>
        <p:grpSp>
          <p:nvGrpSpPr>
            <p:cNvPr id="92" name="组合 4"/>
            <p:cNvGrpSpPr/>
            <p:nvPr/>
          </p:nvGrpSpPr>
          <p:grpSpPr>
            <a:xfrm>
              <a:off x="1122" y="10260"/>
              <a:ext cx="6750" cy="364"/>
              <a:chOff x="1122" y="10260"/>
              <a:chExt cx="6750" cy="364"/>
            </a:xfrm>
          </p:grpSpPr>
          <p:sp>
            <p:nvSpPr>
              <p:cNvPr id="93" name="TextBox 1"/>
              <p:cNvSpPr txBox="1"/>
              <p:nvPr/>
            </p:nvSpPr>
            <p:spPr>
              <a:xfrm>
                <a:off x="1862" y="10260"/>
                <a:ext cx="5536" cy="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900" dirty="0">
                    <a:solidFill>
                      <a:prstClr val="black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【柱状图】为正，该省领先竞争对手；为负，落后竞争对手。</a:t>
                </a:r>
              </a:p>
            </p:txBody>
          </p:sp>
          <p:sp>
            <p:nvSpPr>
              <p:cNvPr id="94" name="矩形 10"/>
              <p:cNvSpPr/>
              <p:nvPr/>
            </p:nvSpPr>
            <p:spPr>
              <a:xfrm>
                <a:off x="1122" y="10352"/>
                <a:ext cx="431" cy="13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矩形 12"/>
              <p:cNvSpPr/>
              <p:nvPr/>
            </p:nvSpPr>
            <p:spPr>
              <a:xfrm>
                <a:off x="1614" y="10352"/>
                <a:ext cx="431" cy="13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6" name="直接连接符 17"/>
              <p:cNvCxnSpPr/>
              <p:nvPr/>
            </p:nvCxnSpPr>
            <p:spPr>
              <a:xfrm>
                <a:off x="7368" y="10444"/>
                <a:ext cx="504" cy="0"/>
              </a:xfrm>
              <a:prstGeom prst="line">
                <a:avLst/>
              </a:prstGeom>
              <a:ln w="22225" cmpd="sng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7" name="Straight Connector 156"/>
          <p:cNvCxnSpPr/>
          <p:nvPr/>
        </p:nvCxnSpPr>
        <p:spPr>
          <a:xfrm>
            <a:off x="492494" y="4886827"/>
            <a:ext cx="8322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45"/>
          <p:cNvCxnSpPr/>
          <p:nvPr/>
        </p:nvCxnSpPr>
        <p:spPr>
          <a:xfrm>
            <a:off x="500034" y="3318233"/>
            <a:ext cx="8322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650152" y="1745146"/>
            <a:ext cx="750032" cy="275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北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省</a:t>
            </a:r>
          </a:p>
        </p:txBody>
      </p: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823673"/>
              </p:ext>
            </p:extLst>
          </p:nvPr>
        </p:nvGraphicFramePr>
        <p:xfrm>
          <a:off x="759417" y="4569238"/>
          <a:ext cx="2738380" cy="500066"/>
        </p:xfrm>
        <a:graphic>
          <a:graphicData uri="http://schemas.openxmlformats.org/drawingml/2006/table">
            <a:tbl>
              <a:tblPr/>
              <a:tblGrid>
                <a:gridCol w="2738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8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8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8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38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38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38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38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738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38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-9.7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-11.0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-11.8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-16.0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-24.9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-26.5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-29.4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-32.8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-36.9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4" name="图表 103"/>
          <p:cNvGraphicFramePr/>
          <p:nvPr>
            <p:extLst>
              <p:ext uri="{D42A27DB-BD31-4B8C-83A1-F6EECF244321}">
                <p14:modId xmlns:p14="http://schemas.microsoft.com/office/powerpoint/2010/main" val="1321878552"/>
              </p:ext>
            </p:extLst>
          </p:nvPr>
        </p:nvGraphicFramePr>
        <p:xfrm>
          <a:off x="571472" y="5180343"/>
          <a:ext cx="3000396" cy="1214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7" name="表格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637680"/>
              </p:ext>
            </p:extLst>
          </p:nvPr>
        </p:nvGraphicFramePr>
        <p:xfrm>
          <a:off x="653300" y="6278834"/>
          <a:ext cx="2793390" cy="272338"/>
        </p:xfrm>
        <a:graphic>
          <a:graphicData uri="http://schemas.openxmlformats.org/drawingml/2006/table">
            <a:tbl>
              <a:tblPr/>
              <a:tblGrid>
                <a:gridCol w="2793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93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93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93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93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933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933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933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7933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933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723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-16.4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-21.8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-27.3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-29.1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-30.4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-39.1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-41.5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-46.7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-47.7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-54.0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10545" y="836712"/>
            <a:ext cx="8547733" cy="690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Aft>
                <a:spcPts val="300"/>
              </a:spcAft>
              <a:buFont typeface="Wingdings" pitchFamily="2" charset="2"/>
              <a:buChar char="p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相比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年基准值，本季度网络口碑有明显下滑的是</a:t>
            </a:r>
            <a:r>
              <a:rPr lang="zh-CN" altLang="en-US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辽宁、广西、四川</a:t>
            </a:r>
            <a:r>
              <a:rPr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spcAft>
                <a:spcPts val="300"/>
              </a:spcAft>
              <a:buFont typeface="Wingdings" pitchFamily="2" charset="2"/>
              <a:buChar char="p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相比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年基准值，</a:t>
            </a:r>
            <a:r>
              <a:rPr lang="zh-CN" altLang="en-US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广西、西藏、湖南、陕西、重庆、安徽、河南、吉林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与对手</a:t>
            </a:r>
            <a:r>
              <a:rPr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的差距继续拉大。</a:t>
            </a:r>
            <a:endParaRPr lang="en-US" altLang="zh-CN" sz="1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8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359891" y="274638"/>
            <a:ext cx="8570603" cy="5111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微软雅黑"/>
              </a:rPr>
              <a:t>移网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18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年第一季度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微软雅黑"/>
              </a:rPr>
              <a:t>专项评价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微软雅黑"/>
              </a:rPr>
              <a:t>——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cs typeface="微软雅黑"/>
              </a:rPr>
              <a:t>2.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微软雅黑"/>
              </a:rPr>
              <a:t>业务口碑专项评价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899609"/>
            <a:ext cx="8802268" cy="94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餐设计、价格认可度、促销活动和宣传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持续大幅提升。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0000" indent="-1800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互联网公司合作产品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碑同比、环比下降，需引起关注。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0000" indent="-1800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对</a:t>
            </a: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计费准确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不满意的客户减少，但不满意程度加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剧。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644533"/>
              </p:ext>
            </p:extLst>
          </p:nvPr>
        </p:nvGraphicFramePr>
        <p:xfrm>
          <a:off x="357158" y="2000242"/>
          <a:ext cx="8501119" cy="4500589"/>
        </p:xfrm>
        <a:graphic>
          <a:graphicData uri="http://schemas.openxmlformats.org/drawingml/2006/table">
            <a:tbl>
              <a:tblPr/>
              <a:tblGrid>
                <a:gridCol w="10123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8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88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88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88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488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488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488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488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74887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6380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业务细项</a:t>
                      </a:r>
                    </a:p>
                  </a:txBody>
                  <a:tcPr marL="7458" marR="7458" marT="7458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中国联通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NPS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竞争对手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提及率（</a:t>
                      </a:r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Q1)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8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中国移动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中国电信　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73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18Q1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环比 （</a:t>
                      </a:r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Q4)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基准值比较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差距（</a:t>
                      </a:r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Q1)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环比差距变化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基准值差距变化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差距（</a:t>
                      </a:r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Q1)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环比差距变化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基准值差距变化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38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套餐设计</a:t>
                      </a:r>
                    </a:p>
                  </a:txBody>
                  <a:tcPr marL="7458" marR="7458" marT="745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22.2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9.2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17.4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30.4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28.3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58.3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380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000" b="1" i="0" u="none" strike="noStrike" kern="1200" dirty="0" smtClean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价格认可度</a:t>
                      </a:r>
                      <a:endParaRPr lang="zh-CN" altLang="en-US" sz="1000" b="1" i="0" u="none" strike="noStrike" kern="1200" dirty="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458" marR="7458" marT="745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28.9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7.0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45.6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15.1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15.6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10.5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52.2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38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促销活动和宣传</a:t>
                      </a:r>
                    </a:p>
                  </a:txBody>
                  <a:tcPr marL="7458" marR="7458" marT="745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18.4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10.1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27.2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-29.2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19.3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-2.6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5.5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8.3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11.9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38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促销活动</a:t>
                      </a:r>
                    </a:p>
                  </a:txBody>
                  <a:tcPr marL="7458" marR="7458" marT="745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15.8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8.2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26.0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-28.5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19.7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-0.1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11.2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38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宣传</a:t>
                      </a:r>
                    </a:p>
                  </a:txBody>
                  <a:tcPr marL="7458" marR="7458" marT="745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58.2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8.2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30.6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-26.0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13.5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-6.3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-22.6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-29.8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0.8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086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流量包</a:t>
                      </a:r>
                    </a:p>
                  </a:txBody>
                  <a:tcPr marL="7458" marR="7458" marT="745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14.6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14.8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18.3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52.5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18.3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21.0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25.6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6.8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18.2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11.1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358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与互联网公司合作的产品</a:t>
                      </a:r>
                    </a:p>
                  </a:txBody>
                  <a:tcPr marL="7458" marR="7458" marT="745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42.4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-10.3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-6.8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14.9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358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不知情定制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乱收费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乱扣费方面</a:t>
                      </a:r>
                    </a:p>
                  </a:txBody>
                  <a:tcPr marL="7458" marR="7458" marT="745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-27.0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4.2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-1.8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5.1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8.2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7.3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9.2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6.4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9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计费准确</a:t>
                      </a:r>
                    </a:p>
                  </a:txBody>
                  <a:tcPr marL="7458" marR="7458" marT="745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-40.1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1.2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-7.3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-7.5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7.3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-0.6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1.9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9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定向流量包</a:t>
                      </a:r>
                    </a:p>
                  </a:txBody>
                  <a:tcPr marL="7458" marR="7458" marT="745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58.4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-0.1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0.6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92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终端</a:t>
                      </a:r>
                    </a:p>
                  </a:txBody>
                  <a:tcPr marL="7458" marR="7458" marT="745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15.9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39.8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41.2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28.1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50.8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34.8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26.2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26.1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0.4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9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业务部分整体</a:t>
                      </a:r>
                    </a:p>
                  </a:txBody>
                  <a:tcPr marL="7458" marR="7458" marT="745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19.6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7.3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14.3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24.5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9.2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16.1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5.9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45.2 </a:t>
                      </a: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239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业务部分</a:t>
                      </a:r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样本量</a:t>
                      </a:r>
                    </a:p>
                  </a:txBody>
                  <a:tcPr marL="7458" marR="7458" marT="745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en-US" altLang="zh-CN" sz="10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33422</a:t>
                      </a:r>
                      <a:endParaRPr lang="zh-CN" altLang="en-US" sz="1000" b="1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58" marR="7458" marT="74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86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图表 70"/>
          <p:cNvGraphicFramePr/>
          <p:nvPr>
            <p:extLst>
              <p:ext uri="{D42A27DB-BD31-4B8C-83A1-F6EECF244321}">
                <p14:modId xmlns:p14="http://schemas.microsoft.com/office/powerpoint/2010/main" val="3772787756"/>
              </p:ext>
            </p:extLst>
          </p:nvPr>
        </p:nvGraphicFramePr>
        <p:xfrm>
          <a:off x="3541461" y="5229200"/>
          <a:ext cx="5358334" cy="1357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5" name="图表 104"/>
          <p:cNvGraphicFramePr/>
          <p:nvPr>
            <p:extLst>
              <p:ext uri="{D42A27DB-BD31-4B8C-83A1-F6EECF244321}">
                <p14:modId xmlns:p14="http://schemas.microsoft.com/office/powerpoint/2010/main" val="2531340670"/>
              </p:ext>
            </p:extLst>
          </p:nvPr>
        </p:nvGraphicFramePr>
        <p:xfrm>
          <a:off x="560384" y="5276167"/>
          <a:ext cx="3000396" cy="1000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7" name="表格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833671"/>
              </p:ext>
            </p:extLst>
          </p:nvPr>
        </p:nvGraphicFramePr>
        <p:xfrm>
          <a:off x="642910" y="6281936"/>
          <a:ext cx="2736000" cy="426088"/>
        </p:xfrm>
        <a:graphic>
          <a:graphicData uri="http://schemas.openxmlformats.org/drawingml/2006/table">
            <a:tbl>
              <a:tblPr/>
              <a:tblGrid>
                <a:gridCol w="273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3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3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3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3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73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3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260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48.8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46.9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44.9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40.4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27.6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292428"/>
              </p:ext>
            </p:extLst>
          </p:nvPr>
        </p:nvGraphicFramePr>
        <p:xfrm>
          <a:off x="3708929" y="4935063"/>
          <a:ext cx="5147996" cy="357190"/>
        </p:xfrm>
        <a:graphic>
          <a:graphicData uri="http://schemas.openxmlformats.org/drawingml/2006/table">
            <a:tbl>
              <a:tblPr/>
              <a:tblGrid>
                <a:gridCol w="2417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17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17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17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17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17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417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4174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4174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4174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41744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41744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41744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4174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41744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41744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80941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38518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20209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2020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20215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26.9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19.9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-0.2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-5.1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8" name="图表 57"/>
          <p:cNvGraphicFramePr/>
          <p:nvPr>
            <p:extLst>
              <p:ext uri="{D42A27DB-BD31-4B8C-83A1-F6EECF244321}">
                <p14:modId xmlns:p14="http://schemas.microsoft.com/office/powerpoint/2010/main" val="3289739307"/>
              </p:ext>
            </p:extLst>
          </p:nvPr>
        </p:nvGraphicFramePr>
        <p:xfrm>
          <a:off x="3605638" y="3263012"/>
          <a:ext cx="5286412" cy="1797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618460"/>
              </p:ext>
            </p:extLst>
          </p:nvPr>
        </p:nvGraphicFramePr>
        <p:xfrm>
          <a:off x="3635493" y="6304796"/>
          <a:ext cx="5222780" cy="357190"/>
        </p:xfrm>
        <a:graphic>
          <a:graphicData uri="http://schemas.openxmlformats.org/drawingml/2006/table">
            <a:tbl>
              <a:tblPr/>
              <a:tblGrid>
                <a:gridCol w="245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52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52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52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52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525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4525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4525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4525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4525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45256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45256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45256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45256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4525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45256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85021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05490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45256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45256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17661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39.2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38.5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37.4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37.2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32.2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31.7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31.0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24.7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21.6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21.1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24290"/>
              </p:ext>
            </p:extLst>
          </p:nvPr>
        </p:nvGraphicFramePr>
        <p:xfrm>
          <a:off x="3705635" y="5466320"/>
          <a:ext cx="5115096" cy="393476"/>
        </p:xfrm>
        <a:graphic>
          <a:graphicData uri="http://schemas.openxmlformats.org/drawingml/2006/table">
            <a:tbl>
              <a:tblPr/>
              <a:tblGrid>
                <a:gridCol w="243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</a:tblGrid>
              <a:tr h="39347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陕西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甘肃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云南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新疆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西藏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上海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宁夏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青海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四川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湖北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重庆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贵州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广西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浙江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海南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安徽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广东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湖南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福建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7" name="表格 96"/>
          <p:cNvGraphicFramePr>
            <a:graphicFrameLocks noGrp="1"/>
          </p:cNvGraphicFramePr>
          <p:nvPr/>
        </p:nvGraphicFramePr>
        <p:xfrm>
          <a:off x="3706934" y="3087175"/>
          <a:ext cx="5222784" cy="464914"/>
        </p:xfrm>
        <a:graphic>
          <a:graphicData uri="http://schemas.openxmlformats.org/drawingml/2006/table">
            <a:tbl>
              <a:tblPr/>
              <a:tblGrid>
                <a:gridCol w="2417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17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17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17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17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17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417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417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417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417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4171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4171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4171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41712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41712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41712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41712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41712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41712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336566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93690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</a:tblGrid>
              <a:tr h="464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45.7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32.5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28.8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27.6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22.0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714346" y="3072661"/>
          <a:ext cx="2836740" cy="500066"/>
        </p:xfrm>
        <a:graphic>
          <a:graphicData uri="http://schemas.openxmlformats.org/drawingml/2006/table">
            <a:tbl>
              <a:tblPr/>
              <a:tblGrid>
                <a:gridCol w="2836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36.4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32.2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31.4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26.0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23.9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21.6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20.4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19.1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9.2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9" name="标题 2"/>
          <p:cNvSpPr txBox="1">
            <a:spLocks/>
          </p:cNvSpPr>
          <p:nvPr/>
        </p:nvSpPr>
        <p:spPr bwMode="auto">
          <a:xfrm>
            <a:off x="345878" y="274637"/>
            <a:ext cx="8512401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dirty="0" smtClean="0">
                <a:solidFill>
                  <a:prstClr val="black"/>
                </a:solidFill>
              </a:rPr>
              <a:t>移网</a:t>
            </a:r>
            <a:r>
              <a:rPr lang="en-US" altLang="zh-CN" dirty="0" smtClean="0">
                <a:solidFill>
                  <a:prstClr val="black"/>
                </a:solidFill>
              </a:rPr>
              <a:t>18</a:t>
            </a:r>
            <a:r>
              <a:rPr lang="zh-CN" altLang="en-US" dirty="0" smtClean="0">
                <a:solidFill>
                  <a:prstClr val="black"/>
                </a:solidFill>
              </a:rPr>
              <a:t>年第一季度专项评价</a:t>
            </a:r>
            <a:r>
              <a:rPr lang="en-US" altLang="zh-CN" sz="1800" dirty="0" smtClean="0">
                <a:solidFill>
                  <a:prstClr val="black"/>
                </a:solidFill>
              </a:rPr>
              <a:t>——2. </a:t>
            </a:r>
            <a:r>
              <a:rPr lang="zh-CN" altLang="en-US" sz="1800" dirty="0" smtClean="0">
                <a:solidFill>
                  <a:prstClr val="black"/>
                </a:solidFill>
              </a:rPr>
              <a:t>业务口碑</a:t>
            </a:r>
            <a:r>
              <a:rPr lang="en-US" altLang="zh-CN" sz="1800" dirty="0" smtClean="0">
                <a:solidFill>
                  <a:prstClr val="black"/>
                </a:solidFill>
              </a:rPr>
              <a:t>31</a:t>
            </a:r>
            <a:r>
              <a:rPr lang="zh-CN" altLang="en-US" sz="1800" dirty="0" smtClean="0">
                <a:solidFill>
                  <a:prstClr val="black"/>
                </a:solidFill>
              </a:rPr>
              <a:t>省评价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graphicFrame>
        <p:nvGraphicFramePr>
          <p:cNvPr id="59" name="图表 58"/>
          <p:cNvGraphicFramePr/>
          <p:nvPr>
            <p:extLst>
              <p:ext uri="{D42A27DB-BD31-4B8C-83A1-F6EECF244321}">
                <p14:modId xmlns:p14="http://schemas.microsoft.com/office/powerpoint/2010/main" val="2927803765"/>
              </p:ext>
            </p:extLst>
          </p:nvPr>
        </p:nvGraphicFramePr>
        <p:xfrm>
          <a:off x="642910" y="3998173"/>
          <a:ext cx="3000396" cy="1181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2" name="图表 61"/>
          <p:cNvGraphicFramePr/>
          <p:nvPr>
            <p:extLst>
              <p:ext uri="{D42A27DB-BD31-4B8C-83A1-F6EECF244321}">
                <p14:modId xmlns:p14="http://schemas.microsoft.com/office/powerpoint/2010/main" val="1447274180"/>
              </p:ext>
            </p:extLst>
          </p:nvPr>
        </p:nvGraphicFramePr>
        <p:xfrm>
          <a:off x="635096" y="2478687"/>
          <a:ext cx="3059666" cy="1183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714348" y="3652970"/>
          <a:ext cx="2891290" cy="357190"/>
        </p:xfrm>
        <a:graphic>
          <a:graphicData uri="http://schemas.openxmlformats.org/drawingml/2006/table">
            <a:tbl>
              <a:tblPr/>
              <a:tblGrid>
                <a:gridCol w="2891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北京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内蒙古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辽宁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天津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山东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黑龙江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吉林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" name="表格 67"/>
          <p:cNvGraphicFramePr>
            <a:graphicFrameLocks noGrp="1"/>
          </p:cNvGraphicFramePr>
          <p:nvPr/>
        </p:nvGraphicFramePr>
        <p:xfrm>
          <a:off x="714348" y="2223981"/>
          <a:ext cx="2891290" cy="357190"/>
        </p:xfrm>
        <a:graphic>
          <a:graphicData uri="http://schemas.openxmlformats.org/drawingml/2006/table">
            <a:tbl>
              <a:tblPr/>
              <a:tblGrid>
                <a:gridCol w="2891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内蒙古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河南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山东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天津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山西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黑龙江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吉林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辽宁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河北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北京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3743183" y="2229690"/>
          <a:ext cx="5040000" cy="536352"/>
        </p:xfrm>
        <a:graphic>
          <a:graphicData uri="http://schemas.openxmlformats.org/drawingml/2006/table">
            <a:tbl>
              <a:tblPr/>
              <a:tblGrid>
                <a:gridCol w="24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4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40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40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40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40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40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40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40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40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4000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40000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40000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40000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40000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40000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</a:tblGrid>
              <a:tr h="53635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云南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青海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湖南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陕西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新疆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甘肃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宁夏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西藏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贵州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江苏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海南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安徽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湖北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浙江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四川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广西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上海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广东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江西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重庆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福建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" name="Rectangle 11"/>
          <p:cNvSpPr/>
          <p:nvPr/>
        </p:nvSpPr>
        <p:spPr>
          <a:xfrm>
            <a:off x="241935" y="1846884"/>
            <a:ext cx="8699955" cy="476508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ea typeface="微软雅黑" panose="020B0503020204020204" charset="-122"/>
            </a:endParaRPr>
          </a:p>
        </p:txBody>
      </p:sp>
      <p:sp>
        <p:nvSpPr>
          <p:cNvPr id="74" name="OT_TextBox"/>
          <p:cNvSpPr/>
          <p:nvPr/>
        </p:nvSpPr>
        <p:spPr>
          <a:xfrm>
            <a:off x="2934041" y="1714488"/>
            <a:ext cx="3166281" cy="24691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vert="horz" lIns="108000" tIns="108000" rIns="108000" bIns="10800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Clr>
                <a:srgbClr val="0033AB"/>
              </a:buClr>
              <a:buSzPct val="80000"/>
              <a:buFont typeface="Wingdings" panose="05000000000000000000" pitchFamily="2" charset="2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73685" indent="-269875" algn="l" defTabSz="914400" rtl="0" eaLnBrk="1" latinLnBrk="0" hangingPunct="1">
              <a:spcBef>
                <a:spcPts val="720"/>
              </a:spcBef>
              <a:buClr>
                <a:srgbClr val="00337F"/>
              </a:buClr>
              <a:buSzPct val="80000"/>
              <a:buFont typeface="Wingdings" panose="05000000000000000000" pitchFamily="2" charset="2"/>
              <a:buChar char="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269875" algn="l" defTabSz="914400" rtl="0" eaLnBrk="1" latinLnBrk="0" hangingPunct="1">
              <a:lnSpc>
                <a:spcPct val="100000"/>
              </a:lnSpc>
              <a:spcBef>
                <a:spcPts val="720"/>
              </a:spcBef>
              <a:buClr>
                <a:srgbClr val="00337F"/>
              </a:buClr>
              <a:buSzPct val="70000"/>
              <a:buFont typeface="Wingdings" panose="05000000000000000000" pitchFamily="2" charset="2"/>
              <a:buChar char="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651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 Unicode MS" panose="020B0604020202020204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415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charset="0"/>
              </a:defRPr>
            </a:lvl6pPr>
            <a:lvl7pPr marL="1260475" indent="-18097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Calibri" panose="020F0502020204030204" charset="0"/>
              </a:defRPr>
            </a:lvl7pPr>
            <a:lvl8pPr marL="1438275" indent="-18097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charset="0"/>
              </a:defRPr>
            </a:lvl8pPr>
            <a:lvl9pPr marL="1625600" indent="-18732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charset="0"/>
              </a:defRPr>
            </a:lvl9pPr>
          </a:lstStyle>
          <a:p>
            <a:pPr algn="ctr"/>
            <a:r>
              <a:rPr lang="en-US" altLang="zh-CN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31</a:t>
            </a:r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省</a:t>
            </a:r>
            <a:r>
              <a:rPr lang="en-US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NPS</a:t>
            </a:r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专项评价及差距分析</a:t>
            </a:r>
            <a:endParaRPr lang="en-US" altLang="en-US" b="1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Rectangle 139"/>
          <p:cNvSpPr/>
          <p:nvPr/>
        </p:nvSpPr>
        <p:spPr>
          <a:xfrm>
            <a:off x="295002" y="1925248"/>
            <a:ext cx="281257" cy="14617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中国联通</a:t>
            </a:r>
          </a:p>
        </p:txBody>
      </p:sp>
      <p:sp>
        <p:nvSpPr>
          <p:cNvPr id="76" name="Rectangle 140"/>
          <p:cNvSpPr/>
          <p:nvPr/>
        </p:nvSpPr>
        <p:spPr>
          <a:xfrm>
            <a:off x="303234" y="5279790"/>
            <a:ext cx="275859" cy="11734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与移动差距</a:t>
            </a:r>
          </a:p>
        </p:txBody>
      </p:sp>
      <p:sp>
        <p:nvSpPr>
          <p:cNvPr id="78" name="Rectangle 147"/>
          <p:cNvSpPr/>
          <p:nvPr/>
        </p:nvSpPr>
        <p:spPr>
          <a:xfrm>
            <a:off x="299118" y="3654422"/>
            <a:ext cx="275859" cy="117340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与电信差距</a:t>
            </a:r>
          </a:p>
        </p:txBody>
      </p:sp>
      <p:cxnSp>
        <p:nvCxnSpPr>
          <p:cNvPr id="80" name="Straight Connector 156"/>
          <p:cNvCxnSpPr/>
          <p:nvPr/>
        </p:nvCxnSpPr>
        <p:spPr>
          <a:xfrm>
            <a:off x="492494" y="5233226"/>
            <a:ext cx="8322925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42"/>
          <p:cNvSpPr/>
          <p:nvPr/>
        </p:nvSpPr>
        <p:spPr>
          <a:xfrm>
            <a:off x="295002" y="1925248"/>
            <a:ext cx="281257" cy="14617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中国联通</a:t>
            </a:r>
          </a:p>
        </p:txBody>
      </p:sp>
      <p:grpSp>
        <p:nvGrpSpPr>
          <p:cNvPr id="89" name="组合 6"/>
          <p:cNvGrpSpPr/>
          <p:nvPr/>
        </p:nvGrpSpPr>
        <p:grpSpPr>
          <a:xfrm>
            <a:off x="929287" y="6625927"/>
            <a:ext cx="7755890" cy="231140"/>
            <a:chOff x="1122" y="10260"/>
            <a:chExt cx="12214" cy="364"/>
          </a:xfrm>
        </p:grpSpPr>
        <p:sp>
          <p:nvSpPr>
            <p:cNvPr id="90" name="TextBox 1"/>
            <p:cNvSpPr txBox="1"/>
            <p:nvPr/>
          </p:nvSpPr>
          <p:spPr>
            <a:xfrm>
              <a:off x="7800" y="10260"/>
              <a:ext cx="5536" cy="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9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【折线图】为正，该省差距改善；为负，差距恶化</a:t>
              </a:r>
            </a:p>
          </p:txBody>
        </p:sp>
        <p:grpSp>
          <p:nvGrpSpPr>
            <p:cNvPr id="91" name="组合 4"/>
            <p:cNvGrpSpPr/>
            <p:nvPr/>
          </p:nvGrpSpPr>
          <p:grpSpPr>
            <a:xfrm>
              <a:off x="1122" y="10260"/>
              <a:ext cx="6750" cy="364"/>
              <a:chOff x="1122" y="10260"/>
              <a:chExt cx="6750" cy="364"/>
            </a:xfrm>
          </p:grpSpPr>
          <p:sp>
            <p:nvSpPr>
              <p:cNvPr id="92" name="TextBox 1"/>
              <p:cNvSpPr txBox="1"/>
              <p:nvPr/>
            </p:nvSpPr>
            <p:spPr>
              <a:xfrm>
                <a:off x="1862" y="10260"/>
                <a:ext cx="5536" cy="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900" dirty="0">
                    <a:solidFill>
                      <a:prstClr val="black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【柱状图】为正，该省领先竞争对手；为负，落后竞争对手。</a:t>
                </a:r>
              </a:p>
            </p:txBody>
          </p:sp>
          <p:sp>
            <p:nvSpPr>
              <p:cNvPr id="93" name="矩形 10"/>
              <p:cNvSpPr/>
              <p:nvPr/>
            </p:nvSpPr>
            <p:spPr>
              <a:xfrm>
                <a:off x="1122" y="10352"/>
                <a:ext cx="431" cy="13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矩形 12"/>
              <p:cNvSpPr/>
              <p:nvPr/>
            </p:nvSpPr>
            <p:spPr>
              <a:xfrm>
                <a:off x="1614" y="10352"/>
                <a:ext cx="431" cy="13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5" name="直接连接符 17"/>
              <p:cNvCxnSpPr/>
              <p:nvPr/>
            </p:nvCxnSpPr>
            <p:spPr>
              <a:xfrm>
                <a:off x="7368" y="10444"/>
                <a:ext cx="504" cy="0"/>
              </a:xfrm>
              <a:prstGeom prst="line">
                <a:avLst/>
              </a:prstGeom>
              <a:ln w="22225" cmpd="sng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96" name="图表 95"/>
          <p:cNvGraphicFramePr/>
          <p:nvPr>
            <p:extLst>
              <p:ext uri="{D42A27DB-BD31-4B8C-83A1-F6EECF244321}">
                <p14:modId xmlns:p14="http://schemas.microsoft.com/office/powerpoint/2010/main" val="1035157055"/>
              </p:ext>
            </p:extLst>
          </p:nvPr>
        </p:nvGraphicFramePr>
        <p:xfrm>
          <a:off x="3643306" y="1897058"/>
          <a:ext cx="5286412" cy="1648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cxnSp>
        <p:nvCxnSpPr>
          <p:cNvPr id="99" name="Straight Connector 45"/>
          <p:cNvCxnSpPr/>
          <p:nvPr/>
        </p:nvCxnSpPr>
        <p:spPr>
          <a:xfrm>
            <a:off x="500034" y="3475929"/>
            <a:ext cx="8322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868144" y="1912129"/>
            <a:ext cx="68159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南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21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省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650152" y="1902842"/>
            <a:ext cx="750032" cy="275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北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省</a:t>
            </a:r>
          </a:p>
        </p:txBody>
      </p:sp>
      <p:graphicFrame>
        <p:nvGraphicFramePr>
          <p:cNvPr id="102" name="表格 101"/>
          <p:cNvGraphicFramePr>
            <a:graphicFrameLocks noGrp="1"/>
          </p:cNvGraphicFramePr>
          <p:nvPr/>
        </p:nvGraphicFramePr>
        <p:xfrm>
          <a:off x="3743183" y="3683008"/>
          <a:ext cx="5115096" cy="393476"/>
        </p:xfrm>
        <a:graphic>
          <a:graphicData uri="http://schemas.openxmlformats.org/drawingml/2006/table">
            <a:tbl>
              <a:tblPr/>
              <a:tblGrid>
                <a:gridCol w="243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</a:tblGrid>
              <a:tr h="39347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青海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云南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陕西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西藏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新疆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广东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湖北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湖南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宁夏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甘肃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贵州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安徽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浙江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上海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四川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福建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重庆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海南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广西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089975"/>
              </p:ext>
            </p:extLst>
          </p:nvPr>
        </p:nvGraphicFramePr>
        <p:xfrm>
          <a:off x="714348" y="4873150"/>
          <a:ext cx="2836740" cy="500066"/>
        </p:xfrm>
        <a:graphic>
          <a:graphicData uri="http://schemas.openxmlformats.org/drawingml/2006/table">
            <a:tbl>
              <a:tblPr/>
              <a:tblGrid>
                <a:gridCol w="2836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22.2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-8.4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665108"/>
              </p:ext>
            </p:extLst>
          </p:nvPr>
        </p:nvGraphicFramePr>
        <p:xfrm>
          <a:off x="662206" y="5464959"/>
          <a:ext cx="2791070" cy="357190"/>
        </p:xfrm>
        <a:graphic>
          <a:graphicData uri="http://schemas.openxmlformats.org/drawingml/2006/table">
            <a:tbl>
              <a:tblPr/>
              <a:tblGrid>
                <a:gridCol w="2791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91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91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9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91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910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910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910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7910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910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天津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山东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内蒙古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辽宁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北京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吉林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黑龙江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9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5915" y="6631959"/>
            <a:ext cx="390747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TextBox 42"/>
          <p:cNvSpPr txBox="1"/>
          <p:nvPr/>
        </p:nvSpPr>
        <p:spPr>
          <a:xfrm>
            <a:off x="251520" y="908720"/>
            <a:ext cx="880226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Clr>
                <a:prstClr val="black"/>
              </a:buClr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基准值，绝大多数省分业务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口碑显著提升，但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辽宁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口碑有所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下滑；</a:t>
            </a:r>
            <a:endParaRPr lang="en-US" altLang="zh-CN" sz="1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Clr>
                <a:prstClr val="black"/>
              </a:buClr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年基准值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，联通多数省分与竞争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对手优势扩大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广东、宁夏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差距进一步拉大。</a:t>
            </a:r>
            <a:endParaRPr lang="en-US" altLang="zh-CN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163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364857" y="274638"/>
            <a:ext cx="8570603" cy="5111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微软雅黑"/>
              </a:rPr>
              <a:t>移网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18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年第一季度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微软雅黑"/>
              </a:rPr>
              <a:t>专项评价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微软雅黑"/>
              </a:rPr>
              <a:t>——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cs typeface="微软雅黑"/>
              </a:rPr>
              <a:t>3.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微软雅黑"/>
              </a:rPr>
              <a:t>服务口碑专项评价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cs typeface="微软雅黑"/>
              </a:rPr>
              <a:t>(1/2)</a:t>
            </a:r>
            <a:endParaRPr lang="zh-CN" altLang="en-US" sz="1800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849" y="928670"/>
            <a:ext cx="8524431" cy="94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</a:t>
            </a:r>
            <a:r>
              <a: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线运营体验提升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整体服务下降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0000" indent="-1800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</a:t>
            </a:r>
            <a:r>
              <a: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业厅业务办理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大幅提升，但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人员态度、现场运营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0000" indent="-1800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电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子渠道传统的业务办理、界面设计及告知提升，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电子渠道在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线客服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387872"/>
              </p:ext>
            </p:extLst>
          </p:nvPr>
        </p:nvGraphicFramePr>
        <p:xfrm>
          <a:off x="333844" y="1988838"/>
          <a:ext cx="8414620" cy="4392496"/>
        </p:xfrm>
        <a:graphic>
          <a:graphicData uri="http://schemas.openxmlformats.org/drawingml/2006/table">
            <a:tbl>
              <a:tblPr/>
              <a:tblGrid>
                <a:gridCol w="20803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34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34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34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34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34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34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334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3342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3342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3342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3442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业务细项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中国联通</a:t>
                      </a: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NPS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竞争对手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提及率（</a:t>
                      </a:r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Q1)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4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中国移动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中国电信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8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18Q1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环比 （</a:t>
                      </a:r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Q4)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基准值比较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差距（</a:t>
                      </a:r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Q1)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环比差距变化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基准值差距变化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差距（</a:t>
                      </a:r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Q1)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环比差距变化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基准值差距变化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67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热线整体服务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31.4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-5.2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-5.1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-41.1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-5.6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-6.7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-9.0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-8.9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-6.4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7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热线</a:t>
                      </a:r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服务人员态度技能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75.2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-0.7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-13.3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2.9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-4.3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67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热线服务业务办理方便快捷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69.1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-17.5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-14.1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67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热线</a:t>
                      </a:r>
                      <a:r>
                        <a:rPr lang="zh-CN" altLang="en-US" sz="10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运营服务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11.6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-58.6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67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营业厅整体服务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48.1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-15.7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2.8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6.1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-6.6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23.3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67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</a:t>
                      </a:r>
                      <a:r>
                        <a:rPr lang="zh-CN" altLang="en-US" sz="10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营业厅服务人员态度技能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60.0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-1.9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-10.5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5.3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8.7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-0.5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13.7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67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</a:t>
                      </a:r>
                      <a:r>
                        <a:rPr lang="zh-CN" altLang="en-US" sz="10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营业厅业务办理方便快捷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65.3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16.8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  <a:endParaRPr lang="en-US" altLang="zh-CN" sz="10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-6.6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0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7.7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-15.9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67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baseline="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营业厅</a:t>
                      </a:r>
                      <a:r>
                        <a:rPr lang="zh-CN" altLang="en-US" sz="10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现场运营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  <a:endParaRPr lang="en-US" altLang="zh-CN" sz="10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-45.2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-11.6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  <a:endParaRPr lang="en-US" altLang="zh-CN" sz="10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-11.2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-5.3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  <a:endParaRPr lang="en-US" altLang="zh-CN" sz="10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67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电子渠道整体服务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53.0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-1.3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-22.2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3.1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-2.6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3.4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23.5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67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电子渠道在线客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服</a:t>
                      </a:r>
                      <a:endParaRPr lang="zh-CN" altLang="en-US" sz="1000" b="0" i="0" u="none" strike="noStrike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82.6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-7.7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-9.6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67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</a:t>
                      </a:r>
                      <a:r>
                        <a:rPr lang="zh-CN" altLang="en-US" sz="10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电子渠道业务办理方便快捷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55.9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4.3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  <a:endParaRPr lang="en-US" altLang="zh-CN" sz="10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-20.7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5.8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  <a:endParaRPr lang="en-US" altLang="zh-CN" sz="10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-7.3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  <a:endParaRPr lang="en-US" altLang="zh-CN" sz="10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19.7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67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</a:t>
                      </a:r>
                      <a:r>
                        <a:rPr lang="zh-CN" altLang="en-US" sz="10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电子渠道界面设计、业务告知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38.7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22.4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38.7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3.3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59.7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17.8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59.8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  <a:endParaRPr lang="en-US" altLang="zh-CN" sz="10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6770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服务部分整体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25.1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-1.9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-25.6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5.3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4.1 </a:t>
                      </a:r>
                      <a:endParaRPr lang="en-US" altLang="zh-CN" sz="10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-2.4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2.7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1.8</a:t>
                      </a:r>
                      <a:endParaRPr lang="en-US" altLang="zh-CN" sz="10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32.9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67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服务部分样本量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24328</a:t>
                      </a:r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5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364857" y="274638"/>
            <a:ext cx="8570603" cy="5111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微软雅黑"/>
              </a:rPr>
              <a:t>移网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18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年第一季度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微软雅黑"/>
              </a:rPr>
              <a:t>专项评价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微软雅黑"/>
              </a:rPr>
              <a:t>——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cs typeface="微软雅黑"/>
              </a:rPr>
              <a:t>3.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微软雅黑"/>
              </a:rPr>
              <a:t>服务口碑专项评价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(2/2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cs typeface="微软雅黑"/>
              </a:rPr>
              <a:t>)</a:t>
            </a:r>
            <a:endParaRPr lang="zh-CN" altLang="en-US" sz="1800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000108"/>
            <a:ext cx="8802268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业务办理方便快捷、充值</a:t>
            </a:r>
            <a:r>
              <a:rPr lang="zh-CN" altLang="en-US" sz="1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缴费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提升。</a:t>
            </a:r>
          </a:p>
          <a:p>
            <a:pPr marL="285750" indent="-28575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提醒服务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大幅下降。</a:t>
            </a:r>
          </a:p>
          <a:p>
            <a:pPr marL="285750" indent="-28575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账详单、发票方便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收费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明晰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环比下滑严重。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61761"/>
              </p:ext>
            </p:extLst>
          </p:nvPr>
        </p:nvGraphicFramePr>
        <p:xfrm>
          <a:off x="428596" y="2000243"/>
          <a:ext cx="8429686" cy="4561225"/>
        </p:xfrm>
        <a:graphic>
          <a:graphicData uri="http://schemas.openxmlformats.org/drawingml/2006/table">
            <a:tbl>
              <a:tblPr/>
              <a:tblGrid>
                <a:gridCol w="20350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94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94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94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94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94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94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3946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3946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3946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3946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3195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业务细项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中国联通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NPS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竞争对手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提及率（</a:t>
                      </a:r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Q1)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19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中国移动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中国电信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39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18Q1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环比 （</a:t>
                      </a:r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Q4)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基准值比较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差距（</a:t>
                      </a:r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Q1)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环比差距变化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基准值差距变化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差距（</a:t>
                      </a:r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Q1)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环比差距变化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基准值差距变化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416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业务办理方便快捷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B0F0"/>
                          </a:solidFill>
                          <a:latin typeface="微软雅黑"/>
                        </a:rPr>
                        <a:t>31.9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B0F0"/>
                          </a:solidFill>
                          <a:latin typeface="微软雅黑"/>
                        </a:rPr>
                        <a:t>6.0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B0F0"/>
                          </a:solidFill>
                          <a:latin typeface="微软雅黑"/>
                        </a:rPr>
                        <a:t>4.2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-23.7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22.9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13.3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-0.1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7.7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6.4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43.3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349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业务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规则及支撑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原“业务规则设计合理”）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-46.5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10.8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\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-5.3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\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\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\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\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416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服务人员态度</a:t>
                      </a:r>
                      <a:r>
                        <a:rPr lang="zh-CN" altLang="en-US" sz="1000" b="1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技能</a:t>
                      </a:r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000" b="1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包含三个渠道）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65.8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3.6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-12.4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5.3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5.9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26.2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416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000" b="1" i="0" u="none" strike="noStrike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提醒服务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8.1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-9.2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-2.2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-23.9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11.2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-1.4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-10.6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8.5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18.8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416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000" b="1" i="0" u="none" strike="noStrike" kern="1200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充值缴费方便快捷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86.4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6.4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-8.5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-0.1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3.8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4349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000" b="1" i="0" u="none" strike="noStrike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账详单、发票方便</a:t>
                      </a:r>
                      <a:r>
                        <a:rPr lang="zh-CN" altLang="en-US" sz="1000" b="1" i="0" u="none" strike="noStrike" kern="12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获取</a:t>
                      </a:r>
                      <a:r>
                        <a:rPr lang="en-US" altLang="zh-CN" sz="1000" b="1" i="0" u="none" strike="noStrike" kern="12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b="1" i="0" u="none" strike="noStrike" kern="12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收费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明晰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1.9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-16.5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-37.6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-5.0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-5.3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-4.9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-13.3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6.7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416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支持第三方充值缴费或第三方充值缴费使用非常方便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95.1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-1.6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2.4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-1.1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3.2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416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信息安全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-36.6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-7.9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-13.1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8.1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20.5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-13.7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10.4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416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投诉解决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-36.3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-10.1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3.6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416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业务办理成功率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54.8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-5.4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32.3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-27.6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-24.6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11.2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8.4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-32.0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6.5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416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000" b="1" i="0" u="none" strike="noStrike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各渠道</a:t>
                      </a:r>
                      <a:r>
                        <a:rPr lang="zh-CN" altLang="en-US" sz="1000" b="1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查询结果一致 </a:t>
                      </a:r>
                      <a:endParaRPr lang="zh-CN" altLang="en-US" sz="1000" b="1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-48.6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12.8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-24.2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-17.5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416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服务部分整体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25.1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-1.9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-25.6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5.3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-2.4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2.7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32.9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416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服务部分样本量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24328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5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图表 114"/>
          <p:cNvGraphicFramePr/>
          <p:nvPr>
            <p:extLst>
              <p:ext uri="{D42A27DB-BD31-4B8C-83A1-F6EECF244321}">
                <p14:modId xmlns:p14="http://schemas.microsoft.com/office/powerpoint/2010/main" val="1090516392"/>
              </p:ext>
            </p:extLst>
          </p:nvPr>
        </p:nvGraphicFramePr>
        <p:xfrm>
          <a:off x="3625695" y="3516670"/>
          <a:ext cx="5286412" cy="1547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2" name="图表 121"/>
          <p:cNvGraphicFramePr/>
          <p:nvPr>
            <p:extLst>
              <p:ext uri="{D42A27DB-BD31-4B8C-83A1-F6EECF244321}">
                <p14:modId xmlns:p14="http://schemas.microsoft.com/office/powerpoint/2010/main" val="3095989072"/>
              </p:ext>
            </p:extLst>
          </p:nvPr>
        </p:nvGraphicFramePr>
        <p:xfrm>
          <a:off x="3521672" y="5056885"/>
          <a:ext cx="5436000" cy="1765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0" name="表格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570560"/>
              </p:ext>
            </p:extLst>
          </p:nvPr>
        </p:nvGraphicFramePr>
        <p:xfrm>
          <a:off x="3810535" y="4844033"/>
          <a:ext cx="5119182" cy="357190"/>
        </p:xfrm>
        <a:graphic>
          <a:graphicData uri="http://schemas.openxmlformats.org/drawingml/2006/table">
            <a:tbl>
              <a:tblPr/>
              <a:tblGrid>
                <a:gridCol w="2403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3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03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03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039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039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4039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4039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4039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4039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4039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40391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40391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4039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40391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40391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79369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3662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18976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18976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18982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chemeClr val="accent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44.0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chemeClr val="accent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chemeClr val="accent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chemeClr val="accent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chemeClr val="accent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chemeClr val="accent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chemeClr val="accent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chemeClr val="accent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chemeClr val="accent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chemeClr val="accent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chemeClr val="accent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chemeClr val="accent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chemeClr val="accent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-9.1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chemeClr val="accent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-9.5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chemeClr val="accent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-10.1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chemeClr val="accent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-13.2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chemeClr val="accent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-13.2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chemeClr val="accent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-13.7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chemeClr val="accent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-14.7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chemeClr val="accent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-20.5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chemeClr val="accent3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-28.9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537279"/>
              </p:ext>
            </p:extLst>
          </p:nvPr>
        </p:nvGraphicFramePr>
        <p:xfrm>
          <a:off x="3671737" y="5267772"/>
          <a:ext cx="5257980" cy="393476"/>
        </p:xfrm>
        <a:graphic>
          <a:graphicData uri="http://schemas.openxmlformats.org/drawingml/2006/table">
            <a:tbl>
              <a:tblPr/>
              <a:tblGrid>
                <a:gridCol w="25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03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03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03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03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503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503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503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503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5038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5038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5038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5038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5038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5038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5038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50380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50380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50380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50380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50380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</a:tblGrid>
              <a:tr h="39347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西藏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甘肃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浙江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湖北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新疆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四川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青海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宁夏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上海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云南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广西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贵州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安徽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重庆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广东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海南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福建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陕西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湖南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2" name="表格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948267"/>
              </p:ext>
            </p:extLst>
          </p:nvPr>
        </p:nvGraphicFramePr>
        <p:xfrm>
          <a:off x="3738656" y="3161766"/>
          <a:ext cx="5075994" cy="464914"/>
        </p:xfrm>
        <a:graphic>
          <a:graphicData uri="http://schemas.openxmlformats.org/drawingml/2006/table">
            <a:tbl>
              <a:tblPr/>
              <a:tblGrid>
                <a:gridCol w="241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17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17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17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17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17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417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4171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4171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4171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41714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41714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41714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4171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41714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41714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41714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41714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41714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41714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41714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</a:tblGrid>
              <a:tr h="464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46.8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39.9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36.4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33.4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32.7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32.7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32.5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31.9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26.9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22.6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7" name="图表 116"/>
          <p:cNvGraphicFramePr/>
          <p:nvPr>
            <p:extLst>
              <p:ext uri="{D42A27DB-BD31-4B8C-83A1-F6EECF244321}">
                <p14:modId xmlns:p14="http://schemas.microsoft.com/office/powerpoint/2010/main" val="4288448279"/>
              </p:ext>
            </p:extLst>
          </p:nvPr>
        </p:nvGraphicFramePr>
        <p:xfrm>
          <a:off x="579093" y="2239534"/>
          <a:ext cx="3074010" cy="1434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7" name="图表 46"/>
          <p:cNvGraphicFramePr/>
          <p:nvPr>
            <p:extLst>
              <p:ext uri="{D42A27DB-BD31-4B8C-83A1-F6EECF244321}">
                <p14:modId xmlns:p14="http://schemas.microsoft.com/office/powerpoint/2010/main" val="3135553819"/>
              </p:ext>
            </p:extLst>
          </p:nvPr>
        </p:nvGraphicFramePr>
        <p:xfrm>
          <a:off x="3612145" y="1845715"/>
          <a:ext cx="5210814" cy="1561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1" name="表格 120"/>
          <p:cNvGraphicFramePr>
            <a:graphicFrameLocks noGrp="1"/>
          </p:cNvGraphicFramePr>
          <p:nvPr/>
        </p:nvGraphicFramePr>
        <p:xfrm>
          <a:off x="3743183" y="2172568"/>
          <a:ext cx="5115096" cy="536352"/>
        </p:xfrm>
        <a:graphic>
          <a:graphicData uri="http://schemas.openxmlformats.org/drawingml/2006/table">
            <a:tbl>
              <a:tblPr/>
              <a:tblGrid>
                <a:gridCol w="243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</a:tblGrid>
              <a:tr h="53635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西藏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甘肃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宁夏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青海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海南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湖南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云南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浙江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新疆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湖北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安徽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四川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广东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上海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陕西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贵州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广西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重庆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福建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659969"/>
              </p:ext>
            </p:extLst>
          </p:nvPr>
        </p:nvGraphicFramePr>
        <p:xfrm>
          <a:off x="3657511" y="6338160"/>
          <a:ext cx="5222780" cy="357190"/>
        </p:xfrm>
        <a:graphic>
          <a:graphicData uri="http://schemas.openxmlformats.org/drawingml/2006/table">
            <a:tbl>
              <a:tblPr/>
              <a:tblGrid>
                <a:gridCol w="245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52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52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52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52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525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4525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4525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4525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4525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45256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45256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45256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45256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4525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45256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85021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55782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66014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47840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44027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/>
                        </a:rPr>
                        <a:t>6.9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/>
                        </a:rPr>
                        <a:t>-3.9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/>
                        </a:rPr>
                        <a:t>-8.0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/>
                        </a:rPr>
                        <a:t>-15.3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/>
                        </a:rPr>
                        <a:t>-20.5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/>
                        </a:rPr>
                        <a:t>-20.6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/>
                        </a:rPr>
                        <a:t>-22.2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/>
                        </a:rPr>
                        <a:t>-22.8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/>
                        </a:rPr>
                        <a:t>-22.9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/>
                        </a:rPr>
                        <a:t>-23.1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/>
                        </a:rPr>
                        <a:t>-27.0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/>
                        </a:rPr>
                        <a:t>-28.7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/>
                        </a:rPr>
                        <a:t>-31.9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/>
                        </a:rPr>
                        <a:t>-32.7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/>
                        </a:rPr>
                        <a:t>-33.3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/>
                        </a:rPr>
                        <a:t>-33.8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/>
                        </a:rPr>
                        <a:t>-35.1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/>
                        </a:rPr>
                        <a:t>-36.6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/>
                        </a:rPr>
                        <a:t>-40.6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/>
                        </a:rPr>
                        <a:t>-43.1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/>
                        </a:rPr>
                        <a:t>-44.5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1" name="表格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859235"/>
              </p:ext>
            </p:extLst>
          </p:nvPr>
        </p:nvGraphicFramePr>
        <p:xfrm>
          <a:off x="642910" y="5281944"/>
          <a:ext cx="2791070" cy="357190"/>
        </p:xfrm>
        <a:graphic>
          <a:graphicData uri="http://schemas.openxmlformats.org/drawingml/2006/table">
            <a:tbl>
              <a:tblPr/>
              <a:tblGrid>
                <a:gridCol w="2791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91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91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9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91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910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910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910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7910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910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天津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内蒙古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山东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北京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黑龙江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辽宁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吉林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7" name="表格 146"/>
          <p:cNvGraphicFramePr>
            <a:graphicFrameLocks noGrp="1"/>
          </p:cNvGraphicFramePr>
          <p:nvPr/>
        </p:nvGraphicFramePr>
        <p:xfrm>
          <a:off x="3743183" y="3721696"/>
          <a:ext cx="5115096" cy="393476"/>
        </p:xfrm>
        <a:graphic>
          <a:graphicData uri="http://schemas.openxmlformats.org/drawingml/2006/table">
            <a:tbl>
              <a:tblPr/>
              <a:tblGrid>
                <a:gridCol w="243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43576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</a:tblGrid>
              <a:tr h="39347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西藏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广东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浙江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云南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上海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青海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甘肃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湖北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宁夏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新疆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海南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四川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安徽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湖南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陕西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福建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贵州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重庆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广西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0" name="表格 119"/>
          <p:cNvGraphicFramePr>
            <a:graphicFrameLocks noGrp="1"/>
          </p:cNvGraphicFramePr>
          <p:nvPr/>
        </p:nvGraphicFramePr>
        <p:xfrm>
          <a:off x="714348" y="2179970"/>
          <a:ext cx="2891290" cy="357190"/>
        </p:xfrm>
        <a:graphic>
          <a:graphicData uri="http://schemas.openxmlformats.org/drawingml/2006/table">
            <a:tbl>
              <a:tblPr/>
              <a:tblGrid>
                <a:gridCol w="2891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内蒙古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黑龙江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河北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山东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山西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天津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河南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辽宁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北京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吉林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9" name="表格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800841"/>
              </p:ext>
            </p:extLst>
          </p:nvPr>
        </p:nvGraphicFramePr>
        <p:xfrm>
          <a:off x="706119" y="3152351"/>
          <a:ext cx="2836740" cy="500066"/>
        </p:xfrm>
        <a:graphic>
          <a:graphicData uri="http://schemas.openxmlformats.org/drawingml/2006/table">
            <a:tbl>
              <a:tblPr/>
              <a:tblGrid>
                <a:gridCol w="2836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50.3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37.6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32.0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28.9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27.2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27.0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24.9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24.6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20.5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15.9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9" name="标题 2"/>
          <p:cNvSpPr txBox="1">
            <a:spLocks/>
          </p:cNvSpPr>
          <p:nvPr/>
        </p:nvSpPr>
        <p:spPr bwMode="auto">
          <a:xfrm>
            <a:off x="345878" y="274637"/>
            <a:ext cx="8512401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dirty="0" smtClean="0">
                <a:solidFill>
                  <a:prstClr val="black"/>
                </a:solidFill>
              </a:rPr>
              <a:t>移网</a:t>
            </a:r>
            <a:r>
              <a:rPr lang="en-US" altLang="zh-CN" dirty="0" smtClean="0">
                <a:solidFill>
                  <a:prstClr val="black"/>
                </a:solidFill>
              </a:rPr>
              <a:t>18</a:t>
            </a:r>
            <a:r>
              <a:rPr lang="zh-CN" altLang="en-US" dirty="0" smtClean="0">
                <a:solidFill>
                  <a:prstClr val="black"/>
                </a:solidFill>
              </a:rPr>
              <a:t>年第一季度专项评价</a:t>
            </a:r>
            <a:r>
              <a:rPr lang="en-US" altLang="zh-CN" sz="1800" dirty="0" smtClean="0">
                <a:solidFill>
                  <a:prstClr val="black"/>
                </a:solidFill>
              </a:rPr>
              <a:t>——3. </a:t>
            </a:r>
            <a:r>
              <a:rPr lang="zh-CN" altLang="en-US" sz="1800" dirty="0" smtClean="0">
                <a:solidFill>
                  <a:prstClr val="black"/>
                </a:solidFill>
              </a:rPr>
              <a:t>服务口碑</a:t>
            </a:r>
            <a:r>
              <a:rPr lang="en-US" altLang="zh-CN" sz="1800" dirty="0" smtClean="0">
                <a:solidFill>
                  <a:prstClr val="black"/>
                </a:solidFill>
              </a:rPr>
              <a:t>31</a:t>
            </a:r>
            <a:r>
              <a:rPr lang="zh-CN" altLang="en-US" sz="1800" dirty="0" smtClean="0">
                <a:solidFill>
                  <a:prstClr val="black"/>
                </a:solidFill>
              </a:rPr>
              <a:t>省评价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graphicFrame>
        <p:nvGraphicFramePr>
          <p:cNvPr id="114" name="图表 113"/>
          <p:cNvGraphicFramePr/>
          <p:nvPr>
            <p:extLst>
              <p:ext uri="{D42A27DB-BD31-4B8C-83A1-F6EECF244321}">
                <p14:modId xmlns:p14="http://schemas.microsoft.com/office/powerpoint/2010/main" val="10474090"/>
              </p:ext>
            </p:extLst>
          </p:nvPr>
        </p:nvGraphicFramePr>
        <p:xfrm>
          <a:off x="500034" y="5292320"/>
          <a:ext cx="3079099" cy="1214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16" name="图表 115"/>
          <p:cNvGraphicFramePr/>
          <p:nvPr>
            <p:extLst>
              <p:ext uri="{D42A27DB-BD31-4B8C-83A1-F6EECF244321}">
                <p14:modId xmlns:p14="http://schemas.microsoft.com/office/powerpoint/2010/main" val="2373603296"/>
              </p:ext>
            </p:extLst>
          </p:nvPr>
        </p:nvGraphicFramePr>
        <p:xfrm>
          <a:off x="636214" y="3789040"/>
          <a:ext cx="3076848" cy="1483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8" name="表格 117"/>
          <p:cNvGraphicFramePr>
            <a:graphicFrameLocks noGrp="1"/>
          </p:cNvGraphicFramePr>
          <p:nvPr/>
        </p:nvGraphicFramePr>
        <p:xfrm>
          <a:off x="714348" y="3717053"/>
          <a:ext cx="2891290" cy="357190"/>
        </p:xfrm>
        <a:graphic>
          <a:graphicData uri="http://schemas.openxmlformats.org/drawingml/2006/table">
            <a:tbl>
              <a:tblPr/>
              <a:tblGrid>
                <a:gridCol w="2891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8912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内蒙古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黑龙江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北京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辽宁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山东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天津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吉林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3" name="Rectangle 11"/>
          <p:cNvSpPr/>
          <p:nvPr/>
        </p:nvSpPr>
        <p:spPr>
          <a:xfrm>
            <a:off x="241935" y="1866671"/>
            <a:ext cx="8699955" cy="476508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ea typeface="微软雅黑" panose="020B0503020204020204" charset="-122"/>
            </a:endParaRPr>
          </a:p>
        </p:txBody>
      </p:sp>
      <p:sp>
        <p:nvSpPr>
          <p:cNvPr id="124" name="OT_TextBox"/>
          <p:cNvSpPr/>
          <p:nvPr/>
        </p:nvSpPr>
        <p:spPr>
          <a:xfrm>
            <a:off x="2934041" y="1734275"/>
            <a:ext cx="3166281" cy="24691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vert="horz" lIns="108000" tIns="108000" rIns="108000" bIns="10800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Clr>
                <a:srgbClr val="0033AB"/>
              </a:buClr>
              <a:buSzPct val="80000"/>
              <a:buFont typeface="Wingdings" panose="05000000000000000000" pitchFamily="2" charset="2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73685" indent="-269875" algn="l" defTabSz="914400" rtl="0" eaLnBrk="1" latinLnBrk="0" hangingPunct="1">
              <a:spcBef>
                <a:spcPts val="720"/>
              </a:spcBef>
              <a:buClr>
                <a:srgbClr val="00337F"/>
              </a:buClr>
              <a:buSzPct val="80000"/>
              <a:buFont typeface="Wingdings" panose="05000000000000000000" pitchFamily="2" charset="2"/>
              <a:buChar char="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269875" algn="l" defTabSz="914400" rtl="0" eaLnBrk="1" latinLnBrk="0" hangingPunct="1">
              <a:lnSpc>
                <a:spcPct val="100000"/>
              </a:lnSpc>
              <a:spcBef>
                <a:spcPts val="720"/>
              </a:spcBef>
              <a:buClr>
                <a:srgbClr val="00337F"/>
              </a:buClr>
              <a:buSzPct val="70000"/>
              <a:buFont typeface="Wingdings" panose="05000000000000000000" pitchFamily="2" charset="2"/>
              <a:buChar char="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651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 Unicode MS" panose="020B0604020202020204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415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charset="0"/>
              </a:defRPr>
            </a:lvl6pPr>
            <a:lvl7pPr marL="1260475" indent="-18097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Calibri" panose="020F0502020204030204" charset="0"/>
              </a:defRPr>
            </a:lvl7pPr>
            <a:lvl8pPr marL="1438275" indent="-18097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charset="0"/>
              </a:defRPr>
            </a:lvl8pPr>
            <a:lvl9pPr marL="1625600" indent="-18732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charset="0"/>
              </a:defRPr>
            </a:lvl9pPr>
          </a:lstStyle>
          <a:p>
            <a:pPr algn="ctr"/>
            <a:r>
              <a:rPr lang="en-US" altLang="zh-CN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31</a:t>
            </a:r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省</a:t>
            </a:r>
            <a:r>
              <a:rPr lang="en-US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NPS</a:t>
            </a:r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专项评价及差距分析</a:t>
            </a:r>
            <a:endParaRPr lang="en-US" altLang="en-US" b="1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5" name="Rectangle 139"/>
          <p:cNvSpPr/>
          <p:nvPr/>
        </p:nvSpPr>
        <p:spPr>
          <a:xfrm>
            <a:off x="295002" y="1945035"/>
            <a:ext cx="281257" cy="14617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中国联通</a:t>
            </a:r>
          </a:p>
        </p:txBody>
      </p:sp>
      <p:sp>
        <p:nvSpPr>
          <p:cNvPr id="126" name="Rectangle 140"/>
          <p:cNvSpPr/>
          <p:nvPr/>
        </p:nvSpPr>
        <p:spPr>
          <a:xfrm>
            <a:off x="303234" y="5161165"/>
            <a:ext cx="275859" cy="11734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与移动差距</a:t>
            </a:r>
          </a:p>
        </p:txBody>
      </p:sp>
      <p:sp>
        <p:nvSpPr>
          <p:cNvPr id="127" name="Rectangle 147"/>
          <p:cNvSpPr/>
          <p:nvPr/>
        </p:nvSpPr>
        <p:spPr>
          <a:xfrm>
            <a:off x="299118" y="3674209"/>
            <a:ext cx="275859" cy="117340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与电信差距</a:t>
            </a:r>
          </a:p>
        </p:txBody>
      </p:sp>
      <p:cxnSp>
        <p:nvCxnSpPr>
          <p:cNvPr id="128" name="Straight Connector 156"/>
          <p:cNvCxnSpPr/>
          <p:nvPr/>
        </p:nvCxnSpPr>
        <p:spPr>
          <a:xfrm>
            <a:off x="492494" y="5083824"/>
            <a:ext cx="8322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42"/>
          <p:cNvSpPr/>
          <p:nvPr/>
        </p:nvSpPr>
        <p:spPr>
          <a:xfrm>
            <a:off x="295002" y="1945035"/>
            <a:ext cx="281257" cy="14617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中国联通</a:t>
            </a:r>
          </a:p>
        </p:txBody>
      </p:sp>
      <p:grpSp>
        <p:nvGrpSpPr>
          <p:cNvPr id="130" name="组合 6"/>
          <p:cNvGrpSpPr/>
          <p:nvPr/>
        </p:nvGrpSpPr>
        <p:grpSpPr>
          <a:xfrm>
            <a:off x="929287" y="6634828"/>
            <a:ext cx="7755890" cy="231140"/>
            <a:chOff x="1122" y="10260"/>
            <a:chExt cx="12214" cy="364"/>
          </a:xfrm>
        </p:grpSpPr>
        <p:sp>
          <p:nvSpPr>
            <p:cNvPr id="131" name="TextBox 1"/>
            <p:cNvSpPr txBox="1"/>
            <p:nvPr/>
          </p:nvSpPr>
          <p:spPr>
            <a:xfrm>
              <a:off x="7800" y="10260"/>
              <a:ext cx="5536" cy="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9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【折线图】为正，该省差距改善；为负，差距恶化</a:t>
              </a:r>
            </a:p>
          </p:txBody>
        </p:sp>
        <p:grpSp>
          <p:nvGrpSpPr>
            <p:cNvPr id="132" name="组合 4"/>
            <p:cNvGrpSpPr/>
            <p:nvPr/>
          </p:nvGrpSpPr>
          <p:grpSpPr>
            <a:xfrm>
              <a:off x="1122" y="10260"/>
              <a:ext cx="6750" cy="364"/>
              <a:chOff x="1122" y="10260"/>
              <a:chExt cx="6750" cy="364"/>
            </a:xfrm>
          </p:grpSpPr>
          <p:sp>
            <p:nvSpPr>
              <p:cNvPr id="133" name="TextBox 1"/>
              <p:cNvSpPr txBox="1"/>
              <p:nvPr/>
            </p:nvSpPr>
            <p:spPr>
              <a:xfrm>
                <a:off x="1862" y="10260"/>
                <a:ext cx="5536" cy="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900" dirty="0">
                    <a:solidFill>
                      <a:prstClr val="black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【柱状图】为正，该省领先竞争对手；为负，落后竞争对手。</a:t>
                </a:r>
              </a:p>
            </p:txBody>
          </p:sp>
          <p:sp>
            <p:nvSpPr>
              <p:cNvPr id="134" name="矩形 10"/>
              <p:cNvSpPr/>
              <p:nvPr/>
            </p:nvSpPr>
            <p:spPr>
              <a:xfrm>
                <a:off x="1122" y="10352"/>
                <a:ext cx="431" cy="13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矩形 12"/>
              <p:cNvSpPr/>
              <p:nvPr/>
            </p:nvSpPr>
            <p:spPr>
              <a:xfrm>
                <a:off x="1614" y="10352"/>
                <a:ext cx="431" cy="13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6" name="直接连接符 17"/>
              <p:cNvCxnSpPr/>
              <p:nvPr/>
            </p:nvCxnSpPr>
            <p:spPr>
              <a:xfrm>
                <a:off x="7368" y="10444"/>
                <a:ext cx="504" cy="0"/>
              </a:xfrm>
              <a:prstGeom prst="line">
                <a:avLst/>
              </a:prstGeom>
              <a:ln w="22225" cmpd="sng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3" name="Straight Connector 156"/>
          <p:cNvCxnSpPr/>
          <p:nvPr/>
        </p:nvCxnSpPr>
        <p:spPr>
          <a:xfrm>
            <a:off x="492494" y="5083824"/>
            <a:ext cx="8322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45"/>
          <p:cNvCxnSpPr/>
          <p:nvPr/>
        </p:nvCxnSpPr>
        <p:spPr>
          <a:xfrm>
            <a:off x="500034" y="3516671"/>
            <a:ext cx="8322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5857884" y="1893816"/>
            <a:ext cx="68159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南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21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省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650152" y="1844824"/>
            <a:ext cx="750032" cy="275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北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省</a:t>
            </a:r>
          </a:p>
        </p:txBody>
      </p:sp>
      <p:graphicFrame>
        <p:nvGraphicFramePr>
          <p:cNvPr id="149" name="表格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714117"/>
              </p:ext>
            </p:extLst>
          </p:nvPr>
        </p:nvGraphicFramePr>
        <p:xfrm>
          <a:off x="714348" y="4760922"/>
          <a:ext cx="2836740" cy="500066"/>
        </p:xfrm>
        <a:graphic>
          <a:graphicData uri="http://schemas.openxmlformats.org/drawingml/2006/table">
            <a:tbl>
              <a:tblPr/>
              <a:tblGrid>
                <a:gridCol w="2836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834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8394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 dirty="0">
                          <a:solidFill>
                            <a:schemeClr val="accent3"/>
                          </a:solidFill>
                          <a:effectLst/>
                          <a:latin typeface="微软雅黑"/>
                        </a:rPr>
                        <a:t>11.7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chemeClr val="accent3"/>
                          </a:solidFill>
                          <a:effectLst/>
                          <a:latin typeface="微软雅黑"/>
                        </a:rPr>
                        <a:t>10.0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chemeClr val="accent3"/>
                          </a:solidFill>
                          <a:effectLst/>
                          <a:latin typeface="微软雅黑"/>
                        </a:rPr>
                        <a:t>6.8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chemeClr val="accent3"/>
                          </a:solidFill>
                          <a:effectLst/>
                          <a:latin typeface="微软雅黑"/>
                        </a:rPr>
                        <a:t>2.9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chemeClr val="accent3"/>
                          </a:solidFill>
                          <a:effectLst/>
                          <a:latin typeface="微软雅黑"/>
                        </a:rPr>
                        <a:t>0.2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chemeClr val="accent3"/>
                          </a:solidFill>
                          <a:effectLst/>
                          <a:latin typeface="微软雅黑"/>
                        </a:rPr>
                        <a:t>-5.1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chemeClr val="accent3"/>
                          </a:solidFill>
                          <a:effectLst/>
                          <a:latin typeface="微软雅黑"/>
                        </a:rPr>
                        <a:t>-6.0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chemeClr val="accent3"/>
                          </a:solidFill>
                          <a:effectLst/>
                          <a:latin typeface="微软雅黑"/>
                        </a:rPr>
                        <a:t>-10.4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 dirty="0">
                          <a:solidFill>
                            <a:schemeClr val="accent3"/>
                          </a:solidFill>
                          <a:effectLst/>
                          <a:latin typeface="微软雅黑"/>
                        </a:rPr>
                        <a:t>-18.0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 dirty="0">
                          <a:solidFill>
                            <a:schemeClr val="accent3"/>
                          </a:solidFill>
                          <a:effectLst/>
                          <a:latin typeface="微软雅黑"/>
                        </a:rPr>
                        <a:t>-29.8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15648"/>
              </p:ext>
            </p:extLst>
          </p:nvPr>
        </p:nvGraphicFramePr>
        <p:xfrm>
          <a:off x="606798" y="6282165"/>
          <a:ext cx="2836740" cy="500066"/>
        </p:xfrm>
        <a:graphic>
          <a:graphicData uri="http://schemas.openxmlformats.org/drawingml/2006/table">
            <a:tbl>
              <a:tblPr/>
              <a:tblGrid>
                <a:gridCol w="2836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8367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/>
                        </a:rPr>
                        <a:t>-5.6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/>
                        </a:rPr>
                        <a:t>-10.0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/>
                        </a:rPr>
                        <a:t>-13.1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/>
                        </a:rPr>
                        <a:t>-18.0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/>
                        </a:rPr>
                        <a:t>-18.9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/>
                        </a:rPr>
                        <a:t>-20.6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/>
                        </a:rPr>
                        <a:t>-25.9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/>
                        </a:rPr>
                        <a:t>-26.9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/>
                        </a:rPr>
                        <a:t>-40.1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92F0"/>
                          </a:solidFill>
                          <a:latin typeface="微软雅黑"/>
                        </a:rPr>
                        <a:t>-46.2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55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5274" y="6643710"/>
            <a:ext cx="390747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TextBox 42"/>
          <p:cNvSpPr txBox="1"/>
          <p:nvPr/>
        </p:nvSpPr>
        <p:spPr>
          <a:xfrm>
            <a:off x="333849" y="857232"/>
            <a:ext cx="8595869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Clr>
                <a:prstClr val="black"/>
              </a:buClr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年基准值，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河南、辽宁、山东、重庆、安徽、广西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口碑下滑严重；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Clr>
                <a:prstClr val="black"/>
              </a:buClr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基准值，联通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多数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省分与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竞争对手的差距缩小，但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河南、辽宁、四川、重庆、湖南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与对手差距进一步拉大。</a:t>
            </a:r>
          </a:p>
        </p:txBody>
      </p:sp>
    </p:spTree>
    <p:extLst>
      <p:ext uri="{BB962C8B-B14F-4D97-AF65-F5344CB8AC3E}">
        <p14:creationId xmlns:p14="http://schemas.microsoft.com/office/powerpoint/2010/main" val="77326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78968" y="1873951"/>
            <a:ext cx="5246454" cy="465490"/>
            <a:chOff x="700804" y="897403"/>
            <a:chExt cx="7628467" cy="397934"/>
          </a:xfrm>
          <a:solidFill>
            <a:srgbClr val="009DD9"/>
          </a:solidFill>
        </p:grpSpPr>
        <p:sp>
          <p:nvSpPr>
            <p:cNvPr id="7" name="Rectangle 6"/>
            <p:cNvSpPr/>
            <p:nvPr/>
          </p:nvSpPr>
          <p:spPr>
            <a:xfrm>
              <a:off x="700804" y="897402"/>
              <a:ext cx="7628467" cy="39793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108000" tIns="108000" rIns="108000" bIns="108000" rtlCol="0" anchor="ctr" anchorCtr="0">
              <a:noAutofit/>
            </a:bodyPr>
            <a:lstStyle/>
            <a:p>
              <a:pPr defTabSz="914400">
                <a:spcBef>
                  <a:spcPts val="50"/>
                </a:spcBef>
                <a:buClr>
                  <a:srgbClr val="0033AB"/>
                </a:buClr>
                <a:buSzPct val="80000"/>
                <a:buFont typeface="Wingdings" pitchFamily="2" charset="2"/>
                <a:buNone/>
              </a:pP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47775" y="914748"/>
              <a:ext cx="5984465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vert="horz" lIns="108000" tIns="108000" rIns="108000" bIns="108000" rtlCol="0" anchor="ctr" anchorCtr="0">
              <a:noAutofit/>
            </a:bodyPr>
            <a:lstStyle/>
            <a:p>
              <a:pPr defTabSz="914400">
                <a:spcBef>
                  <a:spcPts val="50"/>
                </a:spcBef>
                <a:buClr>
                  <a:srgbClr val="0033AB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工作方法及样本分布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659" y="1804319"/>
            <a:ext cx="510258" cy="980592"/>
          </a:xfrm>
          <a:prstGeom prst="rect">
            <a:avLst/>
          </a:prstGeom>
          <a:solidFill>
            <a:srgbClr val="0099FF"/>
          </a:solidFill>
          <a:ln>
            <a:solidFill>
              <a:schemeClr val="accent1"/>
            </a:solidFill>
          </a:ln>
        </p:spPr>
      </p:pic>
      <p:sp>
        <p:nvSpPr>
          <p:cNvPr id="22" name="标题 2"/>
          <p:cNvSpPr txBox="1">
            <a:spLocks/>
          </p:cNvSpPr>
          <p:nvPr/>
        </p:nvSpPr>
        <p:spPr bwMode="auto">
          <a:xfrm>
            <a:off x="345879" y="274638"/>
            <a:ext cx="600079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2400">
                <a:latin typeface="微软雅黑" pitchFamily="34" charset="-122"/>
                <a:ea typeface="微软雅黑" pitchFamily="34" charset="-122"/>
                <a:cs typeface="微软雅黑"/>
              </a:defRPr>
            </a:lvl1pPr>
          </a:lstStyle>
          <a:p>
            <a:r>
              <a:rPr lang="zh-CN" altLang="en-US" dirty="0"/>
              <a:t>目  录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078968" y="2745768"/>
            <a:ext cx="5246454" cy="465490"/>
            <a:chOff x="700804" y="897402"/>
            <a:chExt cx="7628467" cy="397934"/>
          </a:xfrm>
          <a:noFill/>
        </p:grpSpPr>
        <p:sp>
          <p:nvSpPr>
            <p:cNvPr id="23" name="Rectangle 22"/>
            <p:cNvSpPr/>
            <p:nvPr/>
          </p:nvSpPr>
          <p:spPr>
            <a:xfrm>
              <a:off x="700804" y="897402"/>
              <a:ext cx="7628467" cy="39793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47775" y="914748"/>
              <a:ext cx="5984465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108000" tIns="108000" rIns="108000" bIns="108000" rtlCol="0" anchor="ctr" anchorCtr="0">
              <a:noAutofit/>
            </a:bodyPr>
            <a:lstStyle/>
            <a:p>
              <a:pPr defTabSz="914400">
                <a:spcBef>
                  <a:spcPts val="50"/>
                </a:spcBef>
                <a:buClr>
                  <a:srgbClr val="0033AB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综合评价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78968" y="3617585"/>
            <a:ext cx="5246454" cy="465490"/>
            <a:chOff x="700804" y="897402"/>
            <a:chExt cx="7628467" cy="397934"/>
          </a:xfrm>
          <a:noFill/>
        </p:grpSpPr>
        <p:sp>
          <p:nvSpPr>
            <p:cNvPr id="26" name="Rectangle 25"/>
            <p:cNvSpPr/>
            <p:nvPr/>
          </p:nvSpPr>
          <p:spPr>
            <a:xfrm>
              <a:off x="700804" y="897402"/>
              <a:ext cx="7628467" cy="39793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47775" y="914748"/>
              <a:ext cx="598446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108000" tIns="108000" rIns="108000" bIns="108000" rtlCol="0" anchor="ctr" anchorCtr="0">
              <a:noAutofit/>
            </a:bodyPr>
            <a:lstStyle/>
            <a:p>
              <a:pPr defTabSz="914400">
                <a:spcBef>
                  <a:spcPts val="50"/>
                </a:spcBef>
                <a:buClr>
                  <a:srgbClr val="0033AB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专项评价</a:t>
              </a:r>
            </a:p>
          </p:txBody>
        </p:sp>
      </p:grpSp>
      <p:grpSp>
        <p:nvGrpSpPr>
          <p:cNvPr id="15" name="Group 24"/>
          <p:cNvGrpSpPr/>
          <p:nvPr/>
        </p:nvGrpSpPr>
        <p:grpSpPr>
          <a:xfrm>
            <a:off x="2080228" y="4586141"/>
            <a:ext cx="5246454" cy="465490"/>
            <a:chOff x="700804" y="897402"/>
            <a:chExt cx="7628467" cy="397934"/>
          </a:xfrm>
          <a:noFill/>
        </p:grpSpPr>
        <p:sp>
          <p:nvSpPr>
            <p:cNvPr id="16" name="Rectangle 25"/>
            <p:cNvSpPr/>
            <p:nvPr/>
          </p:nvSpPr>
          <p:spPr>
            <a:xfrm>
              <a:off x="700804" y="897402"/>
              <a:ext cx="7628467" cy="39793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26"/>
            <p:cNvSpPr/>
            <p:nvPr/>
          </p:nvSpPr>
          <p:spPr>
            <a:xfrm>
              <a:off x="747775" y="914748"/>
              <a:ext cx="598446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108000" tIns="108000" rIns="108000" bIns="108000" rtlCol="0" anchor="ctr" anchorCtr="0">
              <a:noAutofit/>
            </a:bodyPr>
            <a:lstStyle/>
            <a:p>
              <a:pPr defTabSz="914400">
                <a:spcBef>
                  <a:spcPts val="50"/>
                </a:spcBef>
                <a:buClr>
                  <a:srgbClr val="0033AB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专题分析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20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2078968" y="1873951"/>
            <a:ext cx="5246454" cy="465490"/>
            <a:chOff x="700804" y="897403"/>
            <a:chExt cx="7628467" cy="397934"/>
          </a:xfrm>
          <a:solidFill>
            <a:srgbClr val="009DD9"/>
          </a:solidFill>
        </p:grpSpPr>
        <p:sp>
          <p:nvSpPr>
            <p:cNvPr id="7" name="Rectangle 6"/>
            <p:cNvSpPr/>
            <p:nvPr/>
          </p:nvSpPr>
          <p:spPr>
            <a:xfrm>
              <a:off x="700804" y="897402"/>
              <a:ext cx="7628467" cy="39793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108000" tIns="108000" rIns="108000" bIns="108000" rtlCol="0" anchor="ctr" anchorCtr="0">
              <a:noAutofit/>
            </a:bodyPr>
            <a:lstStyle/>
            <a:p>
              <a:pPr defTabSz="914400">
                <a:spcBef>
                  <a:spcPts val="50"/>
                </a:spcBef>
                <a:buClr>
                  <a:srgbClr val="0033AB"/>
                </a:buClr>
                <a:buSzPct val="80000"/>
                <a:buFont typeface="Wingdings" pitchFamily="2" charset="2"/>
                <a:buNone/>
              </a:pP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47775" y="914748"/>
              <a:ext cx="5984465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vert="horz" lIns="108000" tIns="108000" rIns="108000" bIns="108000" rtlCol="0" anchor="ctr" anchorCtr="0">
              <a:noAutofit/>
            </a:bodyPr>
            <a:lstStyle/>
            <a:p>
              <a:pPr defTabSz="914400">
                <a:spcBef>
                  <a:spcPts val="50"/>
                </a:spcBef>
                <a:buClr>
                  <a:srgbClr val="0033AB"/>
                </a:buClr>
                <a:buSzPct val="80000"/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工作方法及样本分布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659" y="1804319"/>
            <a:ext cx="510258" cy="980592"/>
          </a:xfrm>
          <a:prstGeom prst="rect">
            <a:avLst/>
          </a:prstGeom>
          <a:solidFill>
            <a:srgbClr val="0099FF"/>
          </a:solidFill>
          <a:ln>
            <a:solidFill>
              <a:schemeClr val="accent1"/>
            </a:solidFill>
          </a:ln>
        </p:spPr>
      </p:pic>
      <p:sp>
        <p:nvSpPr>
          <p:cNvPr id="22" name="标题 2"/>
          <p:cNvSpPr txBox="1">
            <a:spLocks/>
          </p:cNvSpPr>
          <p:nvPr/>
        </p:nvSpPr>
        <p:spPr bwMode="auto">
          <a:xfrm>
            <a:off x="345879" y="274638"/>
            <a:ext cx="600079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defTabSz="914400"/>
            <a:r>
              <a:rPr lang="zh-CN" altLang="en-US" dirty="0"/>
              <a:t>目  录</a:t>
            </a:r>
          </a:p>
        </p:txBody>
      </p:sp>
      <p:grpSp>
        <p:nvGrpSpPr>
          <p:cNvPr id="3" name="Group 20"/>
          <p:cNvGrpSpPr/>
          <p:nvPr/>
        </p:nvGrpSpPr>
        <p:grpSpPr>
          <a:xfrm>
            <a:off x="2078968" y="2745768"/>
            <a:ext cx="5246454" cy="465490"/>
            <a:chOff x="700804" y="897402"/>
            <a:chExt cx="7628467" cy="397934"/>
          </a:xfrm>
          <a:noFill/>
        </p:grpSpPr>
        <p:sp>
          <p:nvSpPr>
            <p:cNvPr id="23" name="Rectangle 22"/>
            <p:cNvSpPr/>
            <p:nvPr/>
          </p:nvSpPr>
          <p:spPr>
            <a:xfrm>
              <a:off x="700804" y="897402"/>
              <a:ext cx="7628467" cy="39793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47775" y="914748"/>
              <a:ext cx="5984465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108000" tIns="108000" rIns="108000" bIns="108000" rtlCol="0" anchor="ctr" anchorCtr="0">
              <a:noAutofit/>
            </a:bodyPr>
            <a:lstStyle/>
            <a:p>
              <a:pPr defTabSz="914400">
                <a:spcBef>
                  <a:spcPts val="50"/>
                </a:spcBef>
                <a:buClr>
                  <a:srgbClr val="0033AB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综合评价</a:t>
              </a:r>
            </a:p>
          </p:txBody>
        </p:sp>
      </p:grpSp>
      <p:grpSp>
        <p:nvGrpSpPr>
          <p:cNvPr id="5" name="Group 24"/>
          <p:cNvGrpSpPr/>
          <p:nvPr/>
        </p:nvGrpSpPr>
        <p:grpSpPr>
          <a:xfrm>
            <a:off x="2078968" y="3617585"/>
            <a:ext cx="5246454" cy="465490"/>
            <a:chOff x="700804" y="897402"/>
            <a:chExt cx="7628467" cy="397934"/>
          </a:xfrm>
          <a:noFill/>
        </p:grpSpPr>
        <p:sp>
          <p:nvSpPr>
            <p:cNvPr id="26" name="Rectangle 25"/>
            <p:cNvSpPr/>
            <p:nvPr/>
          </p:nvSpPr>
          <p:spPr>
            <a:xfrm>
              <a:off x="700804" y="897402"/>
              <a:ext cx="7628467" cy="39793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47775" y="914748"/>
              <a:ext cx="598446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108000" tIns="108000" rIns="108000" bIns="108000" rtlCol="0" anchor="ctr" anchorCtr="0">
              <a:noAutofit/>
            </a:bodyPr>
            <a:lstStyle/>
            <a:p>
              <a:pPr>
                <a:spcBef>
                  <a:spcPts val="50"/>
                </a:spcBef>
                <a:buClr>
                  <a:srgbClr val="0033AB"/>
                </a:buClr>
                <a:buSzPct val="80000"/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专项评价</a:t>
              </a:r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2080228" y="4616369"/>
            <a:ext cx="5246454" cy="465490"/>
            <a:chOff x="700804" y="897402"/>
            <a:chExt cx="7628467" cy="397934"/>
          </a:xfrm>
          <a:noFill/>
        </p:grpSpPr>
        <p:sp>
          <p:nvSpPr>
            <p:cNvPr id="16" name="Rectangle 25"/>
            <p:cNvSpPr/>
            <p:nvPr/>
          </p:nvSpPr>
          <p:spPr>
            <a:xfrm>
              <a:off x="700804" y="897402"/>
              <a:ext cx="7628467" cy="39793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26"/>
            <p:cNvSpPr/>
            <p:nvPr/>
          </p:nvSpPr>
          <p:spPr>
            <a:xfrm>
              <a:off x="747775" y="914748"/>
              <a:ext cx="598446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108000" tIns="108000" rIns="108000" bIns="108000" rtlCol="0" anchor="ctr" anchorCtr="0">
              <a:noAutofit/>
            </a:bodyPr>
            <a:lstStyle/>
            <a:p>
              <a:pPr>
                <a:spcBef>
                  <a:spcPts val="50"/>
                </a:spcBef>
                <a:buClr>
                  <a:srgbClr val="0033AB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专题分析</a:t>
              </a:r>
              <a:endPara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15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67544" y="1196752"/>
            <a:ext cx="8472570" cy="6287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fontAlgn="base">
              <a:lnSpc>
                <a:spcPts val="22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sz="1400" b="1">
                <a:latin typeface="微软雅黑" pitchFamily="34" charset="-122"/>
                <a:ea typeface="微软雅黑" pitchFamily="34" charset="-122"/>
                <a:cs typeface="15"/>
              </a:defRPr>
            </a:lvl1pPr>
          </a:lstStyle>
          <a:p>
            <a:pPr marL="180000" indent="-180000"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zh-CN" altLang="en-US" b="0" dirty="0" smtClean="0"/>
              <a:t>仍有</a:t>
            </a:r>
            <a:r>
              <a:rPr lang="en-US" altLang="zh-CN" b="0" dirty="0" smtClean="0"/>
              <a:t>14.5%</a:t>
            </a:r>
            <a:r>
              <a:rPr lang="zh-CN" altLang="en-US" b="0" dirty="0"/>
              <a:t>用</a:t>
            </a:r>
            <a:r>
              <a:rPr lang="zh-CN" altLang="en-US" b="0" dirty="0" smtClean="0"/>
              <a:t>户</a:t>
            </a:r>
            <a:r>
              <a:rPr lang="zh-CN" altLang="en-US" b="0" dirty="0"/>
              <a:t>以</a:t>
            </a:r>
            <a:r>
              <a:rPr lang="en-US" altLang="zh-CN" b="0" dirty="0" smtClean="0"/>
              <a:t>2G</a:t>
            </a:r>
            <a:r>
              <a:rPr lang="zh-CN" altLang="en-US" b="0" dirty="0" smtClean="0"/>
              <a:t>语音为主，终端原因限制</a:t>
            </a:r>
            <a:r>
              <a:rPr lang="en-US" altLang="zh-CN" b="0" dirty="0" smtClean="0"/>
              <a:t>7%</a:t>
            </a:r>
            <a:r>
              <a:rPr lang="zh-CN" altLang="en-US" b="0" dirty="0" smtClean="0"/>
              <a:t>用户，网络原因影响</a:t>
            </a:r>
            <a:r>
              <a:rPr lang="en-US" altLang="zh-CN" b="0" dirty="0" smtClean="0"/>
              <a:t>7.3%</a:t>
            </a:r>
            <a:r>
              <a:rPr lang="zh-CN" altLang="en-US" b="0" dirty="0" smtClean="0"/>
              <a:t>用户，且该部分用户语音使用量急剧下降。</a:t>
            </a:r>
            <a:endParaRPr lang="en-US" altLang="zh-CN" b="0" dirty="0" smtClean="0"/>
          </a:p>
        </p:txBody>
      </p:sp>
      <p:sp>
        <p:nvSpPr>
          <p:cNvPr id="38" name="Rectangle 1"/>
          <p:cNvSpPr>
            <a:spLocks noChangeArrowheads="1"/>
          </p:cNvSpPr>
          <p:nvPr/>
        </p:nvSpPr>
        <p:spPr bwMode="auto">
          <a:xfrm>
            <a:off x="495889" y="908720"/>
            <a:ext cx="8180567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本季度用户</a:t>
            </a:r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语音体验大幅下降，配合</a:t>
            </a:r>
            <a:r>
              <a:rPr lang="en-US" altLang="zh-CN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2G</a:t>
            </a:r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减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频同时需加快</a:t>
            </a:r>
            <a:r>
              <a:rPr lang="en-US" altLang="zh-CN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3G</a:t>
            </a:r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网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络</a:t>
            </a:r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补点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覆盖，</a:t>
            </a:r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满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足用户语</a:t>
            </a:r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音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需求。</a:t>
            </a:r>
            <a:endParaRPr lang="zh-CN" altLang="en-US" sz="1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40" name="矩形 32"/>
          <p:cNvSpPr>
            <a:spLocks noChangeArrowheads="1"/>
          </p:cNvSpPr>
          <p:nvPr/>
        </p:nvSpPr>
        <p:spPr bwMode="auto">
          <a:xfrm>
            <a:off x="568460" y="260648"/>
            <a:ext cx="7117960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/>
              <a:t>移网</a:t>
            </a:r>
            <a:r>
              <a:rPr lang="en-US" altLang="zh-CN" sz="2400" dirty="0"/>
              <a:t>18</a:t>
            </a:r>
            <a:r>
              <a:rPr lang="zh-CN" altLang="en-US" sz="2400" dirty="0"/>
              <a:t>年第一季</a:t>
            </a:r>
            <a:r>
              <a:rPr lang="zh-CN" altLang="en-US" sz="2400" dirty="0" smtClean="0"/>
              <a:t>度专题分析</a:t>
            </a:r>
            <a:r>
              <a:rPr lang="en-US" altLang="zh-CN" sz="2400" dirty="0" smtClean="0"/>
              <a:t>——</a:t>
            </a:r>
            <a:r>
              <a:rPr lang="en-US" altLang="zh-CN" sz="1800" dirty="0" smtClean="0"/>
              <a:t>1. </a:t>
            </a:r>
            <a:r>
              <a:rPr lang="zh-CN" altLang="en-US" sz="1800" dirty="0" smtClean="0"/>
              <a:t>语音信号覆盖口碑分析</a:t>
            </a:r>
            <a:endParaRPr lang="zh-CN" altLang="en-US" sz="8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747462540"/>
              </p:ext>
            </p:extLst>
          </p:nvPr>
        </p:nvGraphicFramePr>
        <p:xfrm>
          <a:off x="4786314" y="4643229"/>
          <a:ext cx="3960440" cy="1300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6" name="矩形 104"/>
          <p:cNvSpPr/>
          <p:nvPr/>
        </p:nvSpPr>
        <p:spPr>
          <a:xfrm>
            <a:off x="495889" y="1812725"/>
            <a:ext cx="4004103" cy="435771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104"/>
          <p:cNvSpPr/>
          <p:nvPr/>
        </p:nvSpPr>
        <p:spPr>
          <a:xfrm>
            <a:off x="4716016" y="1812725"/>
            <a:ext cx="3960440" cy="435771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18"/>
          <p:cNvSpPr/>
          <p:nvPr/>
        </p:nvSpPr>
        <p:spPr>
          <a:xfrm>
            <a:off x="526399" y="1838952"/>
            <a:ext cx="3653939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2/3G</a:t>
            </a:r>
            <a:r>
              <a:rPr lang="zh-CN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语音用户语音信号覆盖口碑及用户占比</a:t>
            </a:r>
            <a:endParaRPr lang="zh-CN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18"/>
          <p:cNvSpPr/>
          <p:nvPr/>
        </p:nvSpPr>
        <p:spPr>
          <a:xfrm>
            <a:off x="4745844" y="1840076"/>
            <a:ext cx="3784564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2G</a:t>
            </a:r>
            <a:r>
              <a:rPr lang="zh-CN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</a:t>
            </a:r>
            <a:r>
              <a:rPr lang="zh-CN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用户终端</a:t>
            </a:r>
            <a:r>
              <a:rPr lang="zh-CN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语音网络限制因素占比</a:t>
            </a:r>
            <a:endParaRPr lang="zh-CN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23932"/>
              </p:ext>
            </p:extLst>
          </p:nvPr>
        </p:nvGraphicFramePr>
        <p:xfrm>
          <a:off x="786355" y="4884559"/>
          <a:ext cx="3425605" cy="1092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357">
                  <a:extLst>
                    <a:ext uri="{9D8B030D-6E8A-4147-A177-3AD203B41FA5}">
                      <a16:colId xmlns:a16="http://schemas.microsoft.com/office/drawing/2014/main" xmlns="" val="313239388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414291560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4144145959"/>
                    </a:ext>
                  </a:extLst>
                </a:gridCol>
              </a:tblGrid>
              <a:tr h="28668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2G</a:t>
                      </a:r>
                      <a:r>
                        <a:rPr lang="zh-CN" altLang="en-US" sz="100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语音用户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3G</a:t>
                      </a:r>
                      <a:r>
                        <a:rPr lang="zh-CN" altLang="en-US" sz="100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语音用户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25713154"/>
                  </a:ext>
                </a:extLst>
              </a:tr>
              <a:tr h="28322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18Q1</a:t>
                      </a:r>
                      <a:r>
                        <a:rPr lang="zh-CN" altLang="en-US" sz="1000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用户</a:t>
                      </a:r>
                      <a:r>
                        <a:rPr lang="zh-CN" altLang="en-US" sz="100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占比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14.5%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latin typeface="微软雅黑" pitchFamily="34" charset="-122"/>
                          <a:ea typeface="微软雅黑" pitchFamily="34" charset="-122"/>
                        </a:rPr>
                        <a:t>85.5%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322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较</a:t>
                      </a:r>
                      <a:r>
                        <a:rPr lang="en-US" altLang="zh-CN" sz="1000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17Q4</a:t>
                      </a:r>
                      <a:r>
                        <a:rPr lang="zh-CN" altLang="en-US" sz="1000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占比变化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latin typeface="微软雅黑" pitchFamily="34" charset="-122"/>
                          <a:ea typeface="微软雅黑" pitchFamily="34" charset="-122"/>
                        </a:rPr>
                        <a:t>-4.9%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latin typeface="微软雅黑" pitchFamily="34" charset="-122"/>
                          <a:ea typeface="微软雅黑" pitchFamily="34" charset="-122"/>
                        </a:rPr>
                        <a:t>4.9%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70881729"/>
                  </a:ext>
                </a:extLst>
              </a:tr>
              <a:tr h="2395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18Q1</a:t>
                      </a:r>
                      <a:r>
                        <a:rPr lang="zh-CN" altLang="en-US" sz="1000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样本量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2070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12186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584285" y="6300028"/>
            <a:ext cx="80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i="1" dirty="0" smtClean="0">
                <a:latin typeface="Microsoft YaHei" charset="-122"/>
                <a:ea typeface="Microsoft YaHei" charset="-122"/>
                <a:cs typeface="Microsoft YaHei" charset="-122"/>
              </a:rPr>
              <a:t>*2G</a:t>
            </a:r>
            <a:r>
              <a:rPr kumimoji="1" lang="zh-CN" altLang="en-US" sz="900" i="1" dirty="0" smtClean="0">
                <a:latin typeface="Microsoft YaHei" charset="-122"/>
                <a:ea typeface="Microsoft YaHei" charset="-122"/>
                <a:cs typeface="Microsoft YaHei" charset="-122"/>
              </a:rPr>
              <a:t>语音用户是指</a:t>
            </a:r>
            <a:r>
              <a:rPr kumimoji="1" lang="en-US" altLang="zh-CN" sz="900" i="1" dirty="0" smtClean="0">
                <a:latin typeface="Microsoft YaHei" charset="-122"/>
                <a:ea typeface="Microsoft YaHei" charset="-122"/>
                <a:cs typeface="Microsoft YaHei" charset="-122"/>
              </a:rPr>
              <a:t>2G</a:t>
            </a:r>
            <a:r>
              <a:rPr kumimoji="1" lang="zh-CN" altLang="en-US" sz="900" i="1" dirty="0" smtClean="0">
                <a:latin typeface="Microsoft YaHei" charset="-122"/>
                <a:ea typeface="Microsoft YaHei" charset="-122"/>
                <a:cs typeface="Microsoft YaHei" charset="-122"/>
              </a:rPr>
              <a:t>语音使用时长占语音总使用时长的</a:t>
            </a:r>
            <a:r>
              <a:rPr kumimoji="1" lang="en-US" altLang="zh-CN" sz="900" i="1" dirty="0" smtClean="0">
                <a:latin typeface="Microsoft YaHei" charset="-122"/>
                <a:ea typeface="Microsoft YaHei" charset="-122"/>
                <a:cs typeface="Microsoft YaHei" charset="-122"/>
              </a:rPr>
              <a:t>90%</a:t>
            </a:r>
            <a:r>
              <a:rPr kumimoji="1" lang="zh-CN" altLang="en-US" sz="900" i="1" dirty="0" smtClean="0">
                <a:latin typeface="Microsoft YaHei" charset="-122"/>
                <a:ea typeface="Microsoft YaHei" charset="-122"/>
                <a:cs typeface="Microsoft YaHei" charset="-122"/>
              </a:rPr>
              <a:t>以上，其余为</a:t>
            </a:r>
            <a:r>
              <a:rPr kumimoji="1" lang="en-US" altLang="zh-CN" sz="900" i="1" dirty="0" smtClean="0">
                <a:latin typeface="Microsoft YaHei" charset="-122"/>
                <a:ea typeface="Microsoft YaHei" charset="-122"/>
                <a:cs typeface="Microsoft YaHei" charset="-122"/>
              </a:rPr>
              <a:t>3G</a:t>
            </a:r>
            <a:r>
              <a:rPr kumimoji="1" lang="zh-CN" altLang="en-US" sz="900" i="1" dirty="0" smtClean="0">
                <a:latin typeface="Microsoft YaHei" charset="-122"/>
                <a:ea typeface="Microsoft YaHei" charset="-122"/>
                <a:cs typeface="Microsoft YaHei" charset="-122"/>
              </a:rPr>
              <a:t>语音用户。</a:t>
            </a:r>
            <a:endParaRPr kumimoji="1" lang="en-US" altLang="zh-CN" sz="900" i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900" i="1" dirty="0" smtClean="0">
                <a:latin typeface="Microsoft YaHei" charset="-122"/>
                <a:ea typeface="Microsoft YaHei" charset="-122"/>
                <a:cs typeface="Microsoft YaHei" charset="-122"/>
              </a:rPr>
              <a:t>*</a:t>
            </a:r>
            <a:r>
              <a:rPr kumimoji="1" lang="en-US" altLang="zh-CN" sz="900" i="1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 sz="900" i="1" dirty="0" smtClean="0">
                <a:latin typeface="Microsoft YaHei" charset="-122"/>
                <a:ea typeface="Microsoft YaHei" charset="-122"/>
                <a:cs typeface="Microsoft YaHei" charset="-122"/>
              </a:rPr>
              <a:t>月</a:t>
            </a:r>
            <a:r>
              <a:rPr kumimoji="1" lang="en-US" altLang="zh-CN" sz="900" i="1" dirty="0" smtClean="0">
                <a:latin typeface="Microsoft YaHei" charset="-122"/>
                <a:ea typeface="Microsoft YaHei" charset="-122"/>
                <a:cs typeface="Microsoft YaHei" charset="-122"/>
              </a:rPr>
              <a:t>MOU</a:t>
            </a:r>
            <a:r>
              <a:rPr kumimoji="1" lang="zh-CN" altLang="en-US" sz="900" i="1" dirty="0" smtClean="0">
                <a:latin typeface="Microsoft YaHei" charset="-122"/>
                <a:ea typeface="Microsoft YaHei" charset="-122"/>
                <a:cs typeface="Microsoft YaHei" charset="-122"/>
              </a:rPr>
              <a:t>已按照</a:t>
            </a:r>
            <a:r>
              <a:rPr kumimoji="1" lang="en-US" altLang="zh-CN" sz="900" i="1" dirty="0" smtClean="0">
                <a:latin typeface="Microsoft YaHei" charset="-122"/>
                <a:ea typeface="Microsoft YaHei" charset="-122"/>
                <a:cs typeface="Microsoft YaHei" charset="-122"/>
              </a:rPr>
              <a:t>30</a:t>
            </a:r>
            <a:r>
              <a:rPr kumimoji="1" lang="zh-CN" altLang="en-US" sz="900" i="1" dirty="0" smtClean="0">
                <a:latin typeface="Microsoft YaHei" charset="-122"/>
                <a:ea typeface="Microsoft YaHei" charset="-122"/>
                <a:cs typeface="Microsoft YaHei" charset="-122"/>
              </a:rPr>
              <a:t>天折算。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88024" y="2137465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2G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终端用户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比下降，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场线终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端更换辅导已见成效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，但仍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7%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户需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关注，网络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要加快网络覆盖补足，解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7.3%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户的网络需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9" name="图表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9830604"/>
              </p:ext>
            </p:extLst>
          </p:nvPr>
        </p:nvGraphicFramePr>
        <p:xfrm>
          <a:off x="612740" y="2307661"/>
          <a:ext cx="3530632" cy="2291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60" name="Straight Arrow Connector 59"/>
          <p:cNvCxnSpPr/>
          <p:nvPr/>
        </p:nvCxnSpPr>
        <p:spPr>
          <a:xfrm>
            <a:off x="1547664" y="2947083"/>
            <a:ext cx="556875" cy="65330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987823" y="3194495"/>
            <a:ext cx="656609" cy="40589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398684"/>
              </p:ext>
            </p:extLst>
          </p:nvPr>
        </p:nvGraphicFramePr>
        <p:xfrm>
          <a:off x="916458" y="4465962"/>
          <a:ext cx="3039918" cy="205424"/>
        </p:xfrm>
        <a:graphic>
          <a:graphicData uri="http://schemas.openxmlformats.org/drawingml/2006/table">
            <a:tbl>
              <a:tblPr/>
              <a:tblGrid>
                <a:gridCol w="15199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99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54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2G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语音用户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3G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语音用户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Rectangle 18"/>
          <p:cNvSpPr/>
          <p:nvPr/>
        </p:nvSpPr>
        <p:spPr>
          <a:xfrm>
            <a:off x="4736112" y="3985852"/>
            <a:ext cx="3796328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2/3G</a:t>
            </a:r>
            <a:r>
              <a:rPr lang="zh-CN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</a:t>
            </a:r>
            <a:r>
              <a:rPr lang="zh-CN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r>
              <a:rPr lang="en-US" altLang="zh-CN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MOU</a:t>
            </a:r>
            <a:r>
              <a:rPr lang="zh-CN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使用变化</a:t>
            </a:r>
            <a:endParaRPr lang="zh-CN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88024" y="4327463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3G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语音用户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MOU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无变化，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2G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语音用户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MOU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下降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明显，尤其是持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3/4G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终端的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2G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语音用户，网络限制影响用户语音使用需求。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337876"/>
              </p:ext>
            </p:extLst>
          </p:nvPr>
        </p:nvGraphicFramePr>
        <p:xfrm>
          <a:off x="4716016" y="5760625"/>
          <a:ext cx="3457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4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2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4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2G</a:t>
                      </a:r>
                      <a:r>
                        <a:rPr lang="zh-CN" altLang="en-US" sz="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语音用户</a:t>
                      </a:r>
                      <a:endParaRPr lang="en-US" altLang="zh-CN" sz="8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-2G</a:t>
                      </a:r>
                      <a:r>
                        <a:rPr lang="zh-CN" altLang="en-US" sz="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终端限制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2G</a:t>
                      </a:r>
                      <a:r>
                        <a:rPr lang="zh-CN" altLang="en-US" sz="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语音用户</a:t>
                      </a:r>
                      <a:endParaRPr lang="en-US" altLang="zh-CN" sz="8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-3/4G</a:t>
                      </a:r>
                      <a:r>
                        <a:rPr lang="zh-CN" altLang="en-US" sz="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终端</a:t>
                      </a:r>
                      <a:r>
                        <a:rPr lang="en-US" altLang="zh-CN" sz="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网络限制</a:t>
                      </a:r>
                      <a:r>
                        <a:rPr lang="en-US" altLang="zh-CN" sz="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3G</a:t>
                      </a:r>
                      <a:r>
                        <a:rPr lang="zh-CN" altLang="en-US" sz="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语音用户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66" name="Group 26"/>
          <p:cNvGrpSpPr/>
          <p:nvPr/>
        </p:nvGrpSpPr>
        <p:grpSpPr>
          <a:xfrm>
            <a:off x="5265709" y="5063221"/>
            <a:ext cx="458419" cy="214438"/>
            <a:chOff x="2747128" y="3348517"/>
            <a:chExt cx="458419" cy="3349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2747128" y="3348517"/>
              <a:ext cx="458419" cy="33491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2773871" y="3348517"/>
              <a:ext cx="431676" cy="270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accent2">
                      <a:lumMod val="75000"/>
                    </a:schemeClr>
                  </a:solidFill>
                </a:rPr>
                <a:t>7.5%</a:t>
              </a:r>
              <a:endParaRPr lang="zh-CN" alt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69" name="Group 29"/>
          <p:cNvGrpSpPr/>
          <p:nvPr/>
        </p:nvGrpSpPr>
        <p:grpSpPr>
          <a:xfrm>
            <a:off x="6116702" y="4917617"/>
            <a:ext cx="496227" cy="296462"/>
            <a:chOff x="2770628" y="3222460"/>
            <a:chExt cx="496227" cy="463017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770628" y="3222460"/>
              <a:ext cx="496227" cy="463017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2770629" y="3334923"/>
              <a:ext cx="469484" cy="279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accent2">
                      <a:lumMod val="75000"/>
                    </a:schemeClr>
                  </a:solidFill>
                </a:rPr>
                <a:t>15.6%</a:t>
              </a:r>
              <a:endParaRPr lang="zh-CN" alt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72" name="Oval 8"/>
          <p:cNvSpPr/>
          <p:nvPr/>
        </p:nvSpPr>
        <p:spPr>
          <a:xfrm>
            <a:off x="1689631" y="3070487"/>
            <a:ext cx="492457" cy="4058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zh-CN" sz="1000" b="1" dirty="0" smtClean="0">
                <a:solidFill>
                  <a:schemeClr val="accent2">
                    <a:lumMod val="75000"/>
                  </a:schemeClr>
                </a:solidFill>
              </a:rPr>
              <a:t>-32.4</a:t>
            </a:r>
            <a:endParaRPr lang="zh-CN" alt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Oval 21"/>
          <p:cNvSpPr/>
          <p:nvPr/>
        </p:nvSpPr>
        <p:spPr>
          <a:xfrm>
            <a:off x="3102495" y="3149783"/>
            <a:ext cx="492457" cy="4058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zh-CN" sz="1000" b="1" dirty="0" smtClean="0">
                <a:solidFill>
                  <a:schemeClr val="accent2">
                    <a:lumMod val="75000"/>
                  </a:schemeClr>
                </a:solidFill>
              </a:rPr>
              <a:t>-17.9</a:t>
            </a:r>
            <a:endParaRPr lang="zh-CN" alt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74" name="图表 4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45241733"/>
              </p:ext>
            </p:extLst>
          </p:nvPr>
        </p:nvGraphicFramePr>
        <p:xfrm>
          <a:off x="4860032" y="2462513"/>
          <a:ext cx="3881515" cy="1493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5" name="矩形 51"/>
          <p:cNvSpPr/>
          <p:nvPr/>
        </p:nvSpPr>
        <p:spPr>
          <a:xfrm>
            <a:off x="5067385" y="2845351"/>
            <a:ext cx="1296144" cy="104306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52"/>
          <p:cNvSpPr/>
          <p:nvPr/>
        </p:nvSpPr>
        <p:spPr>
          <a:xfrm>
            <a:off x="5430763" y="2700862"/>
            <a:ext cx="569388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ctr"/>
            <a:r>
              <a:rPr lang="zh-CN" altLang="en-US" sz="1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市场线</a:t>
            </a:r>
            <a:endParaRPr lang="zh-CN" altLang="en-US" sz="1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矩形 53"/>
          <p:cNvSpPr/>
          <p:nvPr/>
        </p:nvSpPr>
        <p:spPr>
          <a:xfrm>
            <a:off x="6598272" y="2845351"/>
            <a:ext cx="1296144" cy="104306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54"/>
          <p:cNvSpPr/>
          <p:nvPr/>
        </p:nvSpPr>
        <p:spPr>
          <a:xfrm>
            <a:off x="6961650" y="2700862"/>
            <a:ext cx="569388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ctr"/>
            <a:r>
              <a:rPr lang="zh-CN" altLang="en-US" sz="1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网络线</a:t>
            </a:r>
            <a:endParaRPr lang="zh-CN" altLang="en-US" sz="1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9795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32"/>
          <p:cNvSpPr>
            <a:spLocks noChangeArrowheads="1"/>
          </p:cNvSpPr>
          <p:nvPr/>
        </p:nvSpPr>
        <p:spPr bwMode="auto">
          <a:xfrm>
            <a:off x="568460" y="260648"/>
            <a:ext cx="6125702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/>
              <a:t>移网</a:t>
            </a:r>
            <a:r>
              <a:rPr lang="en-US" altLang="zh-CN" sz="2400" dirty="0"/>
              <a:t>18</a:t>
            </a:r>
            <a:r>
              <a:rPr lang="zh-CN" altLang="en-US" sz="2400" dirty="0"/>
              <a:t>年第一季</a:t>
            </a:r>
            <a:r>
              <a:rPr lang="zh-CN" altLang="en-US" sz="2400" dirty="0" smtClean="0"/>
              <a:t>度专题分析</a:t>
            </a:r>
            <a:r>
              <a:rPr lang="en-US" altLang="zh-CN" sz="2400" dirty="0" smtClean="0"/>
              <a:t>——</a:t>
            </a:r>
            <a:r>
              <a:rPr lang="en-US" altLang="zh-CN" sz="1800" dirty="0" smtClean="0"/>
              <a:t>2.</a:t>
            </a:r>
            <a:r>
              <a:rPr lang="zh-CN" altLang="en-US" sz="1800" dirty="0" smtClean="0"/>
              <a:t>上网口碑分析</a:t>
            </a:r>
            <a:endParaRPr lang="zh-CN" altLang="en-US" sz="8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Rectangle 8"/>
          <p:cNvSpPr/>
          <p:nvPr/>
        </p:nvSpPr>
        <p:spPr>
          <a:xfrm>
            <a:off x="4496870" y="2436805"/>
            <a:ext cx="3453953" cy="1728000"/>
          </a:xfrm>
          <a:prstGeom prst="rect">
            <a:avLst/>
          </a:prstGeom>
          <a:solidFill>
            <a:srgbClr val="B9D1E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Rectangle 9"/>
          <p:cNvSpPr/>
          <p:nvPr/>
        </p:nvSpPr>
        <p:spPr>
          <a:xfrm>
            <a:off x="911036" y="4293288"/>
            <a:ext cx="3433841" cy="1728000"/>
          </a:xfrm>
          <a:prstGeom prst="rect">
            <a:avLst/>
          </a:prstGeom>
          <a:solidFill>
            <a:srgbClr val="C05A4D">
              <a:alpha val="30196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Rectangle 10"/>
          <p:cNvSpPr/>
          <p:nvPr/>
        </p:nvSpPr>
        <p:spPr>
          <a:xfrm>
            <a:off x="922134" y="2441637"/>
            <a:ext cx="3433841" cy="1728000"/>
          </a:xfrm>
          <a:prstGeom prst="rect">
            <a:avLst/>
          </a:prstGeom>
          <a:solidFill>
            <a:srgbClr val="F2F2F2">
              <a:alpha val="29804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Rectangle 11"/>
          <p:cNvSpPr/>
          <p:nvPr/>
        </p:nvSpPr>
        <p:spPr>
          <a:xfrm>
            <a:off x="4502423" y="4294033"/>
            <a:ext cx="3453953" cy="1728000"/>
          </a:xfrm>
          <a:prstGeom prst="rect">
            <a:avLst/>
          </a:prstGeom>
          <a:solidFill>
            <a:schemeClr val="accent4">
              <a:lumMod val="20000"/>
              <a:lumOff val="80000"/>
              <a:alpha val="65098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55" name="Straight Arrow Connector 6"/>
          <p:cNvCxnSpPr/>
          <p:nvPr/>
        </p:nvCxnSpPr>
        <p:spPr>
          <a:xfrm>
            <a:off x="884423" y="4209895"/>
            <a:ext cx="7236000" cy="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957339" y="2145132"/>
            <a:ext cx="3052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r>
              <a:rPr lang="zh-CN" altLang="en-US" sz="1200" b="1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量</a:t>
            </a:r>
            <a:r>
              <a:rPr lang="zh-CN" altLang="en-US" sz="1200" b="1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释放</a:t>
            </a:r>
            <a:r>
              <a:rPr lang="zh-CN" altLang="en-US" sz="1200" b="1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增长速度较快</a:t>
            </a:r>
            <a:endParaRPr lang="zh-CN" altLang="en-US" sz="1200" b="1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46239" y="6034601"/>
            <a:ext cx="2840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流量</a:t>
            </a:r>
            <a:r>
              <a:rPr lang="zh-CN" altLang="en-US" sz="1200" b="1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释放</a:t>
            </a:r>
            <a:r>
              <a:rPr lang="zh-CN" altLang="en-US" sz="1200" b="1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增长速度适中</a:t>
            </a:r>
            <a:endParaRPr lang="zh-CN" altLang="en-US" sz="1200" b="1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100392" y="3642617"/>
            <a:ext cx="369332" cy="10105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上网</a:t>
            </a:r>
            <a:r>
              <a:rPr lang="zh-CN" altLang="en-US" sz="1200" b="1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口碑</a:t>
            </a:r>
            <a:r>
              <a:rPr lang="zh-CN" altLang="en-US" sz="1200" b="1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变好</a:t>
            </a:r>
            <a:endParaRPr lang="zh-CN" altLang="en-US" sz="1200" b="1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08194" y="3579653"/>
            <a:ext cx="369332" cy="11430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上网口碑变差</a:t>
            </a:r>
            <a:endParaRPr lang="zh-CN" altLang="en-US" sz="1200" b="1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7" name="Straight Arrow Connector 7"/>
          <p:cNvCxnSpPr/>
          <p:nvPr/>
        </p:nvCxnSpPr>
        <p:spPr>
          <a:xfrm flipV="1">
            <a:off x="4427984" y="2319169"/>
            <a:ext cx="0" cy="370800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03260"/>
              </p:ext>
            </p:extLst>
          </p:nvPr>
        </p:nvGraphicFramePr>
        <p:xfrm>
          <a:off x="5292080" y="4581128"/>
          <a:ext cx="1852068" cy="855237"/>
        </p:xfrm>
        <a:graphic>
          <a:graphicData uri="http://schemas.openxmlformats.org/drawingml/2006/table">
            <a:tbl>
              <a:tblPr/>
              <a:tblGrid>
                <a:gridCol w="4630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3017"/>
                <a:gridCol w="463017"/>
                <a:gridCol w="4630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507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陕西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内蒙</a:t>
                      </a:r>
                      <a:endParaRPr lang="zh-CN" altLang="en-US" sz="1200" b="0" i="0" u="none" strike="noStrike" dirty="0">
                        <a:solidFill>
                          <a:srgbClr val="0000CC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浙江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海南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07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山东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北京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青海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甘肃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07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云南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宁夏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山西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62629"/>
              </p:ext>
            </p:extLst>
          </p:nvPr>
        </p:nvGraphicFramePr>
        <p:xfrm>
          <a:off x="1942391" y="4651223"/>
          <a:ext cx="1621737" cy="760215"/>
        </p:xfrm>
        <a:graphic>
          <a:graphicData uri="http://schemas.openxmlformats.org/drawingml/2006/table">
            <a:tbl>
              <a:tblPr/>
              <a:tblGrid>
                <a:gridCol w="5405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5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5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340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江苏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四川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广东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340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福建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辽宁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上海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340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广西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897680" y="2514005"/>
            <a:ext cx="1053579" cy="436486"/>
          </a:xfrm>
          <a:prstGeom prst="rect">
            <a:avLst/>
          </a:prstGeom>
          <a:noFill/>
        </p:spPr>
        <p:txBody>
          <a:bodyPr wrap="square" lIns="36000" rIns="36000" rtlCol="0" anchor="ctr">
            <a:noAutofit/>
          </a:bodyPr>
          <a:lstStyle>
            <a:defPPr>
              <a:defRPr lang="zh-CN"/>
            </a:defPPr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流量释放较快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上网口碑下降（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省）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97680" y="5469720"/>
            <a:ext cx="1154040" cy="496120"/>
          </a:xfrm>
          <a:prstGeom prst="rect">
            <a:avLst/>
          </a:prstGeom>
          <a:noFill/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流量释放适中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上网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口碑下降（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省）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6249" y="6366520"/>
            <a:ext cx="809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9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>
                <a:solidFill>
                  <a:prstClr val="black"/>
                </a:solidFill>
              </a:rPr>
              <a:t>*</a:t>
            </a:r>
            <a:r>
              <a:rPr lang="zh-CN" altLang="en-US" dirty="0" smtClean="0">
                <a:solidFill>
                  <a:prstClr val="black"/>
                </a:solidFill>
              </a:rPr>
              <a:t>注</a:t>
            </a:r>
            <a:r>
              <a:rPr lang="zh-CN" altLang="en-US" dirty="0">
                <a:solidFill>
                  <a:prstClr val="black"/>
                </a:solidFill>
              </a:rPr>
              <a:t>：</a:t>
            </a:r>
            <a:r>
              <a:rPr lang="zh-CN" altLang="en-US" dirty="0" smtClean="0">
                <a:solidFill>
                  <a:prstClr val="black"/>
                </a:solidFill>
              </a:rPr>
              <a:t>流量释放增长速度：取省分移动业务上网流量</a:t>
            </a:r>
            <a:r>
              <a:rPr lang="en-US" altLang="zh-CN" dirty="0" smtClean="0">
                <a:solidFill>
                  <a:prstClr val="black"/>
                </a:solidFill>
              </a:rPr>
              <a:t>18Q1</a:t>
            </a:r>
            <a:r>
              <a:rPr lang="zh-CN" altLang="en-US" dirty="0" smtClean="0">
                <a:solidFill>
                  <a:prstClr val="black"/>
                </a:solidFill>
              </a:rPr>
              <a:t>较</a:t>
            </a:r>
            <a:r>
              <a:rPr lang="en-US" altLang="zh-CN" dirty="0" smtClean="0">
                <a:solidFill>
                  <a:prstClr val="black"/>
                </a:solidFill>
              </a:rPr>
              <a:t>17Q4</a:t>
            </a:r>
            <a:r>
              <a:rPr lang="zh-CN" altLang="en-US" dirty="0" smtClean="0">
                <a:solidFill>
                  <a:prstClr val="black"/>
                </a:solidFill>
              </a:rPr>
              <a:t>增幅（数据来源：经营分析系统）；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        </a:t>
            </a:r>
            <a:r>
              <a:rPr lang="zh-CN" altLang="en-US" dirty="0" smtClean="0">
                <a:solidFill>
                  <a:prstClr val="black"/>
                </a:solidFill>
              </a:rPr>
              <a:t>标识为蓝色的省分为</a:t>
            </a:r>
            <a:r>
              <a:rPr lang="en-US" altLang="zh-CN" dirty="0" smtClean="0">
                <a:solidFill>
                  <a:prstClr val="black"/>
                </a:solidFill>
              </a:rPr>
              <a:t>DOU</a:t>
            </a:r>
            <a:r>
              <a:rPr lang="zh-CN" altLang="en-US" dirty="0" smtClean="0">
                <a:solidFill>
                  <a:prstClr val="black"/>
                </a:solidFill>
              </a:rPr>
              <a:t>绝对值在</a:t>
            </a:r>
            <a:r>
              <a:rPr lang="en-US" altLang="zh-CN" dirty="0" smtClean="0">
                <a:solidFill>
                  <a:prstClr val="black"/>
                </a:solidFill>
              </a:rPr>
              <a:t>7G</a:t>
            </a:r>
            <a:r>
              <a:rPr lang="zh-CN" altLang="en-US" dirty="0" smtClean="0">
                <a:solidFill>
                  <a:prstClr val="black"/>
                </a:solidFill>
              </a:rPr>
              <a:t>以上的省分。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3" name="Rectangle 11"/>
          <p:cNvSpPr/>
          <p:nvPr/>
        </p:nvSpPr>
        <p:spPr>
          <a:xfrm>
            <a:off x="393534" y="1758914"/>
            <a:ext cx="8321869" cy="454072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ea typeface="微软雅黑" panose="020B050302020402020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663233" y="5436400"/>
            <a:ext cx="1535493" cy="50459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>
            <a:defPPr>
              <a:defRPr lang="zh-CN"/>
            </a:defPPr>
            <a:lvl1pPr algn="ctr">
              <a:defRPr sz="11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流量释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放适中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网络尚有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空间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省）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51416" y="2475367"/>
            <a:ext cx="1535493" cy="57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流量释放较快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网络补给及时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省）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023232" y="4006086"/>
            <a:ext cx="1224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 smtClean="0">
                <a:latin typeface="Microsoft YaHei" charset="-122"/>
                <a:ea typeface="Microsoft YaHei" charset="-122"/>
                <a:cs typeface="Microsoft YaHei" charset="-122"/>
              </a:rPr>
              <a:t>(0</a:t>
            </a:r>
            <a:r>
              <a:rPr kumimoji="1" lang="zh-CN" altLang="en-US" sz="1050" dirty="0" smtClean="0">
                <a:latin typeface="Microsoft YaHei" charset="-122"/>
                <a:ea typeface="Microsoft YaHei" charset="-122"/>
                <a:cs typeface="Microsoft YaHei" charset="-122"/>
              </a:rPr>
              <a:t>分</a:t>
            </a:r>
            <a:r>
              <a:rPr kumimoji="1" lang="en-US" altLang="zh-CN" sz="1050" dirty="0" smtClean="0"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050" dirty="0" smtClean="0">
                <a:latin typeface="Microsoft YaHei" charset="-122"/>
                <a:ea typeface="Microsoft YaHei" charset="-122"/>
                <a:cs typeface="Microsoft YaHei" charset="-122"/>
              </a:rPr>
              <a:t>全国</a:t>
            </a:r>
            <a:r>
              <a:rPr kumimoji="1" lang="en-US" altLang="zh-CN" sz="1050" dirty="0" smtClean="0">
                <a:latin typeface="Microsoft YaHei" charset="-122"/>
                <a:ea typeface="Microsoft YaHei" charset="-122"/>
                <a:cs typeface="Microsoft YaHei" charset="-122"/>
              </a:rPr>
              <a:t>21%)</a:t>
            </a:r>
            <a:endParaRPr kumimoji="1" lang="zh-CN" altLang="en-US" sz="105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93535" y="1484784"/>
            <a:ext cx="4772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将流量释放增长速度与上网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NPS</a:t>
            </a: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变化进行</a:t>
            </a:r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关联</a:t>
            </a: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分析：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97732" y="1843157"/>
            <a:ext cx="3058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需加</a:t>
            </a:r>
            <a:r>
              <a:rPr kumimoji="1" lang="zh-CN" altLang="en-US" sz="14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快热点地区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的网络流</a:t>
            </a:r>
            <a:r>
              <a:rPr kumimoji="1" lang="zh-CN" altLang="en-US" sz="14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量扩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容</a:t>
            </a:r>
            <a:endParaRPr kumimoji="1" lang="zh-CN" altLang="en-US" sz="14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9" name="Title 1"/>
          <p:cNvSpPr txBox="1">
            <a:spLocks/>
          </p:cNvSpPr>
          <p:nvPr/>
        </p:nvSpPr>
        <p:spPr>
          <a:xfrm>
            <a:off x="393535" y="908720"/>
            <a:ext cx="8536183" cy="432048"/>
          </a:xfrm>
          <a:prstGeom prst="rect">
            <a:avLst/>
          </a:prstGeom>
          <a:noFill/>
        </p:spPr>
        <p:txBody>
          <a:bodyPr vert="horz" wrap="square" lIns="91440" tIns="0" rIns="9144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 cap="all" baseline="0">
                <a:solidFill>
                  <a:srgbClr val="009DD9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上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网</a:t>
            </a:r>
            <a:r>
              <a:rPr lang="en-US" altLang="zh-CN" sz="1400" b="1" dirty="0" err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nps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下</a:t>
            </a:r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降分析：本季度部分省分流量释放过快造成用户对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上网整体感知</a:t>
            </a:r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下降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。</a:t>
            </a:r>
          </a:p>
        </p:txBody>
      </p:sp>
      <p:graphicFrame>
        <p:nvGraphicFramePr>
          <p:cNvPr id="80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411397"/>
              </p:ext>
            </p:extLst>
          </p:nvPr>
        </p:nvGraphicFramePr>
        <p:xfrm>
          <a:off x="5220072" y="3051588"/>
          <a:ext cx="2089350" cy="7503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6450"/>
                <a:gridCol w="696450"/>
                <a:gridCol w="696450"/>
              </a:tblGrid>
              <a:tr h="25012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河南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贵州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安徽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2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河北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天津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吉林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2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湖北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黑龙江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" name="Oval 42"/>
          <p:cNvSpPr/>
          <p:nvPr/>
        </p:nvSpPr>
        <p:spPr>
          <a:xfrm>
            <a:off x="1619912" y="2349280"/>
            <a:ext cx="2160000" cy="3780000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836246"/>
              </p:ext>
            </p:extLst>
          </p:nvPr>
        </p:nvGraphicFramePr>
        <p:xfrm>
          <a:off x="1951259" y="3279912"/>
          <a:ext cx="1621737" cy="253405"/>
        </p:xfrm>
        <a:graphic>
          <a:graphicData uri="http://schemas.openxmlformats.org/drawingml/2006/table">
            <a:tbl>
              <a:tblPr/>
              <a:tblGrid>
                <a:gridCol w="540579"/>
                <a:gridCol w="540579"/>
                <a:gridCol w="540579"/>
              </a:tblGrid>
              <a:tr h="25340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重庆</a:t>
                      </a:r>
                      <a:endParaRPr lang="zh-CN" altLang="en-US" sz="1200" b="0" i="0" u="none" strike="noStrike" dirty="0">
                        <a:solidFill>
                          <a:srgbClr val="0000CC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湖南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江西</a:t>
                      </a:r>
                      <a:endParaRPr lang="zh-CN" altLang="en-US" sz="1200" b="0" i="0" u="none" strike="noStrike" dirty="0">
                        <a:solidFill>
                          <a:srgbClr val="0000CC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24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2522762999"/>
              </p:ext>
            </p:extLst>
          </p:nvPr>
        </p:nvGraphicFramePr>
        <p:xfrm>
          <a:off x="5004048" y="1988840"/>
          <a:ext cx="3636018" cy="32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7902" y="1200774"/>
            <a:ext cx="8472570" cy="6565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fontAlgn="base">
              <a:lnSpc>
                <a:spcPts val="22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sz="1400" b="1">
                <a:latin typeface="微软雅黑" pitchFamily="34" charset="-122"/>
                <a:ea typeface="微软雅黑" pitchFamily="34" charset="-122"/>
                <a:cs typeface="15"/>
              </a:defRPr>
            </a:lvl1pPr>
          </a:lstStyle>
          <a:p>
            <a:pPr marL="180000" indent="-180000"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zh-CN" altLang="en-US" b="0" dirty="0" smtClean="0"/>
              <a:t>受“春节返乡”影响，城乡网络切换导致用户感知下降。</a:t>
            </a:r>
          </a:p>
          <a:p>
            <a:pPr marL="180000" indent="-180000"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zh-CN" altLang="en-US" b="0" dirty="0" smtClean="0"/>
              <a:t>不稳定使用</a:t>
            </a:r>
            <a:r>
              <a:rPr lang="en-US" altLang="zh-CN" b="0" dirty="0" smtClean="0"/>
              <a:t>4G</a:t>
            </a:r>
            <a:r>
              <a:rPr lang="zh-CN" altLang="en-US" b="0" dirty="0" smtClean="0"/>
              <a:t>网络限制用户流量需求（</a:t>
            </a:r>
            <a:r>
              <a:rPr lang="en-US" altLang="zh-CN" b="0" dirty="0" smtClean="0"/>
              <a:t>DOU</a:t>
            </a:r>
            <a:r>
              <a:rPr lang="zh-CN" altLang="en-US" b="0" dirty="0" smtClean="0"/>
              <a:t>增幅很小），导致用户感知下降。</a:t>
            </a:r>
            <a:endParaRPr lang="zh-CN" altLang="en-US" b="0" dirty="0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470185156"/>
              </p:ext>
            </p:extLst>
          </p:nvPr>
        </p:nvGraphicFramePr>
        <p:xfrm>
          <a:off x="568460" y="2737947"/>
          <a:ext cx="3859525" cy="2059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798214"/>
              </p:ext>
            </p:extLst>
          </p:nvPr>
        </p:nvGraphicFramePr>
        <p:xfrm>
          <a:off x="500035" y="4855512"/>
          <a:ext cx="3929091" cy="992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5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72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2366">
                <a:tc>
                  <a:txBody>
                    <a:bodyPr/>
                    <a:lstStyle/>
                    <a:p>
                      <a:pPr algn="r"/>
                      <a:endParaRPr lang="zh-CN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4G</a:t>
                      </a:r>
                      <a:r>
                        <a:rPr lang="zh-CN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流量占使用流量的</a:t>
                      </a:r>
                      <a:r>
                        <a:rPr lang="en-US" altLang="zh-CN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  <a:r>
                        <a:rPr lang="zh-CN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以下</a:t>
                      </a:r>
                      <a:endParaRPr lang="zh-CN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4G</a:t>
                      </a:r>
                      <a:r>
                        <a:rPr lang="zh-CN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流量占使用流量的</a:t>
                      </a:r>
                      <a:r>
                        <a:rPr lang="en-US" altLang="zh-CN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30%-90%</a:t>
                      </a:r>
                      <a:endParaRPr lang="zh-CN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4G</a:t>
                      </a:r>
                      <a:r>
                        <a:rPr lang="zh-CN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流量占使用流量的</a:t>
                      </a:r>
                      <a:r>
                        <a:rPr lang="en-US" altLang="zh-CN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  <a:r>
                        <a:rPr lang="zh-CN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</a:t>
                      </a:r>
                    </a:p>
                  </a:txBody>
                  <a:tcPr marL="36000" marR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37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18Q1N</a:t>
                      </a:r>
                      <a:endParaRPr lang="zh-CN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232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624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2487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" name="矩形 104"/>
          <p:cNvSpPr/>
          <p:nvPr/>
        </p:nvSpPr>
        <p:spPr>
          <a:xfrm>
            <a:off x="495889" y="2178637"/>
            <a:ext cx="4004103" cy="384265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04"/>
          <p:cNvSpPr/>
          <p:nvPr/>
        </p:nvSpPr>
        <p:spPr>
          <a:xfrm>
            <a:off x="4716016" y="2178637"/>
            <a:ext cx="3960440" cy="384265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0914" y="2204864"/>
            <a:ext cx="2640585" cy="359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使用占比</a:t>
            </a:r>
            <a:endParaRPr lang="en-US" altLang="zh-CN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有流</a:t>
            </a:r>
            <a:r>
              <a:rPr lang="zh-CN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r>
              <a:rPr lang="en-US" altLang="zh-CN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用户提及</a:t>
            </a:r>
            <a:r>
              <a:rPr lang="en-US" altLang="zh-CN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上网信号）</a:t>
            </a:r>
            <a:endParaRPr lang="zh-CN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8"/>
          <p:cNvSpPr/>
          <p:nvPr/>
        </p:nvSpPr>
        <p:spPr>
          <a:xfrm>
            <a:off x="4745845" y="2205988"/>
            <a:ext cx="2634467" cy="3585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上网</a:t>
            </a:r>
            <a:r>
              <a:rPr lang="zh-CN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r>
              <a:rPr lang="zh-CN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口碑变化</a:t>
            </a:r>
            <a:endParaRPr lang="en-US" altLang="zh-CN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（不同</a:t>
            </a:r>
            <a:r>
              <a:rPr lang="zh-CN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使用用户）</a:t>
            </a:r>
            <a:endParaRPr lang="zh-CN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18441"/>
              </p:ext>
            </p:extLst>
          </p:nvPr>
        </p:nvGraphicFramePr>
        <p:xfrm>
          <a:off x="4746795" y="4870053"/>
          <a:ext cx="3857653" cy="106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50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12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12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4538">
                <a:tc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偶尔使用</a:t>
                      </a:r>
                      <a:r>
                        <a:rPr lang="en-US" altLang="zh-CN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4G</a:t>
                      </a:r>
                      <a:r>
                        <a:rPr lang="zh-CN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网络</a:t>
                      </a:r>
                      <a:endParaRPr lang="zh-CN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不稳定使用</a:t>
                      </a:r>
                      <a:r>
                        <a:rPr lang="en-US" altLang="zh-CN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4G</a:t>
                      </a:r>
                      <a:r>
                        <a:rPr lang="zh-CN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网络</a:t>
                      </a:r>
                      <a:endParaRPr lang="zh-CN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稳定使用</a:t>
                      </a:r>
                      <a:r>
                        <a:rPr lang="en-US" altLang="zh-CN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4G</a:t>
                      </a:r>
                      <a:r>
                        <a:rPr lang="zh-CN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网络</a:t>
                      </a:r>
                      <a:endParaRPr lang="zh-CN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18Q1</a:t>
                      </a:r>
                    </a:p>
                    <a:p>
                      <a:pPr algn="ctr"/>
                      <a:r>
                        <a:rPr lang="en-US" altLang="zh-CN" sz="8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DOU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6135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7243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10211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17Q4</a:t>
                      </a:r>
                    </a:p>
                    <a:p>
                      <a:pPr algn="ctr"/>
                      <a:r>
                        <a:rPr lang="en-US" altLang="zh-CN" sz="8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DOU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5079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6841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7393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10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涨幅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20.8%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5.9%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38.1%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3" name="矩形 5"/>
          <p:cNvSpPr/>
          <p:nvPr>
            <p:custDataLst>
              <p:tags r:id="rId1"/>
            </p:custDataLst>
          </p:nvPr>
        </p:nvSpPr>
        <p:spPr>
          <a:xfrm>
            <a:off x="6156176" y="2975982"/>
            <a:ext cx="1224136" cy="1317114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5"/>
          <p:cNvSpPr/>
          <p:nvPr>
            <p:custDataLst>
              <p:tags r:id="rId2"/>
            </p:custDataLst>
          </p:nvPr>
        </p:nvSpPr>
        <p:spPr>
          <a:xfrm>
            <a:off x="998896" y="2975982"/>
            <a:ext cx="1224136" cy="1317114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6444208" y="4397631"/>
            <a:ext cx="792088" cy="327513"/>
            <a:chOff x="1187624" y="3245503"/>
            <a:chExt cx="792088" cy="327513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1187624" y="3245503"/>
              <a:ext cx="792088" cy="327513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1331640" y="3253074"/>
              <a:ext cx="486054" cy="3199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accent2">
                      <a:lumMod val="75000"/>
                    </a:schemeClr>
                  </a:solidFill>
                </a:rPr>
                <a:t>-14.5</a:t>
              </a:r>
              <a:endParaRPr lang="zh-CN" alt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5220072" y="4397631"/>
            <a:ext cx="792088" cy="327513"/>
            <a:chOff x="1187624" y="3245503"/>
            <a:chExt cx="792088" cy="327513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87624" y="3245503"/>
              <a:ext cx="792088" cy="327513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331640" y="3253074"/>
              <a:ext cx="486054" cy="3199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accent2">
                      <a:lumMod val="75000"/>
                    </a:schemeClr>
                  </a:solidFill>
                </a:rPr>
                <a:t>-11.1</a:t>
              </a:r>
              <a:endParaRPr lang="zh-CN" alt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7524328" y="4397631"/>
            <a:ext cx="792088" cy="327513"/>
            <a:chOff x="1187624" y="3245503"/>
            <a:chExt cx="792088" cy="327513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187624" y="3245503"/>
              <a:ext cx="792088" cy="327513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1331640" y="3253074"/>
              <a:ext cx="486054" cy="3199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accent2">
                      <a:lumMod val="75000"/>
                    </a:schemeClr>
                  </a:solidFill>
                </a:rPr>
                <a:t>-9.3</a:t>
              </a:r>
              <a:endParaRPr lang="zh-CN" alt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255825" y="908720"/>
            <a:ext cx="8420631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4G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上网信号</a:t>
            </a:r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下降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分析</a:t>
            </a:r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：受季节因素影响，不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稳定使用</a:t>
            </a:r>
            <a:r>
              <a:rPr lang="en-US" altLang="zh-CN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4G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网络用户</a:t>
            </a:r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的比例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增加，且口碑急剧下降。</a:t>
            </a:r>
            <a:endParaRPr lang="zh-CN" altLang="en-US" sz="1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25" name="矩形 32"/>
          <p:cNvSpPr>
            <a:spLocks noChangeArrowheads="1"/>
          </p:cNvSpPr>
          <p:nvPr/>
        </p:nvSpPr>
        <p:spPr bwMode="auto">
          <a:xfrm>
            <a:off x="568460" y="260648"/>
            <a:ext cx="6962469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/>
              <a:t>移网</a:t>
            </a:r>
            <a:r>
              <a:rPr lang="en-US" altLang="zh-CN" sz="2400" dirty="0"/>
              <a:t>18</a:t>
            </a:r>
            <a:r>
              <a:rPr lang="zh-CN" altLang="en-US" sz="2400" dirty="0"/>
              <a:t>年第一季</a:t>
            </a:r>
            <a:r>
              <a:rPr lang="zh-CN" altLang="en-US" sz="2400" dirty="0" smtClean="0"/>
              <a:t>度专题分析</a:t>
            </a:r>
            <a:r>
              <a:rPr lang="en-US" altLang="zh-CN" sz="2400" dirty="0" smtClean="0"/>
              <a:t>——</a:t>
            </a:r>
            <a:r>
              <a:rPr lang="en-US" altLang="zh-CN" sz="1800" dirty="0"/>
              <a:t>3. 4G</a:t>
            </a:r>
            <a:r>
              <a:rPr lang="zh-CN" altLang="en-US" sz="1800" dirty="0"/>
              <a:t>上网信号口碑分析</a:t>
            </a:r>
            <a:endParaRPr lang="zh-CN" altLang="en-US" sz="6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16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图表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4733329"/>
              </p:ext>
            </p:extLst>
          </p:nvPr>
        </p:nvGraphicFramePr>
        <p:xfrm>
          <a:off x="3213115" y="2375364"/>
          <a:ext cx="5293600" cy="1638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43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568460" y="2760954"/>
            <a:ext cx="2393639" cy="88407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提及价格套餐的不同网龄的用户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NPS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1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年以内、</a:t>
            </a:r>
            <a:r>
              <a:rPr lang="en-US" altLang="zh-CN" sz="11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sz="11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年用户评价</a:t>
            </a:r>
            <a:r>
              <a:rPr lang="zh-CN" altLang="en-US" sz="1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sz="11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高，</a:t>
            </a:r>
            <a:endParaRPr lang="en-US" altLang="zh-CN" sz="11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1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4-5</a:t>
            </a:r>
            <a:r>
              <a:rPr lang="zh-CN" altLang="en-US" sz="11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年老用户口碑明显提升</a:t>
            </a:r>
            <a:endParaRPr lang="zh-CN" altLang="en-US" sz="11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5"/>
          <p:cNvSpPr/>
          <p:nvPr>
            <p:custDataLst>
              <p:tags r:id="rId3"/>
            </p:custDataLst>
          </p:nvPr>
        </p:nvSpPr>
        <p:spPr>
          <a:xfrm>
            <a:off x="3394147" y="2737067"/>
            <a:ext cx="1656184" cy="1123981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104"/>
          <p:cNvSpPr/>
          <p:nvPr/>
        </p:nvSpPr>
        <p:spPr>
          <a:xfrm>
            <a:off x="285720" y="2143116"/>
            <a:ext cx="8501122" cy="450059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7902" y="1245240"/>
            <a:ext cx="8567140" cy="8156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fontAlgn="base">
              <a:lnSpc>
                <a:spcPts val="22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sz="1400" b="1">
                <a:latin typeface="微软雅黑" pitchFamily="34" charset="-122"/>
                <a:ea typeface="微软雅黑" pitchFamily="34" charset="-122"/>
                <a:cs typeface="15"/>
              </a:defRPr>
            </a:lvl1pPr>
          </a:lstStyle>
          <a:p>
            <a:pPr marL="180000" indent="-180000">
              <a:lnSpc>
                <a:spcPct val="100000"/>
              </a:lnSpc>
              <a:spcAft>
                <a:spcPts val="0"/>
              </a:spcAft>
              <a:buSzPct val="80000"/>
            </a:pPr>
            <a:r>
              <a:rPr lang="zh-CN" altLang="en-US" b="0" dirty="0" smtClean="0">
                <a:sym typeface="Wingdings" pitchFamily="2" charset="2"/>
              </a:rPr>
              <a:t>各网龄段用户价格套餐口碑均有提升，但仍以新用户评价提升幅度最大。</a:t>
            </a:r>
            <a:endParaRPr lang="en-US" altLang="zh-CN" b="0" dirty="0" smtClean="0">
              <a:sym typeface="Wingdings" pitchFamily="2" charset="2"/>
            </a:endParaRPr>
          </a:p>
          <a:p>
            <a:pPr marL="180000" indent="-180000">
              <a:lnSpc>
                <a:spcPct val="100000"/>
              </a:lnSpc>
              <a:spcAft>
                <a:spcPts val="0"/>
              </a:spcAft>
              <a:buSzPct val="80000"/>
            </a:pPr>
            <a:r>
              <a:rPr lang="zh-CN" altLang="en-US" b="0" dirty="0"/>
              <a:t>业务</a:t>
            </a:r>
            <a:r>
              <a:rPr lang="zh-CN" altLang="en-US" b="0" dirty="0" smtClean="0"/>
              <a:t>口碑较好的</a:t>
            </a:r>
            <a:r>
              <a:rPr lang="en-US" altLang="zh-CN" b="0" dirty="0" smtClean="0"/>
              <a:t>TOP</a:t>
            </a:r>
            <a:r>
              <a:rPr lang="zh-CN" altLang="en-US" b="0" dirty="0" smtClean="0"/>
              <a:t>套餐主要是</a:t>
            </a:r>
            <a:r>
              <a:rPr lang="en-US" altLang="zh-CN" b="0" dirty="0" smtClean="0">
                <a:solidFill>
                  <a:srgbClr val="00B0F0"/>
                </a:solidFill>
              </a:rPr>
              <a:t>2I2C</a:t>
            </a:r>
            <a:r>
              <a:rPr lang="zh-CN" altLang="en-US" b="0" dirty="0" smtClean="0">
                <a:solidFill>
                  <a:srgbClr val="00B0F0"/>
                </a:solidFill>
              </a:rPr>
              <a:t>各套餐（大王卡、滴滴大王卡、蚂蚁大宝卡等），</a:t>
            </a:r>
            <a:r>
              <a:rPr lang="zh-CN" altLang="en-US" b="0" dirty="0">
                <a:solidFill>
                  <a:srgbClr val="00B0F0"/>
                </a:solidFill>
              </a:rPr>
              <a:t>以</a:t>
            </a:r>
            <a:r>
              <a:rPr lang="zh-CN" altLang="en-US" b="0" dirty="0" smtClean="0">
                <a:solidFill>
                  <a:srgbClr val="00B0F0"/>
                </a:solidFill>
              </a:rPr>
              <a:t>及冰激凌套餐、省内流量王。</a:t>
            </a:r>
            <a:endParaRPr lang="en-US" altLang="zh-CN" b="0" dirty="0">
              <a:solidFill>
                <a:srgbClr val="00B0F0"/>
              </a:solidFill>
            </a:endParaRPr>
          </a:p>
        </p:txBody>
      </p:sp>
      <p:sp>
        <p:nvSpPr>
          <p:cNvPr id="56" name="tap_231688"/>
          <p:cNvSpPr>
            <a:spLocks noChangeAspect="1"/>
          </p:cNvSpPr>
          <p:nvPr/>
        </p:nvSpPr>
        <p:spPr bwMode="auto">
          <a:xfrm>
            <a:off x="2962099" y="2843445"/>
            <a:ext cx="369646" cy="252000"/>
          </a:xfrm>
          <a:custGeom>
            <a:avLst/>
            <a:gdLst>
              <a:gd name="connsiteX0" fmla="*/ 101297 w 607639"/>
              <a:gd name="connsiteY0" fmla="*/ 222239 h 414248"/>
              <a:gd name="connsiteX1" fmla="*/ 111423 w 607639"/>
              <a:gd name="connsiteY1" fmla="*/ 232277 h 414248"/>
              <a:gd name="connsiteX2" fmla="*/ 111423 w 607639"/>
              <a:gd name="connsiteY2" fmla="*/ 262656 h 414248"/>
              <a:gd name="connsiteX3" fmla="*/ 101297 w 607639"/>
              <a:gd name="connsiteY3" fmla="*/ 272693 h 414248"/>
              <a:gd name="connsiteX4" fmla="*/ 91171 w 607639"/>
              <a:gd name="connsiteY4" fmla="*/ 262656 h 414248"/>
              <a:gd name="connsiteX5" fmla="*/ 91171 w 607639"/>
              <a:gd name="connsiteY5" fmla="*/ 232277 h 414248"/>
              <a:gd name="connsiteX6" fmla="*/ 101297 w 607639"/>
              <a:gd name="connsiteY6" fmla="*/ 222239 h 414248"/>
              <a:gd name="connsiteX7" fmla="*/ 60802 w 607639"/>
              <a:gd name="connsiteY7" fmla="*/ 212078 h 414248"/>
              <a:gd name="connsiteX8" fmla="*/ 70848 w 607639"/>
              <a:gd name="connsiteY8" fmla="*/ 222215 h 414248"/>
              <a:gd name="connsiteX9" fmla="*/ 70848 w 607639"/>
              <a:gd name="connsiteY9" fmla="*/ 272719 h 414248"/>
              <a:gd name="connsiteX10" fmla="*/ 60802 w 607639"/>
              <a:gd name="connsiteY10" fmla="*/ 282855 h 414248"/>
              <a:gd name="connsiteX11" fmla="*/ 50666 w 607639"/>
              <a:gd name="connsiteY11" fmla="*/ 272719 h 414248"/>
              <a:gd name="connsiteX12" fmla="*/ 50666 w 607639"/>
              <a:gd name="connsiteY12" fmla="*/ 222215 h 414248"/>
              <a:gd name="connsiteX13" fmla="*/ 60802 w 607639"/>
              <a:gd name="connsiteY13" fmla="*/ 212078 h 414248"/>
              <a:gd name="connsiteX14" fmla="*/ 376326 w 607639"/>
              <a:gd name="connsiteY14" fmla="*/ 760 h 414248"/>
              <a:gd name="connsiteX15" fmla="*/ 393938 w 607639"/>
              <a:gd name="connsiteY15" fmla="*/ 10901 h 414248"/>
              <a:gd name="connsiteX16" fmla="*/ 391890 w 607639"/>
              <a:gd name="connsiteY16" fmla="*/ 77637 h 414248"/>
              <a:gd name="connsiteX17" fmla="*/ 342315 w 607639"/>
              <a:gd name="connsiteY17" fmla="*/ 110960 h 414248"/>
              <a:gd name="connsiteX18" fmla="*/ 556995 w 607639"/>
              <a:gd name="connsiteY18" fmla="*/ 110960 h 414248"/>
              <a:gd name="connsiteX19" fmla="*/ 607639 w 607639"/>
              <a:gd name="connsiteY19" fmla="*/ 156458 h 414248"/>
              <a:gd name="connsiteX20" fmla="*/ 556995 w 607639"/>
              <a:gd name="connsiteY20" fmla="*/ 201956 h 414248"/>
              <a:gd name="connsiteX21" fmla="*/ 476979 w 607639"/>
              <a:gd name="connsiteY21" fmla="*/ 201956 h 414248"/>
              <a:gd name="connsiteX22" fmla="*/ 486058 w 607639"/>
              <a:gd name="connsiteY22" fmla="*/ 227193 h 414248"/>
              <a:gd name="connsiteX23" fmla="*/ 436482 w 607639"/>
              <a:gd name="connsiteY23" fmla="*/ 272690 h 414248"/>
              <a:gd name="connsiteX24" fmla="*/ 445561 w 607639"/>
              <a:gd name="connsiteY24" fmla="*/ 298016 h 414248"/>
              <a:gd name="connsiteX25" fmla="*/ 394917 w 607639"/>
              <a:gd name="connsiteY25" fmla="*/ 343514 h 414248"/>
              <a:gd name="connsiteX26" fmla="*/ 385838 w 607639"/>
              <a:gd name="connsiteY26" fmla="*/ 343514 h 414248"/>
              <a:gd name="connsiteX27" fmla="*/ 394917 w 607639"/>
              <a:gd name="connsiteY27" fmla="*/ 368751 h 414248"/>
              <a:gd name="connsiteX28" fmla="*/ 344273 w 607639"/>
              <a:gd name="connsiteY28" fmla="*/ 414248 h 414248"/>
              <a:gd name="connsiteX29" fmla="*/ 202576 w 607639"/>
              <a:gd name="connsiteY29" fmla="*/ 414248 h 414248"/>
              <a:gd name="connsiteX30" fmla="*/ 188335 w 607639"/>
              <a:gd name="connsiteY30" fmla="*/ 414248 h 414248"/>
              <a:gd name="connsiteX31" fmla="*/ 77969 w 607639"/>
              <a:gd name="connsiteY31" fmla="*/ 383946 h 414248"/>
              <a:gd name="connsiteX32" fmla="*/ 10146 w 607639"/>
              <a:gd name="connsiteY32" fmla="*/ 383946 h 414248"/>
              <a:gd name="connsiteX33" fmla="*/ 0 w 607639"/>
              <a:gd name="connsiteY33" fmla="*/ 373816 h 414248"/>
              <a:gd name="connsiteX34" fmla="*/ 10146 w 607639"/>
              <a:gd name="connsiteY34" fmla="*/ 363685 h 414248"/>
              <a:gd name="connsiteX35" fmla="*/ 80016 w 607639"/>
              <a:gd name="connsiteY35" fmla="*/ 363685 h 414248"/>
              <a:gd name="connsiteX36" fmla="*/ 87047 w 607639"/>
              <a:gd name="connsiteY36" fmla="*/ 365729 h 414248"/>
              <a:gd name="connsiteX37" fmla="*/ 202576 w 607639"/>
              <a:gd name="connsiteY37" fmla="*/ 394076 h 414248"/>
              <a:gd name="connsiteX38" fmla="*/ 344273 w 607639"/>
              <a:gd name="connsiteY38" fmla="*/ 394076 h 414248"/>
              <a:gd name="connsiteX39" fmla="*/ 374712 w 607639"/>
              <a:gd name="connsiteY39" fmla="*/ 368751 h 414248"/>
              <a:gd name="connsiteX40" fmla="*/ 346320 w 607639"/>
              <a:gd name="connsiteY40" fmla="*/ 343514 h 414248"/>
              <a:gd name="connsiteX41" fmla="*/ 303775 w 607639"/>
              <a:gd name="connsiteY41" fmla="*/ 343514 h 414248"/>
              <a:gd name="connsiteX42" fmla="*/ 293718 w 607639"/>
              <a:gd name="connsiteY42" fmla="*/ 333383 h 414248"/>
              <a:gd name="connsiteX43" fmla="*/ 303775 w 607639"/>
              <a:gd name="connsiteY43" fmla="*/ 323253 h 414248"/>
              <a:gd name="connsiteX44" fmla="*/ 344273 w 607639"/>
              <a:gd name="connsiteY44" fmla="*/ 323253 h 414248"/>
              <a:gd name="connsiteX45" fmla="*/ 346320 w 607639"/>
              <a:gd name="connsiteY45" fmla="*/ 323253 h 414248"/>
              <a:gd name="connsiteX46" fmla="*/ 394917 w 607639"/>
              <a:gd name="connsiteY46" fmla="*/ 323253 h 414248"/>
              <a:gd name="connsiteX47" fmla="*/ 425356 w 607639"/>
              <a:gd name="connsiteY47" fmla="*/ 298016 h 414248"/>
              <a:gd name="connsiteX48" fmla="*/ 394917 w 607639"/>
              <a:gd name="connsiteY48" fmla="*/ 272690 h 414248"/>
              <a:gd name="connsiteX49" fmla="*/ 324068 w 607639"/>
              <a:gd name="connsiteY49" fmla="*/ 272690 h 414248"/>
              <a:gd name="connsiteX50" fmla="*/ 313922 w 607639"/>
              <a:gd name="connsiteY50" fmla="*/ 262649 h 414248"/>
              <a:gd name="connsiteX51" fmla="*/ 324068 w 607639"/>
              <a:gd name="connsiteY51" fmla="*/ 252519 h 414248"/>
              <a:gd name="connsiteX52" fmla="*/ 435414 w 607639"/>
              <a:gd name="connsiteY52" fmla="*/ 252519 h 414248"/>
              <a:gd name="connsiteX53" fmla="*/ 465854 w 607639"/>
              <a:gd name="connsiteY53" fmla="*/ 227193 h 414248"/>
              <a:gd name="connsiteX54" fmla="*/ 435414 w 607639"/>
              <a:gd name="connsiteY54" fmla="*/ 201956 h 414248"/>
              <a:gd name="connsiteX55" fmla="*/ 334215 w 607639"/>
              <a:gd name="connsiteY55" fmla="*/ 201956 h 414248"/>
              <a:gd name="connsiteX56" fmla="*/ 324068 w 607639"/>
              <a:gd name="connsiteY56" fmla="*/ 191825 h 414248"/>
              <a:gd name="connsiteX57" fmla="*/ 334215 w 607639"/>
              <a:gd name="connsiteY57" fmla="*/ 181695 h 414248"/>
              <a:gd name="connsiteX58" fmla="*/ 556995 w 607639"/>
              <a:gd name="connsiteY58" fmla="*/ 181695 h 414248"/>
              <a:gd name="connsiteX59" fmla="*/ 587346 w 607639"/>
              <a:gd name="connsiteY59" fmla="*/ 156458 h 414248"/>
              <a:gd name="connsiteX60" fmla="*/ 556995 w 607639"/>
              <a:gd name="connsiteY60" fmla="*/ 131221 h 414248"/>
              <a:gd name="connsiteX61" fmla="*/ 273424 w 607639"/>
              <a:gd name="connsiteY61" fmla="*/ 131221 h 414248"/>
              <a:gd name="connsiteX62" fmla="*/ 263278 w 607639"/>
              <a:gd name="connsiteY62" fmla="*/ 121091 h 414248"/>
              <a:gd name="connsiteX63" fmla="*/ 273424 w 607639"/>
              <a:gd name="connsiteY63" fmla="*/ 110960 h 414248"/>
              <a:gd name="connsiteX64" fmla="*/ 377739 w 607639"/>
              <a:gd name="connsiteY64" fmla="*/ 63419 h 414248"/>
              <a:gd name="connsiteX65" fmla="*/ 378718 w 607639"/>
              <a:gd name="connsiteY65" fmla="*/ 24053 h 414248"/>
              <a:gd name="connsiteX66" fmla="*/ 350414 w 607639"/>
              <a:gd name="connsiteY66" fmla="*/ 28052 h 414248"/>
              <a:gd name="connsiteX67" fmla="*/ 202576 w 607639"/>
              <a:gd name="connsiteY67" fmla="*/ 70528 h 414248"/>
              <a:gd name="connsiteX68" fmla="*/ 90163 w 607639"/>
              <a:gd name="connsiteY68" fmla="*/ 135220 h 414248"/>
              <a:gd name="connsiteX69" fmla="*/ 80995 w 607639"/>
              <a:gd name="connsiteY69" fmla="*/ 141263 h 414248"/>
              <a:gd name="connsiteX70" fmla="*/ 10146 w 607639"/>
              <a:gd name="connsiteY70" fmla="*/ 141263 h 414248"/>
              <a:gd name="connsiteX71" fmla="*/ 0 w 607639"/>
              <a:gd name="connsiteY71" fmla="*/ 131221 h 414248"/>
              <a:gd name="connsiteX72" fmla="*/ 10146 w 607639"/>
              <a:gd name="connsiteY72" fmla="*/ 121091 h 414248"/>
              <a:gd name="connsiteX73" fmla="*/ 74943 w 607639"/>
              <a:gd name="connsiteY73" fmla="*/ 121091 h 414248"/>
              <a:gd name="connsiteX74" fmla="*/ 202576 w 607639"/>
              <a:gd name="connsiteY74" fmla="*/ 50267 h 414248"/>
              <a:gd name="connsiteX75" fmla="*/ 338220 w 607639"/>
              <a:gd name="connsiteY75" fmla="*/ 11879 h 414248"/>
              <a:gd name="connsiteX76" fmla="*/ 376326 w 607639"/>
              <a:gd name="connsiteY76" fmla="*/ 760 h 41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07639" h="414248">
                <a:moveTo>
                  <a:pt x="101297" y="222239"/>
                </a:moveTo>
                <a:cubicBezTo>
                  <a:pt x="107337" y="222239"/>
                  <a:pt x="111423" y="226236"/>
                  <a:pt x="111423" y="232277"/>
                </a:cubicBezTo>
                <a:lnTo>
                  <a:pt x="111423" y="262656"/>
                </a:lnTo>
                <a:cubicBezTo>
                  <a:pt x="111423" y="268696"/>
                  <a:pt x="107337" y="272693"/>
                  <a:pt x="101297" y="272693"/>
                </a:cubicBezTo>
                <a:cubicBezTo>
                  <a:pt x="95257" y="272693"/>
                  <a:pt x="91171" y="268696"/>
                  <a:pt x="91171" y="262656"/>
                </a:cubicBezTo>
                <a:lnTo>
                  <a:pt x="91171" y="232277"/>
                </a:lnTo>
                <a:cubicBezTo>
                  <a:pt x="91171" y="226236"/>
                  <a:pt x="95257" y="222239"/>
                  <a:pt x="101297" y="222239"/>
                </a:cubicBezTo>
                <a:close/>
                <a:moveTo>
                  <a:pt x="60802" y="212078"/>
                </a:moveTo>
                <a:cubicBezTo>
                  <a:pt x="66847" y="212078"/>
                  <a:pt x="70848" y="216079"/>
                  <a:pt x="70848" y="222215"/>
                </a:cubicBezTo>
                <a:lnTo>
                  <a:pt x="70848" y="272719"/>
                </a:lnTo>
                <a:cubicBezTo>
                  <a:pt x="70848" y="278854"/>
                  <a:pt x="66847" y="282855"/>
                  <a:pt x="60802" y="282855"/>
                </a:cubicBezTo>
                <a:cubicBezTo>
                  <a:pt x="54667" y="282855"/>
                  <a:pt x="50666" y="278854"/>
                  <a:pt x="50666" y="272719"/>
                </a:cubicBezTo>
                <a:lnTo>
                  <a:pt x="50666" y="222215"/>
                </a:lnTo>
                <a:cubicBezTo>
                  <a:pt x="50666" y="216079"/>
                  <a:pt x="54667" y="212078"/>
                  <a:pt x="60802" y="212078"/>
                </a:cubicBezTo>
                <a:close/>
                <a:moveTo>
                  <a:pt x="376326" y="760"/>
                </a:moveTo>
                <a:cubicBezTo>
                  <a:pt x="385571" y="2793"/>
                  <a:pt x="391401" y="8369"/>
                  <a:pt x="393938" y="10901"/>
                </a:cubicBezTo>
                <a:cubicBezTo>
                  <a:pt x="409157" y="29029"/>
                  <a:pt x="408089" y="61375"/>
                  <a:pt x="391890" y="77637"/>
                </a:cubicBezTo>
                <a:cubicBezTo>
                  <a:pt x="379786" y="89722"/>
                  <a:pt x="361540" y="101896"/>
                  <a:pt x="342315" y="110960"/>
                </a:cubicBezTo>
                <a:lnTo>
                  <a:pt x="556995" y="110960"/>
                </a:lnTo>
                <a:cubicBezTo>
                  <a:pt x="581294" y="110960"/>
                  <a:pt x="607639" y="130155"/>
                  <a:pt x="607639" y="156458"/>
                </a:cubicBezTo>
                <a:cubicBezTo>
                  <a:pt x="607639" y="182761"/>
                  <a:pt x="581294" y="201956"/>
                  <a:pt x="556995" y="201956"/>
                </a:cubicBezTo>
                <a:lnTo>
                  <a:pt x="476979" y="201956"/>
                </a:lnTo>
                <a:cubicBezTo>
                  <a:pt x="483032" y="209065"/>
                  <a:pt x="486058" y="218129"/>
                  <a:pt x="486058" y="227193"/>
                </a:cubicBezTo>
                <a:cubicBezTo>
                  <a:pt x="486058" y="252519"/>
                  <a:pt x="459801" y="272690"/>
                  <a:pt x="436482" y="272690"/>
                </a:cubicBezTo>
                <a:cubicBezTo>
                  <a:pt x="442534" y="279799"/>
                  <a:pt x="445561" y="288863"/>
                  <a:pt x="445561" y="298016"/>
                </a:cubicBezTo>
                <a:cubicBezTo>
                  <a:pt x="445561" y="324319"/>
                  <a:pt x="419215" y="343514"/>
                  <a:pt x="394917" y="343514"/>
                </a:cubicBezTo>
                <a:lnTo>
                  <a:pt x="385838" y="343514"/>
                </a:lnTo>
                <a:cubicBezTo>
                  <a:pt x="391890" y="350534"/>
                  <a:pt x="394917" y="359687"/>
                  <a:pt x="394917" y="368751"/>
                </a:cubicBezTo>
                <a:cubicBezTo>
                  <a:pt x="394917" y="395054"/>
                  <a:pt x="368660" y="414248"/>
                  <a:pt x="344273" y="414248"/>
                </a:cubicBezTo>
                <a:lnTo>
                  <a:pt x="202576" y="414248"/>
                </a:lnTo>
                <a:lnTo>
                  <a:pt x="188335" y="414248"/>
                </a:lnTo>
                <a:cubicBezTo>
                  <a:pt x="123540" y="414248"/>
                  <a:pt x="116419" y="412204"/>
                  <a:pt x="77969" y="383946"/>
                </a:cubicBezTo>
                <a:lnTo>
                  <a:pt x="10146" y="383946"/>
                </a:lnTo>
                <a:cubicBezTo>
                  <a:pt x="4094" y="383946"/>
                  <a:pt x="0" y="379858"/>
                  <a:pt x="0" y="373816"/>
                </a:cubicBezTo>
                <a:cubicBezTo>
                  <a:pt x="0" y="367773"/>
                  <a:pt x="4094" y="363685"/>
                  <a:pt x="10146" y="363685"/>
                </a:cubicBezTo>
                <a:lnTo>
                  <a:pt x="80016" y="363685"/>
                </a:lnTo>
                <a:cubicBezTo>
                  <a:pt x="82063" y="363685"/>
                  <a:pt x="85089" y="363685"/>
                  <a:pt x="87047" y="365729"/>
                </a:cubicBezTo>
                <a:cubicBezTo>
                  <a:pt x="125587" y="394076"/>
                  <a:pt x="125587" y="394076"/>
                  <a:pt x="202576" y="394076"/>
                </a:cubicBezTo>
                <a:lnTo>
                  <a:pt x="344273" y="394076"/>
                </a:lnTo>
                <a:cubicBezTo>
                  <a:pt x="358513" y="394076"/>
                  <a:pt x="374712" y="382969"/>
                  <a:pt x="374712" y="368751"/>
                </a:cubicBezTo>
                <a:cubicBezTo>
                  <a:pt x="374712" y="355599"/>
                  <a:pt x="359493" y="344491"/>
                  <a:pt x="346320" y="343514"/>
                </a:cubicBezTo>
                <a:lnTo>
                  <a:pt x="303775" y="343514"/>
                </a:lnTo>
                <a:cubicBezTo>
                  <a:pt x="297723" y="343514"/>
                  <a:pt x="293718" y="339426"/>
                  <a:pt x="293718" y="333383"/>
                </a:cubicBezTo>
                <a:cubicBezTo>
                  <a:pt x="293718" y="327341"/>
                  <a:pt x="297723" y="323253"/>
                  <a:pt x="303775" y="323253"/>
                </a:cubicBezTo>
                <a:lnTo>
                  <a:pt x="344273" y="323253"/>
                </a:lnTo>
                <a:lnTo>
                  <a:pt x="346320" y="323253"/>
                </a:lnTo>
                <a:lnTo>
                  <a:pt x="394917" y="323253"/>
                </a:lnTo>
                <a:cubicBezTo>
                  <a:pt x="409157" y="323253"/>
                  <a:pt x="425356" y="312145"/>
                  <a:pt x="425356" y="298016"/>
                </a:cubicBezTo>
                <a:cubicBezTo>
                  <a:pt x="425356" y="283887"/>
                  <a:pt x="409157" y="272690"/>
                  <a:pt x="394917" y="272690"/>
                </a:cubicBezTo>
                <a:lnTo>
                  <a:pt x="324068" y="272690"/>
                </a:lnTo>
                <a:cubicBezTo>
                  <a:pt x="318016" y="272690"/>
                  <a:pt x="313922" y="268691"/>
                  <a:pt x="313922" y="262649"/>
                </a:cubicBezTo>
                <a:cubicBezTo>
                  <a:pt x="313922" y="256517"/>
                  <a:pt x="318016" y="252519"/>
                  <a:pt x="324068" y="252519"/>
                </a:cubicBezTo>
                <a:lnTo>
                  <a:pt x="435414" y="252519"/>
                </a:lnTo>
                <a:cubicBezTo>
                  <a:pt x="449655" y="252519"/>
                  <a:pt x="465854" y="241411"/>
                  <a:pt x="465854" y="227193"/>
                </a:cubicBezTo>
                <a:cubicBezTo>
                  <a:pt x="465854" y="213064"/>
                  <a:pt x="449655" y="201956"/>
                  <a:pt x="435414" y="201956"/>
                </a:cubicBezTo>
                <a:lnTo>
                  <a:pt x="334215" y="201956"/>
                </a:lnTo>
                <a:cubicBezTo>
                  <a:pt x="328074" y="201956"/>
                  <a:pt x="324068" y="197868"/>
                  <a:pt x="324068" y="191825"/>
                </a:cubicBezTo>
                <a:cubicBezTo>
                  <a:pt x="324068" y="185783"/>
                  <a:pt x="328074" y="181695"/>
                  <a:pt x="334215" y="181695"/>
                </a:cubicBezTo>
                <a:lnTo>
                  <a:pt x="556995" y="181695"/>
                </a:lnTo>
                <a:cubicBezTo>
                  <a:pt x="571147" y="181695"/>
                  <a:pt x="587346" y="170587"/>
                  <a:pt x="587346" y="156458"/>
                </a:cubicBezTo>
                <a:cubicBezTo>
                  <a:pt x="587346" y="142329"/>
                  <a:pt x="571147" y="131221"/>
                  <a:pt x="556995" y="131221"/>
                </a:cubicBezTo>
                <a:lnTo>
                  <a:pt x="273424" y="131221"/>
                </a:lnTo>
                <a:cubicBezTo>
                  <a:pt x="267372" y="131221"/>
                  <a:pt x="263278" y="127133"/>
                  <a:pt x="263278" y="121091"/>
                </a:cubicBezTo>
                <a:cubicBezTo>
                  <a:pt x="263278" y="115048"/>
                  <a:pt x="267372" y="110960"/>
                  <a:pt x="273424" y="110960"/>
                </a:cubicBezTo>
                <a:cubicBezTo>
                  <a:pt x="298702" y="110960"/>
                  <a:pt x="352372" y="88745"/>
                  <a:pt x="377739" y="63419"/>
                </a:cubicBezTo>
                <a:cubicBezTo>
                  <a:pt x="386817" y="54355"/>
                  <a:pt x="386817" y="34094"/>
                  <a:pt x="378718" y="24053"/>
                </a:cubicBezTo>
                <a:cubicBezTo>
                  <a:pt x="371686" y="14900"/>
                  <a:pt x="359493" y="20943"/>
                  <a:pt x="350414" y="28052"/>
                </a:cubicBezTo>
                <a:cubicBezTo>
                  <a:pt x="313922" y="54355"/>
                  <a:pt x="240047" y="70528"/>
                  <a:pt x="202576" y="70528"/>
                </a:cubicBezTo>
                <a:cubicBezTo>
                  <a:pt x="120513" y="70528"/>
                  <a:pt x="91142" y="132199"/>
                  <a:pt x="90163" y="135220"/>
                </a:cubicBezTo>
                <a:cubicBezTo>
                  <a:pt x="89095" y="139308"/>
                  <a:pt x="85089" y="141263"/>
                  <a:pt x="80995" y="141263"/>
                </a:cubicBezTo>
                <a:lnTo>
                  <a:pt x="10146" y="141263"/>
                </a:lnTo>
                <a:cubicBezTo>
                  <a:pt x="4094" y="141263"/>
                  <a:pt x="0" y="137264"/>
                  <a:pt x="0" y="131221"/>
                </a:cubicBezTo>
                <a:cubicBezTo>
                  <a:pt x="0" y="125090"/>
                  <a:pt x="4094" y="121091"/>
                  <a:pt x="10146" y="121091"/>
                </a:cubicBezTo>
                <a:lnTo>
                  <a:pt x="74943" y="121091"/>
                </a:lnTo>
                <a:cubicBezTo>
                  <a:pt x="85089" y="102874"/>
                  <a:pt x="121492" y="50267"/>
                  <a:pt x="202576" y="50267"/>
                </a:cubicBezTo>
                <a:cubicBezTo>
                  <a:pt x="241027" y="50267"/>
                  <a:pt x="307869" y="33117"/>
                  <a:pt x="338220" y="11879"/>
                </a:cubicBezTo>
                <a:cubicBezTo>
                  <a:pt x="354419" y="238"/>
                  <a:pt x="367080" y="-1273"/>
                  <a:pt x="376326" y="7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899592" y="4037883"/>
            <a:ext cx="7416824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8"/>
          <p:cNvSpPr/>
          <p:nvPr/>
        </p:nvSpPr>
        <p:spPr>
          <a:xfrm>
            <a:off x="395538" y="2204864"/>
            <a:ext cx="2595895" cy="28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NPS</a:t>
            </a:r>
            <a:r>
              <a:rPr lang="zh-CN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</a:t>
            </a:r>
          </a:p>
        </p:txBody>
      </p:sp>
      <p:sp>
        <p:nvSpPr>
          <p:cNvPr id="59" name="Rectangle 18"/>
          <p:cNvSpPr/>
          <p:nvPr/>
        </p:nvSpPr>
        <p:spPr>
          <a:xfrm>
            <a:off x="395536" y="4077072"/>
            <a:ext cx="2740567" cy="28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业务口碑提升用户套餐</a:t>
            </a:r>
            <a:r>
              <a:rPr lang="en-US" altLang="zh-CN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排行</a:t>
            </a:r>
            <a:endParaRPr lang="en-US" altLang="zh-CN" sz="12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 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268986" y="4296121"/>
            <a:ext cx="3133417" cy="2992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年内新用户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 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3347864" y="4278809"/>
            <a:ext cx="2588558" cy="299295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年用户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 Box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6058443" y="4285722"/>
            <a:ext cx="2585523" cy="299295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4-5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年老用户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4" name="Table 37"/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720493928"/>
              </p:ext>
            </p:extLst>
          </p:nvPr>
        </p:nvGraphicFramePr>
        <p:xfrm>
          <a:off x="3466157" y="2302206"/>
          <a:ext cx="4896541" cy="3611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47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4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44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443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3443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3443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611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年内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1-2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2-3</a:t>
                      </a:r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3-4</a:t>
                      </a:r>
                      <a:r>
                        <a:rPr lang="zh-CN" alt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4-5</a:t>
                      </a:r>
                      <a:r>
                        <a:rPr lang="zh-CN" alt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年以上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44035"/>
              </p:ext>
            </p:extLst>
          </p:nvPr>
        </p:nvGraphicFramePr>
        <p:xfrm>
          <a:off x="3143240" y="4760181"/>
          <a:ext cx="2571768" cy="17559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969">
                  <a:extLst>
                    <a:ext uri="{9D8B030D-6E8A-4147-A177-3AD203B41FA5}">
                      <a16:colId xmlns:a16="http://schemas.microsoft.com/office/drawing/2014/main" xmlns="" val="3132393889"/>
                    </a:ext>
                  </a:extLst>
                </a:gridCol>
                <a:gridCol w="1546193">
                  <a:extLst>
                    <a:ext uri="{9D8B030D-6E8A-4147-A177-3AD203B41FA5}">
                      <a16:colId xmlns:a16="http://schemas.microsoft.com/office/drawing/2014/main" xmlns="" val="4142915606"/>
                    </a:ext>
                  </a:extLst>
                </a:gridCol>
                <a:gridCol w="440798">
                  <a:extLst>
                    <a:ext uri="{9D8B030D-6E8A-4147-A177-3AD203B41FA5}">
                      <a16:colId xmlns:a16="http://schemas.microsoft.com/office/drawing/2014/main" xmlns="" val="4144145959"/>
                    </a:ext>
                  </a:extLst>
                </a:gridCol>
                <a:gridCol w="3048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3480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序号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套餐类型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样本量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NPS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25713154"/>
                  </a:ext>
                </a:extLst>
              </a:tr>
              <a:tr h="1901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大王卡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59.7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滴滴大王卡</a:t>
                      </a:r>
                      <a:r>
                        <a:rPr lang="en-US" altLang="zh-CN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-58</a:t>
                      </a:r>
                      <a:r>
                        <a:rPr lang="zh-CN" altLang="en-US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元套餐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52.9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70881729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蚂蚁大宝卡                 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45.1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8810232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4G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本地套餐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-36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元套餐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36.4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15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智慧沃家共享套餐</a:t>
                      </a: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全国流量包</a:t>
                      </a: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79.9</a:t>
                      </a:r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</a:t>
                      </a: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2GB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33.3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39666502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100MB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国内流量套餐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28.6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875068386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如意通其它卡           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27.3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18191594"/>
                  </a:ext>
                </a:extLst>
              </a:tr>
              <a:tr h="251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智慧沃家共享套餐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全国流量包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49.9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1GB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26.3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23799919"/>
                  </a:ext>
                </a:extLst>
              </a:tr>
              <a:tr h="197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136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元基本套餐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25.9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7641098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其他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2413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24.9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45880401"/>
                  </a:ext>
                </a:extLst>
              </a:tr>
            </a:tbl>
          </a:graphicData>
        </a:graphic>
      </p:graphicFrame>
      <p:graphicFrame>
        <p:nvGraphicFramePr>
          <p:cNvPr id="22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380632"/>
              </p:ext>
            </p:extLst>
          </p:nvPr>
        </p:nvGraphicFramePr>
        <p:xfrm>
          <a:off x="5857883" y="4760180"/>
          <a:ext cx="2857521" cy="17392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1077">
                  <a:extLst>
                    <a:ext uri="{9D8B030D-6E8A-4147-A177-3AD203B41FA5}">
                      <a16:colId xmlns:a16="http://schemas.microsoft.com/office/drawing/2014/main" xmlns="" val="3132393889"/>
                    </a:ext>
                  </a:extLst>
                </a:gridCol>
                <a:gridCol w="1832064">
                  <a:extLst>
                    <a:ext uri="{9D8B030D-6E8A-4147-A177-3AD203B41FA5}">
                      <a16:colId xmlns:a16="http://schemas.microsoft.com/office/drawing/2014/main" xmlns="" val="4142915606"/>
                    </a:ext>
                  </a:extLst>
                </a:gridCol>
                <a:gridCol w="375704">
                  <a:extLst>
                    <a:ext uri="{9D8B030D-6E8A-4147-A177-3AD203B41FA5}">
                      <a16:colId xmlns:a16="http://schemas.microsoft.com/office/drawing/2014/main" xmlns="" val="4144145959"/>
                    </a:ext>
                  </a:extLst>
                </a:gridCol>
                <a:gridCol w="3386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200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序号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套餐类型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样本量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NPS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25713154"/>
                  </a:ext>
                </a:extLst>
              </a:tr>
              <a:tr h="1593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畅爽全国冰激凌套餐</a:t>
                      </a:r>
                      <a:r>
                        <a:rPr lang="en-US" altLang="zh-CN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98</a:t>
                      </a:r>
                      <a:r>
                        <a:rPr lang="zh-CN" altLang="en-US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</a:t>
                      </a:r>
                      <a:r>
                        <a:rPr lang="zh-CN" altLang="en-US" sz="800" b="0" i="0" u="none" strike="noStrike" dirty="0" smtClean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档</a:t>
                      </a:r>
                      <a:endParaRPr lang="zh-CN" altLang="en-US" sz="800" b="0" i="0" u="none" strike="noStrike" dirty="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30.6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3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4G</a:t>
                      </a:r>
                      <a:r>
                        <a:rPr lang="zh-CN" altLang="en-US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主副卡业务</a:t>
                      </a:r>
                      <a:r>
                        <a:rPr lang="en-US" altLang="zh-CN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语音副卡基本套餐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26.1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70881729"/>
                  </a:ext>
                </a:extLst>
              </a:tr>
              <a:tr h="1593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4G</a:t>
                      </a:r>
                      <a:r>
                        <a:rPr lang="zh-CN" altLang="en-US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本地套餐</a:t>
                      </a:r>
                      <a:r>
                        <a:rPr lang="en-US" altLang="zh-CN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-16</a:t>
                      </a:r>
                      <a:r>
                        <a:rPr lang="zh-CN" altLang="en-US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元套餐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23.6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8810232"/>
                  </a:ext>
                </a:extLst>
              </a:tr>
              <a:tr h="1593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WCDMA(3G)-66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元基本套餐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19.4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93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智慧沃家共享版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-4G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成员套内产品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18.7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39666502"/>
                  </a:ext>
                </a:extLst>
              </a:tr>
              <a:tr h="1593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世界风标准套餐      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16.2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875068386"/>
                  </a:ext>
                </a:extLst>
              </a:tr>
              <a:tr h="173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智慧沃家共享套餐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全国流量包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49.91GB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14.1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18191594"/>
                  </a:ext>
                </a:extLst>
              </a:tr>
              <a:tr h="1593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4G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全国套餐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-16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元套餐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12.2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23799919"/>
                  </a:ext>
                </a:extLst>
              </a:tr>
              <a:tr h="1593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畅爽全国冰激凌套餐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398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元档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12.1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7641098"/>
                  </a:ext>
                </a:extLst>
              </a:tr>
              <a:tr h="1593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其他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4044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3.2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45880401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5292080" y="3933056"/>
            <a:ext cx="1080120" cy="280305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5"/>
          <p:cNvSpPr/>
          <p:nvPr>
            <p:custDataLst>
              <p:tags r:id="rId8"/>
            </p:custDataLst>
          </p:nvPr>
        </p:nvSpPr>
        <p:spPr>
          <a:xfrm>
            <a:off x="6660232" y="2843444"/>
            <a:ext cx="864096" cy="1089611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4491261"/>
            <a:ext cx="280831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主要是冰激凌、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主副卡用户口碑提升最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35896" y="4491261"/>
            <a:ext cx="25922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1-2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年沉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淀的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2I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用户仍然评价最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好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33822" y="4500372"/>
            <a:ext cx="277468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老用户各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类适配套餐维系效果显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118965"/>
              </p:ext>
            </p:extLst>
          </p:nvPr>
        </p:nvGraphicFramePr>
        <p:xfrm>
          <a:off x="395536" y="4760180"/>
          <a:ext cx="2643206" cy="17636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7746">
                  <a:extLst>
                    <a:ext uri="{9D8B030D-6E8A-4147-A177-3AD203B41FA5}">
                      <a16:colId xmlns:a16="http://schemas.microsoft.com/office/drawing/2014/main" xmlns="" val="3132393889"/>
                    </a:ext>
                  </a:extLst>
                </a:gridCol>
                <a:gridCol w="1569642">
                  <a:extLst>
                    <a:ext uri="{9D8B030D-6E8A-4147-A177-3AD203B41FA5}">
                      <a16:colId xmlns:a16="http://schemas.microsoft.com/office/drawing/2014/main" xmlns="" val="4142915606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xmlns="" val="4144145959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4251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序号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套餐类型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样本量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NPS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25713154"/>
                  </a:ext>
                </a:extLst>
              </a:tr>
              <a:tr h="2332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冰激凌畅爽省内套餐</a:t>
                      </a:r>
                      <a:r>
                        <a:rPr lang="en-US" altLang="zh-CN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99</a:t>
                      </a:r>
                      <a:r>
                        <a:rPr lang="zh-CN" altLang="en-US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元（河南）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90.9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25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98</a:t>
                      </a:r>
                      <a:r>
                        <a:rPr lang="zh-CN" altLang="en-US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元流量王（内蒙）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64.7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70881729"/>
                  </a:ext>
                </a:extLst>
              </a:tr>
              <a:tr h="1425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省内流量王</a:t>
                      </a:r>
                      <a:endParaRPr lang="zh-CN" altLang="en-US" sz="800" b="0" i="0" u="none" strike="noStrike" dirty="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64.7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8810232"/>
                  </a:ext>
                </a:extLst>
              </a:tr>
              <a:tr h="1425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本地冰激凌套餐（含副卡）</a:t>
                      </a:r>
                      <a:endParaRPr lang="zh-CN" altLang="en-US" sz="8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63.1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96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本地冰激凌套餐、智慧沃家手机套餐</a:t>
                      </a:r>
                      <a:endParaRPr lang="zh-CN" altLang="en-US" sz="7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56.1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39666502"/>
                  </a:ext>
                </a:extLst>
              </a:tr>
              <a:tr h="1425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大王卡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4471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53.9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875068386"/>
                  </a:ext>
                </a:extLst>
              </a:tr>
              <a:tr h="1425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腾讯天王卡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52.6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18191594"/>
                  </a:ext>
                </a:extLst>
              </a:tr>
              <a:tr h="1425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滴滴大王卡</a:t>
                      </a:r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-58</a:t>
                      </a:r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元套餐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47.5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23799919"/>
                  </a:ext>
                </a:extLst>
              </a:tr>
              <a:tr h="220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智慧沃家共享版</a:t>
                      </a:r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-4G</a:t>
                      </a:r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成员套内产品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47.0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7641098"/>
                  </a:ext>
                </a:extLst>
              </a:tr>
              <a:tr h="1425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其他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3632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38.1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458804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38587" y="916304"/>
            <a:ext cx="4493538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新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老用户价格套餐口碑均提升，老用户维系效果显现。</a:t>
            </a:r>
            <a:endParaRPr lang="en-US" altLang="zh-CN" sz="1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26" name="矩形 32"/>
          <p:cNvSpPr>
            <a:spLocks noChangeArrowheads="1"/>
          </p:cNvSpPr>
          <p:nvPr/>
        </p:nvSpPr>
        <p:spPr bwMode="auto">
          <a:xfrm>
            <a:off x="568460" y="260648"/>
            <a:ext cx="6898541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/>
              <a:t>移网</a:t>
            </a:r>
            <a:r>
              <a:rPr lang="en-US" altLang="zh-CN" sz="2400" dirty="0"/>
              <a:t>18</a:t>
            </a:r>
            <a:r>
              <a:rPr lang="zh-CN" altLang="en-US" sz="2400" dirty="0"/>
              <a:t>年第一季</a:t>
            </a:r>
            <a:r>
              <a:rPr lang="zh-CN" altLang="en-US" sz="2400" dirty="0" smtClean="0"/>
              <a:t>度专题分析</a:t>
            </a:r>
            <a:r>
              <a:rPr lang="en-US" altLang="zh-CN" sz="2400" dirty="0" smtClean="0"/>
              <a:t>——</a:t>
            </a:r>
            <a:r>
              <a:rPr lang="en-US" altLang="zh-CN" sz="1800" dirty="0" smtClean="0"/>
              <a:t>4. </a:t>
            </a:r>
            <a:r>
              <a:rPr lang="zh-CN" altLang="en-US" sz="1800" dirty="0" smtClean="0"/>
              <a:t>新老套餐口</a:t>
            </a:r>
            <a:r>
              <a:rPr lang="zh-CN" altLang="en-US" sz="1800" dirty="0"/>
              <a:t>碑分析</a:t>
            </a:r>
            <a:endParaRPr lang="zh-CN" altLang="en-US" sz="6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4"/>
          <p:cNvGraphicFramePr/>
          <p:nvPr>
            <p:extLst>
              <p:ext uri="{D42A27DB-BD31-4B8C-83A1-F6EECF244321}">
                <p14:modId xmlns:p14="http://schemas.microsoft.com/office/powerpoint/2010/main" val="2456220303"/>
              </p:ext>
            </p:extLst>
          </p:nvPr>
        </p:nvGraphicFramePr>
        <p:xfrm>
          <a:off x="323528" y="2626156"/>
          <a:ext cx="8395394" cy="1983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395536" y="1964984"/>
            <a:ext cx="1172019" cy="60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20491" y="6094549"/>
            <a:ext cx="274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900"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prstClr val="black"/>
                </a:solidFill>
              </a:rPr>
              <a:t>*</a:t>
            </a:r>
            <a:r>
              <a:rPr lang="zh-CN" altLang="en-US" dirty="0" smtClean="0">
                <a:solidFill>
                  <a:prstClr val="black"/>
                </a:solidFill>
              </a:rPr>
              <a:t>“促销活动”即“充值优惠”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</a:rPr>
              <a:t>*   提</a:t>
            </a:r>
            <a:r>
              <a:rPr lang="zh-CN" altLang="en-US" dirty="0">
                <a:solidFill>
                  <a:prstClr val="black"/>
                </a:solidFill>
              </a:rPr>
              <a:t>及率</a:t>
            </a:r>
            <a:r>
              <a:rPr lang="en-US" altLang="zh-CN" dirty="0">
                <a:solidFill>
                  <a:prstClr val="black"/>
                </a:solidFill>
              </a:rPr>
              <a:t>=</a:t>
            </a:r>
            <a:r>
              <a:rPr lang="zh-CN" altLang="en-US" dirty="0">
                <a:solidFill>
                  <a:prstClr val="black"/>
                </a:solidFill>
              </a:rPr>
              <a:t>提及某项人数</a:t>
            </a:r>
            <a:r>
              <a:rPr lang="en-US" altLang="zh-CN" dirty="0">
                <a:solidFill>
                  <a:prstClr val="black"/>
                </a:solidFill>
              </a:rPr>
              <a:t>/</a:t>
            </a:r>
            <a:r>
              <a:rPr lang="zh-CN" altLang="en-US" dirty="0">
                <a:solidFill>
                  <a:prstClr val="black"/>
                </a:solidFill>
              </a:rPr>
              <a:t>样本总量</a:t>
            </a:r>
            <a:r>
              <a:rPr lang="en-US" altLang="zh-CN" dirty="0">
                <a:solidFill>
                  <a:prstClr val="black"/>
                </a:solidFill>
              </a:rPr>
              <a:t>*100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7190" y="2311127"/>
            <a:ext cx="2520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29462" y="2311127"/>
            <a:ext cx="2016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77742" y="2311127"/>
            <a:ext cx="1908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03506"/>
              </p:ext>
            </p:extLst>
          </p:nvPr>
        </p:nvGraphicFramePr>
        <p:xfrm>
          <a:off x="1403649" y="4502775"/>
          <a:ext cx="2736309" cy="28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17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97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97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97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97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整体</a:t>
                      </a:r>
                      <a:endParaRPr lang="zh-CN" altLang="en-US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价格水平</a:t>
                      </a:r>
                      <a:endParaRPr lang="en-US" altLang="zh-CN" sz="800" u="none" strike="noStrike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80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合理</a:t>
                      </a:r>
                      <a:endParaRPr lang="zh-CN" altLang="en-US" sz="80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套餐设计</a:t>
                      </a:r>
                      <a:endParaRPr lang="en-US" altLang="zh-CN" sz="800" u="none" strike="noStrike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80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合理</a:t>
                      </a:r>
                      <a:endParaRPr lang="zh-CN" altLang="en-US" sz="80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购买申请</a:t>
                      </a:r>
                      <a:endParaRPr lang="zh-CN" altLang="en-US" sz="80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物流配送</a:t>
                      </a:r>
                      <a:endParaRPr lang="zh-CN" altLang="en-US" sz="80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激活</a:t>
                      </a:r>
                      <a:endParaRPr lang="zh-CN" altLang="en-US" sz="80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956937"/>
              </p:ext>
            </p:extLst>
          </p:nvPr>
        </p:nvGraphicFramePr>
        <p:xfrm>
          <a:off x="4572000" y="4489289"/>
          <a:ext cx="1876096" cy="28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02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902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902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9024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上网体验</a:t>
                      </a:r>
                      <a:endParaRPr lang="zh-CN" altLang="en-US" sz="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通话体验</a:t>
                      </a:r>
                      <a:endParaRPr lang="zh-CN" altLang="en-US" sz="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促销活动</a:t>
                      </a:r>
                      <a:endParaRPr lang="zh-CN" altLang="en-US" sz="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提醒</a:t>
                      </a:r>
                      <a:endParaRPr lang="zh-CN" altLang="en-US" sz="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772462"/>
              </p:ext>
            </p:extLst>
          </p:nvPr>
        </p:nvGraphicFramePr>
        <p:xfrm>
          <a:off x="6804247" y="4505087"/>
          <a:ext cx="1892700" cy="28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17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7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31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31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计</a:t>
                      </a:r>
                      <a:r>
                        <a:rPr lang="zh-CN" altLang="en-US" sz="80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费</a:t>
                      </a:r>
                      <a:endParaRPr lang="zh-CN" altLang="en-US" sz="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营业厅服务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电渠服务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热线服务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矩形 26"/>
          <p:cNvSpPr/>
          <p:nvPr/>
        </p:nvSpPr>
        <p:spPr>
          <a:xfrm>
            <a:off x="4544704" y="2749940"/>
            <a:ext cx="936104" cy="224003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22915"/>
              </p:ext>
            </p:extLst>
          </p:nvPr>
        </p:nvGraphicFramePr>
        <p:xfrm>
          <a:off x="1187613" y="5001251"/>
          <a:ext cx="7488844" cy="348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96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96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965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8965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32047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1740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2I2C</a:t>
                      </a:r>
                      <a:r>
                        <a:rPr lang="en-US" altLang="zh-CN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Q</a:t>
                      </a:r>
                      <a:r>
                        <a:rPr lang="en-US" altLang="zh-CN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22" marR="8722" marT="872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21.2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25.4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5.8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13.7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9.8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22" marR="8722" marT="872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 dirty="0">
                          <a:solidFill>
                            <a:srgbClr val="00B0F0"/>
                          </a:solidFill>
                          <a:effectLst/>
                          <a:latin typeface="微软雅黑"/>
                        </a:rPr>
                        <a:t>63.0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30.9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3.1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4.9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22" marR="8722" marT="872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1.0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6.5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13.8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8.4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405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大</a:t>
                      </a:r>
                      <a:r>
                        <a:rPr lang="zh-CN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网</a:t>
                      </a:r>
                      <a:r>
                        <a:rPr lang="en-US" altLang="zh-CN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Q</a:t>
                      </a:r>
                      <a:r>
                        <a:rPr lang="en-US" altLang="zh-CN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22" marR="8722" marT="872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23.6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26.4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22" marR="8722" marT="872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53.4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42.1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5.1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6.2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22" marR="8722" marT="872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0.9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7.7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7.8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10.2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11560" y="4917368"/>
            <a:ext cx="540000" cy="504000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lIns="36000" rIns="36000" rtlCol="0" anchor="ctr">
            <a:noAutofit/>
          </a:bodyPr>
          <a:lstStyle>
            <a:defPPr>
              <a:defRPr lang="zh-CN"/>
            </a:defPPr>
            <a:lvl1pPr algn="ctr" defTabSz="457200" fontAlgn="base">
              <a:spcBef>
                <a:spcPct val="0"/>
              </a:spcBef>
              <a:spcAft>
                <a:spcPct val="0"/>
              </a:spcAft>
              <a:defRPr sz="1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00" dirty="0"/>
              <a:t>提及率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85182" y="2193007"/>
            <a:ext cx="720000" cy="2954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11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售前</a:t>
            </a:r>
          </a:p>
        </p:txBody>
      </p:sp>
      <p:sp>
        <p:nvSpPr>
          <p:cNvPr id="20" name="Rectangle 20"/>
          <p:cNvSpPr/>
          <p:nvPr/>
        </p:nvSpPr>
        <p:spPr>
          <a:xfrm>
            <a:off x="5077462" y="2193008"/>
            <a:ext cx="720000" cy="2954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11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使用中</a:t>
            </a:r>
          </a:p>
        </p:txBody>
      </p:sp>
      <p:sp>
        <p:nvSpPr>
          <p:cNvPr id="21" name="Rectangle 23"/>
          <p:cNvSpPr/>
          <p:nvPr/>
        </p:nvSpPr>
        <p:spPr>
          <a:xfrm>
            <a:off x="7471742" y="2193008"/>
            <a:ext cx="720000" cy="2954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11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售后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5640" y="2757724"/>
            <a:ext cx="576000" cy="510724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lIns="36000" rIns="36000" rtlCol="0" anchor="ctr">
            <a:no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NPS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11"/>
          <p:cNvSpPr/>
          <p:nvPr/>
        </p:nvSpPr>
        <p:spPr>
          <a:xfrm>
            <a:off x="366039" y="1916832"/>
            <a:ext cx="8419703" cy="454704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4151896475"/>
              </p:ext>
            </p:extLst>
          </p:nvPr>
        </p:nvGraphicFramePr>
        <p:xfrm>
          <a:off x="2123584" y="5421368"/>
          <a:ext cx="1224280" cy="898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515006"/>
              </p:ext>
            </p:extLst>
          </p:nvPr>
        </p:nvGraphicFramePr>
        <p:xfrm>
          <a:off x="1665174" y="5494027"/>
          <a:ext cx="639898" cy="753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8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68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购买申请规则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68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线上购买申请便捷性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68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营业厅购买申请便捷性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1511811064"/>
              </p:ext>
            </p:extLst>
          </p:nvPr>
        </p:nvGraphicFramePr>
        <p:xfrm>
          <a:off x="3797448" y="5493377"/>
          <a:ext cx="1170768" cy="792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62978"/>
              </p:ext>
            </p:extLst>
          </p:nvPr>
        </p:nvGraphicFramePr>
        <p:xfrm>
          <a:off x="3167945" y="5637392"/>
          <a:ext cx="812086" cy="493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0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6865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线上激活简便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6865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营业厅激</a:t>
                      </a:r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活简便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Rectangular Callout 27"/>
          <p:cNvSpPr/>
          <p:nvPr/>
        </p:nvSpPr>
        <p:spPr>
          <a:xfrm>
            <a:off x="1591376" y="5421368"/>
            <a:ext cx="1576312" cy="857847"/>
          </a:xfrm>
          <a:prstGeom prst="wedgeRectCallout">
            <a:avLst>
              <a:gd name="adj1" fmla="val 33173"/>
              <a:gd name="adj2" fmla="val -123873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ular Callout 28"/>
          <p:cNvSpPr/>
          <p:nvPr/>
        </p:nvSpPr>
        <p:spPr>
          <a:xfrm>
            <a:off x="3276112" y="5421368"/>
            <a:ext cx="1583920" cy="857847"/>
          </a:xfrm>
          <a:prstGeom prst="wedgeRectCallout">
            <a:avLst>
              <a:gd name="adj1" fmla="val -11855"/>
              <a:gd name="adj2" fmla="val -118079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6"/>
          <p:cNvSpPr/>
          <p:nvPr/>
        </p:nvSpPr>
        <p:spPr>
          <a:xfrm>
            <a:off x="719414" y="2002366"/>
            <a:ext cx="524262" cy="180000"/>
          </a:xfrm>
          <a:prstGeom prst="rect">
            <a:avLst/>
          </a:prstGeom>
          <a:noFill/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</a:t>
            </a:r>
          </a:p>
        </p:txBody>
      </p:sp>
      <p:sp>
        <p:nvSpPr>
          <p:cNvPr id="31" name="矩形 26"/>
          <p:cNvSpPr/>
          <p:nvPr/>
        </p:nvSpPr>
        <p:spPr>
          <a:xfrm>
            <a:off x="633352" y="2151188"/>
            <a:ext cx="1008000" cy="180000"/>
          </a:xfrm>
          <a:prstGeom prst="rect">
            <a:avLst/>
          </a:prstGeom>
          <a:noFill/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与大网相比</a:t>
            </a:r>
            <a:r>
              <a:rPr lang="zh-CN" altLang="en-US" sz="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劣势</a:t>
            </a:r>
            <a:r>
              <a:rPr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716016" y="4066438"/>
            <a:ext cx="144000" cy="720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157589" y="3477152"/>
            <a:ext cx="144000" cy="720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084168" y="3464576"/>
            <a:ext cx="144000" cy="720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388424" y="3236745"/>
            <a:ext cx="144000" cy="720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32673" y="2348170"/>
            <a:ext cx="144000" cy="720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43723" y="2204154"/>
            <a:ext cx="252000" cy="7200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26"/>
          <p:cNvSpPr/>
          <p:nvPr/>
        </p:nvSpPr>
        <p:spPr>
          <a:xfrm>
            <a:off x="633352" y="2295204"/>
            <a:ext cx="1044000" cy="319210"/>
          </a:xfrm>
          <a:prstGeom prst="rect">
            <a:avLst/>
          </a:prstGeom>
          <a:noFill/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Q4</a:t>
            </a:r>
            <a:r>
              <a:rPr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</a:t>
            </a:r>
            <a:r>
              <a:rPr lang="zh-CN" altLang="en-US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降幅度大（下降</a:t>
            </a:r>
            <a:r>
              <a: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分以上）</a:t>
            </a:r>
            <a:endParaRPr lang="zh-CN" altLang="en-US" sz="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7902" y="1245240"/>
            <a:ext cx="8567140" cy="5616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fontAlgn="base">
              <a:lnSpc>
                <a:spcPts val="22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sz="1400" b="1">
                <a:latin typeface="微软雅黑" pitchFamily="34" charset="-122"/>
                <a:ea typeface="微软雅黑" pitchFamily="34" charset="-122"/>
                <a:cs typeface="15"/>
              </a:defRPr>
            </a:lvl1pPr>
          </a:lstStyle>
          <a:p>
            <a:pPr defTabSz="457200">
              <a:lnSpc>
                <a:spcPct val="100000"/>
              </a:lnSpc>
              <a:spcBef>
                <a:spcPts val="300"/>
              </a:spcBef>
              <a:buSzPct val="80000"/>
            </a:pPr>
            <a:r>
              <a:rPr lang="en-US" altLang="zh-CN" b="0" dirty="0" smtClean="0">
                <a:solidFill>
                  <a:prstClr val="black"/>
                </a:solidFill>
                <a:sym typeface="Wingdings" pitchFamily="2" charset="2"/>
              </a:rPr>
              <a:t>2I</a:t>
            </a:r>
            <a:r>
              <a:rPr lang="zh-CN" altLang="en-US" b="0" dirty="0" smtClean="0">
                <a:solidFill>
                  <a:prstClr val="black"/>
                </a:solidFill>
                <a:sym typeface="Wingdings" pitchFamily="2" charset="2"/>
              </a:rPr>
              <a:t>口碑与大网趋近，但</a:t>
            </a:r>
            <a:r>
              <a:rPr lang="zh-CN" altLang="en-US" b="0" dirty="0" smtClean="0">
                <a:solidFill>
                  <a:srgbClr val="00B0F0"/>
                </a:solidFill>
                <a:sym typeface="Wingdings" pitchFamily="2" charset="2"/>
              </a:rPr>
              <a:t>价格、套餐、</a:t>
            </a:r>
            <a:r>
              <a:rPr lang="zh-CN" altLang="en-US" b="0" dirty="0" smtClean="0">
                <a:solidFill>
                  <a:srgbClr val="00B0F0"/>
                </a:solidFill>
                <a:cs typeface="+mn-cs"/>
              </a:rPr>
              <a:t>营业厅</a:t>
            </a:r>
            <a:r>
              <a:rPr lang="zh-CN" altLang="en-US" b="0" dirty="0" smtClean="0">
                <a:cs typeface="+mn-cs"/>
              </a:rPr>
              <a:t>等口碑</a:t>
            </a:r>
            <a:r>
              <a:rPr lang="zh-CN" altLang="en-US" b="0" dirty="0" smtClean="0">
                <a:solidFill>
                  <a:srgbClr val="00B0F0"/>
                </a:solidFill>
                <a:cs typeface="+mn-cs"/>
                <a:sym typeface="Wingdings" pitchFamily="2" charset="2"/>
              </a:rPr>
              <a:t>优势继续保持；</a:t>
            </a:r>
            <a:endParaRPr lang="en-US" altLang="zh-CN" b="0" dirty="0">
              <a:solidFill>
                <a:srgbClr val="00B0F0"/>
              </a:solidFill>
              <a:cs typeface="+mn-cs"/>
              <a:sym typeface="Wingdings" pitchFamily="2" charset="2"/>
            </a:endParaRPr>
          </a:p>
          <a:p>
            <a:pPr defTabSz="457200">
              <a:lnSpc>
                <a:spcPct val="100000"/>
              </a:lnSpc>
              <a:spcBef>
                <a:spcPts val="300"/>
              </a:spcBef>
              <a:buSzPct val="80000"/>
            </a:pPr>
            <a:r>
              <a:rPr lang="zh-CN" altLang="en-US" b="0" dirty="0" smtClean="0">
                <a:solidFill>
                  <a:srgbClr val="FF0000"/>
                </a:solidFill>
              </a:rPr>
              <a:t>上网</a:t>
            </a:r>
            <a:r>
              <a:rPr lang="zh-CN" altLang="en-US" b="0" dirty="0">
                <a:solidFill>
                  <a:srgbClr val="FF0000"/>
                </a:solidFill>
              </a:rPr>
              <a:t>体验、通话体验、提醒、热线</a:t>
            </a:r>
            <a:r>
              <a:rPr lang="zh-CN" altLang="en-US" b="0" dirty="0" smtClean="0">
                <a:solidFill>
                  <a:srgbClr val="FF0000"/>
                </a:solidFill>
              </a:rPr>
              <a:t>服务</a:t>
            </a:r>
            <a:r>
              <a:rPr lang="zh-CN" altLang="en-US" b="0" dirty="0" smtClean="0"/>
              <a:t>仍持续大幅下降，</a:t>
            </a:r>
            <a:r>
              <a:rPr lang="zh-CN" altLang="en-US" b="0" dirty="0" smtClean="0">
                <a:solidFill>
                  <a:prstClr val="black"/>
                </a:solidFill>
              </a:rPr>
              <a:t>是引起</a:t>
            </a:r>
            <a:r>
              <a:rPr lang="en-US" altLang="zh-CN" b="0" dirty="0" smtClean="0">
                <a:solidFill>
                  <a:prstClr val="black"/>
                </a:solidFill>
              </a:rPr>
              <a:t>2I</a:t>
            </a:r>
            <a:r>
              <a:rPr lang="zh-CN" altLang="en-US" b="0" dirty="0" smtClean="0">
                <a:solidFill>
                  <a:prstClr val="black"/>
                </a:solidFill>
              </a:rPr>
              <a:t>口碑下降的主要原因。</a:t>
            </a:r>
            <a:endParaRPr lang="en-US" altLang="zh-CN" b="0" dirty="0">
              <a:solidFill>
                <a:prstClr val="black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23528" y="916304"/>
            <a:ext cx="3049233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2I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用户口碑</a:t>
            </a:r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持续走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低，已与</a:t>
            </a:r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大网趋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近</a:t>
            </a:r>
            <a:endParaRPr lang="en-US" altLang="zh-CN" sz="1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45" name="矩形 26"/>
          <p:cNvSpPr/>
          <p:nvPr/>
        </p:nvSpPr>
        <p:spPr>
          <a:xfrm>
            <a:off x="5967448" y="2757072"/>
            <a:ext cx="432048" cy="224003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26"/>
          <p:cNvSpPr/>
          <p:nvPr/>
        </p:nvSpPr>
        <p:spPr>
          <a:xfrm>
            <a:off x="8230760" y="2757072"/>
            <a:ext cx="432048" cy="224003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ction Button: Home 1">
            <a:hlinkClick r:id="rId6" action="ppaction://hlinksldjump" highlightClick="1"/>
          </p:cNvPr>
          <p:cNvSpPr/>
          <p:nvPr/>
        </p:nvSpPr>
        <p:spPr>
          <a:xfrm>
            <a:off x="8191742" y="5637392"/>
            <a:ext cx="471066" cy="36004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2"/>
          <p:cNvSpPr>
            <a:spLocks noChangeArrowheads="1"/>
          </p:cNvSpPr>
          <p:nvPr/>
        </p:nvSpPr>
        <p:spPr bwMode="auto">
          <a:xfrm>
            <a:off x="568460" y="260648"/>
            <a:ext cx="7053840" cy="53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/>
              <a:t>移网</a:t>
            </a:r>
            <a:r>
              <a:rPr lang="en-US" altLang="zh-CN" sz="2400" dirty="0"/>
              <a:t>18</a:t>
            </a:r>
            <a:r>
              <a:rPr lang="zh-CN" altLang="en-US" sz="2400" dirty="0"/>
              <a:t>年第一季</a:t>
            </a:r>
            <a:r>
              <a:rPr lang="zh-CN" altLang="en-US" sz="2400" dirty="0" smtClean="0"/>
              <a:t>度专题分析</a:t>
            </a:r>
            <a:r>
              <a:rPr lang="en-US" altLang="zh-CN" sz="2400" dirty="0" smtClean="0"/>
              <a:t>——</a:t>
            </a:r>
            <a:r>
              <a:rPr lang="en-US" altLang="zh-CN" sz="1800" dirty="0" smtClean="0"/>
              <a:t>5. 2I</a:t>
            </a:r>
            <a:r>
              <a:rPr lang="zh-CN" altLang="en-US" sz="1800" dirty="0" smtClean="0"/>
              <a:t>用户口碑分</a:t>
            </a:r>
            <a:r>
              <a:rPr lang="zh-CN" altLang="en-US" sz="1800" dirty="0"/>
              <a:t>析</a:t>
            </a:r>
            <a:r>
              <a:rPr lang="en-US" altLang="zh-CN" sz="1800" dirty="0"/>
              <a:t>(1/2)</a:t>
            </a:r>
            <a:endParaRPr lang="zh-CN" altLang="en-US" sz="1800" dirty="0"/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6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32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083678" y="4461670"/>
            <a:ext cx="6768000" cy="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396046" y="2490308"/>
            <a:ext cx="0" cy="396000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32427" y="2690181"/>
            <a:ext cx="3240000" cy="17557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32427" y="4494217"/>
            <a:ext cx="3240000" cy="17557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55686" y="2690181"/>
            <a:ext cx="3215541" cy="17557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55686" y="4494217"/>
            <a:ext cx="3215541" cy="17557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1654" y="4047070"/>
            <a:ext cx="369332" cy="8942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2I</a:t>
            </a:r>
            <a:r>
              <a:rPr lang="zh-CN" altLang="en-US" sz="1200" b="1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口碑好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43911" y="2254835"/>
            <a:ext cx="1334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上网体验口碑</a:t>
            </a:r>
            <a:r>
              <a:rPr lang="zh-CN" altLang="en-US" sz="1200" b="1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好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43911" y="6509587"/>
            <a:ext cx="1334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上网体验口碑</a:t>
            </a:r>
            <a:r>
              <a:rPr lang="zh-CN" altLang="en-US" sz="1200" b="1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差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48" y="4047070"/>
            <a:ext cx="369332" cy="8942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2I</a:t>
            </a:r>
            <a:r>
              <a:rPr lang="zh-CN" altLang="en-US" sz="1200" b="1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口碑差</a:t>
            </a:r>
          </a:p>
        </p:txBody>
      </p:sp>
      <p:grpSp>
        <p:nvGrpSpPr>
          <p:cNvPr id="2" name="Group 16"/>
          <p:cNvGrpSpPr>
            <a:grpSpLocks noChangeAspect="1"/>
          </p:cNvGrpSpPr>
          <p:nvPr/>
        </p:nvGrpSpPr>
        <p:grpSpPr>
          <a:xfrm>
            <a:off x="3857620" y="2643182"/>
            <a:ext cx="540000" cy="540000"/>
            <a:chOff x="4021992" y="1197217"/>
            <a:chExt cx="685800" cy="685800"/>
          </a:xfrm>
        </p:grpSpPr>
        <p:sp>
          <p:nvSpPr>
            <p:cNvPr id="18" name="Oval 17"/>
            <p:cNvSpPr/>
            <p:nvPr/>
          </p:nvSpPr>
          <p:spPr>
            <a:xfrm>
              <a:off x="4021992" y="1197217"/>
              <a:ext cx="685800" cy="685800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18" descr="Network_coverage_data.wmf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5711" y="1378348"/>
              <a:ext cx="318363" cy="323539"/>
            </a:xfrm>
            <a:prstGeom prst="rect">
              <a:avLst/>
            </a:prstGeom>
            <a:noFill/>
          </p:spPr>
        </p:pic>
      </p:grpSp>
      <p:grpSp>
        <p:nvGrpSpPr>
          <p:cNvPr id="3" name="Group 19"/>
          <p:cNvGrpSpPr>
            <a:grpSpLocks noChangeAspect="1"/>
          </p:cNvGrpSpPr>
          <p:nvPr/>
        </p:nvGrpSpPr>
        <p:grpSpPr>
          <a:xfrm>
            <a:off x="8197304" y="4146052"/>
            <a:ext cx="540000" cy="540000"/>
            <a:chOff x="8094518" y="3933056"/>
            <a:chExt cx="685800" cy="685800"/>
          </a:xfrm>
        </p:grpSpPr>
        <p:sp>
          <p:nvSpPr>
            <p:cNvPr id="21" name="Oval 20"/>
            <p:cNvSpPr/>
            <p:nvPr/>
          </p:nvSpPr>
          <p:spPr>
            <a:xfrm>
              <a:off x="8094518" y="3933056"/>
              <a:ext cx="685800" cy="685800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2" name="Picture 21" descr="Loyalty.e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1513" y="4115936"/>
              <a:ext cx="371811" cy="320040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4743529" y="2874586"/>
            <a:ext cx="1731457" cy="335827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2I</a:t>
            </a:r>
            <a:r>
              <a:rPr lang="zh-CN" altLang="en-US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口碑好于大网</a:t>
            </a:r>
            <a:endParaRPr lang="en-US" altLang="zh-CN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上网体验好于大网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34350" y="5730693"/>
            <a:ext cx="2868429" cy="40136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algn="ctr">
              <a:defRPr sz="11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2I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口碑低于大网</a:t>
            </a:r>
            <a:endParaRPr lang="en-US" altLang="zh-CN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且上网体验低于大网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43529" y="5730693"/>
            <a:ext cx="1731457" cy="2895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>
            <a:defPPr>
              <a:defRPr lang="zh-CN"/>
            </a:defPPr>
            <a:lvl1pPr algn="ctr">
              <a:defRPr sz="11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200" dirty="0">
                <a:solidFill>
                  <a:srgbClr val="0000CC"/>
                </a:solidFill>
              </a:rPr>
              <a:t>2I</a:t>
            </a:r>
            <a:r>
              <a:rPr lang="zh-CN" altLang="en-US" sz="1200" dirty="0">
                <a:solidFill>
                  <a:srgbClr val="0000CC"/>
                </a:solidFill>
              </a:rPr>
              <a:t>口碑好于</a:t>
            </a:r>
            <a:r>
              <a:rPr lang="zh-CN" altLang="en-US" sz="1200" dirty="0" smtClean="0">
                <a:solidFill>
                  <a:srgbClr val="0000CC"/>
                </a:solidFill>
              </a:rPr>
              <a:t>大网</a:t>
            </a:r>
            <a:endParaRPr lang="en-US" altLang="zh-CN" sz="1200" dirty="0" smtClean="0">
              <a:solidFill>
                <a:srgbClr val="0000CC"/>
              </a:solidFill>
            </a:endParaRPr>
          </a:p>
          <a:p>
            <a:r>
              <a:rPr lang="zh-CN" altLang="en-US" sz="1200" dirty="0" smtClean="0">
                <a:solidFill>
                  <a:srgbClr val="0000CC"/>
                </a:solidFill>
              </a:rPr>
              <a:t>但上网体验低于大网</a:t>
            </a:r>
            <a:endParaRPr lang="zh-CN" altLang="en-US" sz="1200" dirty="0">
              <a:solidFill>
                <a:srgbClr val="0000CC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74986" y="5658685"/>
            <a:ext cx="1188040" cy="591309"/>
          </a:xfrm>
          <a:prstGeom prst="rect">
            <a:avLst/>
          </a:prstGeom>
          <a:solidFill>
            <a:srgbClr val="0000FF"/>
          </a:solidFill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zh-CN" altLang="en-US" sz="14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络风险型</a:t>
            </a:r>
            <a:endParaRPr lang="en-US" altLang="zh-CN" sz="14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省）</a:t>
            </a:r>
            <a:endParaRPr lang="zh-CN" altLang="en-US" sz="12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55686" y="5658685"/>
            <a:ext cx="1142836" cy="591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zh-CN" altLang="en-US" sz="14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综合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危机型</a:t>
            </a:r>
            <a:endParaRPr lang="en-US" altLang="zh-CN" sz="14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省）</a:t>
            </a:r>
            <a:endParaRPr lang="zh-CN" altLang="en-US" sz="1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74986" y="2690180"/>
            <a:ext cx="1188040" cy="520233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rIns="36000" rtlCol="0" anchor="ctr">
            <a:noAutofit/>
          </a:bodyPr>
          <a:lstStyle>
            <a:defPPr>
              <a:defRPr lang="zh-CN"/>
            </a:defPPr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400" dirty="0">
                <a:solidFill>
                  <a:prstClr val="white"/>
                </a:solidFill>
              </a:rPr>
              <a:t>全面</a:t>
            </a:r>
            <a:r>
              <a:rPr lang="zh-CN" altLang="en-US" sz="1400" dirty="0" smtClean="0">
                <a:solidFill>
                  <a:prstClr val="white"/>
                </a:solidFill>
              </a:rPr>
              <a:t>优秀型</a:t>
            </a:r>
            <a:endParaRPr lang="en-US" altLang="zh-CN" sz="1400" dirty="0" smtClean="0">
              <a:solidFill>
                <a:prstClr val="white"/>
              </a:solidFill>
            </a:endParaRPr>
          </a:p>
          <a:p>
            <a:r>
              <a:rPr lang="zh-CN" altLang="en-US" sz="1400" dirty="0" smtClean="0">
                <a:solidFill>
                  <a:prstClr val="white"/>
                </a:solidFill>
              </a:rPr>
              <a:t>（</a:t>
            </a:r>
            <a:r>
              <a:rPr lang="en-US" altLang="zh-CN" sz="1400" dirty="0" smtClean="0">
                <a:solidFill>
                  <a:prstClr val="white"/>
                </a:solidFill>
              </a:rPr>
              <a:t>12</a:t>
            </a:r>
            <a:r>
              <a:rPr lang="zh-CN" altLang="en-US" sz="1400" dirty="0" smtClean="0">
                <a:solidFill>
                  <a:prstClr val="white"/>
                </a:solidFill>
              </a:rPr>
              <a:t>省）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3917" y="919126"/>
            <a:ext cx="8559050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prstClr val="black"/>
              </a:buClr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2I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用户综合口碑和网络口碑，与各省整体用户综合口碑和网络口碑分别进行对比，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将全国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省划入四个象限划分三个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梯队：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Clr>
                <a:prstClr val="black"/>
              </a:buClr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从对比结果看，较上个季度，本季度综合危机型省分增加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个，全面优秀型省分减少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个，主要原因是本季度在网络口碑未获得有效改善的情况下，因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2I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口碑下降明显，导致综合危机型省分数量增加。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4603348" y="3409284"/>
          <a:ext cx="2743200" cy="6286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安徽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海南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内蒙古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贵州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福建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河北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天津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江西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广西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湖北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西藏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浙江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1317200" y="4695168"/>
          <a:ext cx="2743200" cy="6286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北京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广东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河南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黑龙江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湖南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辽宁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宁夏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山西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陕西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四川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新疆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4531910" y="4695168"/>
          <a:ext cx="2743200" cy="4191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甘肃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吉林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青海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上海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云南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江苏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重庆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矩形 32"/>
          <p:cNvSpPr>
            <a:spLocks noChangeArrowheads="1"/>
          </p:cNvSpPr>
          <p:nvPr/>
        </p:nvSpPr>
        <p:spPr bwMode="auto">
          <a:xfrm>
            <a:off x="568460" y="260648"/>
            <a:ext cx="7053840" cy="53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/>
              <a:t>移网</a:t>
            </a:r>
            <a:r>
              <a:rPr lang="en-US" altLang="zh-CN" sz="2400" dirty="0"/>
              <a:t>18</a:t>
            </a:r>
            <a:r>
              <a:rPr lang="zh-CN" altLang="en-US" sz="2400" dirty="0"/>
              <a:t>年第一季</a:t>
            </a:r>
            <a:r>
              <a:rPr lang="zh-CN" altLang="en-US" sz="2400" dirty="0" smtClean="0"/>
              <a:t>度专题分析</a:t>
            </a:r>
            <a:r>
              <a:rPr lang="en-US" altLang="zh-CN" sz="2400" dirty="0" smtClean="0"/>
              <a:t>——</a:t>
            </a:r>
            <a:r>
              <a:rPr lang="en-US" altLang="zh-CN" sz="1800" dirty="0" smtClean="0"/>
              <a:t>5. 2I</a:t>
            </a:r>
            <a:r>
              <a:rPr lang="zh-CN" altLang="en-US" sz="1800" dirty="0" smtClean="0"/>
              <a:t>用户口碑分</a:t>
            </a:r>
            <a:r>
              <a:rPr lang="zh-CN" altLang="en-US" sz="1800" dirty="0"/>
              <a:t>析</a:t>
            </a:r>
            <a:r>
              <a:rPr lang="en-US" altLang="zh-CN" sz="1800" dirty="0" smtClean="0"/>
              <a:t>(2/2</a:t>
            </a:r>
            <a:r>
              <a:rPr lang="en-US" altLang="zh-CN" sz="1800" dirty="0"/>
              <a:t>)</a:t>
            </a:r>
            <a:endParaRPr lang="zh-CN" altLang="en-US" sz="1800" dirty="0"/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6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4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9254" y="2475600"/>
            <a:ext cx="6076291" cy="920750"/>
          </a:xfrm>
        </p:spPr>
        <p:txBody>
          <a:bodyPr anchor="t">
            <a:no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    谢！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221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2"/>
          <p:cNvSpPr txBox="1">
            <a:spLocks/>
          </p:cNvSpPr>
          <p:nvPr/>
        </p:nvSpPr>
        <p:spPr bwMode="auto">
          <a:xfrm>
            <a:off x="345879" y="274638"/>
            <a:ext cx="715758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defTabSz="914400"/>
            <a:r>
              <a:rPr lang="zh-CN" altLang="en-US" dirty="0"/>
              <a:t>移</a:t>
            </a:r>
            <a:r>
              <a:rPr lang="zh-CN" altLang="en-US" dirty="0" smtClean="0"/>
              <a:t>网</a:t>
            </a:r>
            <a:r>
              <a:rPr lang="en-US" altLang="zh-CN" dirty="0" smtClean="0"/>
              <a:t>18</a:t>
            </a:r>
            <a:r>
              <a:rPr lang="zh-CN" altLang="en-US" dirty="0" smtClean="0"/>
              <a:t>年第一季度综</a:t>
            </a:r>
            <a:r>
              <a:rPr lang="zh-CN" altLang="en-US" dirty="0"/>
              <a:t>合</a:t>
            </a:r>
            <a:r>
              <a:rPr lang="zh-CN" altLang="en-US" dirty="0" smtClean="0"/>
              <a:t>评价</a:t>
            </a:r>
            <a:r>
              <a:rPr lang="en-US" altLang="zh-CN" sz="1800" dirty="0" smtClean="0"/>
              <a:t>——31</a:t>
            </a:r>
            <a:r>
              <a:rPr lang="zh-CN" altLang="en-US" sz="1800" dirty="0"/>
              <a:t>省综合评价</a:t>
            </a:r>
            <a:r>
              <a:rPr lang="en-US" altLang="zh-CN" sz="1800" dirty="0"/>
              <a:t>-</a:t>
            </a:r>
            <a:r>
              <a:rPr lang="zh-CN" altLang="en-US" sz="1600" dirty="0"/>
              <a:t>北</a:t>
            </a:r>
            <a:r>
              <a:rPr lang="en-US" altLang="zh-CN" sz="1600" dirty="0"/>
              <a:t>10</a:t>
            </a:r>
            <a:r>
              <a:rPr lang="zh-CN" altLang="en-US" sz="1600" dirty="0"/>
              <a:t>省</a:t>
            </a:r>
          </a:p>
        </p:txBody>
      </p:sp>
      <p:sp>
        <p:nvSpPr>
          <p:cNvPr id="17" name="文本框 5"/>
          <p:cNvSpPr txBox="1"/>
          <p:nvPr/>
        </p:nvSpPr>
        <p:spPr>
          <a:xfrm>
            <a:off x="386541" y="6648738"/>
            <a:ext cx="5599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en-US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绿色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为对标差距表现较好，</a:t>
            </a:r>
            <a:r>
              <a:rPr lang="zh-CN" altLang="en-US" sz="1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对标差距表现较差</a:t>
            </a:r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808011"/>
              </p:ext>
            </p:extLst>
          </p:nvPr>
        </p:nvGraphicFramePr>
        <p:xfrm>
          <a:off x="231698" y="1571615"/>
          <a:ext cx="8444754" cy="4929222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6185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87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87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87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87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87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872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5128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5128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051288">
                  <a:extLst>
                    <a:ext uri="{9D8B030D-6E8A-4147-A177-3AD203B41FA5}">
                      <a16:colId xmlns:a16="http://schemas.microsoft.com/office/drawing/2014/main" xmlns="" val="4115020626"/>
                    </a:ext>
                  </a:extLst>
                </a:gridCol>
              </a:tblGrid>
              <a:tr h="60292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</a:p>
                  </a:txBody>
                  <a:tcPr marL="9590" marR="9590" marT="95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省分</a:t>
                      </a:r>
                      <a:endParaRPr lang="zh-CN" altLang="en-US" sz="12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联</a:t>
                      </a:r>
                      <a:r>
                        <a:rPr lang="zh-CN" altLang="en-US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通</a:t>
                      </a:r>
                      <a:endParaRPr lang="en-US" altLang="zh-CN" sz="1200" b="1" i="0" u="none" strike="noStrike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18Q1</a:t>
                      </a:r>
                      <a:endParaRPr lang="zh-CN" altLang="en-US" sz="12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移动</a:t>
                      </a:r>
                      <a:endParaRPr lang="en-US" altLang="zh-CN" sz="1200" b="1" i="0" u="none" strike="noStrike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18Q1</a:t>
                      </a:r>
                      <a:endParaRPr lang="zh-CN" altLang="en-US" sz="12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电信</a:t>
                      </a:r>
                      <a:endParaRPr lang="en-US" altLang="zh-CN" sz="1200" b="1" i="0" u="none" strike="noStrike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18Q1</a:t>
                      </a:r>
                      <a:endParaRPr lang="zh-CN" altLang="en-US" sz="12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对</a:t>
                      </a:r>
                      <a:r>
                        <a:rPr lang="zh-CN" altLang="en-US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标移动</a:t>
                      </a:r>
                      <a:endParaRPr lang="en-US" altLang="zh-CN" sz="1200" b="1" i="0" u="none" strike="noStrike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18Q1</a:t>
                      </a:r>
                      <a:endParaRPr lang="zh-CN" altLang="en-US" sz="12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对</a:t>
                      </a:r>
                      <a:r>
                        <a:rPr lang="zh-CN" altLang="en-US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标电信</a:t>
                      </a:r>
                      <a:endParaRPr lang="en-US" altLang="zh-CN" sz="1200" b="1" i="0" u="none" strike="noStrike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18Q1</a:t>
                      </a:r>
                      <a:endParaRPr lang="zh-CN" altLang="en-US" sz="12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联通</a:t>
                      </a:r>
                      <a:endParaRPr lang="en-US" altLang="zh-CN" sz="12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18Q1-17Q4</a:t>
                      </a: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联通</a:t>
                      </a:r>
                      <a:endParaRPr lang="en-US" altLang="zh-CN" sz="12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18Q1-17Q1</a:t>
                      </a:r>
                      <a:endParaRPr lang="zh-CN" altLang="en-US" sz="12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联通自改善</a:t>
                      </a:r>
                      <a:endParaRPr lang="en-US" altLang="zh-CN" sz="1200" b="1" i="0" u="none" strike="noStrike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TOP3</a:t>
                      </a:r>
                      <a:endParaRPr lang="zh-CN" altLang="en-US" sz="1200" b="1" i="0" u="none" strike="noStrike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6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山东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23.3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23.4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22.1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-0.1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1.1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1.7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7.8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6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河南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16.8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17.5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26.9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-0.6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-10.1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0.2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-0.8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6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内蒙古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15.0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30.5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18.1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-15.4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-3.1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1.7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15.9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11.3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6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山西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13.7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44.1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26.0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-30.4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-12.3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0.4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4.2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6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天津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12.3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12.3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28.5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0.0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-16.2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1.1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8.6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6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河北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10.3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27.3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23.4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-17.0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-13.2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6.0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13.2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10.4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26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辽宁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10.2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23.4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15.1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-13.3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-4.9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-9.3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-13.1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-6.8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26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黑龙江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9.1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32.1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22.5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-23.0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-13.4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9.7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5.2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326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吉林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2.4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35.7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24.9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-33.3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-22.5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-1.7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-1.2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326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北京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0.8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16.3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-2.8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-15.5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3.7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4.4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12.1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9.5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3415" y="830985"/>
            <a:ext cx="850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对标移动来看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，天津、河南和山东差距较小；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标电信来看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，北京、山东领先，内蒙古差距较小。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77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290726"/>
              </p:ext>
            </p:extLst>
          </p:nvPr>
        </p:nvGraphicFramePr>
        <p:xfrm>
          <a:off x="182056" y="1500173"/>
          <a:ext cx="8566408" cy="5059045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627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9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9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9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99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99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8994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6643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6643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066437">
                  <a:extLst>
                    <a:ext uri="{9D8B030D-6E8A-4147-A177-3AD203B41FA5}">
                      <a16:colId xmlns:a16="http://schemas.microsoft.com/office/drawing/2014/main" xmlns="" val="4042220478"/>
                    </a:ext>
                  </a:extLst>
                </a:gridCol>
              </a:tblGrid>
              <a:tr h="57117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</a:p>
                  </a:txBody>
                  <a:tcPr marL="9590" marR="9590" marT="95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省分</a:t>
                      </a:r>
                      <a:endParaRPr lang="zh-CN" altLang="en-US" sz="12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联</a:t>
                      </a:r>
                      <a:r>
                        <a:rPr lang="zh-CN" altLang="en-US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通</a:t>
                      </a:r>
                      <a:endParaRPr lang="en-US" altLang="zh-CN" sz="1200" b="1" i="0" u="none" strike="noStrike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18Q1</a:t>
                      </a:r>
                      <a:endParaRPr lang="zh-CN" altLang="en-US" sz="12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移动</a:t>
                      </a:r>
                      <a:endParaRPr lang="en-US" altLang="zh-CN" sz="1200" b="1" i="0" u="none" strike="noStrike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18Q1</a:t>
                      </a:r>
                      <a:endParaRPr lang="zh-CN" altLang="en-US" sz="12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电信</a:t>
                      </a:r>
                      <a:endParaRPr lang="en-US" altLang="zh-CN" sz="1200" b="1" i="0" u="none" strike="noStrike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18Q1</a:t>
                      </a:r>
                      <a:endParaRPr lang="zh-CN" altLang="en-US" sz="12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对</a:t>
                      </a:r>
                      <a:r>
                        <a:rPr lang="zh-CN" altLang="en-US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标移动</a:t>
                      </a:r>
                      <a:endParaRPr lang="en-US" altLang="zh-CN" sz="1200" b="1" i="0" u="none" strike="noStrike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18Q1</a:t>
                      </a:r>
                      <a:endParaRPr lang="zh-CN" altLang="en-US" sz="12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对</a:t>
                      </a:r>
                      <a:r>
                        <a:rPr lang="zh-CN" altLang="en-US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标电信</a:t>
                      </a:r>
                      <a:endParaRPr lang="en-US" altLang="zh-CN" sz="1200" b="1" i="0" u="none" strike="noStrike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18Q1</a:t>
                      </a:r>
                      <a:endParaRPr lang="zh-CN" altLang="en-US" sz="12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联通</a:t>
                      </a:r>
                      <a:endParaRPr lang="en-US" altLang="zh-CN" sz="12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18Q1-17Q4</a:t>
                      </a: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联通</a:t>
                      </a:r>
                      <a:endParaRPr lang="en-US" altLang="zh-CN" sz="12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18Q1-17Q1</a:t>
                      </a:r>
                      <a:endParaRPr lang="zh-CN" altLang="en-US" sz="12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联通自改善</a:t>
                      </a:r>
                      <a:endParaRPr lang="en-US" altLang="zh-CN" sz="1200" b="1" i="0" u="none" strike="noStrike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TOP3</a:t>
                      </a:r>
                      <a:endParaRPr lang="zh-CN" altLang="en-US" sz="1200" b="1" i="0" u="none" strike="noStrike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4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宁夏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12.8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24.8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21.6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-12.0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-8.8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10.5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12.8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13.1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4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青海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12.2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29.8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14.7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-17.6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-2.5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0.4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7.4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5.4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4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新疆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12.2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13.4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17.0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-1.2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-4.9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-1.0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5.6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3.8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4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海南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9.7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23.4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24.1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-13.7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-14.4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2.0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10.1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9.4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4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甘肃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8.9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19.9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20.2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-11.0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-11.4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3.2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4.0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4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湖南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8.7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51.1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23.5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-42.3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-14.7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-8.8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2.7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4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江苏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7.6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21.9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14.4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-14.2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-6.8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-3.1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12.0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11.1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4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浙江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5.3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25.1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8.1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-19.8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-2.8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3.9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12.8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12.8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4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西藏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5.0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17.3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14.9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-12.3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-9.9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-3.3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-4.8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-0.9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4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陕西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4.6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27.1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20.4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-22.5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-15.8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3.7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3.5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4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云南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4.4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29.8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13.9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-25.4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-9.4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5.0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14.6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12.7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4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湖北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0.5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16.4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7.2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-15.9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-6.7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2.5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10.0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4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广东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-1.2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21.8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-1.2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-22.9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0.1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-3.3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1.8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4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安徽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-2.3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33.1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20.1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-35.4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-22.4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1.5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-3.6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-0.8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4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贵州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-4.8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17.8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9.3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-22.6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-14.0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1.5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5.6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14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上海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-4.8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3.8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-2.2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-8.7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-2.7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-4.2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13.7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9.8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14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福建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-5.7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23.1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13.7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-28.9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-19.4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-15.4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9.1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8.2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14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四川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-7.9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11.3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18.5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-19.2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-26.4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-5.5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-0.7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-1.1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96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重庆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-9.1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17.2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14.5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-26.2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-23.6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-8.3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8.6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14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广西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-11.1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19.3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20.7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-30.4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-31.8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-2.0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-22.2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-10.4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214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90" marR="9590" marT="95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江西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-16.4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24.4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11.3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-40.8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-27.7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-3.0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4.9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</a:tbl>
          </a:graphicData>
        </a:graphic>
      </p:graphicFrame>
      <p:sp>
        <p:nvSpPr>
          <p:cNvPr id="22" name="标题 2"/>
          <p:cNvSpPr txBox="1">
            <a:spLocks/>
          </p:cNvSpPr>
          <p:nvPr/>
        </p:nvSpPr>
        <p:spPr bwMode="auto">
          <a:xfrm>
            <a:off x="345879" y="274638"/>
            <a:ext cx="715758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defTabSz="914400"/>
            <a:r>
              <a:rPr lang="zh-CN" altLang="en-US" dirty="0"/>
              <a:t>移</a:t>
            </a:r>
            <a:r>
              <a:rPr lang="zh-CN" altLang="en-US" dirty="0" smtClean="0"/>
              <a:t>网</a:t>
            </a:r>
            <a:r>
              <a:rPr lang="en-US" altLang="zh-CN" dirty="0" smtClean="0"/>
              <a:t>18</a:t>
            </a:r>
            <a:r>
              <a:rPr lang="zh-CN" altLang="en-US" dirty="0" smtClean="0"/>
              <a:t>年第一季度综</a:t>
            </a:r>
            <a:r>
              <a:rPr lang="zh-CN" altLang="en-US" dirty="0"/>
              <a:t>合</a:t>
            </a:r>
            <a:r>
              <a:rPr lang="zh-CN" altLang="en-US" dirty="0" smtClean="0"/>
              <a:t>评价</a:t>
            </a:r>
            <a:r>
              <a:rPr lang="en-US" altLang="zh-CN" sz="1800" dirty="0" smtClean="0"/>
              <a:t>——31</a:t>
            </a:r>
            <a:r>
              <a:rPr lang="zh-CN" altLang="en-US" sz="1800" dirty="0"/>
              <a:t>省综合评价</a:t>
            </a:r>
            <a:r>
              <a:rPr lang="en-US" altLang="zh-CN" sz="1800" dirty="0"/>
              <a:t>-</a:t>
            </a:r>
            <a:r>
              <a:rPr lang="zh-CN" altLang="en-US" sz="1600" dirty="0"/>
              <a:t>南</a:t>
            </a:r>
            <a:r>
              <a:rPr lang="en-US" altLang="zh-CN" sz="1600" dirty="0"/>
              <a:t>21</a:t>
            </a:r>
            <a:r>
              <a:rPr lang="zh-CN" altLang="en-US" sz="1600" dirty="0"/>
              <a:t>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3415" y="830985"/>
            <a:ext cx="850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对标移动来看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，新疆差距较小；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标电信来看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，广东、青海、上海、浙江差距较小。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6541" y="6648738"/>
            <a:ext cx="5599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en-US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绿色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为对标差距表现较好，</a:t>
            </a:r>
            <a:r>
              <a:rPr lang="zh-CN" altLang="en-US" sz="1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对标差距表现较差</a:t>
            </a:r>
          </a:p>
        </p:txBody>
      </p:sp>
    </p:spTree>
    <p:extLst>
      <p:ext uri="{BB962C8B-B14F-4D97-AF65-F5344CB8AC3E}">
        <p14:creationId xmlns:p14="http://schemas.microsoft.com/office/powerpoint/2010/main" val="410150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5879" y="289152"/>
            <a:ext cx="6000792" cy="5111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微软雅黑"/>
              </a:rPr>
              <a:t>客户口碑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微软雅黑"/>
              </a:rPr>
              <a:t>NPS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微软雅黑"/>
              </a:rPr>
              <a:t>测量工作方法</a:t>
            </a:r>
          </a:p>
        </p:txBody>
      </p:sp>
      <p:sp>
        <p:nvSpPr>
          <p:cNvPr id="6" name="Rectangle 21"/>
          <p:cNvSpPr/>
          <p:nvPr/>
        </p:nvSpPr>
        <p:spPr>
          <a:xfrm>
            <a:off x="2702012" y="3861503"/>
            <a:ext cx="4003589" cy="288679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/>
                <a:ea typeface="微软雅黑"/>
              </a:rPr>
              <a:t>最终归纳的评价体系是什么？</a:t>
            </a:r>
          </a:p>
        </p:txBody>
      </p:sp>
      <p:sp>
        <p:nvSpPr>
          <p:cNvPr id="7" name="Rectangle 21"/>
          <p:cNvSpPr/>
          <p:nvPr/>
        </p:nvSpPr>
        <p:spPr>
          <a:xfrm>
            <a:off x="531625" y="1495645"/>
            <a:ext cx="3887976" cy="288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/>
                <a:ea typeface="微软雅黑"/>
              </a:rPr>
              <a:t>怎么从用户处得到反馈的？</a:t>
            </a:r>
          </a:p>
        </p:txBody>
      </p:sp>
      <p:sp>
        <p:nvSpPr>
          <p:cNvPr id="8" name="Rectangle 3"/>
          <p:cNvSpPr/>
          <p:nvPr/>
        </p:nvSpPr>
        <p:spPr>
          <a:xfrm>
            <a:off x="977901" y="2016580"/>
            <a:ext cx="3397452" cy="218148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您有多大可能性向您的亲朋好友推荐中国联通？</a:t>
            </a:r>
          </a:p>
        </p:txBody>
      </p:sp>
      <p:sp>
        <p:nvSpPr>
          <p:cNvPr id="9" name="Rectangle 24"/>
          <p:cNvSpPr/>
          <p:nvPr/>
        </p:nvSpPr>
        <p:spPr>
          <a:xfrm>
            <a:off x="977900" y="2650505"/>
            <a:ext cx="1080000" cy="216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推荐原因？</a:t>
            </a:r>
          </a:p>
        </p:txBody>
      </p:sp>
      <p:sp>
        <p:nvSpPr>
          <p:cNvPr id="10" name="Rectangle 24"/>
          <p:cNvSpPr/>
          <p:nvPr/>
        </p:nvSpPr>
        <p:spPr>
          <a:xfrm>
            <a:off x="3295352" y="2650505"/>
            <a:ext cx="1080000" cy="216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Table 4"/>
          <p:cNvGraphicFramePr>
            <a:graphicFrameLocks noGrp="1"/>
          </p:cNvGraphicFramePr>
          <p:nvPr>
            <p:extLst/>
          </p:nvPr>
        </p:nvGraphicFramePr>
        <p:xfrm>
          <a:off x="977901" y="2350164"/>
          <a:ext cx="3397452" cy="192405"/>
        </p:xfrm>
        <a:graphic>
          <a:graphicData uri="http://schemas.openxmlformats.org/drawingml/2006/table">
            <a:tbl>
              <a:tblPr/>
              <a:tblGrid>
                <a:gridCol w="11324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24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24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512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9-10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分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7-8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分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-6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分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" name="Rectangle 24"/>
          <p:cNvSpPr/>
          <p:nvPr/>
        </p:nvSpPr>
        <p:spPr>
          <a:xfrm>
            <a:off x="2136626" y="2650505"/>
            <a:ext cx="1080000" cy="216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中立原因？</a:t>
            </a:r>
          </a:p>
        </p:txBody>
      </p:sp>
      <p:sp>
        <p:nvSpPr>
          <p:cNvPr id="13" name="矩形 12"/>
          <p:cNvSpPr/>
          <p:nvPr/>
        </p:nvSpPr>
        <p:spPr>
          <a:xfrm>
            <a:off x="533400" y="1498206"/>
            <a:ext cx="288000" cy="288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</a:rPr>
              <a:t>1</a:t>
            </a:r>
            <a:endParaRPr lang="zh-CN" altLang="en-US" sz="2000" b="1" dirty="0">
              <a:solidFill>
                <a:schemeClr val="tx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06304" y="3861501"/>
            <a:ext cx="288000" cy="288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</a:rPr>
              <a:t>3</a:t>
            </a:r>
            <a:endParaRPr lang="zh-CN" altLang="en-US" sz="2000" b="1" dirty="0">
              <a:solidFill>
                <a:schemeClr val="tx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9158" y="2016580"/>
            <a:ext cx="396000" cy="218148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/>
                </a:solidFill>
              </a:rPr>
              <a:t>1.1</a:t>
            </a:r>
            <a:endParaRPr lang="zh-CN" altLang="en-US" sz="1200" b="1" dirty="0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9158" y="2650505"/>
            <a:ext cx="396000" cy="216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/>
                </a:solidFill>
              </a:rPr>
              <a:t>1.2</a:t>
            </a:r>
            <a:endParaRPr lang="zh-CN" altLang="en-US" sz="1200" b="1" dirty="0">
              <a:solidFill>
                <a:schemeClr val="tx2"/>
              </a:solidFill>
            </a:endParaRPr>
          </a:p>
        </p:txBody>
      </p:sp>
      <p:sp>
        <p:nvSpPr>
          <p:cNvPr id="17" name="Rectangle 23"/>
          <p:cNvSpPr/>
          <p:nvPr/>
        </p:nvSpPr>
        <p:spPr bwMode="auto">
          <a:xfrm>
            <a:off x="533400" y="1852004"/>
            <a:ext cx="3886200" cy="1768262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cxnSp>
        <p:nvCxnSpPr>
          <p:cNvPr id="18" name="Elbow Connector 2"/>
          <p:cNvCxnSpPr>
            <a:stCxn id="26" idx="3"/>
            <a:endCxn id="29" idx="1"/>
          </p:cNvCxnSpPr>
          <p:nvPr/>
        </p:nvCxnSpPr>
        <p:spPr bwMode="auto">
          <a:xfrm flipV="1">
            <a:off x="3886201" y="2537688"/>
            <a:ext cx="880998" cy="820843"/>
          </a:xfrm>
          <a:prstGeom prst="bentConnector3">
            <a:avLst>
              <a:gd name="adj1" fmla="val 75948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" name="Rectangle 21"/>
          <p:cNvSpPr/>
          <p:nvPr/>
        </p:nvSpPr>
        <p:spPr>
          <a:xfrm>
            <a:off x="4679765" y="1495645"/>
            <a:ext cx="4212553" cy="288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/>
                <a:ea typeface="微软雅黑"/>
              </a:rPr>
              <a:t>我们是怎么归纳整理用户的反馈的？</a:t>
            </a:r>
          </a:p>
        </p:txBody>
      </p:sp>
      <p:sp>
        <p:nvSpPr>
          <p:cNvPr id="20" name="矩形 19"/>
          <p:cNvSpPr/>
          <p:nvPr/>
        </p:nvSpPr>
        <p:spPr>
          <a:xfrm>
            <a:off x="4679764" y="1498206"/>
            <a:ext cx="288000" cy="288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</a:rPr>
              <a:t>2</a:t>
            </a:r>
            <a:endParaRPr lang="zh-CN" altLang="en-US" sz="2000" b="1" dirty="0">
              <a:solidFill>
                <a:schemeClr val="tx2"/>
              </a:solidFill>
            </a:endParaRPr>
          </a:p>
        </p:txBody>
      </p:sp>
      <p:sp>
        <p:nvSpPr>
          <p:cNvPr id="21" name="Rectangle 23"/>
          <p:cNvSpPr/>
          <p:nvPr/>
        </p:nvSpPr>
        <p:spPr bwMode="auto">
          <a:xfrm>
            <a:off x="4679764" y="1852004"/>
            <a:ext cx="4212554" cy="1768262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cxnSp>
        <p:nvCxnSpPr>
          <p:cNvPr id="22" name="Elbow Connector 2"/>
          <p:cNvCxnSpPr>
            <a:stCxn id="21" idx="2"/>
            <a:endCxn id="6" idx="0"/>
          </p:cNvCxnSpPr>
          <p:nvPr/>
        </p:nvCxnSpPr>
        <p:spPr bwMode="auto">
          <a:xfrm rot="5400000">
            <a:off x="5624308" y="2699766"/>
            <a:ext cx="241235" cy="208223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" name="Rectangle 23"/>
          <p:cNvSpPr/>
          <p:nvPr/>
        </p:nvSpPr>
        <p:spPr bwMode="auto">
          <a:xfrm>
            <a:off x="531623" y="4228530"/>
            <a:ext cx="8296283" cy="227920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94301" y="2427896"/>
            <a:ext cx="3672000" cy="216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100" dirty="0"/>
              <a:t>用户反馈点一次归类，计算提及</a:t>
            </a:r>
            <a:r>
              <a:rPr lang="zh-CN" altLang="en-US" sz="1100" dirty="0">
                <a:solidFill>
                  <a:schemeClr val="tx2"/>
                </a:solidFill>
              </a:rPr>
              <a:t>层级</a:t>
            </a:r>
            <a:r>
              <a:rPr lang="en-US" altLang="zh-CN" sz="1100" dirty="0">
                <a:solidFill>
                  <a:schemeClr val="tx2"/>
                </a:solidFill>
              </a:rPr>
              <a:t>4</a:t>
            </a:r>
            <a:r>
              <a:rPr lang="zh-CN" altLang="en-US" sz="1100" dirty="0"/>
              <a:t>的</a:t>
            </a:r>
            <a:r>
              <a:rPr lang="en-US" altLang="zh-CN" sz="1100" dirty="0"/>
              <a:t>NPS</a:t>
            </a:r>
            <a:r>
              <a:rPr lang="zh-CN" altLang="en-US" sz="1100" dirty="0"/>
              <a:t>值</a:t>
            </a:r>
            <a:r>
              <a:rPr lang="en-US" altLang="zh-CN" sz="1100" dirty="0"/>
              <a:t>+</a:t>
            </a:r>
            <a:r>
              <a:rPr lang="zh-CN" altLang="en-US" sz="1100" dirty="0"/>
              <a:t>提及率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159" y="3250528"/>
            <a:ext cx="1574762" cy="216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来源于用户直接反馈</a:t>
            </a:r>
          </a:p>
        </p:txBody>
      </p:sp>
      <p:sp>
        <p:nvSpPr>
          <p:cNvPr id="26" name="Rectangle 24"/>
          <p:cNvSpPr/>
          <p:nvPr/>
        </p:nvSpPr>
        <p:spPr>
          <a:xfrm>
            <a:off x="2336442" y="3250531"/>
            <a:ext cx="1549758" cy="215999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用户推荐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不推荐点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94301" y="2839212"/>
            <a:ext cx="3672000" cy="216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100" dirty="0"/>
              <a:t>用户反馈点二次归类</a:t>
            </a:r>
            <a:r>
              <a:rPr lang="zh-CN" altLang="en-US" sz="1100" dirty="0" smtClean="0"/>
              <a:t>，计算提及</a:t>
            </a:r>
            <a:r>
              <a:rPr lang="zh-CN" altLang="en-US" sz="1100" dirty="0">
                <a:solidFill>
                  <a:schemeClr val="tx2"/>
                </a:solidFill>
              </a:rPr>
              <a:t>层级</a:t>
            </a:r>
            <a:r>
              <a:rPr lang="en-US" altLang="zh-CN" sz="1100" dirty="0">
                <a:solidFill>
                  <a:schemeClr val="tx2"/>
                </a:solidFill>
              </a:rPr>
              <a:t>3</a:t>
            </a:r>
            <a:r>
              <a:rPr lang="zh-CN" altLang="en-US" sz="1100" dirty="0"/>
              <a:t>的</a:t>
            </a:r>
            <a:r>
              <a:rPr lang="en-US" altLang="zh-CN" sz="1100" dirty="0"/>
              <a:t>NPS</a:t>
            </a:r>
            <a:r>
              <a:rPr lang="zh-CN" altLang="en-US" sz="1100" dirty="0"/>
              <a:t>值</a:t>
            </a:r>
            <a:r>
              <a:rPr lang="en-US" altLang="zh-CN" sz="1100" dirty="0"/>
              <a:t>+</a:t>
            </a:r>
            <a:r>
              <a:rPr lang="zh-CN" altLang="en-US" sz="1100" dirty="0"/>
              <a:t>提及率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94301" y="3250529"/>
            <a:ext cx="3672000" cy="216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100" dirty="0"/>
              <a:t>用户反馈点三次归类</a:t>
            </a:r>
            <a:r>
              <a:rPr lang="zh-CN" altLang="en-US" sz="1100" dirty="0" smtClean="0"/>
              <a:t>，计算提及</a:t>
            </a:r>
            <a:r>
              <a:rPr lang="zh-CN" altLang="en-US" sz="1100" dirty="0">
                <a:solidFill>
                  <a:schemeClr val="tx2"/>
                </a:solidFill>
              </a:rPr>
              <a:t>层级</a:t>
            </a:r>
            <a:r>
              <a:rPr lang="en-US" altLang="zh-CN" sz="1100" dirty="0">
                <a:solidFill>
                  <a:schemeClr val="tx2"/>
                </a:solidFill>
              </a:rPr>
              <a:t>2</a:t>
            </a:r>
            <a:r>
              <a:rPr lang="zh-CN" altLang="en-US" sz="1100" dirty="0"/>
              <a:t>的</a:t>
            </a:r>
            <a:r>
              <a:rPr lang="en-US" altLang="zh-CN" sz="1100" dirty="0"/>
              <a:t>NPS</a:t>
            </a:r>
            <a:r>
              <a:rPr lang="zh-CN" altLang="en-US" sz="1100" dirty="0"/>
              <a:t>值</a:t>
            </a:r>
            <a:r>
              <a:rPr lang="en-US" altLang="zh-CN" sz="1100" dirty="0"/>
              <a:t>+</a:t>
            </a:r>
            <a:r>
              <a:rPr lang="zh-CN" altLang="en-US" sz="1100" dirty="0"/>
              <a:t>提及率</a:t>
            </a:r>
          </a:p>
        </p:txBody>
      </p:sp>
      <p:sp>
        <p:nvSpPr>
          <p:cNvPr id="29" name="矩形 28"/>
          <p:cNvSpPr/>
          <p:nvPr/>
        </p:nvSpPr>
        <p:spPr>
          <a:xfrm>
            <a:off x="4767198" y="2428612"/>
            <a:ext cx="396000" cy="218148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/>
                </a:solidFill>
              </a:rPr>
              <a:t>2.2</a:t>
            </a:r>
            <a:endParaRPr lang="zh-CN" altLang="en-US" sz="1200" b="1" dirty="0">
              <a:solidFill>
                <a:schemeClr val="tx2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67198" y="2840644"/>
            <a:ext cx="396000" cy="216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/>
                </a:solidFill>
              </a:rPr>
              <a:t>2.3</a:t>
            </a:r>
            <a:endParaRPr lang="zh-CN" altLang="en-US" sz="1200" b="1" dirty="0">
              <a:solidFill>
                <a:schemeClr val="tx2"/>
              </a:solidFill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4821198" y="2671702"/>
            <a:ext cx="288000" cy="144000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4821198" y="3081586"/>
            <a:ext cx="288000" cy="144000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767198" y="3250528"/>
            <a:ext cx="396000" cy="216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/>
                </a:solidFill>
              </a:rPr>
              <a:t>2.4</a:t>
            </a:r>
            <a:endParaRPr lang="zh-CN" altLang="en-US" sz="1200" b="1" dirty="0">
              <a:solidFill>
                <a:schemeClr val="tx2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029000" y="4857760"/>
            <a:ext cx="972000" cy="218148"/>
          </a:xfrm>
          <a:prstGeom prst="rect">
            <a:avLst/>
          </a:prstGeom>
          <a:solidFill>
            <a:srgbClr val="009D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层级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2_NPS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29000" y="5284702"/>
            <a:ext cx="972000" cy="216000"/>
          </a:xfrm>
          <a:prstGeom prst="rect">
            <a:avLst/>
          </a:prstGeom>
          <a:solidFill>
            <a:srgbClr val="009D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层级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3_NPS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29000" y="5810972"/>
            <a:ext cx="972000" cy="216000"/>
          </a:xfrm>
          <a:prstGeom prst="rect">
            <a:avLst/>
          </a:prstGeom>
          <a:solidFill>
            <a:srgbClr val="009D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层级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4_NPS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24"/>
          <p:cNvSpPr/>
          <p:nvPr/>
        </p:nvSpPr>
        <p:spPr>
          <a:xfrm>
            <a:off x="5194300" y="2016580"/>
            <a:ext cx="3672000" cy="216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用户对中国联通的直接评分：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NPS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1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（层级</a:t>
            </a:r>
            <a:r>
              <a:rPr lang="en-US" altLang="zh-CN" sz="1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endParaRPr lang="zh-CN" altLang="en-US" sz="11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下箭头 37"/>
          <p:cNvSpPr/>
          <p:nvPr/>
        </p:nvSpPr>
        <p:spPr>
          <a:xfrm>
            <a:off x="613158" y="2937049"/>
            <a:ext cx="288000" cy="288000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stCxn id="25" idx="3"/>
            <a:endCxn id="26" idx="1"/>
          </p:cNvCxnSpPr>
          <p:nvPr/>
        </p:nvCxnSpPr>
        <p:spPr>
          <a:xfrm>
            <a:off x="2133921" y="3358530"/>
            <a:ext cx="202521" cy="1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" name="矩形 39"/>
          <p:cNvSpPr/>
          <p:nvPr/>
        </p:nvSpPr>
        <p:spPr>
          <a:xfrm>
            <a:off x="4767198" y="2016580"/>
            <a:ext cx="396000" cy="218148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/>
                </a:solidFill>
              </a:rPr>
              <a:t>2.1</a:t>
            </a:r>
            <a:endParaRPr lang="zh-CN" altLang="en-US" sz="1200" b="1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6041" y="6216578"/>
            <a:ext cx="2041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提及率代表在消费者心目中的重要性</a:t>
            </a: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4375352" y="2124580"/>
            <a:ext cx="391846" cy="1074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29001" y="426206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总体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NPS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值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90529" y="3136131"/>
            <a:ext cx="529072" cy="57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100" b="1" dirty="0">
                <a:solidFill>
                  <a:schemeClr val="tx2"/>
                </a:solidFill>
              </a:rPr>
              <a:t>1. XX</a:t>
            </a:r>
          </a:p>
          <a:p>
            <a:pPr>
              <a:lnSpc>
                <a:spcPts val="900"/>
              </a:lnSpc>
            </a:pPr>
            <a:r>
              <a:rPr lang="en-US" altLang="zh-CN" sz="1100" b="1" dirty="0">
                <a:solidFill>
                  <a:schemeClr val="tx2"/>
                </a:solidFill>
              </a:rPr>
              <a:t>2. XX</a:t>
            </a:r>
          </a:p>
          <a:p>
            <a:pPr>
              <a:lnSpc>
                <a:spcPts val="900"/>
              </a:lnSpc>
            </a:pPr>
            <a:r>
              <a:rPr lang="en-US" altLang="zh-CN" sz="1100" b="1" dirty="0">
                <a:solidFill>
                  <a:schemeClr val="tx2"/>
                </a:solidFill>
              </a:rPr>
              <a:t>3. XX</a:t>
            </a:r>
          </a:p>
          <a:p>
            <a:pPr>
              <a:lnSpc>
                <a:spcPts val="900"/>
              </a:lnSpc>
            </a:pPr>
            <a:r>
              <a:rPr lang="en-US" altLang="zh-CN" sz="1100" b="1" dirty="0">
                <a:solidFill>
                  <a:schemeClr val="tx2"/>
                </a:solidFill>
              </a:rPr>
              <a:t>……</a:t>
            </a:r>
            <a:endParaRPr lang="zh-CN" altLang="en-US" sz="1100" b="1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69590" y="262833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不推荐原因？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3912834" y="4400560"/>
            <a:ext cx="314280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4572008"/>
            <a:ext cx="5857916" cy="180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7852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624" y="274638"/>
            <a:ext cx="6000792" cy="5111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微软雅黑"/>
              </a:rPr>
              <a:t>移网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18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年第一季度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微软雅黑"/>
              </a:rPr>
              <a:t>各省成功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样本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cs typeface="微软雅黑"/>
              </a:rPr>
              <a:t>——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按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微软雅黑"/>
              </a:rPr>
              <a:t>运营商</a:t>
            </a:r>
          </a:p>
        </p:txBody>
      </p:sp>
      <p:graphicFrame>
        <p:nvGraphicFramePr>
          <p:cNvPr id="9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92834"/>
              </p:ext>
            </p:extLst>
          </p:nvPr>
        </p:nvGraphicFramePr>
        <p:xfrm>
          <a:off x="533903" y="1074426"/>
          <a:ext cx="3924300" cy="560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454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省分</a:t>
                      </a:r>
                      <a:endParaRPr lang="zh-CN" altLang="en-US" sz="11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联通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移动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电信</a:t>
                      </a:r>
                      <a:endParaRPr lang="en-US" altLang="zh-CN" sz="11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dirty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小计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安徽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2688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2204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2204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7096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北京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2605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1200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1200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5005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福建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1266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1266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4282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甘肃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2052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1798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1798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5648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广东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4250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2982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2982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10214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广西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1932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1932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6314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5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贵州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1652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1252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1252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4156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5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海南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1416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1106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1106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3628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5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河北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2648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1622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1622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5892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5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河南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4252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2640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2505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9397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5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黑龙江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2274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1736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1736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5746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15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湖北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2806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1960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1960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6726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15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湖南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3250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2044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2044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7338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15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吉林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1266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1266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4329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15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江苏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2710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1838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1838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6386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15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江西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1450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1450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4625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graphicFrame>
        <p:nvGraphicFramePr>
          <p:cNvPr id="10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806674"/>
              </p:ext>
            </p:extLst>
          </p:nvPr>
        </p:nvGraphicFramePr>
        <p:xfrm>
          <a:off x="4771345" y="1074241"/>
          <a:ext cx="3924300" cy="560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454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省分</a:t>
                      </a:r>
                      <a:endParaRPr lang="zh-CN" altLang="en-US" sz="11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联通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latin typeface="微软雅黑" pitchFamily="34" charset="-122"/>
                          <a:ea typeface="微软雅黑" pitchFamily="34" charset="-122"/>
                        </a:rPr>
                        <a:t>移动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latin typeface="微软雅黑" pitchFamily="34" charset="-122"/>
                          <a:ea typeface="微软雅黑" pitchFamily="34" charset="-122"/>
                        </a:rPr>
                        <a:t>电信</a:t>
                      </a:r>
                      <a:endParaRPr lang="en-US" altLang="zh-CN" sz="11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dirty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小计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辽宁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2795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1946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1946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6687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内蒙古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2372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1642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1642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5656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宁夏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899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694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694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2287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青海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878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878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2763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山东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4100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2520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2520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9140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山西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2452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1594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1594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5640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5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陕西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1953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1395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1395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4743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5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上海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2599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1200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1200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4999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5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四川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3252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2750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2750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8752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5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天津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2612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1200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1200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5012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5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西藏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376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376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1192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15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新疆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2350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1950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1950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15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云南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1827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1638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1638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5103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15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浙江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2300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1566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1566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5432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15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重庆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2589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1200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1200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4989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1598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全国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73872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50845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50710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175427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61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623" y="274638"/>
            <a:ext cx="8306963" cy="5111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微软雅黑"/>
              </a:rPr>
              <a:t>移网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18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年第一季度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微软雅黑"/>
              </a:rPr>
              <a:t>各省成功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样本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——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网络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微软雅黑"/>
              </a:rPr>
              <a:t>、业务、服务</a:t>
            </a:r>
          </a:p>
        </p:txBody>
      </p:sp>
      <p:graphicFrame>
        <p:nvGraphicFramePr>
          <p:cNvPr id="7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30154"/>
              </p:ext>
            </p:extLst>
          </p:nvPr>
        </p:nvGraphicFramePr>
        <p:xfrm>
          <a:off x="484613" y="1092529"/>
          <a:ext cx="3921825" cy="561307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843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43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43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43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43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465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省分</a:t>
                      </a:r>
                      <a:endParaRPr lang="zh-CN" altLang="en-US" sz="11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latin typeface="微软雅黑" pitchFamily="34" charset="-122"/>
                          <a:ea typeface="微软雅黑" pitchFamily="34" charset="-122"/>
                        </a:rPr>
                        <a:t>网络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业务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服务</a:t>
                      </a:r>
                      <a:endParaRPr lang="en-US" altLang="zh-CN" sz="11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dirty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小计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6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安徽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1923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1289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944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4156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6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北京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1930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1229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975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4134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6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福建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1206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821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653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2680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6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甘肃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1544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968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682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3194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6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广东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3129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1968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1354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6451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6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广西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1902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1045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667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3614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6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贵州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1256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676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560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2492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6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海南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1036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663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535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2234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6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河北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1918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1102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1047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4067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6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河南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2887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2007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1253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6147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6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黑龙江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1781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1003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772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3556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16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湖北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2032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1238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1007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4277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16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湖南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2376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1438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951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4765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16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吉林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1339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670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705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2714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16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江苏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1839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1329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844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16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江西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1276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749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505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2530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graphicFrame>
        <p:nvGraphicFramePr>
          <p:cNvPr id="8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77658"/>
              </p:ext>
            </p:extLst>
          </p:nvPr>
        </p:nvGraphicFramePr>
        <p:xfrm>
          <a:off x="4624388" y="1092529"/>
          <a:ext cx="3921825" cy="561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3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43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43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43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43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465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省分</a:t>
                      </a:r>
                      <a:endParaRPr lang="zh-CN" altLang="en-US" sz="11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</a:t>
                      </a:r>
                      <a:endParaRPr lang="en-US" altLang="zh-CN" sz="11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小计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6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辽宁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1965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1371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1059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4395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6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内蒙古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1753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1106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858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3717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6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宁夏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675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272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1347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6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青海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735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498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320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1553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6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山东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2753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1884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1288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5925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6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山西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1745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1160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826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3731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6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陕西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1409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811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580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2800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6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上海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1830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1167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836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3833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6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四川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2361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1337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964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4662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6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天津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1847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1180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915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3942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6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西藏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337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186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156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679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16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新疆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1764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1066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796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3626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16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云南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1390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748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2569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16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浙江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1619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1138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835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3592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16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重庆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1875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1175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738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3788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1665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全国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53432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33422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24328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111182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7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012562"/>
              </p:ext>
            </p:extLst>
          </p:nvPr>
        </p:nvGraphicFramePr>
        <p:xfrm>
          <a:off x="114119" y="991842"/>
          <a:ext cx="4464001" cy="542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9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55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8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8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57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729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5051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032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894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省分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联通</a:t>
                      </a:r>
                      <a:endParaRPr lang="en-US" altLang="zh-CN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综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</a:t>
                      </a:r>
                      <a:endParaRPr lang="en-US" altLang="zh-CN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对标移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对标电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自改善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18Q1-17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基准值）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差距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（平均）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山东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23.3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24.2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-21.8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-1.0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9.8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13.1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河南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16.8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12.4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-30.4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-16.0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-2.2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-3.1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内蒙古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15.0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9.6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-41.5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-11.8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11.6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13.8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山西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13.7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11.1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-47.7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-24.9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3.4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宁夏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12.8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9.0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-36.5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-27.4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20.0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15.6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天津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12.3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11.3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-16.4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-32.8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3.7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-0.7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青海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12.2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3.7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-36.5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-23.6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4.4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新疆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12.2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-5.4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-10.4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5.8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河北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10.3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13.1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-27.3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-26.5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15.3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17.8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辽宁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10.2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11.4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-29.1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-11.0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-7.6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海南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9.7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7.0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-16.8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-25.0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7.9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7.1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黑龙江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9.1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3.4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-46.7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-29.4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6.5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8.6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甘肃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8.9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-38.3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-24.2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湖南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-2.6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-68.8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-35.0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-3.5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-9.8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江苏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7.6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-38.2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-30.5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10.3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10.9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浙江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5.3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-42.7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-18.1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15.7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14.9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557240"/>
              </p:ext>
            </p:extLst>
          </p:nvPr>
        </p:nvGraphicFramePr>
        <p:xfrm>
          <a:off x="4556455" y="991842"/>
          <a:ext cx="4463999" cy="542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7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85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99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99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14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427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4515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989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省分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联通</a:t>
                      </a:r>
                      <a:endParaRPr lang="en-US" altLang="zh-CN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综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</a:t>
                      </a:r>
                      <a:endParaRPr lang="en-US" altLang="zh-CN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对标移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对标电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自改善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18Q1-17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基准值）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差距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（平均）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西藏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-2.7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-27.7 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-34.1 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-14.2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陕西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-6.3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-48.4 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-39.3 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-4.6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-2.3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云南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4.4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-11.5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-54.0 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-29.2 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9.2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吉林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-1.6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-54.0 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-36.9 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-2.0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北京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-5.4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-39.1 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-9.7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7.6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5.5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湖北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-6.1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-40.0 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-25.0 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4.4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-0.9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广东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-1.2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-8.4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-41.6 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-13.7 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-3.5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安徽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-2.3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-10.1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-60.8 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-48.1 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-4.3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-4.8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贵州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-4.8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-11.6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-39.3 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-25.8 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-1.0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上海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-4.8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-12.1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-32.2 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-14.6 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6.0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福建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-5.7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-7.5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-41.9 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-31.6 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9.5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7.0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四川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-7.9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-17.9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-41.2 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-45.8 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-6.3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-8.4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重庆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-9.1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-19.3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-55.9 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-43.0 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-5.9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广西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-11.1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-25.0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-56.7 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-49.4 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-13.6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-18.5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江西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-16.4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-31.1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-74.9 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-50.3 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-2.7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-1.8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988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itchFamily="34" charset="-122"/>
                          <a:ea typeface="微软雅黑" pitchFamily="34" charset="-122"/>
                        </a:rPr>
                        <a:t>全国</a:t>
                      </a:r>
                    </a:p>
                  </a:txBody>
                  <a:tcPr marT="21600" marB="216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21600" marB="216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-1.0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-40.5 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-26.3 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2.8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1376" y="281052"/>
            <a:ext cx="8426233" cy="5111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微软雅黑"/>
              </a:rPr>
              <a:t>移网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18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年第一季度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微软雅黑"/>
              </a:rPr>
              <a:t>专项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评价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——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31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微软雅黑"/>
              </a:rPr>
              <a:t>省</a:t>
            </a:r>
            <a:r>
              <a:rPr lang="zh-CN" altLang="en-US" sz="1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网络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cs typeface="微软雅黑"/>
              </a:rPr>
              <a:t>NPS-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微软雅黑"/>
              </a:rPr>
              <a:t>全网用户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6541" y="6526460"/>
            <a:ext cx="5599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en-US" sz="1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绿色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为对标差距表现较好，</a:t>
            </a:r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对标差距表现较差</a:t>
            </a:r>
          </a:p>
        </p:txBody>
      </p:sp>
    </p:spTree>
    <p:extLst>
      <p:ext uri="{BB962C8B-B14F-4D97-AF65-F5344CB8AC3E}">
        <p14:creationId xmlns:p14="http://schemas.microsoft.com/office/powerpoint/2010/main" val="26310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874283"/>
              </p:ext>
            </p:extLst>
          </p:nvPr>
        </p:nvGraphicFramePr>
        <p:xfrm>
          <a:off x="114119" y="991842"/>
          <a:ext cx="4464001" cy="542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9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55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8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8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57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729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5051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032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894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省分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联通</a:t>
                      </a:r>
                      <a:endParaRPr lang="en-US" altLang="zh-CN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综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</a:t>
                      </a:r>
                      <a:endParaRPr lang="en-US" altLang="zh-CN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对标移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B w="38100" cmpd="sng"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对标电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B w="38100" cmpd="sng"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自改善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18Q1-17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基准值）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B w="38100" cmpd="sng"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差距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（平均）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山东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23.3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31.4 </a:t>
                      </a:r>
                    </a:p>
                  </a:txBody>
                  <a:tcPr marL="6350" marR="6350" marT="6350" marB="0" anchor="ctr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44.9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-1.1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9.9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14.0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河南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16.8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32.2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46.9 </a:t>
                      </a:r>
                    </a:p>
                  </a:txBody>
                  <a:tcPr marL="6350" marR="6350" marT="6350" marB="0" anchor="ctr">
                    <a:lnT w="127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-8.4 </a:t>
                      </a:r>
                    </a:p>
                  </a:txBody>
                  <a:tcPr marL="6350" marR="6350" marT="6350" marB="0" anchor="ctr">
                    <a:lnT w="12700" cmpd="sng">
                      <a:noFill/>
                    </a:lnT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8.2 </a:t>
                      </a:r>
                    </a:p>
                  </a:txBody>
                  <a:tcPr marL="6350" marR="6350" marT="6350" marB="0" anchor="ctr">
                    <a:lnT w="12700" cmpd="sng">
                      <a:noFill/>
                    </a:lnT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6.0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内蒙古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15.0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36.4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40.4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15.2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18.6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20.9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山西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13.7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23.9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15.0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11.3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宁夏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12.8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25.5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31.0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11.1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-3.7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天津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12.3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26.0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48.8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19.4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18.8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青海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12.2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32.5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25.1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26.9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13.6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10.9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新疆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12.2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28.8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37.2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15.7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13.2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10.7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河北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10.3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12.6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15.8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-3.8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15.2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13.4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辽宁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10.2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19.1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27.6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-3.3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海南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9.7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17.0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10.3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-4.3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11.6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黑龙江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9.1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21.6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18.1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-3.0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14.5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20.0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甘肃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8.9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27.6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38.5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10.6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8.2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7.1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湖南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30.4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12.2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15.2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9.8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江苏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7.6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17.8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25.5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17.4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13.9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13.3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浙江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5.3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10.5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15.1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6.8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13.8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7.5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031764"/>
              </p:ext>
            </p:extLst>
          </p:nvPr>
        </p:nvGraphicFramePr>
        <p:xfrm>
          <a:off x="4556455" y="991842"/>
          <a:ext cx="4463999" cy="542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7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85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99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99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14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427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4515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989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省分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联通</a:t>
                      </a:r>
                      <a:endParaRPr lang="en-US" altLang="zh-CN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综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</a:t>
                      </a:r>
                      <a:endParaRPr lang="en-US" altLang="zh-CN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对标移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对标电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自改善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18Q1-17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基准值）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差距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（平均）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西藏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22.0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32.2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16.7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5.4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陕西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30.1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39.2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17.4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16.2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17.4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云南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4.4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45.7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37.4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19.9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32.6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31.7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吉林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20.4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20.4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-3.8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15.1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11.2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北京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9.2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24.2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22.2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13.3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20.2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湖北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12.5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24.7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12.6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18.9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15.2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广东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-1.2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6.9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7.5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13.4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-4.8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安徽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-2.3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16.6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9.9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15.3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12.7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贵州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-4.8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20.6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21.1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10.3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18.2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11.3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上海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-4.8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7.0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31.7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4.3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21.9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23.8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福建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-5.7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-1.1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15.8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四川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-7.9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10.3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25.1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7.8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重庆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-9.1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21.6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-4.1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12.6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广西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-11.1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10.2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16.2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-5.1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-3.4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江西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-16.4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5.3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15.2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-3.5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17.3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13.4 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988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全国</a:t>
                      </a:r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21600" marB="216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21600" marB="216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19.6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24.5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5.9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14.3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12.1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1376" y="274638"/>
            <a:ext cx="8590917" cy="5111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微软雅黑"/>
              </a:rPr>
              <a:t>移网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微软雅黑"/>
              </a:rPr>
              <a:t>17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微软雅黑"/>
              </a:rPr>
              <a:t>年第四季度专项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评价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——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31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微软雅黑"/>
              </a:rPr>
              <a:t>省</a:t>
            </a:r>
            <a:r>
              <a:rPr lang="zh-CN" altLang="en-US" sz="1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业务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cs typeface="微软雅黑"/>
              </a:rPr>
              <a:t>NPS—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微软雅黑"/>
              </a:rPr>
              <a:t>全网用户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6541" y="6514268"/>
            <a:ext cx="5599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en-US" sz="1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绿色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为对标差距表现较好，</a:t>
            </a:r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对标差距表现较差</a:t>
            </a:r>
          </a:p>
        </p:txBody>
      </p:sp>
    </p:spTree>
    <p:extLst>
      <p:ext uri="{BB962C8B-B14F-4D97-AF65-F5344CB8AC3E}">
        <p14:creationId xmlns:p14="http://schemas.microsoft.com/office/powerpoint/2010/main" val="200508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04483"/>
              </p:ext>
            </p:extLst>
          </p:nvPr>
        </p:nvGraphicFramePr>
        <p:xfrm>
          <a:off x="114119" y="991842"/>
          <a:ext cx="4463999" cy="542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55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8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8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57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729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5051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0328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894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省分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联通</a:t>
                      </a:r>
                      <a:endParaRPr lang="en-US" altLang="zh-CN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综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</a:t>
                      </a:r>
                      <a:endParaRPr lang="en-US" altLang="zh-CN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对标移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对标电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自改善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18Q1-17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基准值）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差距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（平均）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山东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23.3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28.9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-18.0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-9.9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-2.2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河南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16.8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24.9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-10.0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-5.1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-19.3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-3.6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内蒙古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15.0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50.3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-13.1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11.7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23.0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22.2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山西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13.7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27.2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-46.2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-10.4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2.9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宁夏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12.8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36.4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-22.9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13.2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13.1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天津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12.3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27.0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-5.6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-18.0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-4.3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-4.4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青海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12.2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33.4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-22.8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6.9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新疆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12.2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30.0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-20.6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-0.8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河北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10.3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32.0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-26.9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-6.0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13.5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13.8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辽宁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10.2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24.6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-25.9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2.9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-12.6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-1.9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海南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9.7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32.7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-35.1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-2.7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12.8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5.2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黑龙江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9.1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37.6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-20.6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11.7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甘肃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8.9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39.9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-3.9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5.4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7.7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湖南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32.7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-43.1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-10.1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-3.2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-4.8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江苏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7.6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30.8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-15.3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6.8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9.1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11.9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浙江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5.3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31.9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-8.0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12.1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10.7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8.8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51487"/>
              </p:ext>
            </p:extLst>
          </p:nvPr>
        </p:nvGraphicFramePr>
        <p:xfrm>
          <a:off x="4556455" y="991842"/>
          <a:ext cx="4464000" cy="542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6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85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99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99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142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426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4515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989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省分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联通</a:t>
                      </a:r>
                      <a:endParaRPr lang="en-US" altLang="zh-CN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综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</a:t>
                      </a:r>
                      <a:endParaRPr lang="en-US" altLang="zh-CN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对标移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对标电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自改善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18Q1-17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基准值）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差距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（平均）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西藏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46.8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6.9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44.0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2.9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17.1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陕西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14.5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-40.6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-13.2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云南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4.4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32.5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-27.0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11.5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8.8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12.7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吉林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15.9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-40.1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-29.8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5.6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5.8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北京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20.5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-18.9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6.8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8.5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湖北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26.9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-20.5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12.2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11.6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广东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-1.2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16.0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-33.8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13.5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安徽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-2.3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22.6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-32.7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-9.5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-7.3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-1.9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贵州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-4.8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13.9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-31.9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-14.7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9.8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上海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-4.8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14.8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-23.1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8.6 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福建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-5.7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8.1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-36.6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-13.7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12.5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6.3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四川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-7.9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17.1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-22.2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-9.1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-4.4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-5.1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重庆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-9.1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8.3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-33.3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-20.5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-9.1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-14.5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广西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-11.1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9.7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-28.7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-28.9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-7.0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-8.8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江西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-16.4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10.7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-44.5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-13.2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3.8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988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全国</a:t>
                      </a:r>
                    </a:p>
                  </a:txBody>
                  <a:tcPr marT="21600" marB="216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21600" marB="216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25.1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-25.6 </a:t>
                      </a:r>
                    </a:p>
                  </a:txBody>
                  <a:tcPr marL="6350" marR="6350" marT="635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-2.4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2.9 </a:t>
                      </a:r>
                    </a:p>
                  </a:txBody>
                  <a:tcPr marL="6350" marR="6350" marT="6350" marB="0" anchor="ctr">
                    <a:solidFill>
                      <a:srgbClr val="F2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1377" y="274638"/>
            <a:ext cx="8806070" cy="5111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微软雅黑"/>
              </a:rPr>
              <a:t>移网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微软雅黑"/>
              </a:rPr>
              <a:t>17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微软雅黑"/>
              </a:rPr>
              <a:t>年第四季度专项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评价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——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31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微软雅黑"/>
              </a:rPr>
              <a:t>省</a:t>
            </a:r>
            <a:r>
              <a:rPr lang="zh-CN" altLang="en-US" sz="1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服务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cs typeface="微软雅黑"/>
              </a:rPr>
              <a:t>NPS—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微软雅黑"/>
              </a:rPr>
              <a:t>全网用户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6541" y="6514268"/>
            <a:ext cx="5599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en-US" sz="1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绿色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为对标差距表现较好，</a:t>
            </a:r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对标差距表现较差</a:t>
            </a:r>
          </a:p>
        </p:txBody>
      </p:sp>
    </p:spTree>
    <p:extLst>
      <p:ext uri="{BB962C8B-B14F-4D97-AF65-F5344CB8AC3E}">
        <p14:creationId xmlns:p14="http://schemas.microsoft.com/office/powerpoint/2010/main" val="98326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347900" y="274638"/>
            <a:ext cx="9010446" cy="5111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微软雅黑"/>
              </a:rPr>
              <a:t>移网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18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年第一季度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微软雅黑"/>
              </a:rPr>
              <a:t>2I2C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微软雅黑"/>
              </a:rPr>
              <a:t>专题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——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cs typeface="微软雅黑"/>
              </a:rPr>
              <a:t>31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2I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微软雅黑"/>
              </a:rPr>
              <a:t>口碑和网络延伸分析</a:t>
            </a:r>
            <a:endParaRPr lang="zh-CN" altLang="en-US" sz="1800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28596" y="1135140"/>
          <a:ext cx="4000529" cy="5580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03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929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60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省分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3710" rtl="0" eaLnBrk="1" fontAlgn="ctr" latinLnBrk="0" hangingPunct="1"/>
                      <a:r>
                        <a:rPr lang="en-US" altLang="zh-CN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2I </a:t>
                      </a:r>
                      <a:r>
                        <a:rPr lang="zh-CN" altLang="en-US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与全省</a:t>
                      </a:r>
                      <a:r>
                        <a:rPr lang="en-US" altLang="zh-CN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NPS</a:t>
                      </a:r>
                      <a:r>
                        <a:rPr lang="zh-CN" altLang="en-US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差值</a:t>
                      </a:r>
                      <a:endParaRPr lang="en-US" altLang="zh-CN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3710" rtl="0" eaLnBrk="1" fontAlgn="ctr" latinLnBrk="0" hangingPunct="1"/>
                      <a:r>
                        <a:rPr lang="en-US" altLang="zh-CN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2I</a:t>
                      </a:r>
                      <a:r>
                        <a:rPr lang="zh-CN" altLang="en-US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网络与全省网络</a:t>
                      </a:r>
                      <a:endParaRPr lang="en-US" altLang="zh-CN" sz="12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3710" rtl="0" eaLnBrk="1" fontAlgn="ctr" latinLnBrk="0" hangingPunct="1"/>
                      <a:r>
                        <a:rPr lang="en-US" altLang="zh-CN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NPS</a:t>
                      </a:r>
                      <a:r>
                        <a:rPr lang="zh-CN" altLang="en-US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差值</a:t>
                      </a:r>
                      <a:endParaRPr lang="en-US" altLang="zh-CN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安徽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29" marR="6429" marT="642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92D050"/>
                          </a:solidFill>
                          <a:latin typeface="微软雅黑"/>
                        </a:rPr>
                        <a:t>20.7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92D050"/>
                          </a:solidFill>
                          <a:latin typeface="微软雅黑"/>
                        </a:rPr>
                        <a:t>18.9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北京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29" marR="6429" marT="6429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C0504D"/>
                          </a:solidFill>
                          <a:latin typeface="微软雅黑"/>
                        </a:rPr>
                        <a:t>-3.4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C0504D"/>
                          </a:solidFill>
                          <a:latin typeface="微软雅黑"/>
                        </a:rPr>
                        <a:t>-9.9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福建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29" marR="6429" marT="642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92D050"/>
                          </a:solidFill>
                          <a:latin typeface="微软雅黑"/>
                          <a:ea typeface="+mn-ea"/>
                          <a:cs typeface="+mn-cs"/>
                        </a:rPr>
                        <a:t>12.6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92D050"/>
                          </a:solidFill>
                          <a:latin typeface="微软雅黑"/>
                          <a:ea typeface="+mn-ea"/>
                          <a:cs typeface="+mn-cs"/>
                        </a:rPr>
                        <a:t>2.8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甘肃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29" marR="6429" marT="6429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2.1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-4.2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广东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29" marR="6429" marT="642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C0504D"/>
                          </a:solidFill>
                          <a:latin typeface="微软雅黑"/>
                          <a:ea typeface="+mn-ea"/>
                          <a:cs typeface="+mn-cs"/>
                        </a:rPr>
                        <a:t>-6.0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C0504D"/>
                          </a:solidFill>
                          <a:latin typeface="微软雅黑"/>
                          <a:ea typeface="+mn-ea"/>
                          <a:cs typeface="+mn-cs"/>
                        </a:rPr>
                        <a:t>-18.0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广西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29" marR="6429" marT="6429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92D050"/>
                          </a:solidFill>
                          <a:latin typeface="微软雅黑"/>
                          <a:ea typeface="+mn-ea"/>
                          <a:cs typeface="+mn-cs"/>
                        </a:rPr>
                        <a:t>9.7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92D050"/>
                          </a:solidFill>
                          <a:latin typeface="微软雅黑"/>
                          <a:ea typeface="+mn-ea"/>
                          <a:cs typeface="+mn-cs"/>
                        </a:rPr>
                        <a:t>7.4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贵州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29" marR="6429" marT="642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92D050"/>
                          </a:solidFill>
                          <a:latin typeface="微软雅黑"/>
                          <a:ea typeface="+mn-ea"/>
                          <a:cs typeface="+mn-cs"/>
                        </a:rPr>
                        <a:t>3.8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92D050"/>
                          </a:solidFill>
                          <a:latin typeface="微软雅黑"/>
                          <a:ea typeface="+mn-ea"/>
                          <a:cs typeface="+mn-cs"/>
                        </a:rPr>
                        <a:t>1.1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海南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29" marR="6429" marT="6429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92D050"/>
                          </a:solidFill>
                          <a:latin typeface="微软雅黑"/>
                          <a:ea typeface="+mn-ea"/>
                          <a:cs typeface="+mn-cs"/>
                        </a:rPr>
                        <a:t>13.2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92D050"/>
                          </a:solidFill>
                          <a:latin typeface="微软雅黑"/>
                          <a:ea typeface="+mn-ea"/>
                          <a:cs typeface="+mn-cs"/>
                        </a:rPr>
                        <a:t>11.5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河北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29" marR="6429" marT="642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92D050"/>
                          </a:solidFill>
                          <a:latin typeface="微软雅黑"/>
                          <a:ea typeface="+mn-ea"/>
                          <a:cs typeface="+mn-cs"/>
                        </a:rPr>
                        <a:t>6.0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92D050"/>
                          </a:solidFill>
                          <a:latin typeface="微软雅黑"/>
                          <a:ea typeface="+mn-ea"/>
                          <a:cs typeface="+mn-cs"/>
                        </a:rPr>
                        <a:t>5.6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河南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29" marR="6429" marT="6429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C0504D"/>
                          </a:solidFill>
                          <a:latin typeface="微软雅黑"/>
                          <a:ea typeface="+mn-ea"/>
                          <a:cs typeface="+mn-cs"/>
                        </a:rPr>
                        <a:t>-16.4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C0504D"/>
                          </a:solidFill>
                          <a:latin typeface="微软雅黑"/>
                          <a:ea typeface="+mn-ea"/>
                          <a:cs typeface="+mn-cs"/>
                        </a:rPr>
                        <a:t>-26.0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黑龙江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29" marR="6429" marT="642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C0504D"/>
                          </a:solidFill>
                          <a:latin typeface="微软雅黑"/>
                          <a:ea typeface="+mn-ea"/>
                          <a:cs typeface="+mn-cs"/>
                        </a:rPr>
                        <a:t>-10.2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C0504D"/>
                          </a:solidFill>
                          <a:latin typeface="微软雅黑"/>
                          <a:ea typeface="+mn-ea"/>
                          <a:cs typeface="+mn-cs"/>
                        </a:rPr>
                        <a:t>-17.3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湖北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29" marR="6429" marT="6429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92D050"/>
                          </a:solidFill>
                          <a:latin typeface="微软雅黑"/>
                          <a:ea typeface="+mn-ea"/>
                          <a:cs typeface="+mn-cs"/>
                        </a:rPr>
                        <a:t>5.4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92D050"/>
                          </a:solidFill>
                          <a:latin typeface="微软雅黑"/>
                          <a:ea typeface="+mn-ea"/>
                          <a:cs typeface="+mn-cs"/>
                        </a:rPr>
                        <a:t>0.4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湖南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29" marR="6429" marT="642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C0504D"/>
                          </a:solidFill>
                          <a:latin typeface="微软雅黑"/>
                          <a:ea typeface="+mn-ea"/>
                          <a:cs typeface="+mn-cs"/>
                        </a:rPr>
                        <a:t>-3.7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C0504D"/>
                          </a:solidFill>
                          <a:latin typeface="微软雅黑"/>
                          <a:ea typeface="+mn-ea"/>
                          <a:cs typeface="+mn-cs"/>
                        </a:rPr>
                        <a:t>-5.5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吉林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29" marR="6429" marT="6429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0.6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-9.0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江苏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29" marR="6429" marT="642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2.6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-11.5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江西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29" marR="6429" marT="6429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92D050"/>
                          </a:solidFill>
                          <a:latin typeface="微软雅黑"/>
                          <a:ea typeface="+mn-ea"/>
                          <a:cs typeface="+mn-cs"/>
                        </a:rPr>
                        <a:t>4.2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92D050"/>
                          </a:solidFill>
                          <a:latin typeface="微软雅黑"/>
                          <a:ea typeface="+mn-ea"/>
                          <a:cs typeface="+mn-cs"/>
                        </a:rPr>
                        <a:t>0.5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643438" y="1135139"/>
          <a:ext cx="4143404" cy="525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2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6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70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60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省分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3710" rtl="0" eaLnBrk="1" fontAlgn="ctr" latinLnBrk="0" hangingPunct="1"/>
                      <a:r>
                        <a:rPr lang="en-US" altLang="zh-CN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2I </a:t>
                      </a:r>
                      <a:r>
                        <a:rPr lang="zh-CN" altLang="en-US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与全省</a:t>
                      </a:r>
                      <a:r>
                        <a:rPr lang="en-US" altLang="zh-CN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NPS</a:t>
                      </a:r>
                      <a:r>
                        <a:rPr lang="zh-CN" altLang="en-US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差值</a:t>
                      </a:r>
                      <a:endParaRPr lang="en-US" altLang="zh-CN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3710" rtl="0" eaLnBrk="1" fontAlgn="ctr" latinLnBrk="0" hangingPunct="1"/>
                      <a:r>
                        <a:rPr lang="en-US" altLang="zh-CN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2I</a:t>
                      </a:r>
                      <a:r>
                        <a:rPr lang="zh-CN" altLang="en-US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网络与全省网络</a:t>
                      </a:r>
                      <a:endParaRPr lang="en-US" altLang="zh-CN" sz="12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3710" rtl="0" eaLnBrk="1" fontAlgn="ctr" latinLnBrk="0" hangingPunct="1"/>
                      <a:r>
                        <a:rPr lang="en-US" altLang="zh-CN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NPS</a:t>
                      </a:r>
                      <a:r>
                        <a:rPr lang="zh-CN" altLang="en-US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差值</a:t>
                      </a:r>
                      <a:endParaRPr lang="en-US" altLang="zh-CN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辽宁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29" marR="6429" marT="642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C0504D"/>
                          </a:solidFill>
                          <a:latin typeface="微软雅黑"/>
                          <a:ea typeface="+mn-ea"/>
                          <a:cs typeface="+mn-cs"/>
                        </a:rPr>
                        <a:t>-3.2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C0504D"/>
                          </a:solidFill>
                          <a:latin typeface="微软雅黑"/>
                          <a:ea typeface="+mn-ea"/>
                          <a:cs typeface="+mn-cs"/>
                        </a:rPr>
                        <a:t>-12.8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内蒙古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29" marR="6429" marT="6429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92D050"/>
                          </a:solidFill>
                          <a:latin typeface="微软雅黑"/>
                        </a:rPr>
                        <a:t>9.3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92D050"/>
                          </a:solidFill>
                          <a:latin typeface="微软雅黑"/>
                        </a:rPr>
                        <a:t>8.2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宁夏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29" marR="6429" marT="642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C0504D"/>
                          </a:solidFill>
                          <a:latin typeface="微软雅黑"/>
                          <a:ea typeface="+mn-ea"/>
                          <a:cs typeface="+mn-cs"/>
                        </a:rPr>
                        <a:t>-4.1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C0504D"/>
                          </a:solidFill>
                          <a:latin typeface="微软雅黑"/>
                          <a:ea typeface="+mn-ea"/>
                          <a:cs typeface="+mn-cs"/>
                        </a:rPr>
                        <a:t>-11.3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青海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29" marR="6429" marT="6429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0.4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-1.9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山东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29" marR="6429" marT="642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C0504D"/>
                          </a:solidFill>
                          <a:latin typeface="微软雅黑"/>
                          <a:ea typeface="+mn-ea"/>
                          <a:cs typeface="+mn-cs"/>
                        </a:rPr>
                        <a:t>-2.5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C0504D"/>
                          </a:solidFill>
                          <a:latin typeface="微软雅黑"/>
                          <a:ea typeface="+mn-ea"/>
                          <a:cs typeface="+mn-cs"/>
                        </a:rPr>
                        <a:t>-7.0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山西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29" marR="6429" marT="6429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C0504D"/>
                          </a:solidFill>
                          <a:latin typeface="微软雅黑"/>
                          <a:ea typeface="+mn-ea"/>
                          <a:cs typeface="+mn-cs"/>
                        </a:rPr>
                        <a:t>-9.3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C0504D"/>
                          </a:solidFill>
                          <a:latin typeface="微软雅黑"/>
                          <a:ea typeface="+mn-ea"/>
                          <a:cs typeface="+mn-cs"/>
                        </a:rPr>
                        <a:t>-17.9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陕西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29" marR="6429" marT="642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C0504D"/>
                          </a:solidFill>
                          <a:latin typeface="微软雅黑"/>
                          <a:ea typeface="+mn-ea"/>
                          <a:cs typeface="+mn-cs"/>
                        </a:rPr>
                        <a:t>-3.3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C0504D"/>
                          </a:solidFill>
                          <a:latin typeface="微软雅黑"/>
                          <a:ea typeface="+mn-ea"/>
                          <a:cs typeface="+mn-cs"/>
                        </a:rPr>
                        <a:t>-9.6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上海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29" marR="6429" marT="6429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9.0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-2.1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四川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29" marR="6429" marT="642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C0504D"/>
                          </a:solidFill>
                          <a:latin typeface="微软雅黑"/>
                          <a:ea typeface="+mn-ea"/>
                          <a:cs typeface="+mn-cs"/>
                        </a:rPr>
                        <a:t>-1.7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C0504D"/>
                          </a:solidFill>
                          <a:latin typeface="微软雅黑"/>
                          <a:ea typeface="+mn-ea"/>
                          <a:cs typeface="+mn-cs"/>
                        </a:rPr>
                        <a:t>-10.9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天津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29" marR="6429" marT="6429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92D050"/>
                          </a:solidFill>
                          <a:latin typeface="微软雅黑"/>
                          <a:ea typeface="+mn-ea"/>
                          <a:cs typeface="+mn-cs"/>
                        </a:rPr>
                        <a:t>6.1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92D050"/>
                          </a:solidFill>
                          <a:latin typeface="微软雅黑"/>
                          <a:ea typeface="+mn-ea"/>
                          <a:cs typeface="+mn-cs"/>
                        </a:rPr>
                        <a:t>4.2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西藏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29" marR="6429" marT="642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92D050"/>
                          </a:solidFill>
                          <a:latin typeface="微软雅黑"/>
                          <a:ea typeface="+mn-ea"/>
                          <a:cs typeface="+mn-cs"/>
                        </a:rPr>
                        <a:t>19.8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92D050"/>
                          </a:solidFill>
                          <a:latin typeface="微软雅黑"/>
                          <a:ea typeface="+mn-ea"/>
                          <a:cs typeface="+mn-cs"/>
                        </a:rPr>
                        <a:t>16.0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新疆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29" marR="6429" marT="6429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C0504D"/>
                          </a:solidFill>
                          <a:latin typeface="微软雅黑"/>
                          <a:ea typeface="+mn-ea"/>
                          <a:cs typeface="+mn-cs"/>
                        </a:rPr>
                        <a:t>-7.3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C0504D"/>
                          </a:solidFill>
                          <a:latin typeface="微软雅黑"/>
                          <a:ea typeface="+mn-ea"/>
                          <a:cs typeface="+mn-cs"/>
                        </a:rPr>
                        <a:t>-11.8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云南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29" marR="6429" marT="642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2.9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-1.8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浙江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29" marR="6429" marT="6429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92D050"/>
                          </a:solidFill>
                          <a:latin typeface="微软雅黑"/>
                          <a:ea typeface="+mn-ea"/>
                          <a:cs typeface="+mn-cs"/>
                        </a:rPr>
                        <a:t>12.0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92D050"/>
                          </a:solidFill>
                          <a:latin typeface="微软雅黑"/>
                          <a:ea typeface="+mn-ea"/>
                          <a:cs typeface="+mn-cs"/>
                        </a:rPr>
                        <a:t>10.9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重庆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29" marR="6429" marT="642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9.4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-2.1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06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8152710" y="2489945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50009" y="245476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综合评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价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50008" y="3406791"/>
            <a:ext cx="10054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专项评价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76604" y="5286388"/>
            <a:ext cx="988590" cy="480849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不同用户类型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NPS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专题分析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右大括号 22"/>
          <p:cNvSpPr/>
          <p:nvPr/>
        </p:nvSpPr>
        <p:spPr>
          <a:xfrm rot="5400000">
            <a:off x="3717444" y="1931502"/>
            <a:ext cx="285750" cy="6138269"/>
          </a:xfrm>
          <a:prstGeom prst="rightBrac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4799273" y="5286389"/>
            <a:ext cx="853822" cy="480849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老用户套餐</a:t>
            </a:r>
            <a:endParaRPr lang="en-US" altLang="zh-CN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专题分析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95075" y="4374638"/>
            <a:ext cx="10054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专题分析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10" y="1165239"/>
            <a:ext cx="913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本报告包括：集团及各省分公司的移网测评分析报告。（各省分到地市的测评报告单独下发各省）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5152" y="2857672"/>
            <a:ext cx="433107" cy="20621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移网测评分析报告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15152" y="2781419"/>
            <a:ext cx="433107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7329694" y="2476498"/>
            <a:ext cx="0" cy="4572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331289" y="3102909"/>
            <a:ext cx="0" cy="10144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7331289" y="4261931"/>
            <a:ext cx="0" cy="6969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标题 2"/>
          <p:cNvSpPr txBox="1">
            <a:spLocks/>
          </p:cNvSpPr>
          <p:nvPr/>
        </p:nvSpPr>
        <p:spPr bwMode="auto">
          <a:xfrm>
            <a:off x="345879" y="274638"/>
            <a:ext cx="600079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defTabSz="914400"/>
            <a:r>
              <a:rPr lang="zh-CN" altLang="en-US" dirty="0"/>
              <a:t>客户口碑</a:t>
            </a:r>
            <a:r>
              <a:rPr lang="en-US" altLang="zh-CN" dirty="0"/>
              <a:t>NPS</a:t>
            </a:r>
            <a:r>
              <a:rPr lang="zh-CN" altLang="en-US" dirty="0"/>
              <a:t>测量分析报告结构</a:t>
            </a:r>
          </a:p>
        </p:txBody>
      </p:sp>
      <p:sp>
        <p:nvSpPr>
          <p:cNvPr id="20" name="矩形 19"/>
          <p:cNvSpPr/>
          <p:nvPr/>
        </p:nvSpPr>
        <p:spPr>
          <a:xfrm>
            <a:off x="2000232" y="5286388"/>
            <a:ext cx="853822" cy="480849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2I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endParaRPr lang="en-US" altLang="zh-CN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专题分析</a:t>
            </a:r>
          </a:p>
        </p:txBody>
      </p:sp>
      <p:cxnSp>
        <p:nvCxnSpPr>
          <p:cNvPr id="29" name="直接箭头连接符 28"/>
          <p:cNvCxnSpPr>
            <a:stCxn id="21" idx="3"/>
            <a:endCxn id="24" idx="1"/>
          </p:cNvCxnSpPr>
          <p:nvPr/>
        </p:nvCxnSpPr>
        <p:spPr>
          <a:xfrm>
            <a:off x="4365194" y="5526813"/>
            <a:ext cx="434079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1"/>
            <a:endCxn id="20" idx="3"/>
          </p:cNvCxnSpPr>
          <p:nvPr/>
        </p:nvCxnSpPr>
        <p:spPr>
          <a:xfrm rot="10800000">
            <a:off x="2854054" y="5526813"/>
            <a:ext cx="522550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571744"/>
            <a:ext cx="5929354" cy="205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524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_TextBox"/>
          <p:cNvSpPr>
            <a:spLocks/>
          </p:cNvSpPr>
          <p:nvPr/>
        </p:nvSpPr>
        <p:spPr bwMode="gray">
          <a:xfrm>
            <a:off x="5029200" y="1855485"/>
            <a:ext cx="3826140" cy="473341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Clr>
                <a:srgbClr val="0033AB"/>
              </a:buClr>
              <a:buSzPct val="80000"/>
              <a:buFont typeface="Wingdings" pitchFamily="2" charset="2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73600" indent="-270000" algn="l" defTabSz="914400" rtl="0" eaLnBrk="1" latinLnBrk="0" hangingPunct="1">
              <a:spcBef>
                <a:spcPts val="720"/>
              </a:spcBef>
              <a:buClr>
                <a:srgbClr val="00337F"/>
              </a:buClr>
              <a:buSzPct val="80000"/>
              <a:buFont typeface="Wingdings" pitchFamily="2" charset="2"/>
              <a:buChar char="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269875" algn="l" defTabSz="914400" rtl="0" eaLnBrk="1" latinLnBrk="0" hangingPunct="1">
              <a:lnSpc>
                <a:spcPct val="100000"/>
              </a:lnSpc>
              <a:spcBef>
                <a:spcPts val="720"/>
              </a:spcBef>
              <a:buClr>
                <a:srgbClr val="00337F"/>
              </a:buClr>
              <a:buSzPct val="70000"/>
              <a:buFont typeface="Wingdings" pitchFamily="2" charset="2"/>
              <a:buChar char="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651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 Unicode MS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415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6pPr>
            <a:lvl7pPr marL="1260475" indent="-18097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7pPr>
            <a:lvl8pPr marL="1438275" indent="-18097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8pPr>
            <a:lvl9pPr marL="1625600" indent="-18732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9pPr>
          </a:lstStyle>
          <a:p>
            <a:pPr lvl="1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针对整体移动用户市场，全面覆盖三家运营商用户，各省联通样本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平均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2383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电信和移动省样本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平均分别为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1636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1641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。（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以上为各省运营商成功样本分布）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1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针对联通本网用户，覆盖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省共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358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个地市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每个地市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保证最低样本量，依据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纯语音用户和有流量用户配比，全面覆盖各星级用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户。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除以上配额设定之外，外呼规则均遵循随机调研的方式，由此产生的随机样本分布（以年龄为例）见左图，与整体市场情况相符。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T_TextBox"/>
          <p:cNvSpPr>
            <a:spLocks/>
          </p:cNvSpPr>
          <p:nvPr/>
        </p:nvSpPr>
        <p:spPr>
          <a:xfrm>
            <a:off x="287336" y="1496099"/>
            <a:ext cx="4523802" cy="35938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Clr>
                <a:srgbClr val="0033AB"/>
              </a:buClr>
              <a:buSzPct val="80000"/>
              <a:buFont typeface="Wingdings" pitchFamily="2" charset="2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73600" indent="-270000" algn="l" defTabSz="914400" rtl="0" eaLnBrk="1" latinLnBrk="0" hangingPunct="1">
              <a:spcBef>
                <a:spcPts val="720"/>
              </a:spcBef>
              <a:buClr>
                <a:srgbClr val="00337F"/>
              </a:buClr>
              <a:buSzPct val="80000"/>
              <a:buFont typeface="Wingdings" pitchFamily="2" charset="2"/>
              <a:buChar char="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269875" algn="l" defTabSz="914400" rtl="0" eaLnBrk="1" latinLnBrk="0" hangingPunct="1">
              <a:lnSpc>
                <a:spcPct val="100000"/>
              </a:lnSpc>
              <a:spcBef>
                <a:spcPts val="720"/>
              </a:spcBef>
              <a:buClr>
                <a:srgbClr val="00337F"/>
              </a:buClr>
              <a:buSzPct val="70000"/>
              <a:buFont typeface="Wingdings" pitchFamily="2" charset="2"/>
              <a:buChar char="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651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 Unicode MS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415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6pPr>
            <a:lvl7pPr marL="1260475" indent="-18097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7pPr>
            <a:lvl8pPr marL="1438275" indent="-18097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8pPr>
            <a:lvl9pPr marL="1625600" indent="-18732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样本配额</a:t>
            </a:r>
            <a:endParaRPr lang="en-US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T_TextBox"/>
          <p:cNvSpPr>
            <a:spLocks/>
          </p:cNvSpPr>
          <p:nvPr/>
        </p:nvSpPr>
        <p:spPr>
          <a:xfrm>
            <a:off x="5027744" y="1496099"/>
            <a:ext cx="3827596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Clr>
                <a:srgbClr val="0033AB"/>
              </a:buClr>
              <a:buSzPct val="80000"/>
              <a:buFont typeface="Wingdings" pitchFamily="2" charset="2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73600" indent="-270000" algn="l" defTabSz="914400" rtl="0" eaLnBrk="1" latinLnBrk="0" hangingPunct="1">
              <a:spcBef>
                <a:spcPts val="720"/>
              </a:spcBef>
              <a:buClr>
                <a:srgbClr val="00337F"/>
              </a:buClr>
              <a:buSzPct val="80000"/>
              <a:buFont typeface="Wingdings" pitchFamily="2" charset="2"/>
              <a:buChar char="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269875" algn="l" defTabSz="914400" rtl="0" eaLnBrk="1" latinLnBrk="0" hangingPunct="1">
              <a:lnSpc>
                <a:spcPct val="100000"/>
              </a:lnSpc>
              <a:spcBef>
                <a:spcPts val="720"/>
              </a:spcBef>
              <a:buClr>
                <a:srgbClr val="00337F"/>
              </a:buClr>
              <a:buSzPct val="70000"/>
              <a:buFont typeface="Wingdings" pitchFamily="2" charset="2"/>
              <a:buChar char="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651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 Unicode MS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415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6pPr>
            <a:lvl7pPr marL="1260475" indent="-18097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7pPr>
            <a:lvl8pPr marL="1438275" indent="-18097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8pPr>
            <a:lvl9pPr marL="1625600" indent="-18732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样本说明</a:t>
            </a:r>
            <a:endParaRPr lang="en-US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T_TextBox"/>
          <p:cNvSpPr>
            <a:spLocks/>
          </p:cNvSpPr>
          <p:nvPr/>
        </p:nvSpPr>
        <p:spPr bwMode="gray">
          <a:xfrm>
            <a:off x="287336" y="1860751"/>
            <a:ext cx="4513263" cy="472815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Clr>
                <a:srgbClr val="0033AB"/>
              </a:buClr>
              <a:buSzPct val="80000"/>
              <a:buFont typeface="Wingdings" pitchFamily="2" charset="2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73600" indent="-270000" algn="l" defTabSz="914400" rtl="0" eaLnBrk="1" latinLnBrk="0" hangingPunct="1">
              <a:spcBef>
                <a:spcPts val="720"/>
              </a:spcBef>
              <a:buClr>
                <a:srgbClr val="00337F"/>
              </a:buClr>
              <a:buSzPct val="80000"/>
              <a:buFont typeface="Wingdings" pitchFamily="2" charset="2"/>
              <a:buChar char="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269875" algn="l" defTabSz="914400" rtl="0" eaLnBrk="1" latinLnBrk="0" hangingPunct="1">
              <a:lnSpc>
                <a:spcPct val="100000"/>
              </a:lnSpc>
              <a:spcBef>
                <a:spcPts val="720"/>
              </a:spcBef>
              <a:buClr>
                <a:srgbClr val="00337F"/>
              </a:buClr>
              <a:buSzPct val="70000"/>
              <a:buFont typeface="Wingdings" pitchFamily="2" charset="2"/>
              <a:buChar char="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651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 Unicode MS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415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6pPr>
            <a:lvl7pPr marL="1260475" indent="-18097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7pPr>
            <a:lvl8pPr marL="1438275" indent="-18097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8pPr>
            <a:lvl9pPr marL="1625600" indent="-18732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9pPr>
          </a:lstStyle>
          <a:p>
            <a:pPr lvl="1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87339" y="4124999"/>
            <a:ext cx="4210048" cy="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2362200" y="2067601"/>
            <a:ext cx="0" cy="4419599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" name="Rounded Rectangle 18"/>
          <p:cNvSpPr/>
          <p:nvPr/>
        </p:nvSpPr>
        <p:spPr>
          <a:xfrm>
            <a:off x="1031478" y="1860751"/>
            <a:ext cx="2930922" cy="359248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整体移动用户市场，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N=17.54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ounded Rectangle 19"/>
          <p:cNvSpPr/>
          <p:nvPr/>
        </p:nvSpPr>
        <p:spPr>
          <a:xfrm>
            <a:off x="990600" y="4124999"/>
            <a:ext cx="2930922" cy="359248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联通移网用户，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N=7.39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3105" y="2013216"/>
            <a:ext cx="703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运营商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13147" y="2019202"/>
            <a:ext cx="559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55775" y="4224688"/>
            <a:ext cx="559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星级</a:t>
            </a:r>
          </a:p>
        </p:txBody>
      </p:sp>
      <p:sp>
        <p:nvSpPr>
          <p:cNvPr id="21" name="标题 2"/>
          <p:cNvSpPr txBox="1">
            <a:spLocks/>
          </p:cNvSpPr>
          <p:nvPr/>
        </p:nvSpPr>
        <p:spPr bwMode="auto">
          <a:xfrm>
            <a:off x="345879" y="274638"/>
            <a:ext cx="600079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defTabSz="914400"/>
            <a:r>
              <a:rPr lang="zh-CN" altLang="en-US" dirty="0"/>
              <a:t>移</a:t>
            </a:r>
            <a:r>
              <a:rPr lang="zh-CN" altLang="en-US" dirty="0" smtClean="0"/>
              <a:t>网</a:t>
            </a:r>
            <a:r>
              <a:rPr lang="en-US" altLang="zh-CN" dirty="0" smtClean="0"/>
              <a:t>18</a:t>
            </a:r>
            <a:r>
              <a:rPr lang="zh-CN" altLang="en-US" dirty="0" smtClean="0"/>
              <a:t>年第一季度</a:t>
            </a:r>
            <a:r>
              <a:rPr lang="en-US" altLang="zh-CN" dirty="0" smtClean="0"/>
              <a:t>NPS</a:t>
            </a:r>
            <a:r>
              <a:rPr lang="zh-CN" altLang="en-US" dirty="0"/>
              <a:t>报告样本分布</a:t>
            </a:r>
          </a:p>
        </p:txBody>
      </p:sp>
      <p:sp>
        <p:nvSpPr>
          <p:cNvPr id="25" name="内容占位符 1"/>
          <p:cNvSpPr>
            <a:spLocks noGrp="1"/>
          </p:cNvSpPr>
          <p:nvPr>
            <p:ph idx="1"/>
          </p:nvPr>
        </p:nvSpPr>
        <p:spPr>
          <a:xfrm>
            <a:off x="457200" y="961159"/>
            <a:ext cx="8686800" cy="612908"/>
          </a:xfrm>
        </p:spPr>
        <p:txBody>
          <a:bodyPr>
            <a:normAutofit/>
          </a:bodyPr>
          <a:lstStyle/>
          <a:p>
            <a:pPr marL="324000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覆盖整体移网用户，覆盖三家运营商，大样本数据测评，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样本基本做到对各类大网用户的均匀覆盖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4000">
              <a:lnSpc>
                <a:spcPct val="130000"/>
              </a:lnSpc>
              <a:spcBef>
                <a:spcPts val="0"/>
              </a:spcBef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Chart 4"/>
          <p:cNvGraphicFramePr/>
          <p:nvPr>
            <p:extLst>
              <p:ext uri="{D42A27DB-BD31-4B8C-83A1-F6EECF244321}">
                <p14:modId xmlns:p14="http://schemas.microsoft.com/office/powerpoint/2010/main" val="4197351125"/>
              </p:ext>
            </p:extLst>
          </p:nvPr>
        </p:nvGraphicFramePr>
        <p:xfrm>
          <a:off x="136138" y="2211939"/>
          <a:ext cx="2256430" cy="1913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4"/>
          <p:cNvGraphicFramePr/>
          <p:nvPr>
            <p:extLst>
              <p:ext uri="{D42A27DB-BD31-4B8C-83A1-F6EECF244321}">
                <p14:modId xmlns:p14="http://schemas.microsoft.com/office/powerpoint/2010/main" val="1777650058"/>
              </p:ext>
            </p:extLst>
          </p:nvPr>
        </p:nvGraphicFramePr>
        <p:xfrm>
          <a:off x="1645844" y="2024334"/>
          <a:ext cx="3581400" cy="2138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1893688316"/>
              </p:ext>
            </p:extLst>
          </p:nvPr>
        </p:nvGraphicFramePr>
        <p:xfrm>
          <a:off x="2590604" y="4388342"/>
          <a:ext cx="2743594" cy="2104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34124" y="6611803"/>
            <a:ext cx="77669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备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注：联通移网各用户类型调研比例根据上一季度末出账用户数实时更新；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有流量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用户比例逐期增高。</a:t>
            </a:r>
            <a:endParaRPr lang="en-US" altLang="zh-CN" sz="9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6" name="图表 25"/>
          <p:cNvGraphicFramePr/>
          <p:nvPr>
            <p:extLst>
              <p:ext uri="{D42A27DB-BD31-4B8C-83A1-F6EECF244321}">
                <p14:modId xmlns:p14="http://schemas.microsoft.com/office/powerpoint/2010/main" val="2987351937"/>
              </p:ext>
            </p:extLst>
          </p:nvPr>
        </p:nvGraphicFramePr>
        <p:xfrm>
          <a:off x="0" y="4572008"/>
          <a:ext cx="2214546" cy="2285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428596" y="6072206"/>
          <a:ext cx="1785951" cy="500066"/>
        </p:xfrm>
        <a:graphic>
          <a:graphicData uri="http://schemas.openxmlformats.org/drawingml/2006/table">
            <a:tbl>
              <a:tblPr/>
              <a:tblGrid>
                <a:gridCol w="5953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53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53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纯语音用户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有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流量</a:t>
                      </a:r>
                      <a:endParaRPr lang="en-US" altLang="zh-CN" sz="9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G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用户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有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流量</a:t>
                      </a:r>
                      <a:endParaRPr lang="en-US" altLang="zh-CN" sz="9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非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4G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用户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928662" y="4685880"/>
            <a:ext cx="1000132" cy="131488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2697162" y="6215082"/>
          <a:ext cx="1446210" cy="357190"/>
        </p:xfrm>
        <a:graphic>
          <a:graphicData uri="http://schemas.openxmlformats.org/drawingml/2006/table">
            <a:tbl>
              <a:tblPr/>
              <a:tblGrid>
                <a:gridCol w="7231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1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联通各类用户数量实际占比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调研样本量</a:t>
                      </a:r>
                      <a:endParaRPr lang="en-US" altLang="zh-CN" sz="9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占比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32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78968" y="1873951"/>
            <a:ext cx="5246454" cy="465490"/>
            <a:chOff x="700804" y="897403"/>
            <a:chExt cx="7628467" cy="397934"/>
          </a:xfrm>
          <a:solidFill>
            <a:srgbClr val="009DD9"/>
          </a:solidFill>
        </p:grpSpPr>
        <p:sp>
          <p:nvSpPr>
            <p:cNvPr id="7" name="Rectangle 6"/>
            <p:cNvSpPr/>
            <p:nvPr/>
          </p:nvSpPr>
          <p:spPr>
            <a:xfrm>
              <a:off x="700804" y="897402"/>
              <a:ext cx="7628467" cy="39793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108000" tIns="108000" rIns="108000" bIns="108000" rtlCol="0" anchor="ctr" anchorCtr="0">
              <a:noAutofit/>
            </a:bodyPr>
            <a:lstStyle/>
            <a:p>
              <a:pPr defTabSz="914400">
                <a:spcBef>
                  <a:spcPts val="50"/>
                </a:spcBef>
                <a:buClr>
                  <a:srgbClr val="0033AB"/>
                </a:buClr>
                <a:buSzPct val="80000"/>
                <a:buFont typeface="Wingdings" pitchFamily="2" charset="2"/>
                <a:buNone/>
              </a:pP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47775" y="914748"/>
              <a:ext cx="5984465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vert="horz" lIns="108000" tIns="108000" rIns="108000" bIns="108000" rtlCol="0" anchor="ctr" anchorCtr="0">
              <a:noAutofit/>
            </a:bodyPr>
            <a:lstStyle/>
            <a:p>
              <a:pPr defTabSz="914400">
                <a:spcBef>
                  <a:spcPts val="50"/>
                </a:spcBef>
                <a:buClr>
                  <a:srgbClr val="0033AB"/>
                </a:buClr>
                <a:buSzPct val="80000"/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工作方法及样本分布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659" y="1804319"/>
            <a:ext cx="510258" cy="980592"/>
          </a:xfrm>
          <a:prstGeom prst="rect">
            <a:avLst/>
          </a:prstGeom>
          <a:solidFill>
            <a:srgbClr val="0099FF"/>
          </a:solidFill>
          <a:ln>
            <a:solidFill>
              <a:schemeClr val="accent1"/>
            </a:solidFill>
          </a:ln>
        </p:spPr>
      </p:pic>
      <p:sp>
        <p:nvSpPr>
          <p:cNvPr id="22" name="标题 2"/>
          <p:cNvSpPr txBox="1">
            <a:spLocks/>
          </p:cNvSpPr>
          <p:nvPr/>
        </p:nvSpPr>
        <p:spPr bwMode="auto">
          <a:xfrm>
            <a:off x="345879" y="274638"/>
            <a:ext cx="600079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defTabSz="914400"/>
            <a:r>
              <a:rPr lang="zh-CN" altLang="en-US" dirty="0"/>
              <a:t>目  录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078968" y="2745768"/>
            <a:ext cx="5246454" cy="465490"/>
            <a:chOff x="700804" y="897402"/>
            <a:chExt cx="7628467" cy="397934"/>
          </a:xfrm>
          <a:noFill/>
        </p:grpSpPr>
        <p:sp>
          <p:nvSpPr>
            <p:cNvPr id="23" name="Rectangle 22"/>
            <p:cNvSpPr/>
            <p:nvPr/>
          </p:nvSpPr>
          <p:spPr>
            <a:xfrm>
              <a:off x="700804" y="897402"/>
              <a:ext cx="7628467" cy="39793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47775" y="914748"/>
              <a:ext cx="5984465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108000" tIns="108000" rIns="108000" bIns="108000" rtlCol="0" anchor="ctr" anchorCtr="0">
              <a:noAutofit/>
            </a:bodyPr>
            <a:lstStyle/>
            <a:p>
              <a:pPr defTabSz="914400">
                <a:spcBef>
                  <a:spcPts val="50"/>
                </a:spcBef>
                <a:buClr>
                  <a:srgbClr val="0033AB"/>
                </a:buClr>
                <a:buSzPct val="80000"/>
              </a:pPr>
              <a:r>
                <a:rPr lang="zh-CN" alt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综合评价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78968" y="3617585"/>
            <a:ext cx="5246454" cy="465490"/>
            <a:chOff x="700804" y="897402"/>
            <a:chExt cx="7628467" cy="397934"/>
          </a:xfrm>
          <a:noFill/>
        </p:grpSpPr>
        <p:sp>
          <p:nvSpPr>
            <p:cNvPr id="26" name="Rectangle 25"/>
            <p:cNvSpPr/>
            <p:nvPr/>
          </p:nvSpPr>
          <p:spPr>
            <a:xfrm>
              <a:off x="700804" y="897402"/>
              <a:ext cx="7628467" cy="39793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47775" y="914748"/>
              <a:ext cx="598446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108000" tIns="108000" rIns="108000" bIns="108000" rtlCol="0" anchor="ctr" anchorCtr="0">
              <a:noAutofit/>
            </a:bodyPr>
            <a:lstStyle/>
            <a:p>
              <a:pPr defTabSz="914400">
                <a:spcBef>
                  <a:spcPts val="50"/>
                </a:spcBef>
                <a:buClr>
                  <a:srgbClr val="0033AB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专项评价</a:t>
              </a:r>
            </a:p>
          </p:txBody>
        </p:sp>
      </p:grpSp>
      <p:grpSp>
        <p:nvGrpSpPr>
          <p:cNvPr id="15" name="Group 24"/>
          <p:cNvGrpSpPr/>
          <p:nvPr/>
        </p:nvGrpSpPr>
        <p:grpSpPr>
          <a:xfrm>
            <a:off x="2080228" y="4623926"/>
            <a:ext cx="5246454" cy="465490"/>
            <a:chOff x="700804" y="897402"/>
            <a:chExt cx="7628467" cy="397934"/>
          </a:xfrm>
          <a:noFill/>
        </p:grpSpPr>
        <p:sp>
          <p:nvSpPr>
            <p:cNvPr id="16" name="Rectangle 25"/>
            <p:cNvSpPr/>
            <p:nvPr/>
          </p:nvSpPr>
          <p:spPr>
            <a:xfrm>
              <a:off x="700804" y="897402"/>
              <a:ext cx="7628467" cy="39793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26"/>
            <p:cNvSpPr/>
            <p:nvPr/>
          </p:nvSpPr>
          <p:spPr>
            <a:xfrm>
              <a:off x="747775" y="914748"/>
              <a:ext cx="598446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108000" tIns="108000" rIns="108000" bIns="108000" rtlCol="0" anchor="ctr" anchorCtr="0">
              <a:noAutofit/>
            </a:bodyPr>
            <a:lstStyle/>
            <a:p>
              <a:pPr defTabSz="914400">
                <a:spcBef>
                  <a:spcPts val="50"/>
                </a:spcBef>
                <a:buClr>
                  <a:srgbClr val="0033AB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专题分析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45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60367" y="928670"/>
            <a:ext cx="263037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关键指标定义</a:t>
            </a:r>
            <a:endParaRPr lang="en-US" sz="1600" b="1" u="sng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34" y="3828009"/>
            <a:ext cx="7766900" cy="14157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lvl="0" indent="-28575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有流量用户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个月内平均每月产生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10M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以上流量的用户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有流量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：过去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天内使用过联通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网络的有流量用户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有流量非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：过去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天内未使用过联通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网络的有流量用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语音用户：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非有流量用户且非“三无用户”、当月出账非欠费停机的用户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58095" y="1272046"/>
            <a:ext cx="781432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7572396" y="1214594"/>
            <a:ext cx="900408" cy="305127"/>
            <a:chOff x="9815120" y="4664439"/>
            <a:chExt cx="1200544" cy="305126"/>
          </a:xfrm>
          <a:solidFill>
            <a:srgbClr val="C00000"/>
          </a:solidFill>
        </p:grpSpPr>
        <p:sp>
          <p:nvSpPr>
            <p:cNvPr id="15" name="Rectangle 14"/>
            <p:cNvSpPr/>
            <p:nvPr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45"/>
            <p:cNvSpPr/>
            <p:nvPr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0 w 1200544"/>
                <a:gd name="connsiteY2" fmla="*/ 106726 h 106726"/>
                <a:gd name="connsiteX3" fmla="*/ 0 w 1200544"/>
                <a:gd name="connsiteY3" fmla="*/ 0 h 1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60367" y="5390151"/>
            <a:ext cx="253361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u="sng" dirty="0">
                <a:solidFill>
                  <a:srgbClr val="C00000"/>
                </a:solidFill>
              </a:rPr>
              <a:t>其它</a:t>
            </a:r>
            <a:endParaRPr lang="en-US" altLang="zh-CN" u="sng" dirty="0">
              <a:solidFill>
                <a:srgbClr val="C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43230" y="5697291"/>
            <a:ext cx="781432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2"/>
          <p:cNvSpPr txBox="1">
            <a:spLocks/>
          </p:cNvSpPr>
          <p:nvPr/>
        </p:nvSpPr>
        <p:spPr bwMode="auto">
          <a:xfrm>
            <a:off x="345879" y="274638"/>
            <a:ext cx="600079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defTabSz="914400"/>
            <a:r>
              <a:rPr lang="zh-CN" altLang="en-US" dirty="0"/>
              <a:t>报告阅读说明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60367" y="3722490"/>
            <a:ext cx="781432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2305" y="1244046"/>
            <a:ext cx="7883533" cy="200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spcBef>
                <a:spcPts val="300"/>
              </a:spcBef>
              <a:buFont typeface="Wingdings" pitchFamily="2" charset="2"/>
              <a:buChar char="Ø"/>
            </a:pP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NPS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度量“客户向他人推荐某品牌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服务倾向”的指标，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计算公式为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（推荐者人数 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贬损者人数）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总样本人数。</a:t>
            </a:r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spcBef>
                <a:spcPts val="300"/>
              </a:spcBef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提及率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300"/>
              </a:spcBef>
              <a:buFont typeface="Wingdings" pitchFamily="2" charset="2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级指标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网络、业务、服务的提及率是指提及该部分选项的用户人数占总样本人数的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比例；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300"/>
              </a:spcBef>
              <a:buFont typeface="Wingdings" pitchFamily="2" charset="2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级指标提及率是指提及具体选项的用户人数占所属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级指标的用户人数的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比例；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300"/>
              </a:spcBef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年平均值（</a:t>
            </a:r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AVG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指四个季度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NPS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的算术平均值；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300"/>
              </a:spcBef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年考核基准值：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年前三季度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NPS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的算数平均值。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0367" y="3389887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用户分类定义</a:t>
            </a:r>
            <a:endParaRPr lang="en-US" altLang="zh-CN" sz="1600" b="1" u="sng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0034" y="5814897"/>
            <a:ext cx="7766900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时间标注规则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AVG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代表平均值，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基准值代表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年考核基准值；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基准值代表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年考核基准值；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17Q1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年一季度；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17Q2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年二季度；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17Q3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年三季度；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17Q4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年四季度；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18Q1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年一季度。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13"/>
          <p:cNvGrpSpPr/>
          <p:nvPr/>
        </p:nvGrpSpPr>
        <p:grpSpPr>
          <a:xfrm>
            <a:off x="7573138" y="3688111"/>
            <a:ext cx="900408" cy="305127"/>
            <a:chOff x="9815120" y="4664439"/>
            <a:chExt cx="1200544" cy="305126"/>
          </a:xfrm>
          <a:solidFill>
            <a:srgbClr val="C00000"/>
          </a:solidFill>
        </p:grpSpPr>
        <p:sp>
          <p:nvSpPr>
            <p:cNvPr id="31" name="Rectangle 14"/>
            <p:cNvSpPr/>
            <p:nvPr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45"/>
            <p:cNvSpPr/>
            <p:nvPr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0 w 1200544"/>
                <a:gd name="connsiteY2" fmla="*/ 106726 h 106726"/>
                <a:gd name="connsiteX3" fmla="*/ 0 w 1200544"/>
                <a:gd name="connsiteY3" fmla="*/ 0 h 1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13"/>
          <p:cNvGrpSpPr/>
          <p:nvPr/>
        </p:nvGrpSpPr>
        <p:grpSpPr>
          <a:xfrm>
            <a:off x="7573138" y="5673861"/>
            <a:ext cx="900408" cy="305127"/>
            <a:chOff x="9815120" y="4664439"/>
            <a:chExt cx="1200544" cy="305126"/>
          </a:xfrm>
          <a:solidFill>
            <a:srgbClr val="C00000"/>
          </a:solidFill>
        </p:grpSpPr>
        <p:sp>
          <p:nvSpPr>
            <p:cNvPr id="34" name="Rectangle 14"/>
            <p:cNvSpPr/>
            <p:nvPr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45"/>
            <p:cNvSpPr/>
            <p:nvPr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0 w 1200544"/>
                <a:gd name="connsiteY2" fmla="*/ 106726 h 106726"/>
                <a:gd name="connsiteX3" fmla="*/ 0 w 1200544"/>
                <a:gd name="connsiteY3" fmla="*/ 0 h 1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38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2"/>
          <p:cNvSpPr txBox="1">
            <a:spLocks/>
          </p:cNvSpPr>
          <p:nvPr/>
        </p:nvSpPr>
        <p:spPr bwMode="auto">
          <a:xfrm>
            <a:off x="345879" y="274638"/>
            <a:ext cx="600079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defTabSz="914400"/>
            <a:r>
              <a:rPr lang="zh-CN" altLang="en-US" dirty="0"/>
              <a:t>移</a:t>
            </a:r>
            <a:r>
              <a:rPr lang="zh-CN" altLang="en-US" dirty="0" smtClean="0"/>
              <a:t>网</a:t>
            </a:r>
            <a:r>
              <a:rPr lang="en-US" altLang="zh-CN" dirty="0" smtClean="0"/>
              <a:t>18</a:t>
            </a:r>
            <a:r>
              <a:rPr lang="zh-CN" altLang="en-US" dirty="0" smtClean="0"/>
              <a:t>年第一季度综</a:t>
            </a:r>
            <a:r>
              <a:rPr lang="zh-CN" altLang="en-US" dirty="0"/>
              <a:t>合评价</a:t>
            </a:r>
            <a:r>
              <a:rPr lang="en-US" altLang="zh-CN" sz="1800" dirty="0"/>
              <a:t>—</a:t>
            </a:r>
            <a:r>
              <a:rPr lang="zh-CN" altLang="en-US" sz="1800" dirty="0"/>
              <a:t>全国总体</a:t>
            </a:r>
            <a:endParaRPr lang="zh-CN" altLang="en-US" dirty="0"/>
          </a:p>
        </p:txBody>
      </p:sp>
      <p:sp>
        <p:nvSpPr>
          <p:cNvPr id="32" name="Rectangle 11"/>
          <p:cNvSpPr/>
          <p:nvPr/>
        </p:nvSpPr>
        <p:spPr>
          <a:xfrm>
            <a:off x="241935" y="2200487"/>
            <a:ext cx="8699955" cy="4392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28" name="OT_TextBox"/>
          <p:cNvSpPr>
            <a:spLocks/>
          </p:cNvSpPr>
          <p:nvPr/>
        </p:nvSpPr>
        <p:spPr>
          <a:xfrm>
            <a:off x="3489942" y="1988840"/>
            <a:ext cx="1920803" cy="3593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vert="horz" lIns="108000" tIns="108000" rIns="108000" bIns="10800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Clr>
                <a:srgbClr val="0033AB"/>
              </a:buClr>
              <a:buSzPct val="80000"/>
              <a:buFont typeface="Wingdings" pitchFamily="2" charset="2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73600" indent="-270000" algn="l" defTabSz="914400" rtl="0" eaLnBrk="1" latinLnBrk="0" hangingPunct="1">
              <a:spcBef>
                <a:spcPts val="720"/>
              </a:spcBef>
              <a:buClr>
                <a:srgbClr val="00337F"/>
              </a:buClr>
              <a:buSzPct val="80000"/>
              <a:buFont typeface="Wingdings" pitchFamily="2" charset="2"/>
              <a:buChar char="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269875" algn="l" defTabSz="914400" rtl="0" eaLnBrk="1" latinLnBrk="0" hangingPunct="1">
              <a:lnSpc>
                <a:spcPct val="100000"/>
              </a:lnSpc>
              <a:spcBef>
                <a:spcPts val="720"/>
              </a:spcBef>
              <a:buClr>
                <a:srgbClr val="00337F"/>
              </a:buClr>
              <a:buSzPct val="70000"/>
              <a:buFont typeface="Wingdings" pitchFamily="2" charset="2"/>
              <a:buChar char="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651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 Unicode MS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415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6pPr>
            <a:lvl7pPr marL="1260475" indent="-18097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7pPr>
            <a:lvl8pPr marL="1438275" indent="-18097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8pPr>
            <a:lvl9pPr marL="1625600" indent="-18732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9pPr>
          </a:lstStyle>
          <a:p>
            <a:pPr algn="ctr"/>
            <a:r>
              <a:rPr lang="en-US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NPS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综合评价</a:t>
            </a:r>
            <a:endParaRPr lang="en-US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1685285608"/>
              </p:ext>
            </p:extLst>
          </p:nvPr>
        </p:nvGraphicFramePr>
        <p:xfrm>
          <a:off x="1059222" y="3048920"/>
          <a:ext cx="4412741" cy="336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1060146971"/>
              </p:ext>
            </p:extLst>
          </p:nvPr>
        </p:nvGraphicFramePr>
        <p:xfrm>
          <a:off x="4668802" y="2573585"/>
          <a:ext cx="3991231" cy="1978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4" name="Picture 33" descr="china-unicom-logo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5592300"/>
            <a:ext cx="880052" cy="43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4" descr="logo_china_telecom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0" y="4536043"/>
            <a:ext cx="788358" cy="23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 descr="C:\Users\lier02\Desktop\logo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89" y="3306581"/>
            <a:ext cx="743677" cy="31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11"/>
          <p:cNvSpPr/>
          <p:nvPr/>
        </p:nvSpPr>
        <p:spPr>
          <a:xfrm>
            <a:off x="507144" y="2442582"/>
            <a:ext cx="3927331" cy="401284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177675"/>
              </p:ext>
            </p:extLst>
          </p:nvPr>
        </p:nvGraphicFramePr>
        <p:xfrm>
          <a:off x="500032" y="6098236"/>
          <a:ext cx="382637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77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7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77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7729">
                  <a:extLst>
                    <a:ext uri="{9D8B030D-6E8A-4147-A177-3AD203B41FA5}">
                      <a16:colId xmlns:a16="http://schemas.microsoft.com/office/drawing/2014/main" xmlns="" val="1766512206"/>
                    </a:ext>
                  </a:extLst>
                </a:gridCol>
                <a:gridCol w="6377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5242"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17Q1</a:t>
                      </a:r>
                      <a:endParaRPr lang="zh-CN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17Q2</a:t>
                      </a:r>
                      <a:endParaRPr lang="en-US" altLang="zh-CN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17Q3</a:t>
                      </a:r>
                      <a:endParaRPr lang="en-US" altLang="zh-CN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17Q4</a:t>
                      </a:r>
                      <a:endParaRPr lang="en-US" altLang="zh-CN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</a:t>
                      </a:r>
                      <a:endParaRPr lang="en-US" altLang="zh-CN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Rectangle 11"/>
          <p:cNvSpPr/>
          <p:nvPr/>
        </p:nvSpPr>
        <p:spPr>
          <a:xfrm>
            <a:off x="4631279" y="2442582"/>
            <a:ext cx="4066278" cy="214337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17045" y="2321435"/>
            <a:ext cx="21540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三大运营商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NPS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综合评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88655" y="2353034"/>
            <a:ext cx="21540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不同流量类型用户评价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2" name="Chart 51"/>
          <p:cNvGraphicFramePr/>
          <p:nvPr>
            <p:extLst>
              <p:ext uri="{D42A27DB-BD31-4B8C-83A1-F6EECF244321}">
                <p14:modId xmlns:p14="http://schemas.microsoft.com/office/powerpoint/2010/main" val="4143036338"/>
              </p:ext>
            </p:extLst>
          </p:nvPr>
        </p:nvGraphicFramePr>
        <p:xfrm>
          <a:off x="4071934" y="4929198"/>
          <a:ext cx="4572032" cy="1557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55" name="Rectangle 11"/>
          <p:cNvSpPr/>
          <p:nvPr/>
        </p:nvSpPr>
        <p:spPr>
          <a:xfrm>
            <a:off x="4631279" y="4829071"/>
            <a:ext cx="4066278" cy="169882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57816" y="4712615"/>
            <a:ext cx="14119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2I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用户评价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Isosceles Triangle 43"/>
          <p:cNvSpPr/>
          <p:nvPr/>
        </p:nvSpPr>
        <p:spPr>
          <a:xfrm rot="5400000">
            <a:off x="3337708" y="4660019"/>
            <a:ext cx="2325634" cy="130084"/>
          </a:xfrm>
          <a:prstGeom prst="triangl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853577"/>
              </p:ext>
            </p:extLst>
          </p:nvPr>
        </p:nvGraphicFramePr>
        <p:xfrm>
          <a:off x="4071934" y="4354844"/>
          <a:ext cx="4592670" cy="202161"/>
        </p:xfrm>
        <a:graphic>
          <a:graphicData uri="http://schemas.openxmlformats.org/drawingml/2006/table">
            <a:tbl>
              <a:tblPr/>
              <a:tblGrid>
                <a:gridCol w="765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54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54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54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54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54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02161"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D0D0D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D0D0D"/>
                          </a:solidFill>
                          <a:latin typeface="微软雅黑"/>
                        </a:rPr>
                        <a:t>17Q1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D0D0D"/>
                          </a:solidFill>
                          <a:latin typeface="微软雅黑"/>
                        </a:rPr>
                        <a:t>17Q2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D0D0D"/>
                          </a:solidFill>
                          <a:latin typeface="微软雅黑"/>
                        </a:rPr>
                        <a:t>17Q3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D0D0D"/>
                          </a:solidFill>
                          <a:latin typeface="微软雅黑"/>
                        </a:rPr>
                        <a:t>17Q4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D0D0D"/>
                          </a:solidFill>
                          <a:latin typeface="微软雅黑"/>
                        </a:rPr>
                        <a:t>18Q1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313438"/>
              </p:ext>
            </p:extLst>
          </p:nvPr>
        </p:nvGraphicFramePr>
        <p:xfrm>
          <a:off x="4786316" y="6103000"/>
          <a:ext cx="3857650" cy="202161"/>
        </p:xfrm>
        <a:graphic>
          <a:graphicData uri="http://schemas.openxmlformats.org/drawingml/2006/table">
            <a:tbl>
              <a:tblPr/>
              <a:tblGrid>
                <a:gridCol w="771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15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15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15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15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02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D0D0D"/>
                          </a:solidFill>
                          <a:latin typeface="微软雅黑"/>
                        </a:rPr>
                        <a:t>17Q1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D0D0D"/>
                          </a:solidFill>
                          <a:latin typeface="微软雅黑"/>
                        </a:rPr>
                        <a:t>17Q2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D0D0D"/>
                          </a:solidFill>
                          <a:latin typeface="微软雅黑"/>
                        </a:rPr>
                        <a:t>17Q3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D0D0D"/>
                          </a:solidFill>
                          <a:latin typeface="微软雅黑"/>
                        </a:rPr>
                        <a:t>17Q4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D0D0D"/>
                          </a:solidFill>
                          <a:latin typeface="微软雅黑"/>
                        </a:rPr>
                        <a:t>18Q1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内容占位符 1"/>
          <p:cNvSpPr>
            <a:spLocks noGrp="1"/>
          </p:cNvSpPr>
          <p:nvPr>
            <p:ph idx="1"/>
          </p:nvPr>
        </p:nvSpPr>
        <p:spPr>
          <a:xfrm>
            <a:off x="241784" y="941250"/>
            <a:ext cx="8887900" cy="1058990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年一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季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度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NPS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环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比持平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，较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年基准值稳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步提升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分；与中国电信</a:t>
            </a:r>
            <a:r>
              <a:rPr lang="zh-CN" altLang="en-US" sz="14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差距缩小</a:t>
            </a:r>
            <a:r>
              <a:rPr lang="en-US" altLang="zh-CN" sz="14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1.4</a:t>
            </a:r>
            <a:r>
              <a:rPr lang="zh-CN" altLang="en-US" sz="14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，与中国移动</a:t>
            </a:r>
            <a:r>
              <a:rPr lang="zh-CN" altLang="en-US" sz="14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差距缩小</a:t>
            </a:r>
            <a:r>
              <a:rPr lang="en-US" altLang="zh-CN" sz="14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14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主要受友商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NPS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下降影响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年基准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值，一季度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有流量</a:t>
            </a:r>
            <a:r>
              <a:rPr lang="en-US" altLang="zh-CN" sz="1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口碑提升显著，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2I</a:t>
            </a:r>
            <a:r>
              <a:rPr lang="zh-CN" altLang="en-US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户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下降幅度较大。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708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图表 144"/>
          <p:cNvGraphicFramePr/>
          <p:nvPr>
            <p:extLst>
              <p:ext uri="{D42A27DB-BD31-4B8C-83A1-F6EECF244321}">
                <p14:modId xmlns:p14="http://schemas.microsoft.com/office/powerpoint/2010/main" val="402237871"/>
              </p:ext>
            </p:extLst>
          </p:nvPr>
        </p:nvGraphicFramePr>
        <p:xfrm>
          <a:off x="3428992" y="3270566"/>
          <a:ext cx="5499373" cy="175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6" name="表格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628882"/>
              </p:ext>
            </p:extLst>
          </p:nvPr>
        </p:nvGraphicFramePr>
        <p:xfrm>
          <a:off x="3527767" y="4607625"/>
          <a:ext cx="5256005" cy="357190"/>
        </p:xfrm>
        <a:graphic>
          <a:graphicData uri="http://schemas.openxmlformats.org/drawingml/2006/table">
            <a:tbl>
              <a:tblPr/>
              <a:tblGrid>
                <a:gridCol w="2468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68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68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68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68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68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468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4681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4681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4681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46816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46816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46816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46816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4681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46816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86836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45620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24829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2482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24835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-6.7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-6.8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-8.8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-9.4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-9.9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-11.4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-14.0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-14.4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-14.7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-15.8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-19.4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-22.4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-23.6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-26.4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-27.7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-31.8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7" name="图表 116"/>
          <p:cNvGraphicFramePr/>
          <p:nvPr>
            <p:extLst>
              <p:ext uri="{D42A27DB-BD31-4B8C-83A1-F6EECF244321}">
                <p14:modId xmlns:p14="http://schemas.microsoft.com/office/powerpoint/2010/main" val="1128508923"/>
              </p:ext>
            </p:extLst>
          </p:nvPr>
        </p:nvGraphicFramePr>
        <p:xfrm>
          <a:off x="3342708" y="4957863"/>
          <a:ext cx="5572165" cy="1594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0" name="表格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12659"/>
              </p:ext>
            </p:extLst>
          </p:nvPr>
        </p:nvGraphicFramePr>
        <p:xfrm>
          <a:off x="3461301" y="5173320"/>
          <a:ext cx="5322471" cy="393476"/>
        </p:xfrm>
        <a:graphic>
          <a:graphicData uri="http://schemas.openxmlformats.org/drawingml/2006/table">
            <a:tbl>
              <a:tblPr/>
              <a:tblGrid>
                <a:gridCol w="2534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</a:tblGrid>
              <a:tr h="39347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新疆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上海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甘肃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宁夏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西藏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海南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湖北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青海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四川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浙江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陕西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贵州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广东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云南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重庆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福建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广西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安徽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湖南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3" name="表格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86757"/>
              </p:ext>
            </p:extLst>
          </p:nvPr>
        </p:nvGraphicFramePr>
        <p:xfrm>
          <a:off x="3535809" y="3520032"/>
          <a:ext cx="5247963" cy="393476"/>
        </p:xfrm>
        <a:graphic>
          <a:graphicData uri="http://schemas.openxmlformats.org/drawingml/2006/table">
            <a:tbl>
              <a:tblPr/>
              <a:tblGrid>
                <a:gridCol w="2499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9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99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99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990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90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4990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4990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4990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4990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4990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4990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4990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4990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4990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4990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4990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4990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4990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49903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4990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</a:tblGrid>
              <a:tr h="39347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广东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青海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上海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浙江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新疆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湖北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宁夏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云南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西藏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甘肃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贵州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海南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湖南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陕西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福建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安徽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重庆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四川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广西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2" name="图表 141"/>
          <p:cNvGraphicFramePr/>
          <p:nvPr>
            <p:extLst>
              <p:ext uri="{D42A27DB-BD31-4B8C-83A1-F6EECF244321}">
                <p14:modId xmlns:p14="http://schemas.microsoft.com/office/powerpoint/2010/main" val="2904544132"/>
              </p:ext>
            </p:extLst>
          </p:nvPr>
        </p:nvGraphicFramePr>
        <p:xfrm>
          <a:off x="642910" y="3705335"/>
          <a:ext cx="2736000" cy="1343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9" name="表格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30764"/>
              </p:ext>
            </p:extLst>
          </p:nvPr>
        </p:nvGraphicFramePr>
        <p:xfrm>
          <a:off x="732809" y="5165693"/>
          <a:ext cx="2520000" cy="35719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天津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山东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辽宁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内蒙古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北京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黑龙江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山西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吉林</a:t>
                      </a: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5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6526851"/>
            <a:ext cx="390747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6" name="图表 115"/>
          <p:cNvGraphicFramePr/>
          <p:nvPr>
            <p:extLst>
              <p:ext uri="{D42A27DB-BD31-4B8C-83A1-F6EECF244321}">
                <p14:modId xmlns:p14="http://schemas.microsoft.com/office/powerpoint/2010/main" val="3619699967"/>
              </p:ext>
            </p:extLst>
          </p:nvPr>
        </p:nvGraphicFramePr>
        <p:xfrm>
          <a:off x="642910" y="2050403"/>
          <a:ext cx="2786082" cy="1143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10546" y="932575"/>
            <a:ext cx="847323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p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相比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基准值，多数省分口碑</a:t>
            </a:r>
            <a:r>
              <a:rPr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明显改善，但</a:t>
            </a:r>
            <a:r>
              <a:rPr lang="zh-CN" altLang="en-US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辽宁、广西</a:t>
            </a:r>
            <a:r>
              <a:rPr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的口碑下滑严重。</a:t>
            </a:r>
            <a:endParaRPr lang="en-US" altLang="zh-CN" sz="1400" kern="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p"/>
            </a:pPr>
            <a:r>
              <a:rPr lang="zh-CN" altLang="en-US" sz="1400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相比</a:t>
            </a:r>
            <a:r>
              <a:rPr lang="en-US" altLang="zh-CN" sz="1400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17</a:t>
            </a:r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zh-CN" altLang="en-US" sz="1400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基准值，</a:t>
            </a:r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全国</a:t>
            </a:r>
            <a:r>
              <a:rPr lang="zh-CN" altLang="en-US" sz="1400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绝大部分省</a:t>
            </a:r>
            <a:r>
              <a:rPr lang="zh-CN" altLang="en-US" sz="1400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分与友商差距</a:t>
            </a:r>
            <a:r>
              <a:rPr lang="zh-CN" altLang="en-US" sz="1400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缩小</a:t>
            </a:r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，但</a:t>
            </a:r>
            <a:r>
              <a:rPr lang="zh-CN" altLang="en-US" sz="1400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广西、湖南、</a:t>
            </a:r>
            <a:r>
              <a:rPr lang="zh-CN" altLang="en-US" sz="1400" kern="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西藏</a:t>
            </a:r>
            <a:r>
              <a:rPr lang="zh-CN" altLang="en-US" sz="1400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差距</a:t>
            </a:r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进一步拉大。</a:t>
            </a:r>
            <a:endParaRPr lang="en-US" altLang="zh-CN" sz="1400" kern="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标题 2"/>
          <p:cNvSpPr txBox="1">
            <a:spLocks/>
          </p:cNvSpPr>
          <p:nvPr/>
        </p:nvSpPr>
        <p:spPr bwMode="auto">
          <a:xfrm>
            <a:off x="345879" y="274637"/>
            <a:ext cx="715758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dirty="0">
                <a:solidFill>
                  <a:prstClr val="black"/>
                </a:solidFill>
              </a:rPr>
              <a:t>移</a:t>
            </a:r>
            <a:r>
              <a:rPr lang="zh-CN" altLang="en-US" dirty="0" smtClean="0">
                <a:solidFill>
                  <a:prstClr val="black"/>
                </a:solidFill>
              </a:rPr>
              <a:t>网</a:t>
            </a:r>
            <a:r>
              <a:rPr lang="en-US" altLang="zh-CN" dirty="0" smtClean="0">
                <a:solidFill>
                  <a:prstClr val="black"/>
                </a:solidFill>
              </a:rPr>
              <a:t>18</a:t>
            </a:r>
            <a:r>
              <a:rPr lang="zh-CN" altLang="en-US" dirty="0" smtClean="0">
                <a:solidFill>
                  <a:prstClr val="black"/>
                </a:solidFill>
              </a:rPr>
              <a:t>年第</a:t>
            </a:r>
            <a:r>
              <a:rPr lang="zh-CN" altLang="en-US" dirty="0">
                <a:solidFill>
                  <a:prstClr val="black"/>
                </a:solidFill>
              </a:rPr>
              <a:t>一</a:t>
            </a:r>
            <a:r>
              <a:rPr lang="zh-CN" altLang="en-US" dirty="0" smtClean="0">
                <a:solidFill>
                  <a:prstClr val="black"/>
                </a:solidFill>
              </a:rPr>
              <a:t>季度综</a:t>
            </a:r>
            <a:r>
              <a:rPr lang="zh-CN" altLang="en-US" dirty="0">
                <a:solidFill>
                  <a:prstClr val="black"/>
                </a:solidFill>
              </a:rPr>
              <a:t>合评价</a:t>
            </a:r>
            <a:r>
              <a:rPr lang="en-US" altLang="zh-CN" sz="1800" dirty="0">
                <a:solidFill>
                  <a:prstClr val="black"/>
                </a:solidFill>
              </a:rPr>
              <a:t>—31</a:t>
            </a:r>
            <a:r>
              <a:rPr lang="zh-CN" altLang="en-US" sz="1800" dirty="0">
                <a:solidFill>
                  <a:prstClr val="black"/>
                </a:solidFill>
              </a:rPr>
              <a:t>省综合评</a:t>
            </a:r>
            <a:r>
              <a:rPr lang="zh-CN" altLang="en-US" sz="1800" dirty="0" smtClean="0">
                <a:solidFill>
                  <a:prstClr val="black"/>
                </a:solidFill>
              </a:rPr>
              <a:t>价 </a:t>
            </a:r>
            <a:r>
              <a:rPr lang="en-US" altLang="zh-CN" sz="1800" i="1" dirty="0">
                <a:solidFill>
                  <a:prstClr val="black"/>
                </a:solidFill>
              </a:rPr>
              <a:t>31</a:t>
            </a:r>
            <a:r>
              <a:rPr lang="zh-CN" altLang="en-US" sz="1800" i="1" dirty="0" smtClean="0">
                <a:solidFill>
                  <a:prstClr val="black"/>
                </a:solidFill>
              </a:rPr>
              <a:t>省竞争评价</a:t>
            </a:r>
            <a:endParaRPr lang="zh-CN" altLang="en-US" sz="1800" i="1" dirty="0">
              <a:solidFill>
                <a:prstClr val="black"/>
              </a:solidFill>
            </a:endParaRPr>
          </a:p>
        </p:txBody>
      </p:sp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93374"/>
              </p:ext>
            </p:extLst>
          </p:nvPr>
        </p:nvGraphicFramePr>
        <p:xfrm>
          <a:off x="755856" y="3479726"/>
          <a:ext cx="2520000" cy="375285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北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b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京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b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东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b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蒙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b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古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辽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b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宁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b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南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b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西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b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北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黑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b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龙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b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天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b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津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吉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b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林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230229"/>
              </p:ext>
            </p:extLst>
          </p:nvPr>
        </p:nvGraphicFramePr>
        <p:xfrm>
          <a:off x="714346" y="2929567"/>
          <a:ext cx="2634120" cy="500066"/>
        </p:xfrm>
        <a:graphic>
          <a:graphicData uri="http://schemas.openxmlformats.org/drawingml/2006/table">
            <a:tbl>
              <a:tblPr/>
              <a:tblGrid>
                <a:gridCol w="263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4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4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34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34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34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634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634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634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634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23.3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4" name="表格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528749"/>
              </p:ext>
            </p:extLst>
          </p:nvPr>
        </p:nvGraphicFramePr>
        <p:xfrm>
          <a:off x="755856" y="2036755"/>
          <a:ext cx="2520000" cy="375285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023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东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南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蒙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古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山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西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天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津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河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北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辽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宁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黑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龙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吉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林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北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京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18487"/>
              </p:ext>
            </p:extLst>
          </p:nvPr>
        </p:nvGraphicFramePr>
        <p:xfrm>
          <a:off x="3535808" y="1905984"/>
          <a:ext cx="5321020" cy="432048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53451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宁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夏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青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海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新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疆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海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南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甘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肃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湖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南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苏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浙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西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藏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陕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西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云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南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湖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北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广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东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安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徽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贵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州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海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福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建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四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川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重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庆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广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西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江</a:t>
                      </a: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西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8" name="Rectangle 11"/>
          <p:cNvSpPr/>
          <p:nvPr/>
        </p:nvSpPr>
        <p:spPr>
          <a:xfrm>
            <a:off x="241935" y="1689188"/>
            <a:ext cx="8699955" cy="472834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ea typeface="微软雅黑" panose="020B0503020204020204" charset="-122"/>
            </a:endParaRPr>
          </a:p>
        </p:txBody>
      </p:sp>
      <p:sp>
        <p:nvSpPr>
          <p:cNvPr id="119" name="OT_TextBox"/>
          <p:cNvSpPr/>
          <p:nvPr/>
        </p:nvSpPr>
        <p:spPr>
          <a:xfrm>
            <a:off x="2934041" y="1556792"/>
            <a:ext cx="3166281" cy="24691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vert="horz" lIns="108000" tIns="108000" rIns="108000" bIns="10800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Clr>
                <a:srgbClr val="0033AB"/>
              </a:buClr>
              <a:buSzPct val="80000"/>
              <a:buFont typeface="Wingdings" panose="05000000000000000000" pitchFamily="2" charset="2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73685" indent="-269875" algn="l" defTabSz="914400" rtl="0" eaLnBrk="1" latinLnBrk="0" hangingPunct="1">
              <a:spcBef>
                <a:spcPts val="720"/>
              </a:spcBef>
              <a:buClr>
                <a:srgbClr val="00337F"/>
              </a:buClr>
              <a:buSzPct val="80000"/>
              <a:buFont typeface="Wingdings" panose="05000000000000000000" pitchFamily="2" charset="2"/>
              <a:buChar char="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269875" algn="l" defTabSz="914400" rtl="0" eaLnBrk="1" latinLnBrk="0" hangingPunct="1">
              <a:lnSpc>
                <a:spcPct val="100000"/>
              </a:lnSpc>
              <a:spcBef>
                <a:spcPts val="720"/>
              </a:spcBef>
              <a:buClr>
                <a:srgbClr val="00337F"/>
              </a:buClr>
              <a:buSzPct val="70000"/>
              <a:buFont typeface="Wingdings" panose="05000000000000000000" pitchFamily="2" charset="2"/>
              <a:buChar char="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651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 Unicode MS" panose="020B0604020202020204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415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charset="0"/>
              </a:defRPr>
            </a:lvl6pPr>
            <a:lvl7pPr marL="1260475" indent="-18097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Calibri" panose="020F0502020204030204" charset="0"/>
              </a:defRPr>
            </a:lvl7pPr>
            <a:lvl8pPr marL="1438275" indent="-18097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charset="0"/>
              </a:defRPr>
            </a:lvl8pPr>
            <a:lvl9pPr marL="1625600" indent="-18732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anose="020B0604020202020204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charset="0"/>
              </a:defRPr>
            </a:lvl9pPr>
          </a:lstStyle>
          <a:p>
            <a:pPr algn="ctr"/>
            <a:r>
              <a:rPr lang="en-US" altLang="zh-CN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31</a:t>
            </a:r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省</a:t>
            </a:r>
            <a:r>
              <a:rPr lang="en-US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NPS</a:t>
            </a:r>
            <a:r>
              <a: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综合</a:t>
            </a:r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评价及差距分析</a:t>
            </a:r>
            <a:endParaRPr lang="en-US" altLang="en-US" b="1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0" name="Rectangle 139"/>
          <p:cNvSpPr/>
          <p:nvPr/>
        </p:nvSpPr>
        <p:spPr>
          <a:xfrm>
            <a:off x="295002" y="1785647"/>
            <a:ext cx="281257" cy="14617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中国联通</a:t>
            </a:r>
          </a:p>
        </p:txBody>
      </p:sp>
      <p:sp>
        <p:nvSpPr>
          <p:cNvPr id="121" name="Rectangle 140"/>
          <p:cNvSpPr/>
          <p:nvPr/>
        </p:nvSpPr>
        <p:spPr>
          <a:xfrm>
            <a:off x="303234" y="5001777"/>
            <a:ext cx="275859" cy="11734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与移动差距</a:t>
            </a:r>
          </a:p>
        </p:txBody>
      </p:sp>
      <p:sp>
        <p:nvSpPr>
          <p:cNvPr id="122" name="Rectangle 147"/>
          <p:cNvSpPr/>
          <p:nvPr/>
        </p:nvSpPr>
        <p:spPr>
          <a:xfrm>
            <a:off x="299118" y="3514821"/>
            <a:ext cx="275859" cy="117340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与电信差距</a:t>
            </a:r>
          </a:p>
        </p:txBody>
      </p:sp>
      <p:cxnSp>
        <p:nvCxnSpPr>
          <p:cNvPr id="123" name="Straight Connector 156"/>
          <p:cNvCxnSpPr/>
          <p:nvPr/>
        </p:nvCxnSpPr>
        <p:spPr>
          <a:xfrm>
            <a:off x="492494" y="4904922"/>
            <a:ext cx="8322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42"/>
          <p:cNvSpPr/>
          <p:nvPr/>
        </p:nvSpPr>
        <p:spPr>
          <a:xfrm>
            <a:off x="295002" y="1785647"/>
            <a:ext cx="281257" cy="14617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中国联通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929287" y="6510228"/>
            <a:ext cx="7755890" cy="231140"/>
            <a:chOff x="1122" y="10260"/>
            <a:chExt cx="12214" cy="364"/>
          </a:xfrm>
        </p:grpSpPr>
        <p:sp>
          <p:nvSpPr>
            <p:cNvPr id="126" name="TextBox 1"/>
            <p:cNvSpPr txBox="1"/>
            <p:nvPr/>
          </p:nvSpPr>
          <p:spPr>
            <a:xfrm>
              <a:off x="7800" y="10260"/>
              <a:ext cx="5536" cy="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9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【折线图】为正，该省差距改善；为负，差距恶化</a:t>
              </a:r>
            </a:p>
          </p:txBody>
        </p:sp>
        <p:grpSp>
          <p:nvGrpSpPr>
            <p:cNvPr id="3" name="组合 4"/>
            <p:cNvGrpSpPr/>
            <p:nvPr/>
          </p:nvGrpSpPr>
          <p:grpSpPr>
            <a:xfrm>
              <a:off x="1122" y="10260"/>
              <a:ext cx="6750" cy="364"/>
              <a:chOff x="1122" y="10260"/>
              <a:chExt cx="6750" cy="364"/>
            </a:xfrm>
          </p:grpSpPr>
          <p:sp>
            <p:nvSpPr>
              <p:cNvPr id="128" name="TextBox 1"/>
              <p:cNvSpPr txBox="1"/>
              <p:nvPr/>
            </p:nvSpPr>
            <p:spPr>
              <a:xfrm>
                <a:off x="1862" y="10260"/>
                <a:ext cx="5536" cy="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900" dirty="0">
                    <a:solidFill>
                      <a:prstClr val="black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【柱状图】为正，该省领先竞争对手；为负，落后竞争对手。</a:t>
                </a:r>
              </a:p>
            </p:txBody>
          </p:sp>
          <p:sp>
            <p:nvSpPr>
              <p:cNvPr id="129" name="矩形 10"/>
              <p:cNvSpPr/>
              <p:nvPr/>
            </p:nvSpPr>
            <p:spPr>
              <a:xfrm>
                <a:off x="1122" y="10352"/>
                <a:ext cx="431" cy="13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矩形 12"/>
              <p:cNvSpPr/>
              <p:nvPr/>
            </p:nvSpPr>
            <p:spPr>
              <a:xfrm>
                <a:off x="1614" y="10352"/>
                <a:ext cx="431" cy="13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1" name="直接连接符 17"/>
              <p:cNvCxnSpPr/>
              <p:nvPr/>
            </p:nvCxnSpPr>
            <p:spPr>
              <a:xfrm>
                <a:off x="7368" y="10444"/>
                <a:ext cx="504" cy="0"/>
              </a:xfrm>
              <a:prstGeom prst="line">
                <a:avLst/>
              </a:prstGeom>
              <a:ln w="22225" cmpd="sng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32" name="图表 131"/>
          <p:cNvGraphicFramePr/>
          <p:nvPr>
            <p:extLst>
              <p:ext uri="{D42A27DB-BD31-4B8C-83A1-F6EECF244321}">
                <p14:modId xmlns:p14="http://schemas.microsoft.com/office/powerpoint/2010/main" val="3654306639"/>
              </p:ext>
            </p:extLst>
          </p:nvPr>
        </p:nvGraphicFramePr>
        <p:xfrm>
          <a:off x="3441164" y="1680251"/>
          <a:ext cx="5500726" cy="1696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3" name="表格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266485"/>
              </p:ext>
            </p:extLst>
          </p:nvPr>
        </p:nvGraphicFramePr>
        <p:xfrm>
          <a:off x="3495202" y="2947574"/>
          <a:ext cx="5292000" cy="464914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</a:tblGrid>
              <a:tr h="4649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-5.7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-7.9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-9.1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-11.1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-16.4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34" name="Straight Connector 156"/>
          <p:cNvCxnSpPr/>
          <p:nvPr/>
        </p:nvCxnSpPr>
        <p:spPr>
          <a:xfrm>
            <a:off x="492494" y="4904922"/>
            <a:ext cx="8322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45"/>
          <p:cNvCxnSpPr/>
          <p:nvPr/>
        </p:nvCxnSpPr>
        <p:spPr>
          <a:xfrm>
            <a:off x="500034" y="3336328"/>
            <a:ext cx="8322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643570" y="1679881"/>
            <a:ext cx="70922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南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21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省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650152" y="1679881"/>
            <a:ext cx="696458" cy="275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北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省</a:t>
            </a:r>
          </a:p>
        </p:txBody>
      </p:sp>
      <p:graphicFrame>
        <p:nvGraphicFramePr>
          <p:cNvPr id="144" name="表格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209953"/>
              </p:ext>
            </p:extLst>
          </p:nvPr>
        </p:nvGraphicFramePr>
        <p:xfrm>
          <a:off x="708588" y="4536187"/>
          <a:ext cx="2634120" cy="500066"/>
        </p:xfrm>
        <a:graphic>
          <a:graphicData uri="http://schemas.openxmlformats.org/drawingml/2006/table">
            <a:tbl>
              <a:tblPr/>
              <a:tblGrid>
                <a:gridCol w="263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4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4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34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34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34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634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634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634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634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-10.1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-12.3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-13.2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-13.4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-16.2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92D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-22.5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7" name="图表 146"/>
          <p:cNvGraphicFramePr/>
          <p:nvPr>
            <p:extLst>
              <p:ext uri="{D42A27DB-BD31-4B8C-83A1-F6EECF244321}">
                <p14:modId xmlns:p14="http://schemas.microsoft.com/office/powerpoint/2010/main" val="4067391420"/>
              </p:ext>
            </p:extLst>
          </p:nvPr>
        </p:nvGraphicFramePr>
        <p:xfrm>
          <a:off x="571472" y="5284164"/>
          <a:ext cx="2786082" cy="1081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51" name="表格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522878"/>
              </p:ext>
            </p:extLst>
          </p:nvPr>
        </p:nvGraphicFramePr>
        <p:xfrm>
          <a:off x="607239" y="6028099"/>
          <a:ext cx="2643210" cy="500066"/>
        </p:xfrm>
        <a:graphic>
          <a:graphicData uri="http://schemas.openxmlformats.org/drawingml/2006/table">
            <a:tbl>
              <a:tblPr/>
              <a:tblGrid>
                <a:gridCol w="2643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43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43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43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432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432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6432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6432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6432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6432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4F81BD"/>
                          </a:solidFill>
                          <a:latin typeface="微软雅黑"/>
                        </a:rPr>
                        <a:t>0.0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4F81BD"/>
                          </a:solidFill>
                          <a:latin typeface="微软雅黑"/>
                        </a:rPr>
                        <a:t>-0.1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4F81BD"/>
                          </a:solidFill>
                          <a:latin typeface="微软雅黑"/>
                        </a:rPr>
                        <a:t>-0.6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4F81BD"/>
                          </a:solidFill>
                          <a:latin typeface="微软雅黑"/>
                        </a:rPr>
                        <a:t>-13.3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4F81BD"/>
                          </a:solidFill>
                          <a:latin typeface="微软雅黑"/>
                        </a:rPr>
                        <a:t>-15.4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4F81BD"/>
                          </a:solidFill>
                          <a:latin typeface="微软雅黑"/>
                        </a:rPr>
                        <a:t>-15.5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4F81BD"/>
                          </a:solidFill>
                          <a:latin typeface="微软雅黑"/>
                        </a:rPr>
                        <a:t>-17.0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4F81BD"/>
                          </a:solidFill>
                          <a:latin typeface="微软雅黑"/>
                        </a:rPr>
                        <a:t>-23.0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4F81BD"/>
                          </a:solidFill>
                          <a:latin typeface="微软雅黑"/>
                        </a:rPr>
                        <a:t>-30.4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4F81BD"/>
                          </a:solidFill>
                          <a:latin typeface="微软雅黑"/>
                        </a:rPr>
                        <a:t>-33.3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308356"/>
              </p:ext>
            </p:extLst>
          </p:nvPr>
        </p:nvGraphicFramePr>
        <p:xfrm>
          <a:off x="3423755" y="6109037"/>
          <a:ext cx="5434518" cy="357190"/>
        </p:xfrm>
        <a:graphic>
          <a:graphicData uri="http://schemas.openxmlformats.org/drawingml/2006/table">
            <a:tbl>
              <a:tblPr/>
              <a:tblGrid>
                <a:gridCol w="2551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1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51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51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51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55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551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5519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5519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5519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5519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5519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5519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5519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5519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5519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3341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60672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71511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5519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30539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4F81B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4F81B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-8.7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4F81B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-11.0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4F81B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-12.0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4F81B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-12.3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4F81B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-13.7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4F81B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-14.2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4F81B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-15.9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4F81B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-17.6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4F81B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-19.2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4F81B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-19.8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4F81B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-22.5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4F81B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-22.6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4F81B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-22.9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4F81B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-25.4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4F81B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-26.2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4F81B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-28.9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4F81B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-30.4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4F81B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-35.4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4F81B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-40.8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4F81B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-42.3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46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57grM2EQUSALd12_NyaF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hhz4PW_gUycfQPM9N8.W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J1XEi3aRUWhhJD9Aiaiy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2Twi8dNL0q8cs4ywQ8uT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57grM2EQUSALd12_NyaF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2Twi8dNL0q8cs4ywQ8uT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2Twi8dNL0q8cs4ywQ8uT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57grM2EQUSALd12_NyaF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hhz4PW_gUycfQPM9N8.W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2Twi8dNL0q8cs4ywQ8uT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hhz4PW_gUycfQPM9N8.W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hhz4PW_gUycfQPM9N8.Ww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sz="1400" smtClean="0">
            <a:latin typeface="Microsoft YaHei" charset="-122"/>
            <a:ea typeface="Microsoft YaHei" charset="-122"/>
            <a:cs typeface="Microsoft YaHei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10077</TotalTime>
  <Words>7957</Words>
  <Application>Microsoft Office PowerPoint</Application>
  <PresentationFormat>全屏显示(4:3)</PresentationFormat>
  <Paragraphs>3812</Paragraphs>
  <Slides>35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客户口碑综合测评报告-移网 2018年一季度     </vt:lpstr>
      <vt:lpstr>PowerPoint 演示文稿</vt:lpstr>
      <vt:lpstr>客户口碑NPS测量工作方法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移网18年第一季度专项评价——网络、业务、服务提及率</vt:lpstr>
      <vt:lpstr>移网18年第一季度专项评价——网络、业务、服务口碑评价</vt:lpstr>
      <vt:lpstr>移网18年第一季度专项评价——1. 网络口碑专项评价</vt:lpstr>
      <vt:lpstr>PowerPoint 演示文稿</vt:lpstr>
      <vt:lpstr>移网18年第一季度专项评价——2. 业务口碑专项评价</vt:lpstr>
      <vt:lpstr>PowerPoint 演示文稿</vt:lpstr>
      <vt:lpstr>移网18年第一季度专项评价——3. 服务口碑专项评价(1/2)</vt:lpstr>
      <vt:lpstr>移网18年第一季度专项评价——3. 服务口碑专项评价(2/2)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   谢！ </vt:lpstr>
      <vt:lpstr>PowerPoint 演示文稿</vt:lpstr>
      <vt:lpstr>PowerPoint 演示文稿</vt:lpstr>
      <vt:lpstr>移网18年第一季度各省成功样本——按运营商</vt:lpstr>
      <vt:lpstr>移网18年第一季度各省成功样本——网络、业务、服务</vt:lpstr>
      <vt:lpstr>移网18年第一季度专项评价——31省网络NPS-全网用户</vt:lpstr>
      <vt:lpstr>移网17年第四季度专项评价——31省业务NPS—全网用户</vt:lpstr>
      <vt:lpstr>移网17年第四季度专项评价——31省服务NPS—全网用户</vt:lpstr>
      <vt:lpstr>移网18年第一季度2I2C专题——31省2I口碑和网络延伸分析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He(联通集团客户服务部)</dc:creator>
  <cp:lastModifiedBy>何璐</cp:lastModifiedBy>
  <cp:revision>864</cp:revision>
  <dcterms:created xsi:type="dcterms:W3CDTF">2017-07-18T02:33:17Z</dcterms:created>
  <dcterms:modified xsi:type="dcterms:W3CDTF">2018-05-10T04:07:12Z</dcterms:modified>
</cp:coreProperties>
</file>