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381000" y="685800"/>
            <a:ext cx="6096000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1" y="4343409"/>
            <a:ext cx="5486400" cy="4114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350" lIns="90700" spcFirstLastPara="1" rIns="90700" wrap="square" tIns="45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" name="Google Shape;26;p1:notes"/>
          <p:cNvSpPr txBox="1"/>
          <p:nvPr>
            <p:ph idx="12" type="sldNum"/>
          </p:nvPr>
        </p:nvSpPr>
        <p:spPr>
          <a:xfrm>
            <a:off x="3884615" y="8685230"/>
            <a:ext cx="2971800" cy="457201"/>
          </a:xfrm>
          <a:prstGeom prst="rect">
            <a:avLst/>
          </a:prstGeom>
          <a:noFill/>
          <a:ln>
            <a:noFill/>
          </a:ln>
        </p:spPr>
        <p:txBody>
          <a:bodyPr anchorCtr="0" anchor="b" bIns="45350" lIns="90700" spcFirstLastPara="1" rIns="90700" wrap="square" tIns="45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5fb23cf44_0_19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g125fb23cf44_0_19:notes"/>
          <p:cNvSpPr/>
          <p:nvPr>
            <p:ph idx="2" type="sldImg"/>
          </p:nvPr>
        </p:nvSpPr>
        <p:spPr>
          <a:xfrm>
            <a:off x="381000" y="685800"/>
            <a:ext cx="6096000" cy="34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2edc828f_0_92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1262edc828f_0_92:notes"/>
          <p:cNvSpPr/>
          <p:nvPr>
            <p:ph idx="2" type="sldImg"/>
          </p:nvPr>
        </p:nvSpPr>
        <p:spPr>
          <a:xfrm>
            <a:off x="381000" y="685800"/>
            <a:ext cx="6096000" cy="34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2edc828f_0_103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1262edc828f_0_103:notes"/>
          <p:cNvSpPr/>
          <p:nvPr>
            <p:ph idx="2" type="sldImg"/>
          </p:nvPr>
        </p:nvSpPr>
        <p:spPr>
          <a:xfrm>
            <a:off x="381000" y="685800"/>
            <a:ext cx="6096000" cy="34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2edc828f_0_142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1262edc828f_0_142:notes"/>
          <p:cNvSpPr/>
          <p:nvPr>
            <p:ph idx="2" type="sldImg"/>
          </p:nvPr>
        </p:nvSpPr>
        <p:spPr>
          <a:xfrm>
            <a:off x="381000" y="685800"/>
            <a:ext cx="6096000" cy="34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2edc828f_0_148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1262edc828f_0_148:notes"/>
          <p:cNvSpPr/>
          <p:nvPr>
            <p:ph idx="2" type="sldImg"/>
          </p:nvPr>
        </p:nvSpPr>
        <p:spPr>
          <a:xfrm>
            <a:off x="381000" y="685800"/>
            <a:ext cx="6096000" cy="34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2edc828f_0_108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1262edc828f_0_108:notes"/>
          <p:cNvSpPr/>
          <p:nvPr>
            <p:ph idx="2" type="sldImg"/>
          </p:nvPr>
        </p:nvSpPr>
        <p:spPr>
          <a:xfrm>
            <a:off x="381000" y="685800"/>
            <a:ext cx="6096000" cy="34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62edc828f_0_72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1262edc828f_0_72:notes"/>
          <p:cNvSpPr/>
          <p:nvPr>
            <p:ph idx="2" type="sldImg"/>
          </p:nvPr>
        </p:nvSpPr>
        <p:spPr>
          <a:xfrm>
            <a:off x="381000" y="685800"/>
            <a:ext cx="6096000" cy="34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2edc828f_0_116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1262edc828f_0_116:notes"/>
          <p:cNvSpPr/>
          <p:nvPr>
            <p:ph idx="2" type="sldImg"/>
          </p:nvPr>
        </p:nvSpPr>
        <p:spPr>
          <a:xfrm>
            <a:off x="381000" y="685800"/>
            <a:ext cx="6096000" cy="34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2d7719d03_0_14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122d7719d03_0_14:notes"/>
          <p:cNvSpPr/>
          <p:nvPr>
            <p:ph idx="2" type="sldImg"/>
          </p:nvPr>
        </p:nvSpPr>
        <p:spPr>
          <a:xfrm>
            <a:off x="381000" y="685800"/>
            <a:ext cx="6096000" cy="34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62edc828f_0_123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1262edc828f_0_123:notes"/>
          <p:cNvSpPr/>
          <p:nvPr>
            <p:ph idx="2" type="sldImg"/>
          </p:nvPr>
        </p:nvSpPr>
        <p:spPr>
          <a:xfrm>
            <a:off x="381000" y="685800"/>
            <a:ext cx="6096000" cy="34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 txBox="1"/>
          <p:nvPr>
            <p:ph idx="1" type="body"/>
          </p:nvPr>
        </p:nvSpPr>
        <p:spPr>
          <a:xfrm>
            <a:off x="685801" y="4343409"/>
            <a:ext cx="5486400" cy="41148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" name="Google Shape;33;p2:notes"/>
          <p:cNvSpPr/>
          <p:nvPr>
            <p:ph idx="2" type="sldImg"/>
          </p:nvPr>
        </p:nvSpPr>
        <p:spPr>
          <a:xfrm>
            <a:off x="381000" y="685800"/>
            <a:ext cx="6096000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62edc828f_0_128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1262edc828f_0_128:notes"/>
          <p:cNvSpPr/>
          <p:nvPr>
            <p:ph idx="2" type="sldImg"/>
          </p:nvPr>
        </p:nvSpPr>
        <p:spPr>
          <a:xfrm>
            <a:off x="381000" y="685800"/>
            <a:ext cx="6096000" cy="34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 txBox="1"/>
          <p:nvPr>
            <p:ph idx="1" type="body"/>
          </p:nvPr>
        </p:nvSpPr>
        <p:spPr>
          <a:xfrm>
            <a:off x="685801" y="4343409"/>
            <a:ext cx="5486400" cy="41148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14:notes"/>
          <p:cNvSpPr/>
          <p:nvPr>
            <p:ph idx="2" type="sldImg"/>
          </p:nvPr>
        </p:nvSpPr>
        <p:spPr>
          <a:xfrm>
            <a:off x="381000" y="685800"/>
            <a:ext cx="6096000" cy="34305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5fb23cf44_0_173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125fb23cf44_0_173:notes"/>
          <p:cNvSpPr/>
          <p:nvPr>
            <p:ph idx="2" type="sldImg"/>
          </p:nvPr>
        </p:nvSpPr>
        <p:spPr>
          <a:xfrm>
            <a:off x="381000" y="685800"/>
            <a:ext cx="6096000" cy="34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62edc828f_0_18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" name="Google Shape;40;g1262edc828f_0_18:notes"/>
          <p:cNvSpPr/>
          <p:nvPr>
            <p:ph idx="2" type="sldImg"/>
          </p:nvPr>
        </p:nvSpPr>
        <p:spPr>
          <a:xfrm>
            <a:off x="381000" y="685800"/>
            <a:ext cx="6096000" cy="34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262edc828f_0_25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" name="Google Shape;47;g1262edc828f_0_25:notes"/>
          <p:cNvSpPr/>
          <p:nvPr>
            <p:ph idx="2" type="sldImg"/>
          </p:nvPr>
        </p:nvSpPr>
        <p:spPr>
          <a:xfrm>
            <a:off x="381000" y="685800"/>
            <a:ext cx="6096000" cy="34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62edc828f_0_33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" name="Google Shape;53;g1262edc828f_0_33:notes"/>
          <p:cNvSpPr/>
          <p:nvPr>
            <p:ph idx="2" type="sldImg"/>
          </p:nvPr>
        </p:nvSpPr>
        <p:spPr>
          <a:xfrm>
            <a:off x="381000" y="685800"/>
            <a:ext cx="6096000" cy="34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62edc828f_0_38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g1262edc828f_0_38:notes"/>
          <p:cNvSpPr/>
          <p:nvPr>
            <p:ph idx="2" type="sldImg"/>
          </p:nvPr>
        </p:nvSpPr>
        <p:spPr>
          <a:xfrm>
            <a:off x="381000" y="685800"/>
            <a:ext cx="6096000" cy="34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62edc828f_0_45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" name="Google Shape;65;g1262edc828f_0_45:notes"/>
          <p:cNvSpPr/>
          <p:nvPr>
            <p:ph idx="2" type="sldImg"/>
          </p:nvPr>
        </p:nvSpPr>
        <p:spPr>
          <a:xfrm>
            <a:off x="381000" y="685800"/>
            <a:ext cx="6096000" cy="34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62edc828f_0_51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g1262edc828f_0_51:notes"/>
          <p:cNvSpPr/>
          <p:nvPr>
            <p:ph idx="2" type="sldImg"/>
          </p:nvPr>
        </p:nvSpPr>
        <p:spPr>
          <a:xfrm>
            <a:off x="381000" y="685800"/>
            <a:ext cx="6096000" cy="34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62edc828f_0_57:notes"/>
          <p:cNvSpPr txBox="1"/>
          <p:nvPr>
            <p:ph idx="1" type="body"/>
          </p:nvPr>
        </p:nvSpPr>
        <p:spPr>
          <a:xfrm>
            <a:off x="685801" y="4343409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g1262edc828f_0_57:notes"/>
          <p:cNvSpPr/>
          <p:nvPr>
            <p:ph idx="2" type="sldImg"/>
          </p:nvPr>
        </p:nvSpPr>
        <p:spPr>
          <a:xfrm>
            <a:off x="381000" y="685800"/>
            <a:ext cx="6096000" cy="343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rt">
  <p:cSld name="Star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8347635" y="4806203"/>
            <a:ext cx="575236" cy="2689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rt">
  <p:cSld name="Star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8347635" y="4806203"/>
            <a:ext cx="575236" cy="2689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1" type="ftr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1" type="ftr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Yueeeeeeee/2022Spring_Final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350"/>
              <a:t>Analysis on Socio-Economic and Geographical Factors that Affect Suicide Rate</a:t>
            </a:r>
            <a:endParaRPr sz="3300"/>
          </a:p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9100" y="1484050"/>
            <a:ext cx="85089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Huimin Zeng, Mengfei Lan, Zhenrui Yue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School of Information Sciences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University of Illinois Urbana-Champaign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Presenter: Zhenrui Yue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April 27th, 2022</a:t>
            </a:r>
            <a:endParaRPr/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775" y="2742625"/>
            <a:ext cx="2075325" cy="20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Experiment Design </a:t>
            </a:r>
            <a:endParaRPr/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319088" y="1944914"/>
            <a:ext cx="85089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1. Data loading and merging</a:t>
            </a:r>
            <a:endParaRPr sz="1800"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2. Normalization</a:t>
            </a:r>
            <a:endParaRPr sz="1800"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3. Regression analysis</a:t>
            </a:r>
            <a:endParaRPr sz="1800"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4. Visualization</a:t>
            </a:r>
            <a:endParaRPr sz="1800"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5. Discussion / Conclusion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Regression Analysis</a:t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319088" y="1944914"/>
            <a:ext cx="85089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1. Working Hours vs. Suicide Rate: r=0.1957, p-value: 0.2913</a:t>
            </a:r>
            <a:endParaRPr sz="1800"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2. </a:t>
            </a:r>
            <a:r>
              <a:rPr lang="en-US" sz="1800">
                <a:solidFill>
                  <a:schemeClr val="dk1"/>
                </a:solidFill>
              </a:rPr>
              <a:t>Productivity vs. Suicide Rate: r=0.0601, p-value: 0.7482</a:t>
            </a:r>
            <a:endParaRPr sz="18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3. </a:t>
            </a:r>
            <a:r>
              <a:rPr lang="en-US" sz="1800">
                <a:solidFill>
                  <a:schemeClr val="dk1"/>
                </a:solidFill>
              </a:rPr>
              <a:t>GDP vs. Suicide Rate: r=0.1821, p-value: 0.3269</a:t>
            </a:r>
            <a:endParaRPr sz="1800"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4. </a:t>
            </a:r>
            <a:r>
              <a:rPr lang="en-US" sz="1800">
                <a:solidFill>
                  <a:schemeClr val="dk1"/>
                </a:solidFill>
              </a:rPr>
              <a:t>Wages vs. Suicide Rate: r=0.1335, p-value: 0.4740</a:t>
            </a:r>
            <a:endParaRPr sz="18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5. </a:t>
            </a:r>
            <a:r>
              <a:rPr lang="en-US" sz="1800">
                <a:solidFill>
                  <a:schemeClr val="dk1"/>
                </a:solidFill>
              </a:rPr>
              <a:t>Welfare vs. Suicide Rate: r=0.0913, p-value: 0.6250</a:t>
            </a:r>
            <a:endParaRPr sz="18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chemeClr val="dk1"/>
                </a:solidFill>
              </a:rPr>
              <a:t>6. Latitude vs. Suicide Rate: r=0.1778, p-value: 0.3386</a:t>
            </a:r>
            <a:endParaRPr sz="18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800">
                <a:solidFill>
                  <a:schemeClr val="dk1"/>
                </a:solidFill>
              </a:rPr>
              <a:t>7. Sunshine Hours vs. Suicide Rate: r=0.5600, p-value=0.0011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Regression Analysis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19100" y="1712100"/>
            <a:ext cx="85089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1. (Working Hours, Productivity) vs. Suicide Rate:</a:t>
            </a:r>
            <a:endParaRPr sz="18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r=0.2773, p-value: 0.1310</a:t>
            </a:r>
            <a:endParaRPr sz="18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>
                <a:solidFill>
                  <a:schemeClr val="dk1"/>
                </a:solidFill>
              </a:rPr>
              <a:t>2. (GDP, Wages) vs. Suicide Rate:</a:t>
            </a:r>
            <a:endParaRPr sz="1800">
              <a:solidFill>
                <a:schemeClr val="dk1"/>
              </a:solidFill>
            </a:endParaRPr>
          </a:p>
          <a:p>
            <a:pPr indent="-228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r=0.1835, p-value: 0.3232</a:t>
            </a:r>
            <a:endParaRPr sz="18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3. (Latitude, Sunshine) vs. Suicide Rate:</a:t>
            </a:r>
            <a:endParaRPr b="1" sz="1800">
              <a:solidFill>
                <a:schemeClr val="dk1"/>
              </a:solidFill>
            </a:endParaRPr>
          </a:p>
          <a:p>
            <a:pPr indent="-228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r=0.5722, p-value: 0.0008</a:t>
            </a:r>
            <a:endParaRPr b="1" sz="18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4</a:t>
            </a:r>
            <a:r>
              <a:rPr b="1" lang="en-US" sz="1800">
                <a:solidFill>
                  <a:schemeClr val="dk1"/>
                </a:solidFill>
              </a:rPr>
              <a:t>. (ALL FACTORS) vs. Suicide Rate:</a:t>
            </a:r>
            <a:endParaRPr b="1" sz="1800">
              <a:solidFill>
                <a:schemeClr val="dk1"/>
              </a:solidFill>
            </a:endParaRPr>
          </a:p>
          <a:p>
            <a:pPr indent="-228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r=0.5940, p-value: 0.0004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Visualized Results</a:t>
            </a:r>
            <a:endParaRPr/>
          </a:p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175" y="1348200"/>
            <a:ext cx="6097649" cy="375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Visualized Results</a:t>
            </a:r>
            <a:endParaRPr/>
          </a:p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441" y="1348200"/>
            <a:ext cx="5993124" cy="369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Visualized Results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875" y="1348200"/>
            <a:ext cx="2982050" cy="1863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925" y="1348200"/>
            <a:ext cx="2982050" cy="1863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0875" y="3279725"/>
            <a:ext cx="2982050" cy="18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2925" y="3279725"/>
            <a:ext cx="2982050" cy="18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Visualized</a:t>
            </a:r>
            <a:r>
              <a:rPr lang="en-US"/>
              <a:t> Results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874" y="1348199"/>
            <a:ext cx="2982050" cy="186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925" y="1348203"/>
            <a:ext cx="2982050" cy="1863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0875" y="3279716"/>
            <a:ext cx="2982050" cy="1863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Visualized Results</a:t>
            </a:r>
            <a:endParaRPr/>
          </a:p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913" y="1348200"/>
            <a:ext cx="6920182" cy="3490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Visualized Results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813" y="1348200"/>
            <a:ext cx="7008379" cy="34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Visualized Results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813" y="1348200"/>
            <a:ext cx="7008379" cy="34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Background on</a:t>
            </a:r>
            <a:r>
              <a:rPr lang="en-US"/>
              <a:t> Suicide Rate</a:t>
            </a:r>
            <a:endParaRPr/>
          </a:p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19088" y="1944914"/>
            <a:ext cx="8508999" cy="2914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1. It is estimated that around 800,000 people committed suicide every year, suicide is becoming one of the major causes of death in the world.</a:t>
            </a:r>
            <a:endParaRPr sz="1800"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2. Suicide outranked homicide (ca. 400,000), Parkinson’s disease (ca. 340,000) and many other metal or physical illnesses.</a:t>
            </a:r>
            <a:endParaRPr sz="1800"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625" y="3245325"/>
            <a:ext cx="2869449" cy="16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Visualized Results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813" y="1348200"/>
            <a:ext cx="7008379" cy="34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9088" y="1722664"/>
            <a:ext cx="8508999" cy="31367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1. We reject the hypotheses “Poor working conditions are positively related with suicide rate.”, “Economic development is negatively related to suicide rate.” and “Social Welfare could reduce the probability of suicide.”</a:t>
            </a:r>
            <a:endParaRPr sz="1700"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2. We accept the hypothesis “</a:t>
            </a:r>
            <a:r>
              <a:rPr b="1" lang="en-US" sz="1700"/>
              <a:t>Warm and sunny climate could reduce the probability of suicide.</a:t>
            </a:r>
            <a:r>
              <a:rPr lang="en-US" sz="1700"/>
              <a:t>”. Specifically, sunshine hours is the most important single factor related to suicide rates.</a:t>
            </a:r>
            <a:endParaRPr sz="1700"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700"/>
              <a:t>3. Additionally, we observe highest statistical significance by performing regression analysis among all factors and the suicide rate: r=0.5940, p-value: 0.0004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9100" y="1606900"/>
            <a:ext cx="8508900" cy="3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Numpy</a:t>
            </a:r>
            <a:endParaRPr sz="1800"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Pandas</a:t>
            </a:r>
            <a:endParaRPr sz="1800"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Matplotlib &amp; Plotly</a:t>
            </a:r>
            <a:endParaRPr sz="1800"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Code: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https://github.com/Yueeeeeeee/2022Spring_Finals</a:t>
            </a:r>
            <a:endParaRPr sz="1800"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Data is not included in repo due to its size, we are happy to send you a </a:t>
            </a:r>
            <a:endParaRPr sz="1800"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copy if interested</a:t>
            </a:r>
            <a:endParaRPr sz="1800"/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We have a few demos with Plotly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Potential Variables of Suicide Rate</a:t>
            </a:r>
            <a:endParaRPr/>
          </a:p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19088" y="1944914"/>
            <a:ext cx="85089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1. Gender, ethnicity</a:t>
            </a:r>
            <a:endParaRPr sz="1800"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2. Economic development</a:t>
            </a:r>
            <a:endParaRPr sz="1800"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3. Social welfare</a:t>
            </a:r>
            <a:endParaRPr sz="1800"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4. Working conditions</a:t>
            </a:r>
            <a:endParaRPr sz="1800"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5. Climate*</a:t>
            </a:r>
            <a:endParaRPr sz="1800"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*A</a:t>
            </a:r>
            <a:r>
              <a:rPr lang="en-US" sz="1200"/>
              <a:t>ccording to the data from World Health Organization (WHO), it is to observe that the suicide rate is surprisingly high in some developed countries, for instance Finland with 0.0138% compared to only 0.0055% in Italy.</a:t>
            </a:r>
            <a:endParaRPr sz="1200"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950" y="1348200"/>
            <a:ext cx="5222052" cy="265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Hypotheses</a:t>
            </a:r>
            <a:endParaRPr/>
          </a:p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319088" y="1944914"/>
            <a:ext cx="85089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800"/>
              <a:t>1. </a:t>
            </a:r>
            <a:r>
              <a:rPr b="1" lang="en-US" sz="1800"/>
              <a:t>Poor working conditions are positively related with suicide rate.</a:t>
            </a:r>
            <a:endParaRPr b="1" sz="1800"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Pressure and poor working conditions are common in both under-developed</a:t>
            </a:r>
            <a:endParaRPr sz="18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and certain developed countries, where employees are required to work long</a:t>
            </a:r>
            <a:endParaRPr sz="18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hours. Interestingly, we also found out that these countries share </a:t>
            </a:r>
            <a:r>
              <a:rPr lang="en-US" sz="1800">
                <a:solidFill>
                  <a:schemeClr val="dk1"/>
                </a:solidFill>
              </a:rPr>
              <a:t>high suicide</a:t>
            </a:r>
            <a:endParaRPr sz="18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rates, suggesting that working conditions could be related </a:t>
            </a:r>
            <a:r>
              <a:rPr lang="en-US" sz="1800">
                <a:solidFill>
                  <a:schemeClr val="dk1"/>
                </a:solidFill>
              </a:rPr>
              <a:t>to suicide ratio.</a:t>
            </a:r>
            <a:endParaRPr sz="18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Hypotheses</a:t>
            </a:r>
            <a:endParaRPr/>
          </a:p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19088" y="1944914"/>
            <a:ext cx="85089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800"/>
              <a:t>1. Poor working conditions are positively related with suicide rate.</a:t>
            </a:r>
            <a:endParaRPr b="1" sz="1800"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Pressure and poor working conditions are common in both under-developed</a:t>
            </a:r>
            <a:endParaRPr sz="18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and certain developed countries, where employees are required to work long</a:t>
            </a:r>
            <a:endParaRPr sz="18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hours. Interestingly, we also found out that these countries share </a:t>
            </a:r>
            <a:r>
              <a:rPr lang="en-US" sz="1800">
                <a:solidFill>
                  <a:schemeClr val="dk1"/>
                </a:solidFill>
              </a:rPr>
              <a:t>high suicide</a:t>
            </a:r>
            <a:endParaRPr sz="18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rates, suggesting that working conditions could be related </a:t>
            </a:r>
            <a:r>
              <a:rPr lang="en-US" sz="1800">
                <a:solidFill>
                  <a:schemeClr val="dk1"/>
                </a:solidFill>
              </a:rPr>
              <a:t>to suicide ratio.</a:t>
            </a:r>
            <a:endParaRPr sz="18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Hypotheses</a:t>
            </a:r>
            <a:endParaRPr/>
          </a:p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19088" y="1944914"/>
            <a:ext cx="85089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800"/>
              <a:t>2</a:t>
            </a:r>
            <a:r>
              <a:rPr b="1" lang="en-US" sz="1800"/>
              <a:t>. </a:t>
            </a:r>
            <a:r>
              <a:rPr b="1" lang="en-US" sz="1800"/>
              <a:t>Economic development is negatively related to suicide rate</a:t>
            </a:r>
            <a:r>
              <a:rPr b="1" lang="en-US" sz="1800"/>
              <a:t>.</a:t>
            </a:r>
            <a:endParaRPr b="1" sz="1800"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Improved economic conditions</a:t>
            </a:r>
            <a:r>
              <a:rPr lang="en-US" sz="1800"/>
              <a:t> provide better-paid jobs. More importantly,</a:t>
            </a:r>
            <a:endParaRPr sz="18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good economy make people feel secure and hopeful of the future. It is</a:t>
            </a:r>
            <a:endParaRPr sz="18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obvious that a person with increasing financial success and positive</a:t>
            </a:r>
            <a:endParaRPr sz="18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expectations of the future would less likely to have thoughts of suicide.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Hypotheses</a:t>
            </a:r>
            <a:endParaRPr/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319088" y="1944914"/>
            <a:ext cx="85089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800"/>
              <a:t>3</a:t>
            </a:r>
            <a:r>
              <a:rPr b="1" lang="en-US" sz="1800"/>
              <a:t>. </a:t>
            </a:r>
            <a:r>
              <a:rPr b="1" lang="en-US" sz="1800"/>
              <a:t>Social Welfare could reduce the probability of suicide. </a:t>
            </a:r>
            <a:endParaRPr b="1" sz="1800"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8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Welfare may play a role in the prevention of this phenomenon. With more</a:t>
            </a:r>
            <a:endParaRPr sz="18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financial and supportive help from the society, it is more likely that individuals</a:t>
            </a:r>
            <a:endParaRPr sz="18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with more healthcare and psychological treatment available are more likely to</a:t>
            </a:r>
            <a:endParaRPr sz="18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fight against their suicide tendencies.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Hypotheses</a:t>
            </a:r>
            <a:endParaRPr/>
          </a:p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319088" y="1944914"/>
            <a:ext cx="8508900" cy="29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800"/>
              <a:t>4</a:t>
            </a:r>
            <a:r>
              <a:rPr b="1" lang="en-US" sz="1800"/>
              <a:t>. </a:t>
            </a:r>
            <a:r>
              <a:rPr b="1" lang="en-US" sz="1800"/>
              <a:t>Warm and sunny climate could reduce the probability of suicide. </a:t>
            </a:r>
            <a:endParaRPr b="1" sz="1800"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In general, warm weather and sunshine are preferred by most people.</a:t>
            </a:r>
            <a:endParaRPr sz="18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Researches show that sunny and warm climate are beneficial to people's</a:t>
            </a:r>
            <a:endParaRPr sz="18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mental health, while most countries in the tropics have relatively low suicide</a:t>
            </a:r>
            <a:endParaRPr sz="18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ratio. Hence, we assume that warm and sunny climate can reduce the</a:t>
            </a:r>
            <a:endParaRPr sz="18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/>
              <a:t>probability of suicide.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319090" y="972000"/>
            <a:ext cx="8508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Datsets</a:t>
            </a:r>
            <a:endParaRPr/>
          </a:p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319100" y="1348202"/>
            <a:ext cx="85089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500"/>
              <a:t>[1] https://www.kaggle.com/russellyates88/suicide-rates-overview-1985-to-2016 </a:t>
            </a:r>
            <a:endParaRPr b="1" sz="15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500"/>
              <a:t>[2] http://apps.who.int/gho/data/node.main.MHSUICIDEASDR?lang=en</a:t>
            </a:r>
            <a:endParaRPr b="1" sz="15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500"/>
              <a:t>[3] https://en.wikipedia.org/wiki/List_of_countries_by_suicide_rate </a:t>
            </a:r>
            <a:endParaRPr b="1" sz="15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500"/>
              <a:t>[4] https://en.wikipedia.org/wiki/Working_time </a:t>
            </a:r>
            <a:endParaRPr b="1" sz="15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500"/>
              <a:t>[5] https://en.wikipedia.org/wiki/List_of_countries_by_GDP_(PPP)_per_hour_worked </a:t>
            </a:r>
            <a:endParaRPr b="1" sz="15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500"/>
              <a:t>[6] https://en.wikipedia.org/wiki/List_of_countries_by_GDP_(PPP)_per_capita </a:t>
            </a:r>
            <a:endParaRPr b="1" sz="15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500"/>
              <a:t>[7] https://data.oecd.org/earnwage/average-wages </a:t>
            </a:r>
            <a:endParaRPr b="1" sz="15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500"/>
              <a:t>[8] https://en.wikipedia.org/wiki/List_of_countries_by_social_welfare_spending </a:t>
            </a:r>
            <a:endParaRPr b="1" sz="15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500"/>
              <a:t>[9] https://en.wikipedia.org/wiki/List_of_national_capitals_by_latitude </a:t>
            </a:r>
            <a:endParaRPr b="1" sz="1500"/>
          </a:p>
          <a:p>
            <a:pPr indent="-2286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500"/>
              <a:t>[10] https://en.wikipedia.org/wiki/List_of_cities_by_sunshine_duration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el 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el 3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