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6454541c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a645454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5d7b79f0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5d7b79f0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5d7b79f0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5d7b79f0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5d7b79f0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5d7b79f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520143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520143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5d7b79f0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5a5d7b79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5d7b79f0_2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5a5d7b79f0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5d7b79f0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5d7b79f0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5d7b79f0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5a5d7b79f0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5d7b79f0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5a5d7b79f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a6454541c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a645454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ctrTitle"/>
          </p:nvPr>
        </p:nvSpPr>
        <p:spPr>
          <a:xfrm>
            <a:off x="0" y="1660650"/>
            <a:ext cx="9144000" cy="911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solidFill>
                  <a:srgbClr val="FFFFFF"/>
                </a:solidFill>
              </a:rPr>
              <a:t>Platooning 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000000"/>
                </a:solidFill>
              </a:rPr>
              <a:t>Adaptive Cruise Control (ACC)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May 23, 19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Image result for fortiss png" id="44" name="Google Shape;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2450" cy="12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ortiss png"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System Requirements - Operating State Transitions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847050" y="716075"/>
            <a:ext cx="7360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 System States</a:t>
            </a:r>
            <a:endParaRPr sz="2000"/>
          </a:p>
        </p:txBody>
      </p:sp>
      <p:sp>
        <p:nvSpPr>
          <p:cNvPr id="149" name="Google Shape;149;p19"/>
          <p:cNvSpPr/>
          <p:nvPr/>
        </p:nvSpPr>
        <p:spPr>
          <a:xfrm>
            <a:off x="847050" y="1580250"/>
            <a:ext cx="2153400" cy="13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 stand-by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310925" y="3289825"/>
            <a:ext cx="2153400" cy="13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 off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613050" y="1580250"/>
            <a:ext cx="2153400" cy="13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 engaged</a:t>
            </a:r>
            <a:endParaRPr/>
          </a:p>
        </p:txBody>
      </p:sp>
      <p:cxnSp>
        <p:nvCxnSpPr>
          <p:cNvPr id="152" name="Google Shape;152;p19"/>
          <p:cNvCxnSpPr>
            <a:stCxn id="149" idx="6"/>
            <a:endCxn id="151" idx="2"/>
          </p:cNvCxnSpPr>
          <p:nvPr/>
        </p:nvCxnSpPr>
        <p:spPr>
          <a:xfrm>
            <a:off x="3000450" y="2266950"/>
            <a:ext cx="261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9"/>
          <p:cNvSpPr txBox="1"/>
          <p:nvPr/>
        </p:nvSpPr>
        <p:spPr>
          <a:xfrm>
            <a:off x="3533975" y="1912000"/>
            <a:ext cx="11547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activateACC()</a:t>
            </a:r>
            <a:endParaRPr sz="1200"/>
          </a:p>
        </p:txBody>
      </p:sp>
      <p:cxnSp>
        <p:nvCxnSpPr>
          <p:cNvPr id="154" name="Google Shape;154;p19"/>
          <p:cNvCxnSpPr>
            <a:stCxn id="149" idx="5"/>
            <a:endCxn id="150" idx="1"/>
          </p:cNvCxnSpPr>
          <p:nvPr/>
        </p:nvCxnSpPr>
        <p:spPr>
          <a:xfrm>
            <a:off x="2685092" y="2752520"/>
            <a:ext cx="9411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9"/>
          <p:cNvSpPr txBox="1"/>
          <p:nvPr/>
        </p:nvSpPr>
        <p:spPr>
          <a:xfrm>
            <a:off x="3000450" y="2752525"/>
            <a:ext cx="119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turnOffACC()</a:t>
            </a:r>
            <a:endParaRPr sz="1200"/>
          </a:p>
        </p:txBody>
      </p:sp>
      <p:cxnSp>
        <p:nvCxnSpPr>
          <p:cNvPr id="156" name="Google Shape;156;p19"/>
          <p:cNvCxnSpPr>
            <a:stCxn id="151" idx="3"/>
            <a:endCxn id="150" idx="7"/>
          </p:cNvCxnSpPr>
          <p:nvPr/>
        </p:nvCxnSpPr>
        <p:spPr>
          <a:xfrm flipH="1">
            <a:off x="5149008" y="2752520"/>
            <a:ext cx="7794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9"/>
          <p:cNvSpPr txBox="1"/>
          <p:nvPr/>
        </p:nvSpPr>
        <p:spPr>
          <a:xfrm>
            <a:off x="4570625" y="2828725"/>
            <a:ext cx="119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turnOffACC()</a:t>
            </a:r>
            <a:endParaRPr sz="1200"/>
          </a:p>
        </p:txBody>
      </p:sp>
      <p:cxnSp>
        <p:nvCxnSpPr>
          <p:cNvPr id="158" name="Google Shape;158;p19"/>
          <p:cNvCxnSpPr/>
          <p:nvPr/>
        </p:nvCxnSpPr>
        <p:spPr>
          <a:xfrm>
            <a:off x="2317925" y="2912725"/>
            <a:ext cx="105000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9" name="Google Shape;159;p19"/>
          <p:cNvSpPr txBox="1"/>
          <p:nvPr/>
        </p:nvSpPr>
        <p:spPr>
          <a:xfrm>
            <a:off x="1741975" y="3137425"/>
            <a:ext cx="110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turnOnACC()</a:t>
            </a:r>
            <a:endParaRPr sz="1200"/>
          </a:p>
        </p:txBody>
      </p:sp>
      <p:cxnSp>
        <p:nvCxnSpPr>
          <p:cNvPr id="160" name="Google Shape;160;p19"/>
          <p:cNvCxnSpPr>
            <a:stCxn id="151" idx="1"/>
            <a:endCxn id="149" idx="7"/>
          </p:cNvCxnSpPr>
          <p:nvPr/>
        </p:nvCxnSpPr>
        <p:spPr>
          <a:xfrm rot="10800000">
            <a:off x="2685108" y="1781380"/>
            <a:ext cx="32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9"/>
          <p:cNvSpPr txBox="1"/>
          <p:nvPr/>
        </p:nvSpPr>
        <p:spPr>
          <a:xfrm>
            <a:off x="3492750" y="1413400"/>
            <a:ext cx="145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deactivateACC()</a:t>
            </a:r>
            <a:endParaRPr sz="1200"/>
          </a:p>
        </p:txBody>
      </p:sp>
      <p:sp>
        <p:nvSpPr>
          <p:cNvPr id="162" name="Google Shape;162;p19"/>
          <p:cNvSpPr/>
          <p:nvPr/>
        </p:nvSpPr>
        <p:spPr>
          <a:xfrm rot="-1581960">
            <a:off x="4741083" y="1364641"/>
            <a:ext cx="463406" cy="2156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5087325" y="864825"/>
            <a:ext cx="1891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-US" sz="1000"/>
              <a:t>via Service Brake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-US" sz="1000"/>
              <a:t>via Accelerator pedal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-US" sz="1000"/>
              <a:t>via Clutch</a:t>
            </a:r>
            <a:endParaRPr sz="1000"/>
          </a:p>
        </p:txBody>
      </p:sp>
      <p:sp>
        <p:nvSpPr>
          <p:cNvPr id="164" name="Google Shape;164;p19"/>
          <p:cNvSpPr txBox="1"/>
          <p:nvPr/>
        </p:nvSpPr>
        <p:spPr>
          <a:xfrm>
            <a:off x="3507725" y="1189650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2699275" y="1379375"/>
            <a:ext cx="1050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</a:t>
            </a:r>
            <a:r>
              <a:rPr lang="en-US" sz="1200"/>
              <a:t>if v &lt; v</a:t>
            </a:r>
            <a:r>
              <a:rPr baseline="-25000" lang="en-US" sz="1200"/>
              <a:t>low</a:t>
            </a:r>
            <a:r>
              <a:rPr lang="en-US" sz="1200"/>
              <a:t>)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0"/>
          <p:cNvSpPr txBox="1"/>
          <p:nvPr>
            <p:ph idx="4294967295"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Relation to AF3-Models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709502"/>
            <a:ext cx="6968669" cy="42815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4322625" y="2244275"/>
            <a:ext cx="3309600" cy="171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1"/>
          <p:cNvSpPr txBox="1"/>
          <p:nvPr>
            <p:ph idx="4294967295"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Relation to AF3-Models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33300"/>
            <a:ext cx="8598650" cy="41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5780975" y="3489100"/>
            <a:ext cx="50301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Velocity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DistanceFront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VelocityFrontObstacle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 DA_States</a:t>
            </a:r>
            <a:endParaRPr/>
          </a:p>
        </p:txBody>
      </p:sp>
      <p:cxnSp>
        <p:nvCxnSpPr>
          <p:cNvPr id="182" name="Google Shape;182;p21"/>
          <p:cNvCxnSpPr/>
          <p:nvPr/>
        </p:nvCxnSpPr>
        <p:spPr>
          <a:xfrm>
            <a:off x="6121550" y="3903500"/>
            <a:ext cx="18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1"/>
          <p:cNvCxnSpPr/>
          <p:nvPr/>
        </p:nvCxnSpPr>
        <p:spPr>
          <a:xfrm>
            <a:off x="6121550" y="4125750"/>
            <a:ext cx="18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1"/>
          <p:cNvCxnSpPr/>
          <p:nvPr/>
        </p:nvCxnSpPr>
        <p:spPr>
          <a:xfrm>
            <a:off x="6121550" y="4339275"/>
            <a:ext cx="18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1"/>
          <p:cNvCxnSpPr/>
          <p:nvPr/>
        </p:nvCxnSpPr>
        <p:spPr>
          <a:xfrm>
            <a:off x="6121550" y="4541000"/>
            <a:ext cx="18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2"/>
          <p:cNvSpPr txBox="1"/>
          <p:nvPr>
            <p:ph idx="4294967295"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Relation to AF3-Models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33300"/>
            <a:ext cx="8598650" cy="41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5780975" y="3336700"/>
            <a:ext cx="50301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r>
              <a:rPr lang="en-US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</a:t>
            </a:r>
            <a:r>
              <a:rPr b="1" lang="en-US"/>
              <a:t>TargetVelocity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</a:t>
            </a:r>
            <a:r>
              <a:rPr b="1" lang="en-US"/>
              <a:t>MaxAcceleration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ACC_MaxVelocity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ACC_TimeGap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 ACC_TargetDistance</a:t>
            </a: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>
            <a:off x="6197750" y="3751100"/>
            <a:ext cx="18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6197750" y="3973350"/>
            <a:ext cx="18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6197750" y="4186875"/>
            <a:ext cx="18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/>
          <p:nvPr/>
        </p:nvCxnSpPr>
        <p:spPr>
          <a:xfrm>
            <a:off x="6197750" y="4388600"/>
            <a:ext cx="18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2"/>
          <p:cNvCxnSpPr/>
          <p:nvPr/>
        </p:nvCxnSpPr>
        <p:spPr>
          <a:xfrm>
            <a:off x="6197750" y="4602125"/>
            <a:ext cx="18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3"/>
          <p:cNvSpPr txBox="1"/>
          <p:nvPr>
            <p:ph idx="4294967295"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Relation to AF3-Models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33373" l="40565" r="3705" t="18167"/>
          <a:stretch/>
        </p:blipFill>
        <p:spPr>
          <a:xfrm>
            <a:off x="1345575" y="672400"/>
            <a:ext cx="5617901" cy="23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/>
          <p:nvPr/>
        </p:nvSpPr>
        <p:spPr>
          <a:xfrm>
            <a:off x="752450" y="3412875"/>
            <a:ext cx="15144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 Time Gap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1224650" y="4160100"/>
            <a:ext cx="1042200" cy="4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r>
              <a:rPr baseline="-25000" lang="en-US"/>
              <a:t>front</a:t>
            </a:r>
            <a:endParaRPr baseline="-25000"/>
          </a:p>
        </p:txBody>
      </p:sp>
      <p:sp>
        <p:nvSpPr>
          <p:cNvPr id="208" name="Google Shape;208;p23"/>
          <p:cNvSpPr/>
          <p:nvPr/>
        </p:nvSpPr>
        <p:spPr>
          <a:xfrm>
            <a:off x="2624250" y="3851125"/>
            <a:ext cx="18456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Distance</a:t>
            </a:r>
            <a:endParaRPr/>
          </a:p>
        </p:txBody>
      </p:sp>
      <p:cxnSp>
        <p:nvCxnSpPr>
          <p:cNvPr id="209" name="Google Shape;209;p23"/>
          <p:cNvCxnSpPr>
            <a:stCxn id="206" idx="3"/>
            <a:endCxn id="208" idx="1"/>
          </p:cNvCxnSpPr>
          <p:nvPr/>
        </p:nvCxnSpPr>
        <p:spPr>
          <a:xfrm>
            <a:off x="2266850" y="3666525"/>
            <a:ext cx="35730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3"/>
          <p:cNvCxnSpPr>
            <a:stCxn id="207" idx="3"/>
            <a:endCxn id="208" idx="1"/>
          </p:cNvCxnSpPr>
          <p:nvPr/>
        </p:nvCxnSpPr>
        <p:spPr>
          <a:xfrm flipH="1" rot="10800000">
            <a:off x="2266850" y="4104750"/>
            <a:ext cx="35730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3"/>
          <p:cNvSpPr/>
          <p:nvPr/>
        </p:nvSpPr>
        <p:spPr>
          <a:xfrm>
            <a:off x="4872350" y="3851125"/>
            <a:ext cx="18456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Adjustment</a:t>
            </a:r>
            <a:endParaRPr/>
          </a:p>
        </p:txBody>
      </p:sp>
      <p:cxnSp>
        <p:nvCxnSpPr>
          <p:cNvPr id="212" name="Google Shape;212;p23"/>
          <p:cNvCxnSpPr>
            <a:endCxn id="211" idx="1"/>
          </p:cNvCxnSpPr>
          <p:nvPr/>
        </p:nvCxnSpPr>
        <p:spPr>
          <a:xfrm>
            <a:off x="4469750" y="4104775"/>
            <a:ext cx="4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4634975" y="3789000"/>
            <a:ext cx="87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3"/>
          <p:cNvSpPr/>
          <p:nvPr/>
        </p:nvSpPr>
        <p:spPr>
          <a:xfrm>
            <a:off x="3726425" y="3255438"/>
            <a:ext cx="18456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 Front</a:t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5024750" y="4469750"/>
            <a:ext cx="16800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Acceleration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6461850" y="3270000"/>
            <a:ext cx="778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r>
              <a:rPr baseline="-25000" lang="en-US"/>
              <a:t>subject</a:t>
            </a:r>
            <a:endParaRPr baseline="-25000"/>
          </a:p>
        </p:txBody>
      </p:sp>
      <p:cxnSp>
        <p:nvCxnSpPr>
          <p:cNvPr id="217" name="Google Shape;217;p23"/>
          <p:cNvCxnSpPr>
            <a:stCxn id="216" idx="2"/>
          </p:cNvCxnSpPr>
          <p:nvPr/>
        </p:nvCxnSpPr>
        <p:spPr>
          <a:xfrm>
            <a:off x="6851100" y="3663600"/>
            <a:ext cx="6900" cy="4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3"/>
          <p:cNvSpPr/>
          <p:nvPr/>
        </p:nvSpPr>
        <p:spPr>
          <a:xfrm>
            <a:off x="7175550" y="3851125"/>
            <a:ext cx="15144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Velocity</a:t>
            </a:r>
            <a:endParaRPr/>
          </a:p>
        </p:txBody>
      </p:sp>
      <p:cxnSp>
        <p:nvCxnSpPr>
          <p:cNvPr id="219" name="Google Shape;219;p23"/>
          <p:cNvCxnSpPr>
            <a:stCxn id="211" idx="3"/>
            <a:endCxn id="218" idx="1"/>
          </p:cNvCxnSpPr>
          <p:nvPr/>
        </p:nvCxnSpPr>
        <p:spPr>
          <a:xfrm>
            <a:off x="6717950" y="4104775"/>
            <a:ext cx="45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3"/>
          <p:cNvCxnSpPr>
            <a:stCxn id="218" idx="2"/>
            <a:endCxn id="215" idx="3"/>
          </p:cNvCxnSpPr>
          <p:nvPr/>
        </p:nvCxnSpPr>
        <p:spPr>
          <a:xfrm rot="5400000">
            <a:off x="7136250" y="3927025"/>
            <a:ext cx="365100" cy="122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1" name="Google Shape;221;p23"/>
          <p:cNvCxnSpPr/>
          <p:nvPr/>
        </p:nvCxnSpPr>
        <p:spPr>
          <a:xfrm>
            <a:off x="7041700" y="3673925"/>
            <a:ext cx="17400" cy="10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780675" y="1505925"/>
            <a:ext cx="81501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General Overview about ACC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Key Definitions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System Requirements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>
                <a:solidFill>
                  <a:srgbClr val="000000"/>
                </a:solidFill>
              </a:rPr>
              <a:t>Relation to AF3-Models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Image result for fortiss png" id="51" name="Google Shape;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type="ctrTitle"/>
          </p:nvPr>
        </p:nvSpPr>
        <p:spPr>
          <a:xfrm>
            <a:off x="0" y="471475"/>
            <a:ext cx="9144000" cy="911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FFFFFF"/>
                </a:solidFill>
              </a:rPr>
              <a:t>Content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ortiss 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About ACC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785925" y="1213825"/>
            <a:ext cx="67851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vs</a:t>
            </a:r>
            <a:r>
              <a:rPr lang="en-US" sz="2000"/>
              <a:t> Conventional Cruise Control(CCC)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Pre-selected time gap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Up to a maximum speed set by the driver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ortiss png"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Several Key Definitions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69175" y="1048300"/>
            <a:ext cx="81885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Forward vehicle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Clearance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Maximum Selectable Time Gap τ</a:t>
            </a:r>
            <a:r>
              <a:rPr baseline="-25000" lang="en-US" sz="2000"/>
              <a:t>max </a:t>
            </a:r>
            <a:endParaRPr baseline="-25000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Maximum Set and Operating Speed v</a:t>
            </a:r>
            <a:r>
              <a:rPr baseline="-25000" lang="en-US" sz="2000">
                <a:solidFill>
                  <a:schemeClr val="dk1"/>
                </a:solidFill>
              </a:rPr>
              <a:t>max</a:t>
            </a:r>
            <a:endParaRPr baseline="-2500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Minimum Operating Speed for Automatic Positive Acceleration v</a:t>
            </a:r>
            <a:r>
              <a:rPr baseline="-25000" lang="en-US" sz="2000">
                <a:solidFill>
                  <a:schemeClr val="dk1"/>
                </a:solidFill>
              </a:rPr>
              <a:t>low</a:t>
            </a:r>
            <a:endParaRPr baseline="-2500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Minimum Set Speed v</a:t>
            </a:r>
            <a:r>
              <a:rPr baseline="-25000" lang="en-US" sz="2000">
                <a:solidFill>
                  <a:schemeClr val="dk1"/>
                </a:solidFill>
              </a:rPr>
              <a:t>set_min</a:t>
            </a:r>
            <a:endParaRPr baseline="-2500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ortiss png"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Clearance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69175" y="1048300"/>
            <a:ext cx="79062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from the forward vehicle’s trailing surface to the subject vehicle’s leading surface.</a:t>
            </a:r>
            <a:endParaRPr sz="2400"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4">
            <a:alphaModFix/>
          </a:blip>
          <a:srcRect b="12937" l="0" r="0" t="0"/>
          <a:stretch/>
        </p:blipFill>
        <p:spPr>
          <a:xfrm flipH="1">
            <a:off x="1692050" y="3450650"/>
            <a:ext cx="2100300" cy="11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4">
            <a:alphaModFix/>
          </a:blip>
          <a:srcRect b="12937" l="0" r="0" t="0"/>
          <a:stretch/>
        </p:blipFill>
        <p:spPr>
          <a:xfrm flipH="1">
            <a:off x="5789850" y="3431700"/>
            <a:ext cx="2100300" cy="111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/>
          <p:nvPr/>
        </p:nvCxnSpPr>
        <p:spPr>
          <a:xfrm>
            <a:off x="-300562" y="4562650"/>
            <a:ext cx="9834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5789850" y="3167725"/>
            <a:ext cx="29400" cy="143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 flipH="1" rot="10800000">
            <a:off x="3776600" y="3477975"/>
            <a:ext cx="2062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3776600" y="3167725"/>
            <a:ext cx="29400" cy="143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/>
        </p:nvSpPr>
        <p:spPr>
          <a:xfrm>
            <a:off x="4590225" y="3098700"/>
            <a:ext cx="23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>
            <a:off x="3806000" y="4310250"/>
            <a:ext cx="603600" cy="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>
            <a:off x="7813950" y="4310250"/>
            <a:ext cx="603600" cy="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3870425" y="4004000"/>
            <a:ext cx="230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7813950" y="3995250"/>
            <a:ext cx="230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V</a:t>
            </a:r>
            <a:r>
              <a:rPr baseline="-25000" lang="en-US" sz="2400">
                <a:solidFill>
                  <a:srgbClr val="FFFFFF"/>
                </a:solidFill>
              </a:rPr>
              <a:t>low </a:t>
            </a:r>
            <a:r>
              <a:rPr lang="en-US" sz="2400">
                <a:solidFill>
                  <a:srgbClr val="FFFFFF"/>
                </a:solidFill>
              </a:rPr>
              <a:t>vs V</a:t>
            </a:r>
            <a:r>
              <a:rPr baseline="-25000" lang="en-US" sz="2400">
                <a:solidFill>
                  <a:srgbClr val="FFFFFF"/>
                </a:solidFill>
              </a:rPr>
              <a:t>set_min</a:t>
            </a:r>
            <a:endParaRPr baseline="-25000" sz="2400">
              <a:solidFill>
                <a:srgbClr val="FFFFFF"/>
              </a:solidFill>
            </a:endParaRPr>
          </a:p>
        </p:txBody>
      </p:sp>
      <p:cxnSp>
        <p:nvCxnSpPr>
          <p:cNvPr id="95" name="Google Shape;95;p15"/>
          <p:cNvCxnSpPr/>
          <p:nvPr/>
        </p:nvCxnSpPr>
        <p:spPr>
          <a:xfrm>
            <a:off x="1305500" y="3415900"/>
            <a:ext cx="6085800" cy="9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/>
          <p:nvPr/>
        </p:nvCxnSpPr>
        <p:spPr>
          <a:xfrm>
            <a:off x="4328775" y="2640450"/>
            <a:ext cx="9900" cy="81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" name="Google Shape;97;p15"/>
          <p:cNvCxnSpPr/>
          <p:nvPr/>
        </p:nvCxnSpPr>
        <p:spPr>
          <a:xfrm>
            <a:off x="1354575" y="3033100"/>
            <a:ext cx="2954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2149675" y="2699500"/>
            <a:ext cx="1722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 not engage</a:t>
            </a:r>
            <a:endParaRPr sz="1200"/>
          </a:p>
        </p:txBody>
      </p:sp>
      <p:sp>
        <p:nvSpPr>
          <p:cNvPr id="99" name="Google Shape;99;p15"/>
          <p:cNvSpPr txBox="1"/>
          <p:nvPr/>
        </p:nvSpPr>
        <p:spPr>
          <a:xfrm>
            <a:off x="3970575" y="2228200"/>
            <a:ext cx="7263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/>
              <a:t>V</a:t>
            </a:r>
            <a:r>
              <a:rPr baseline="-25000" lang="en-US"/>
              <a:t>low</a:t>
            </a:r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4358225" y="3042900"/>
            <a:ext cx="25032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" name="Google Shape;101;p15"/>
          <p:cNvSpPr txBox="1"/>
          <p:nvPr/>
        </p:nvSpPr>
        <p:spPr>
          <a:xfrm>
            <a:off x="4795300" y="2699500"/>
            <a:ext cx="1320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ACC engage</a:t>
            </a:r>
            <a:endParaRPr sz="1200"/>
          </a:p>
        </p:txBody>
      </p:sp>
      <p:cxnSp>
        <p:nvCxnSpPr>
          <p:cNvPr id="102" name="Google Shape;102;p15"/>
          <p:cNvCxnSpPr/>
          <p:nvPr/>
        </p:nvCxnSpPr>
        <p:spPr>
          <a:xfrm rot="10800000">
            <a:off x="5595150" y="3349400"/>
            <a:ext cx="19500" cy="78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3" name="Google Shape;103;p15"/>
          <p:cNvSpPr txBox="1"/>
          <p:nvPr/>
        </p:nvSpPr>
        <p:spPr>
          <a:xfrm>
            <a:off x="5246675" y="4132475"/>
            <a:ext cx="7263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V</a:t>
            </a:r>
            <a:r>
              <a:rPr baseline="-25000" lang="en-US">
                <a:solidFill>
                  <a:srgbClr val="FF0000"/>
                </a:solidFill>
              </a:rPr>
              <a:t>set_min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5614650" y="3838000"/>
            <a:ext cx="12564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 txBox="1"/>
          <p:nvPr/>
        </p:nvSpPr>
        <p:spPr>
          <a:xfrm>
            <a:off x="5646975" y="3894650"/>
            <a:ext cx="2775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ACC can be engaged by the driver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391300" y="3224050"/>
            <a:ext cx="20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197525" y="3501050"/>
            <a:ext cx="20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ortiss png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Several Key Definitions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10425" y="903075"/>
            <a:ext cx="715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Steady-State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Minimum Steady-State Following Time Gap τ</a:t>
            </a:r>
            <a:r>
              <a:rPr baseline="-25000" lang="en-US" sz="2000">
                <a:solidFill>
                  <a:schemeClr val="dk1"/>
                </a:solidFill>
              </a:rPr>
              <a:t>min</a:t>
            </a:r>
            <a:endParaRPr baseline="-2500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Maximum Sensor Range d</a:t>
            </a:r>
            <a:r>
              <a:rPr baseline="-25000" lang="en-US" sz="2000">
                <a:solidFill>
                  <a:schemeClr val="dk1"/>
                </a:solidFill>
              </a:rPr>
              <a:t>max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Time Gap τ = c/v</a:t>
            </a:r>
            <a:endParaRPr baseline="-2500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12937" l="0" r="0" t="0"/>
          <a:stretch/>
        </p:blipFill>
        <p:spPr>
          <a:xfrm flipH="1">
            <a:off x="1692050" y="3450650"/>
            <a:ext cx="2100300" cy="111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/>
          <p:nvPr/>
        </p:nvCxnSpPr>
        <p:spPr>
          <a:xfrm>
            <a:off x="-300562" y="4562650"/>
            <a:ext cx="9834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12937" l="0" r="0" t="0"/>
          <a:stretch/>
        </p:blipFill>
        <p:spPr>
          <a:xfrm flipH="1">
            <a:off x="5789850" y="3431700"/>
            <a:ext cx="2100300" cy="111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3806000" y="4310250"/>
            <a:ext cx="603600" cy="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6"/>
          <p:cNvSpPr txBox="1"/>
          <p:nvPr/>
        </p:nvSpPr>
        <p:spPr>
          <a:xfrm>
            <a:off x="4590225" y="3098700"/>
            <a:ext cx="23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3776600" y="3167725"/>
            <a:ext cx="29400" cy="143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 flipH="1" rot="10800000">
            <a:off x="3776600" y="3477975"/>
            <a:ext cx="2062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23" name="Google Shape;123;p16"/>
          <p:cNvSpPr txBox="1"/>
          <p:nvPr/>
        </p:nvSpPr>
        <p:spPr>
          <a:xfrm>
            <a:off x="3794225" y="4004000"/>
            <a:ext cx="230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cxnSp>
        <p:nvCxnSpPr>
          <p:cNvPr id="124" name="Google Shape;124;p16"/>
          <p:cNvCxnSpPr/>
          <p:nvPr/>
        </p:nvCxnSpPr>
        <p:spPr>
          <a:xfrm>
            <a:off x="5789850" y="3167725"/>
            <a:ext cx="29400" cy="143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ortiss png"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System Requirements - Selection of the speed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847050" y="716075"/>
            <a:ext cx="7360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Minimum Set Speed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v</a:t>
            </a:r>
            <a:r>
              <a:rPr baseline="-25000" lang="en-US" sz="2000"/>
              <a:t>set_min </a:t>
            </a:r>
            <a:r>
              <a:rPr lang="en-US" sz="2000">
                <a:solidFill>
                  <a:schemeClr val="dk1"/>
                </a:solidFill>
              </a:rPr>
              <a:t>≥</a:t>
            </a:r>
            <a:r>
              <a:rPr lang="en-US" sz="2000"/>
              <a:t> 7.0 m/s, ±10% for both CCC and ACC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Minimum Operating Speed 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v</a:t>
            </a:r>
            <a:r>
              <a:rPr baseline="-25000" lang="en-US" sz="2000"/>
              <a:t>low </a:t>
            </a:r>
            <a:r>
              <a:rPr lang="en-US" sz="2000"/>
              <a:t>≥ 5.0 m/s, ±10%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if v ＜ </a:t>
            </a:r>
            <a:r>
              <a:rPr lang="en-US" sz="2000">
                <a:solidFill>
                  <a:schemeClr val="dk1"/>
                </a:solidFill>
              </a:rPr>
              <a:t>v</a:t>
            </a:r>
            <a:r>
              <a:rPr baseline="-25000" lang="en-US" sz="2000">
                <a:solidFill>
                  <a:schemeClr val="dk1"/>
                </a:solidFill>
              </a:rPr>
              <a:t>low</a:t>
            </a:r>
            <a:r>
              <a:rPr lang="en-US" sz="2000"/>
              <a:t> , the driver should be informed.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Maximum Set and Operating Speed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v</a:t>
            </a:r>
            <a:r>
              <a:rPr baseline="-25000" lang="en-US" sz="2000"/>
              <a:t>max</a:t>
            </a:r>
            <a:r>
              <a:rPr lang="en-US" sz="2000"/>
              <a:t> ≤ d</a:t>
            </a:r>
            <a:r>
              <a:rPr baseline="-25000" lang="en-US" sz="2000"/>
              <a:t>max </a:t>
            </a:r>
            <a:r>
              <a:rPr lang="en-US" sz="2000"/>
              <a:t>/ τ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ortiss png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>
                <a:solidFill>
                  <a:srgbClr val="FFFFFF"/>
                </a:solidFill>
              </a:rPr>
              <a:t>System Requirements - Selection of the time gap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847050" y="716075"/>
            <a:ext cx="7360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Minimum Steady-State Following Time Gap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τ</a:t>
            </a:r>
            <a:r>
              <a:rPr baseline="-25000" lang="en-US" sz="2000">
                <a:solidFill>
                  <a:schemeClr val="dk1"/>
                </a:solidFill>
              </a:rPr>
              <a:t>min </a:t>
            </a:r>
            <a:r>
              <a:rPr lang="en-US" sz="2000">
                <a:solidFill>
                  <a:schemeClr val="dk1"/>
                </a:solidFill>
              </a:rPr>
              <a:t>≥</a:t>
            </a:r>
            <a:r>
              <a:rPr lang="en-US" sz="2000"/>
              <a:t> 1.0 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Time Gap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τ </a:t>
            </a:r>
            <a:r>
              <a:rPr baseline="-25000" lang="en-US" sz="2000"/>
              <a:t> </a:t>
            </a:r>
            <a:r>
              <a:rPr lang="en-US" sz="2000"/>
              <a:t>≥ 1.5s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τ = τ</a:t>
            </a:r>
            <a:r>
              <a:rPr baseline="-25000" lang="en-US" sz="2000">
                <a:solidFill>
                  <a:schemeClr val="dk1"/>
                </a:solidFill>
              </a:rPr>
              <a:t>min</a:t>
            </a:r>
            <a:r>
              <a:rPr lang="en-US" sz="2000">
                <a:solidFill>
                  <a:schemeClr val="dk1"/>
                </a:solidFill>
              </a:rPr>
              <a:t>, if the system is not adjustable by the driver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Default Setting </a:t>
            </a:r>
            <a:r>
              <a:rPr lang="en-US" sz="2000">
                <a:solidFill>
                  <a:schemeClr val="dk1"/>
                </a:solidFill>
              </a:rPr>
              <a:t>≥ 1.5s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