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sldIdLst>
    <p:sldId id="282" r:id="rId3"/>
    <p:sldId id="285" r:id="rId4"/>
    <p:sldId id="290" r:id="rId5"/>
    <p:sldId id="262" r:id="rId6"/>
    <p:sldId id="283" r:id="rId7"/>
    <p:sldId id="293" r:id="rId8"/>
    <p:sldId id="280" r:id="rId9"/>
    <p:sldId id="284" r:id="rId10"/>
    <p:sldId id="286" r:id="rId11"/>
    <p:sldId id="291" r:id="rId12"/>
    <p:sldId id="264" r:id="rId13"/>
    <p:sldId id="294" r:id="rId14"/>
    <p:sldId id="295" r:id="rId15"/>
    <p:sldId id="296" r:id="rId16"/>
    <p:sldId id="297" r:id="rId17"/>
    <p:sldId id="298" r:id="rId18"/>
    <p:sldId id="299" r:id="rId19"/>
    <p:sldId id="292" r:id="rId20"/>
    <p:sldId id="300" r:id="rId21"/>
    <p:sldId id="3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57CD"/>
    <a:srgbClr val="8F45C7"/>
    <a:srgbClr val="FF9F81"/>
    <a:srgbClr val="FFB9FF"/>
    <a:srgbClr val="DEFEF6"/>
    <a:srgbClr val="F7FED6"/>
    <a:srgbClr val="F2FDBB"/>
    <a:srgbClr val="F4FEDA"/>
    <a:srgbClr val="ADCF03"/>
    <a:srgbClr val="F2FEB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927" autoAdjust="0"/>
    <p:restoredTop sz="94671"/>
  </p:normalViewPr>
  <p:slideViewPr>
    <p:cSldViewPr snapToGrid="0" snapToObjects="1">
      <p:cViewPr>
        <p:scale>
          <a:sx n="100" d="100"/>
          <a:sy n="100" d="100"/>
        </p:scale>
        <p:origin x="-1200" y="-34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FDF3D0-74D9-40F2-A7D2-F1C864D570D8}" type="datetimeFigureOut">
              <a:rPr lang="zh-CN" altLang="en-US" smtClean="0"/>
              <a:pPr/>
              <a:t>2018-6-20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42C0EC-1795-4AF7-A6B9-D9EC7B386C4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8CD60C-E2D7-794D-8B75-CF4FED0F4D4A}" type="datetimeFigureOut">
              <a:rPr lang="en-US" smtClean="0"/>
              <a:pPr/>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xmlns="" val="158265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CD60C-E2D7-794D-8B75-CF4FED0F4D4A}" type="datetimeFigureOut">
              <a:rPr lang="en-US" smtClean="0"/>
              <a:pPr/>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xmlns="" val="172697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CD60C-E2D7-794D-8B75-CF4FED0F4D4A}" type="datetimeFigureOut">
              <a:rPr lang="en-US" smtClean="0"/>
              <a:pPr/>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xmlns="" val="2077084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8CD60C-E2D7-794D-8B75-CF4FED0F4D4A}" type="datetimeFigureOut">
              <a:rPr lang="en-US" smtClean="0"/>
              <a:pPr/>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 xmlns:p14="http://schemas.microsoft.com/office/powerpoint/2010/main" val="1582659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CD60C-E2D7-794D-8B75-CF4FED0F4D4A}" type="datetimeFigureOut">
              <a:rPr lang="en-US" smtClean="0"/>
              <a:pPr/>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 xmlns:p14="http://schemas.microsoft.com/office/powerpoint/2010/main" val="1490034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CD60C-E2D7-794D-8B75-CF4FED0F4D4A}" type="datetimeFigureOut">
              <a:rPr lang="en-US" smtClean="0"/>
              <a:pPr/>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 xmlns:p14="http://schemas.microsoft.com/office/powerpoint/2010/main" val="1647667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8CD60C-E2D7-794D-8B75-CF4FED0F4D4A}" type="datetimeFigureOut">
              <a:rPr lang="en-US" smtClean="0"/>
              <a:pPr/>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 xmlns:p14="http://schemas.microsoft.com/office/powerpoint/2010/main" val="553052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8CD60C-E2D7-794D-8B75-CF4FED0F4D4A}" type="datetimeFigureOut">
              <a:rPr lang="en-US" smtClean="0"/>
              <a:pPr/>
              <a:t>6/20/2018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 xmlns:p14="http://schemas.microsoft.com/office/powerpoint/2010/main" val="851773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8CD60C-E2D7-794D-8B75-CF4FED0F4D4A}" type="datetimeFigureOut">
              <a:rPr lang="en-US" smtClean="0"/>
              <a:pPr/>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 xmlns:p14="http://schemas.microsoft.com/office/powerpoint/2010/main" val="633946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CD60C-E2D7-794D-8B75-CF4FED0F4D4A}" type="datetimeFigureOut">
              <a:rPr lang="en-US" smtClean="0"/>
              <a:pPr/>
              <a:t>6/20/2018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 xmlns:p14="http://schemas.microsoft.com/office/powerpoint/2010/main" val="1069629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CD60C-E2D7-794D-8B75-CF4FED0F4D4A}" type="datetimeFigureOut">
              <a:rPr lang="en-US" smtClean="0"/>
              <a:pPr/>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 xmlns:p14="http://schemas.microsoft.com/office/powerpoint/2010/main" val="671632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CD60C-E2D7-794D-8B75-CF4FED0F4D4A}" type="datetimeFigureOut">
              <a:rPr lang="en-US" smtClean="0"/>
              <a:pPr/>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xmlns="" val="1490034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CD60C-E2D7-794D-8B75-CF4FED0F4D4A}" type="datetimeFigureOut">
              <a:rPr lang="en-US" smtClean="0"/>
              <a:pPr/>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 xmlns:p14="http://schemas.microsoft.com/office/powerpoint/2010/main" val="956101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CD60C-E2D7-794D-8B75-CF4FED0F4D4A}" type="datetimeFigureOut">
              <a:rPr lang="en-US" smtClean="0"/>
              <a:pPr/>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 xmlns:p14="http://schemas.microsoft.com/office/powerpoint/2010/main" val="1726977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CD60C-E2D7-794D-8B75-CF4FED0F4D4A}" type="datetimeFigureOut">
              <a:rPr lang="en-US" smtClean="0"/>
              <a:pPr/>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 xmlns:p14="http://schemas.microsoft.com/office/powerpoint/2010/main" val="207708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CD60C-E2D7-794D-8B75-CF4FED0F4D4A}" type="datetimeFigureOut">
              <a:rPr lang="en-US" smtClean="0"/>
              <a:pPr/>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xmlns="" val="1647667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8CD60C-E2D7-794D-8B75-CF4FED0F4D4A}" type="datetimeFigureOut">
              <a:rPr lang="en-US" smtClean="0"/>
              <a:pPr/>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xmlns="" val="55305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8CD60C-E2D7-794D-8B75-CF4FED0F4D4A}" type="datetimeFigureOut">
              <a:rPr lang="en-US" smtClean="0"/>
              <a:pPr/>
              <a:t>6/20/2018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xmlns="" val="85177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8CD60C-E2D7-794D-8B75-CF4FED0F4D4A}" type="datetimeFigureOut">
              <a:rPr lang="en-US" smtClean="0"/>
              <a:pPr/>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xmlns="" val="63394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CD60C-E2D7-794D-8B75-CF4FED0F4D4A}" type="datetimeFigureOut">
              <a:rPr lang="en-US" smtClean="0"/>
              <a:pPr/>
              <a:t>6/20/2018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xmlns="" val="106962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CD60C-E2D7-794D-8B75-CF4FED0F4D4A}" type="datetimeFigureOut">
              <a:rPr lang="en-US" smtClean="0"/>
              <a:pPr/>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xmlns="" val="67163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CD60C-E2D7-794D-8B75-CF4FED0F4D4A}" type="datetimeFigureOut">
              <a:rPr lang="en-US" smtClean="0"/>
              <a:pPr/>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C350A-3FD3-4347-9B02-C4EAE6A34ADE}" type="slidenum">
              <a:rPr lang="en-US" smtClean="0"/>
              <a:pPr/>
              <a:t>‹#›</a:t>
            </a:fld>
            <a:endParaRPr lang="en-US"/>
          </a:p>
        </p:txBody>
      </p:sp>
    </p:spTree>
    <p:extLst>
      <p:ext uri="{BB962C8B-B14F-4D97-AF65-F5344CB8AC3E}">
        <p14:creationId xmlns:p14="http://schemas.microsoft.com/office/powerpoint/2010/main" xmlns="" val="95610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CD60C-E2D7-794D-8B75-CF4FED0F4D4A}" type="datetimeFigureOut">
              <a:rPr lang="en-US" smtClean="0"/>
              <a:pPr/>
              <a:t>6/20/2018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C350A-3FD3-4347-9B02-C4EAE6A34ADE}" type="slidenum">
              <a:rPr lang="en-US" smtClean="0"/>
              <a:pPr/>
              <a:t>‹#›</a:t>
            </a:fld>
            <a:endParaRPr lang="en-US"/>
          </a:p>
        </p:txBody>
      </p:sp>
    </p:spTree>
    <p:extLst>
      <p:ext uri="{BB962C8B-B14F-4D97-AF65-F5344CB8AC3E}">
        <p14:creationId xmlns:p14="http://schemas.microsoft.com/office/powerpoint/2010/main" xmlns="" val="1664723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CD60C-E2D7-794D-8B75-CF4FED0F4D4A}" type="datetimeFigureOut">
              <a:rPr lang="en-US" smtClean="0"/>
              <a:pPr/>
              <a:t>6/20/2018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C350A-3FD3-4347-9B02-C4EAE6A34ADE}" type="slidenum">
              <a:rPr lang="en-US" smtClean="0"/>
              <a:pPr/>
              <a:t>‹#›</a:t>
            </a:fld>
            <a:endParaRPr lang="en-US"/>
          </a:p>
        </p:txBody>
      </p:sp>
    </p:spTree>
    <p:extLst>
      <p:ext uri="{BB962C8B-B14F-4D97-AF65-F5344CB8AC3E}">
        <p14:creationId xmlns="" xmlns:p14="http://schemas.microsoft.com/office/powerpoint/2010/main" val="1664723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2"/>
          <p:cNvSpPr txBox="1">
            <a:spLocks/>
          </p:cNvSpPr>
          <p:nvPr/>
        </p:nvSpPr>
        <p:spPr>
          <a:xfrm>
            <a:off x="0" y="1423368"/>
            <a:ext cx="12192000" cy="862023"/>
          </a:xfrm>
          <a:prstGeom prst="rect">
            <a:avLst/>
          </a:prstGeom>
        </p:spPr>
        <p:txBody>
          <a:bodyPr anchor="ctr"/>
          <a:lstStyle/>
          <a:p>
            <a:pPr lvl="0" algn="ctr">
              <a:lnSpc>
                <a:spcPct val="90000"/>
              </a:lnSpc>
              <a:spcBef>
                <a:spcPts val="1000"/>
              </a:spcBef>
              <a:defRPr/>
            </a:pPr>
            <a:r>
              <a:rPr lang="zh-CN" altLang="en-US" sz="4000" b="1" spc="-150" dirty="0" smtClean="0">
                <a:solidFill>
                  <a:srgbClr val="297FD5">
                    <a:lumMod val="75000"/>
                  </a:srgbClr>
                </a:solidFill>
                <a:effectLst>
                  <a:outerShdw blurRad="38100" dist="38100" dir="2700000" algn="tl">
                    <a:srgbClr val="000000">
                      <a:alpha val="43137"/>
                    </a:srgbClr>
                  </a:outerShdw>
                </a:effectLst>
                <a:latin typeface="Times New Roman" panose="02020603050405020304" pitchFamily="18" charset="0"/>
                <a:ea typeface="宋体"/>
                <a:cs typeface="Times New Roman" panose="02020603050405020304" pitchFamily="18" charset="0"/>
              </a:rPr>
              <a:t>大类策略下的管理人分类与评分表构建</a:t>
            </a:r>
            <a:endParaRPr kumimoji="0" lang="zh-CN" altLang="en-US" sz="4000" b="1" i="0" u="none" strike="noStrike" kern="1200" cap="none" spc="-150" normalizeH="0" baseline="0" noProof="0" dirty="0">
              <a:ln>
                <a:noFill/>
              </a:ln>
              <a:solidFill>
                <a:srgbClr val="297FD5">
                  <a:lumMod val="75000"/>
                </a:srgbClr>
              </a:solidFill>
              <a:effectLst>
                <a:outerShdw blurRad="38100" dist="38100" dir="2700000" algn="tl">
                  <a:srgbClr val="000000">
                    <a:alpha val="43137"/>
                  </a:srgbClr>
                </a:outerShdw>
              </a:effectLst>
              <a:uLnTx/>
              <a:uFillTx/>
              <a:latin typeface="Calibri"/>
              <a:ea typeface="宋体"/>
              <a:cs typeface="+mn-cs"/>
            </a:endParaRPr>
          </a:p>
        </p:txBody>
      </p:sp>
      <p:sp>
        <p:nvSpPr>
          <p:cNvPr id="13" name="内容占位符 3"/>
          <p:cNvSpPr>
            <a:spLocks noGrp="1"/>
          </p:cNvSpPr>
          <p:nvPr>
            <p:ph sz="quarter" idx="4294967295"/>
          </p:nvPr>
        </p:nvSpPr>
        <p:spPr>
          <a:xfrm>
            <a:off x="0" y="4544793"/>
            <a:ext cx="12192000" cy="408207"/>
          </a:xfrm>
          <a:prstGeom prst="rect">
            <a:avLst/>
          </a:prstGeom>
        </p:spPr>
        <p:txBody>
          <a:bodyPr>
            <a:noAutofit/>
          </a:bodyPr>
          <a:lstStyle/>
          <a:p>
            <a:pPr marL="0" lvl="0" indent="0" algn="ctr">
              <a:lnSpc>
                <a:spcPct val="100000"/>
              </a:lnSpc>
              <a:spcBef>
                <a:spcPts val="0"/>
              </a:spcBef>
              <a:buNone/>
              <a:defRPr/>
            </a:pPr>
            <a:r>
              <a:rPr kumimoji="0" lang="zh-CN" altLang="en-US"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cs typeface="Times New Roman" pitchFamily="18" charset="0"/>
              </a:rPr>
              <a:t>兴</a:t>
            </a:r>
            <a:r>
              <a:rPr lang="zh-CN" altLang="en-US" b="1" kern="0" dirty="0" smtClean="0">
                <a:solidFill>
                  <a:sysClr val="windowText" lastClr="000000"/>
                </a:solidFill>
                <a:latin typeface="Times New Roman" pitchFamily="18" charset="0"/>
                <a:ea typeface="宋体" pitchFamily="2" charset="-122"/>
                <a:cs typeface="Times New Roman" pitchFamily="18" charset="0"/>
              </a:rPr>
              <a:t>证投资</a:t>
            </a:r>
            <a:r>
              <a:rPr lang="en-US" altLang="zh-CN" b="1" kern="0" dirty="0" smtClean="0">
                <a:solidFill>
                  <a:sysClr val="windowText" lastClr="000000"/>
                </a:solidFill>
                <a:latin typeface="Times New Roman" pitchFamily="18" charset="0"/>
                <a:ea typeface="宋体" pitchFamily="2" charset="-122"/>
                <a:cs typeface="Times New Roman" pitchFamily="18" charset="0"/>
              </a:rPr>
              <a:t>---</a:t>
            </a:r>
            <a:r>
              <a:rPr lang="zh-CN" altLang="en-US" b="1" kern="0" dirty="0" smtClean="0">
                <a:solidFill>
                  <a:sysClr val="windowText" lastClr="000000"/>
                </a:solidFill>
                <a:latin typeface="Times New Roman" pitchFamily="18" charset="0"/>
                <a:ea typeface="宋体" pitchFamily="2" charset="-122"/>
                <a:cs typeface="Times New Roman" pitchFamily="18" charset="0"/>
              </a:rPr>
              <a:t>创新投资部</a:t>
            </a:r>
            <a:endParaRPr kumimoji="0" lang="en-US" altLang="zh-CN" b="1" i="0" u="none" strike="noStrike" kern="0" cap="none" spc="0" normalizeH="0" baseline="0" noProof="0" dirty="0">
              <a:ln>
                <a:noFill/>
              </a:ln>
              <a:solidFill>
                <a:sysClr val="windowText" lastClr="000000"/>
              </a:solidFill>
              <a:effectLst/>
              <a:uLnTx/>
              <a:uFillTx/>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914650" y="1824038"/>
            <a:ext cx="6010278" cy="665162"/>
            <a:chOff x="1200" y="1371"/>
            <a:chExt cx="3786" cy="419"/>
          </a:xfrm>
        </p:grpSpPr>
        <p:grpSp>
          <p:nvGrpSpPr>
            <p:cNvPr id="3" name="Group 5"/>
            <p:cNvGrpSpPr>
              <a:grpSpLocks/>
            </p:cNvGrpSpPr>
            <p:nvPr/>
          </p:nvGrpSpPr>
          <p:grpSpPr bwMode="auto">
            <a:xfrm>
              <a:off x="1200" y="1371"/>
              <a:ext cx="480" cy="419"/>
              <a:chOff x="1110" y="2656"/>
              <a:chExt cx="1549" cy="1351"/>
            </a:xfrm>
          </p:grpSpPr>
          <p:sp>
            <p:nvSpPr>
              <p:cNvPr id="43" name="AutoShape 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AutoShape 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AutoShape 8"/>
              <p:cNvSpPr>
                <a:spLocks noChangeArrowheads="1"/>
              </p:cNvSpPr>
              <p:nvPr/>
            </p:nvSpPr>
            <p:spPr bwMode="gray">
              <a:xfrm>
                <a:off x="1200" y="2737"/>
                <a:ext cx="1349" cy="1167"/>
              </a:xfrm>
              <a:prstGeom prst="hexagon">
                <a:avLst>
                  <a:gd name="adj" fmla="val 28896"/>
                  <a:gd name="vf" fmla="val 115470"/>
                </a:avLst>
              </a:prstGeom>
              <a:gradFill rotWithShape="1">
                <a:gsLst>
                  <a:gs pos="0">
                    <a:srgbClr val="3475CC">
                      <a:gamma/>
                      <a:shade val="46275"/>
                      <a:invGamma/>
                    </a:srgbClr>
                  </a:gs>
                  <a:gs pos="100000">
                    <a:srgbClr val="3475CC"/>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40" name="Line 9"/>
            <p:cNvSpPr>
              <a:spLocks noChangeShapeType="1"/>
            </p:cNvSpPr>
            <p:nvPr/>
          </p:nvSpPr>
          <p:spPr bwMode="auto">
            <a:xfrm>
              <a:off x="1584" y="1755"/>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Text Box 10"/>
            <p:cNvSpPr txBox="1">
              <a:spLocks noChangeArrowheads="1"/>
            </p:cNvSpPr>
            <p:nvPr/>
          </p:nvSpPr>
          <p:spPr bwMode="auto">
            <a:xfrm>
              <a:off x="1848" y="1463"/>
              <a:ext cx="2993" cy="233"/>
            </a:xfrm>
            <a:prstGeom prst="rect">
              <a:avLst/>
            </a:prstGeom>
            <a:noFill/>
            <a:ln w="9525" algn="ctr">
              <a:noFill/>
              <a:miter lim="800000"/>
              <a:headEnd/>
              <a:tailEnd/>
            </a:ln>
          </p:spPr>
          <p:txBody>
            <a:bodyPr wrap="none">
              <a:spAutoFit/>
            </a:bodyPr>
            <a:lstStyle/>
            <a:p>
              <a:pPr lvl="0" eaLnBrk="0" hangingPunct="0"/>
              <a:r>
                <a:rPr lang="en-US" altLang="zh-CN"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MOM</a:t>
              </a:r>
              <a:r>
                <a:rPr lang="zh-CN" altLang="en-US"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投资框架</a:t>
              </a:r>
              <a:r>
                <a:rPr lang="en-US" altLang="zh-CN"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资产</a:t>
              </a:r>
              <a:r>
                <a:rPr lang="en-US" altLang="zh-CN" b="1"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策略</a:t>
              </a:r>
              <a:r>
                <a:rPr lang="en-US" altLang="zh-CN" b="1"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风险多维度视角</a:t>
              </a:r>
              <a:endParaRPr kumimoji="0" lang="en-US" altLang="zh-CN" sz="2400" b="1" i="0" u="none" strike="noStrike" kern="0" cap="none" spc="0" normalizeH="0" baseline="0" noProof="0" dirty="0" smtClean="0">
                <a:ln>
                  <a:noFill/>
                </a:ln>
                <a:solidFill>
                  <a:sysClr val="windowText" lastClr="000000"/>
                </a:solidFill>
                <a:effectLst/>
                <a:uLnTx/>
                <a:uFillTx/>
              </a:endParaRPr>
            </a:p>
          </p:txBody>
        </p:sp>
        <p:sp>
          <p:nvSpPr>
            <p:cNvPr id="42" name="Text Box 11"/>
            <p:cNvSpPr txBox="1">
              <a:spLocks noChangeArrowheads="1"/>
            </p:cNvSpPr>
            <p:nvPr/>
          </p:nvSpPr>
          <p:spPr bwMode="gray">
            <a:xfrm>
              <a:off x="1329" y="1433"/>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1</a:t>
              </a:r>
            </a:p>
          </p:txBody>
        </p:sp>
      </p:grpSp>
      <p:grpSp>
        <p:nvGrpSpPr>
          <p:cNvPr id="4" name="Group 12"/>
          <p:cNvGrpSpPr>
            <a:grpSpLocks/>
          </p:cNvGrpSpPr>
          <p:nvPr/>
        </p:nvGrpSpPr>
        <p:grpSpPr bwMode="auto">
          <a:xfrm>
            <a:off x="2914650" y="2738438"/>
            <a:ext cx="6010281" cy="665162"/>
            <a:chOff x="1200" y="1947"/>
            <a:chExt cx="3786" cy="419"/>
          </a:xfrm>
        </p:grpSpPr>
        <p:grpSp>
          <p:nvGrpSpPr>
            <p:cNvPr id="5" name="Group 13"/>
            <p:cNvGrpSpPr>
              <a:grpSpLocks/>
            </p:cNvGrpSpPr>
            <p:nvPr/>
          </p:nvGrpSpPr>
          <p:grpSpPr bwMode="auto">
            <a:xfrm>
              <a:off x="1200" y="1947"/>
              <a:ext cx="480" cy="419"/>
              <a:chOff x="3174" y="2656"/>
              <a:chExt cx="1549" cy="1351"/>
            </a:xfrm>
          </p:grpSpPr>
          <p:sp>
            <p:nvSpPr>
              <p:cNvPr id="51" name="AutoShape 14"/>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AutoShape 15"/>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AutoShape 16"/>
              <p:cNvSpPr>
                <a:spLocks noChangeArrowheads="1"/>
              </p:cNvSpPr>
              <p:nvPr/>
            </p:nvSpPr>
            <p:spPr bwMode="gray">
              <a:xfrm>
                <a:off x="3264" y="2737"/>
                <a:ext cx="1349" cy="1167"/>
              </a:xfrm>
              <a:prstGeom prst="hexagon">
                <a:avLst>
                  <a:gd name="adj" fmla="val 28896"/>
                  <a:gd name="vf" fmla="val 115470"/>
                </a:avLst>
              </a:prstGeom>
              <a:gradFill rotWithShape="1">
                <a:gsLst>
                  <a:gs pos="0">
                    <a:srgbClr val="58A4F0">
                      <a:gamma/>
                      <a:shade val="46275"/>
                      <a:invGamma/>
                    </a:srgbClr>
                  </a:gs>
                  <a:gs pos="100000">
                    <a:srgbClr val="58A4F0"/>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48" name="Line 17"/>
            <p:cNvSpPr>
              <a:spLocks noChangeShapeType="1"/>
            </p:cNvSpPr>
            <p:nvPr/>
          </p:nvSpPr>
          <p:spPr bwMode="auto">
            <a:xfrm>
              <a:off x="1584" y="2331"/>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Text Box 18"/>
            <p:cNvSpPr txBox="1">
              <a:spLocks noChangeArrowheads="1"/>
            </p:cNvSpPr>
            <p:nvPr/>
          </p:nvSpPr>
          <p:spPr bwMode="auto">
            <a:xfrm>
              <a:off x="2208" y="2055"/>
              <a:ext cx="2007" cy="233"/>
            </a:xfrm>
            <a:prstGeom prst="rect">
              <a:avLst/>
            </a:prstGeom>
            <a:noFill/>
            <a:ln w="9525" algn="ctr">
              <a:noFill/>
              <a:miter lim="800000"/>
              <a:headEnd/>
              <a:tailEnd/>
            </a:ln>
          </p:spPr>
          <p:txBody>
            <a:bodyPr wrap="none">
              <a:spAutoFit/>
            </a:bodyPr>
            <a:lstStyle/>
            <a:p>
              <a:pPr lvl="0" eaLnBrk="0" hangingPunct="0"/>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管理人分类指标及评分表设计</a:t>
              </a:r>
              <a:endParaRPr kumimoji="0" lang="en-US" altLang="zh-CN" sz="2400" b="1" i="0" u="none" strike="noStrike" kern="0" cap="none" spc="0" normalizeH="0" baseline="0" noProof="0" dirty="0" smtClean="0">
                <a:ln>
                  <a:noFill/>
                </a:ln>
                <a:solidFill>
                  <a:sysClr val="windowText" lastClr="000000"/>
                </a:solidFill>
                <a:effectLst/>
                <a:uLnTx/>
                <a:uFillTx/>
              </a:endParaRPr>
            </a:p>
          </p:txBody>
        </p:sp>
        <p:sp>
          <p:nvSpPr>
            <p:cNvPr id="50" name="Text Box 19"/>
            <p:cNvSpPr txBox="1">
              <a:spLocks noChangeArrowheads="1"/>
            </p:cNvSpPr>
            <p:nvPr/>
          </p:nvSpPr>
          <p:spPr bwMode="gray">
            <a:xfrm>
              <a:off x="1335" y="2009"/>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2</a:t>
              </a:r>
            </a:p>
          </p:txBody>
        </p:sp>
      </p:grpSp>
      <p:grpSp>
        <p:nvGrpSpPr>
          <p:cNvPr id="6" name="Group 20"/>
          <p:cNvGrpSpPr>
            <a:grpSpLocks/>
          </p:cNvGrpSpPr>
          <p:nvPr/>
        </p:nvGrpSpPr>
        <p:grpSpPr bwMode="auto">
          <a:xfrm>
            <a:off x="2914650" y="3630613"/>
            <a:ext cx="6010281" cy="665162"/>
            <a:chOff x="1200" y="2509"/>
            <a:chExt cx="3786" cy="419"/>
          </a:xfrm>
        </p:grpSpPr>
        <p:grpSp>
          <p:nvGrpSpPr>
            <p:cNvPr id="7" name="Group 21"/>
            <p:cNvGrpSpPr>
              <a:grpSpLocks/>
            </p:cNvGrpSpPr>
            <p:nvPr/>
          </p:nvGrpSpPr>
          <p:grpSpPr bwMode="auto">
            <a:xfrm>
              <a:off x="1200" y="2509"/>
              <a:ext cx="480" cy="419"/>
              <a:chOff x="1110" y="2656"/>
              <a:chExt cx="1549" cy="1351"/>
            </a:xfrm>
          </p:grpSpPr>
          <p:sp>
            <p:nvSpPr>
              <p:cNvPr id="59" name="AutoShape 22"/>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AutoShape 23"/>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AutoShape 24"/>
              <p:cNvSpPr>
                <a:spLocks noChangeArrowheads="1"/>
              </p:cNvSpPr>
              <p:nvPr/>
            </p:nvSpPr>
            <p:spPr bwMode="gray">
              <a:xfrm>
                <a:off x="1200" y="2737"/>
                <a:ext cx="1349" cy="1167"/>
              </a:xfrm>
              <a:prstGeom prst="hexagon">
                <a:avLst>
                  <a:gd name="adj" fmla="val 28896"/>
                  <a:gd name="vf" fmla="val 115470"/>
                </a:avLst>
              </a:prstGeom>
              <a:gradFill rotWithShape="1">
                <a:gsLst>
                  <a:gs pos="0">
                    <a:srgbClr val="3475CC">
                      <a:gamma/>
                      <a:shade val="46275"/>
                      <a:invGamma/>
                    </a:srgbClr>
                  </a:gs>
                  <a:gs pos="100000">
                    <a:srgbClr val="3475CC"/>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56" name="Line 25"/>
            <p:cNvSpPr>
              <a:spLocks noChangeShapeType="1"/>
            </p:cNvSpPr>
            <p:nvPr/>
          </p:nvSpPr>
          <p:spPr bwMode="auto">
            <a:xfrm>
              <a:off x="1584" y="2893"/>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Text Box 26"/>
            <p:cNvSpPr txBox="1">
              <a:spLocks noChangeArrowheads="1"/>
            </p:cNvSpPr>
            <p:nvPr/>
          </p:nvSpPr>
          <p:spPr bwMode="auto">
            <a:xfrm>
              <a:off x="2232" y="2551"/>
              <a:ext cx="1873" cy="279"/>
            </a:xfrm>
            <a:prstGeom prst="rect">
              <a:avLst/>
            </a:prstGeom>
            <a:noFill/>
            <a:ln w="9525" algn="ctr">
              <a:noFill/>
              <a:miter lim="800000"/>
              <a:headEnd/>
              <a:tailEnd/>
            </a:ln>
          </p:spPr>
          <p:txBody>
            <a:bodyPr wrap="none">
              <a:spAutoFit/>
            </a:bodyPr>
            <a:lstStyle/>
            <a:p>
              <a:pPr marL="285750" lvl="0" indent="-285750">
                <a:lnSpc>
                  <a:spcPct val="150000"/>
                </a:lnSpc>
              </a:pP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基于评分表的投后管理建议</a:t>
              </a:r>
              <a:endParaRPr lang="en-US" altLang="zh-CN" b="1" kern="0" dirty="0" smtClean="0">
                <a:solidFill>
                  <a:sysClr val="windowText" lastClr="000000">
                    <a:lumMod val="95000"/>
                    <a:lumOff val="5000"/>
                  </a:sysClr>
                </a:solidFill>
                <a:latin typeface="宋体" pitchFamily="2" charset="-122"/>
                <a:ea typeface="宋体" pitchFamily="2" charset="-122"/>
                <a:cs typeface="+mn-ea"/>
                <a:sym typeface="+mn-ea"/>
              </a:endParaRPr>
            </a:p>
          </p:txBody>
        </p:sp>
        <p:sp>
          <p:nvSpPr>
            <p:cNvPr id="58" name="Text Box 27"/>
            <p:cNvSpPr txBox="1">
              <a:spLocks noChangeArrowheads="1"/>
            </p:cNvSpPr>
            <p:nvPr/>
          </p:nvSpPr>
          <p:spPr bwMode="gray">
            <a:xfrm>
              <a:off x="1335" y="2571"/>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3</a:t>
              </a:r>
            </a:p>
          </p:txBody>
        </p:sp>
      </p:grpSp>
      <p:sp>
        <p:nvSpPr>
          <p:cNvPr id="7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目 录</a:t>
            </a:r>
          </a:p>
        </p:txBody>
      </p:sp>
      <p:sp>
        <p:nvSpPr>
          <p:cNvPr id="29" name="矩形 28"/>
          <p:cNvSpPr/>
          <p:nvPr/>
        </p:nvSpPr>
        <p:spPr>
          <a:xfrm>
            <a:off x="2911520" y="3538855"/>
            <a:ext cx="6084000" cy="864000"/>
          </a:xfrm>
          <a:prstGeom prst="rect">
            <a:avLst/>
          </a:prstGeom>
          <a:solidFill>
            <a:schemeClr val="accent1">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911518" y="1760487"/>
            <a:ext cx="6084000" cy="864000"/>
          </a:xfrm>
          <a:prstGeom prst="rect">
            <a:avLst/>
          </a:prstGeom>
          <a:solidFill>
            <a:schemeClr val="accent1">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srcRect/>
          <a:stretch>
            <a:fillRect/>
          </a:stretch>
        </p:blipFill>
        <p:spPr bwMode="auto">
          <a:xfrm rot="10800000">
            <a:off x="5129212" y="3046729"/>
            <a:ext cx="5148262" cy="3395682"/>
          </a:xfrm>
          <a:prstGeom prst="rect">
            <a:avLst/>
          </a:prstGeom>
          <a:noFill/>
          <a:ln w="9525">
            <a:noFill/>
            <a:miter lim="800000"/>
            <a:headEnd/>
            <a:tailEnd/>
          </a:ln>
          <a:effectLst/>
        </p:spPr>
      </p:pic>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管理人分类指标设计</a:t>
            </a:r>
          </a:p>
        </p:txBody>
      </p:sp>
      <p:sp>
        <p:nvSpPr>
          <p:cNvPr id="21" name="TextBox 20"/>
          <p:cNvSpPr txBox="1"/>
          <p:nvPr/>
        </p:nvSpPr>
        <p:spPr>
          <a:xfrm>
            <a:off x="488991" y="1071006"/>
            <a:ext cx="11283909" cy="2585323"/>
          </a:xfrm>
          <a:prstGeom prst="rect">
            <a:avLst/>
          </a:prstGeom>
          <a:noFill/>
        </p:spPr>
        <p:txBody>
          <a:bodyPr wrap="square" rtlCol="0">
            <a:spAutoFit/>
          </a:bodyPr>
          <a:lstStyle/>
          <a:p>
            <a:pPr marL="285750" lvl="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私募基金产品属于绝对收益型产品、公募基金产品属于相对收益型产品</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绝对收益要求下的产品属性（风格）具有时变性</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742950" lvl="1" indent="-285750">
              <a:lnSpc>
                <a:spcPct val="150000"/>
              </a:lnSpc>
              <a:buFont typeface="Wingdings" pitchFamily="2" charset="2"/>
              <a:buChar char="ü"/>
            </a:pPr>
            <a:r>
              <a:rPr lang="zh-CN" altLang="en-US" kern="0" dirty="0" smtClean="0">
                <a:solidFill>
                  <a:sysClr val="windowText" lastClr="000000"/>
                </a:solidFill>
                <a:latin typeface="Times New Roman" pitchFamily="18" charset="0"/>
                <a:ea typeface="宋体" pitchFamily="2" charset="-122"/>
                <a:cs typeface="Times New Roman" pitchFamily="18" charset="0"/>
              </a:rPr>
              <a:t>如：单一属性的产品难以实现绝对收益目标</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单一分类指标的局限性：模糊且难以描绘所投产品的“全貌”</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742950" lvl="1" indent="-285750">
              <a:lnSpc>
                <a:spcPct val="150000"/>
              </a:lnSpc>
              <a:buFont typeface="Wingdings" pitchFamily="2" charset="2"/>
              <a:buChar char="ü"/>
            </a:pPr>
            <a:r>
              <a:rPr lang="zh-CN" altLang="en-US" kern="0" dirty="0" smtClean="0">
                <a:solidFill>
                  <a:sysClr val="windowText" lastClr="000000"/>
                </a:solidFill>
                <a:latin typeface="Times New Roman" pitchFamily="18" charset="0"/>
                <a:ea typeface="宋体" pitchFamily="2" charset="-122"/>
                <a:cs typeface="Times New Roman" pitchFamily="18" charset="0"/>
              </a:rPr>
              <a:t>如：于翼资产</a:t>
            </a:r>
            <a:r>
              <a:rPr lang="en-US" altLang="zh-CN" kern="0" dirty="0" smtClean="0">
                <a:solidFill>
                  <a:sysClr val="windowText" lastClr="000000"/>
                </a:solidFill>
                <a:latin typeface="Times New Roman" pitchFamily="18" charset="0"/>
                <a:ea typeface="宋体" pitchFamily="2" charset="-122"/>
                <a:cs typeface="Times New Roman" pitchFamily="18" charset="0"/>
              </a:rPr>
              <a:t>-</a:t>
            </a:r>
            <a:r>
              <a:rPr lang="zh-CN" altLang="en-US" kern="0" dirty="0" smtClean="0">
                <a:solidFill>
                  <a:sysClr val="windowText" lastClr="000000"/>
                </a:solidFill>
                <a:latin typeface="Times New Roman" pitchFamily="18" charset="0"/>
                <a:ea typeface="宋体" pitchFamily="2" charset="-122"/>
                <a:cs typeface="Times New Roman" pitchFamily="18" charset="0"/>
              </a:rPr>
              <a:t>交易型产品 </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交易型？ </a:t>
            </a:r>
            <a:r>
              <a:rPr lang="en-US" altLang="zh-CN"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 anything else?</a:t>
            </a: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多维度分类：公司 </a:t>
            </a:r>
            <a:r>
              <a:rPr lang="en-US" altLang="zh-CN" kern="0" dirty="0" smtClean="0">
                <a:solidFill>
                  <a:sysClr val="windowText" lastClr="000000"/>
                </a:solidFill>
                <a:latin typeface="Times New Roman" pitchFamily="18" charset="0"/>
                <a:ea typeface="宋体" pitchFamily="2" charset="-122"/>
                <a:cs typeface="Times New Roman" pitchFamily="18" charset="0"/>
              </a:rPr>
              <a:t>+ </a:t>
            </a:r>
            <a:r>
              <a:rPr lang="zh-CN" altLang="en-US" kern="0" dirty="0" smtClean="0">
                <a:solidFill>
                  <a:sysClr val="windowText" lastClr="000000"/>
                </a:solidFill>
                <a:latin typeface="Times New Roman" pitchFamily="18" charset="0"/>
                <a:ea typeface="宋体" pitchFamily="2" charset="-122"/>
                <a:cs typeface="Times New Roman" pitchFamily="18" charset="0"/>
              </a:rPr>
              <a:t>人 </a:t>
            </a:r>
            <a:r>
              <a:rPr lang="en-US" altLang="zh-CN" kern="0" dirty="0" smtClean="0">
                <a:solidFill>
                  <a:sysClr val="windowText" lastClr="000000"/>
                </a:solidFill>
                <a:latin typeface="Times New Roman" pitchFamily="18" charset="0"/>
                <a:ea typeface="宋体" pitchFamily="2" charset="-122"/>
                <a:cs typeface="Times New Roman" pitchFamily="18" charset="0"/>
              </a:rPr>
              <a:t>+ </a:t>
            </a:r>
            <a:r>
              <a:rPr lang="zh-CN" altLang="en-US" kern="0" dirty="0" smtClean="0">
                <a:solidFill>
                  <a:sysClr val="windowText" lastClr="000000"/>
                </a:solidFill>
                <a:latin typeface="Times New Roman" pitchFamily="18" charset="0"/>
                <a:ea typeface="宋体" pitchFamily="2" charset="-122"/>
                <a:cs typeface="Times New Roman" pitchFamily="18" charset="0"/>
              </a:rPr>
              <a:t>产品 </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solidFill>
                <a:latin typeface="Times New Roman" pitchFamily="18" charset="0"/>
                <a:ea typeface="宋体" pitchFamily="2" charset="-122"/>
                <a:cs typeface="Times New Roman" pitchFamily="18" charset="0"/>
              </a:rPr>
              <a:t>产品“全貌”</a:t>
            </a:r>
          </a:p>
        </p:txBody>
      </p:sp>
      <p:sp>
        <p:nvSpPr>
          <p:cNvPr id="93" name="右箭头 92"/>
          <p:cNvSpPr/>
          <p:nvPr/>
        </p:nvSpPr>
        <p:spPr>
          <a:xfrm>
            <a:off x="536616" y="3284854"/>
            <a:ext cx="320634" cy="229871"/>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管理人分类指标设计</a:t>
            </a:r>
          </a:p>
        </p:txBody>
      </p:sp>
      <p:sp>
        <p:nvSpPr>
          <p:cNvPr id="21" name="TextBox 20"/>
          <p:cNvSpPr txBox="1"/>
          <p:nvPr/>
        </p:nvSpPr>
        <p:spPr>
          <a:xfrm>
            <a:off x="488991" y="1071006"/>
            <a:ext cx="11283909" cy="507831"/>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多维度分类表：公司 </a:t>
            </a:r>
            <a:r>
              <a:rPr lang="en-US" altLang="zh-CN" kern="0" dirty="0" smtClean="0">
                <a:solidFill>
                  <a:sysClr val="windowText" lastClr="000000"/>
                </a:solidFill>
                <a:latin typeface="Times New Roman" pitchFamily="18" charset="0"/>
                <a:ea typeface="宋体" pitchFamily="2" charset="-122"/>
                <a:cs typeface="Times New Roman" pitchFamily="18" charset="0"/>
              </a:rPr>
              <a:t>+ </a:t>
            </a:r>
            <a:r>
              <a:rPr lang="zh-CN" altLang="en-US" kern="0" dirty="0" smtClean="0">
                <a:solidFill>
                  <a:sysClr val="windowText" lastClr="000000"/>
                </a:solidFill>
                <a:latin typeface="Times New Roman" pitchFamily="18" charset="0"/>
                <a:ea typeface="宋体" pitchFamily="2" charset="-122"/>
                <a:cs typeface="Times New Roman" pitchFamily="18" charset="0"/>
              </a:rPr>
              <a:t>人 </a:t>
            </a:r>
            <a:r>
              <a:rPr lang="en-US" altLang="zh-CN" kern="0" dirty="0" smtClean="0">
                <a:solidFill>
                  <a:sysClr val="windowText" lastClr="000000"/>
                </a:solidFill>
                <a:latin typeface="Times New Roman" pitchFamily="18" charset="0"/>
                <a:ea typeface="宋体" pitchFamily="2" charset="-122"/>
                <a:cs typeface="Times New Roman" pitchFamily="18" charset="0"/>
              </a:rPr>
              <a:t>+ </a:t>
            </a:r>
            <a:r>
              <a:rPr lang="zh-CN" altLang="en-US" kern="0" dirty="0" smtClean="0">
                <a:solidFill>
                  <a:sysClr val="windowText" lastClr="000000"/>
                </a:solidFill>
                <a:latin typeface="Times New Roman" pitchFamily="18" charset="0"/>
                <a:ea typeface="宋体" pitchFamily="2" charset="-122"/>
                <a:cs typeface="Times New Roman" pitchFamily="18" charset="0"/>
              </a:rPr>
              <a:t>产品 </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solidFill>
                <a:latin typeface="Times New Roman" pitchFamily="18" charset="0"/>
                <a:ea typeface="宋体" pitchFamily="2" charset="-122"/>
                <a:cs typeface="Times New Roman" pitchFamily="18" charset="0"/>
              </a:rPr>
              <a:t>产品“全貌”</a:t>
            </a:r>
          </a:p>
        </p:txBody>
      </p:sp>
      <p:graphicFrame>
        <p:nvGraphicFramePr>
          <p:cNvPr id="7" name="表格 6"/>
          <p:cNvGraphicFramePr>
            <a:graphicFrameLocks noGrp="1"/>
          </p:cNvGraphicFramePr>
          <p:nvPr/>
        </p:nvGraphicFramePr>
        <p:xfrm>
          <a:off x="269944" y="1666875"/>
          <a:ext cx="11636306" cy="3876678"/>
        </p:xfrm>
        <a:graphic>
          <a:graphicData uri="http://schemas.openxmlformats.org/drawingml/2006/table">
            <a:tbl>
              <a:tblPr/>
              <a:tblGrid>
                <a:gridCol w="1108392"/>
                <a:gridCol w="1176543"/>
                <a:gridCol w="817842"/>
                <a:gridCol w="850124"/>
                <a:gridCol w="882408"/>
                <a:gridCol w="6800997"/>
              </a:tblGrid>
              <a:tr h="349938">
                <a:tc>
                  <a:txBody>
                    <a:bodyPr/>
                    <a:lstStyle/>
                    <a:p>
                      <a:pPr algn="ctr" fontAlgn="ctr"/>
                      <a:r>
                        <a:rPr lang="zh-CN" altLang="en-US" sz="1600" b="1" i="0" u="none" strike="noStrike" dirty="0">
                          <a:solidFill>
                            <a:srgbClr val="000000"/>
                          </a:solidFill>
                          <a:latin typeface="宋体"/>
                        </a:rPr>
                        <a:t>类别</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600" b="1" i="0" u="none" strike="noStrike" dirty="0">
                          <a:solidFill>
                            <a:srgbClr val="000000"/>
                          </a:solidFill>
                          <a:latin typeface="宋体"/>
                        </a:rPr>
                        <a:t>细分指标</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gridSpan="3">
                  <a:txBody>
                    <a:bodyPr/>
                    <a:lstStyle/>
                    <a:p>
                      <a:pPr algn="ctr" fontAlgn="ctr"/>
                      <a:r>
                        <a:rPr lang="zh-CN" altLang="en-US" sz="1600" b="1" i="0" u="none" strike="noStrike" dirty="0">
                          <a:solidFill>
                            <a:srgbClr val="000000"/>
                          </a:solidFill>
                          <a:latin typeface="宋体"/>
                        </a:rPr>
                        <a:t>指标分类</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600" b="1" i="0" u="none" strike="noStrike" dirty="0">
                          <a:solidFill>
                            <a:srgbClr val="000000"/>
                          </a:solidFill>
                          <a:latin typeface="宋体"/>
                        </a:rPr>
                        <a:t>细节与说明</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349938">
                <a:tc>
                  <a:txBody>
                    <a:bodyPr/>
                    <a:lstStyle/>
                    <a:p>
                      <a:pPr algn="ctr" fontAlgn="ctr"/>
                      <a:r>
                        <a:rPr lang="zh-CN" altLang="en-US" sz="1500" b="1" i="0" u="none" strike="noStrike" dirty="0">
                          <a:solidFill>
                            <a:srgbClr val="000000"/>
                          </a:solidFill>
                          <a:latin typeface="宋体"/>
                        </a:rPr>
                        <a:t>基金公司</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管理公司</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初创</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发展</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成熟</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smtClean="0">
                          <a:solidFill>
                            <a:srgbClr val="000000"/>
                          </a:solidFill>
                          <a:latin typeface="宋体"/>
                        </a:rPr>
                        <a:t> 包括</a:t>
                      </a:r>
                      <a:r>
                        <a:rPr lang="zh-CN" altLang="en-US" sz="1300" b="0" i="0" u="none" strike="noStrike" dirty="0">
                          <a:solidFill>
                            <a:srgbClr val="000000"/>
                          </a:solidFill>
                          <a:latin typeface="宋体"/>
                        </a:rPr>
                        <a:t>管理规模、产品数量、风控能力、运营能力等综合评价</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49938">
                <a:tc>
                  <a:txBody>
                    <a:bodyPr/>
                    <a:lstStyle/>
                    <a:p>
                      <a:pPr algn="ctr" fontAlgn="ctr"/>
                      <a:r>
                        <a:rPr lang="zh-CN" altLang="en-US" sz="1500" b="1" i="0" u="none" strike="noStrike" dirty="0">
                          <a:solidFill>
                            <a:srgbClr val="000000"/>
                          </a:solidFill>
                          <a:latin typeface="宋体"/>
                        </a:rPr>
                        <a:t>基金经理</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管理人员</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稚嫩</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成长</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专家</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smtClean="0">
                          <a:solidFill>
                            <a:srgbClr val="000000"/>
                          </a:solidFill>
                          <a:latin typeface="宋体"/>
                        </a:rPr>
                        <a:t> 包括</a:t>
                      </a:r>
                      <a:r>
                        <a:rPr lang="zh-CN" altLang="en-US" sz="1300" b="0" i="0" u="none" strike="noStrike" dirty="0">
                          <a:solidFill>
                            <a:srgbClr val="000000"/>
                          </a:solidFill>
                          <a:latin typeface="宋体"/>
                        </a:rPr>
                        <a:t>学历背景、从业年限、历任产品表现、性格爱好、家庭状况等综合评价</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9938">
                <a:tc rowSpan="8">
                  <a:txBody>
                    <a:bodyPr/>
                    <a:lstStyle/>
                    <a:p>
                      <a:pPr algn="ctr" fontAlgn="ctr"/>
                      <a:r>
                        <a:rPr lang="zh-CN" altLang="en-US" sz="1500" b="1" i="0" u="none" strike="noStrike" dirty="0">
                          <a:solidFill>
                            <a:srgbClr val="000000"/>
                          </a:solidFill>
                          <a:latin typeface="宋体"/>
                        </a:rPr>
                        <a:t>基金产品</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策略结构</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专注</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多元</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丰富</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smtClean="0">
                          <a:solidFill>
                            <a:srgbClr val="000000"/>
                          </a:solidFill>
                          <a:latin typeface="宋体"/>
                        </a:rPr>
                        <a:t> 策略</a:t>
                      </a:r>
                      <a:r>
                        <a:rPr lang="zh-CN" altLang="en-US" sz="1300" b="0" i="0" u="none" strike="noStrike" dirty="0">
                          <a:solidFill>
                            <a:srgbClr val="000000"/>
                          </a:solidFill>
                          <a:latin typeface="宋体"/>
                        </a:rPr>
                        <a:t>体系越完善</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产品净值的稳定性相对越高；但单一并不意味着不好</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也可表示专注与特色</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4993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仓位择时</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无为</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干预</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掌控</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smtClean="0">
                          <a:solidFill>
                            <a:srgbClr val="000000"/>
                          </a:solidFill>
                          <a:latin typeface="宋体"/>
                        </a:rPr>
                        <a:t> 注重</a:t>
                      </a:r>
                      <a:r>
                        <a:rPr lang="zh-CN" altLang="en-US" sz="1300" b="0" i="0" u="none" strike="noStrike" dirty="0">
                          <a:solidFill>
                            <a:srgbClr val="000000"/>
                          </a:solidFill>
                          <a:latin typeface="宋体"/>
                        </a:rPr>
                        <a:t>仓位控制的产品净值具有更高的稳定性</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但弹性相对更低</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361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风格变化</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专一</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均衡</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时变</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smtClean="0">
                          <a:solidFill>
                            <a:srgbClr val="000000"/>
                          </a:solidFill>
                          <a:latin typeface="宋体"/>
                        </a:rPr>
                        <a:t> 此处为</a:t>
                      </a:r>
                      <a:r>
                        <a:rPr lang="zh-CN" altLang="en-US" sz="1300" b="0" i="0" u="none" strike="noStrike" dirty="0">
                          <a:solidFill>
                            <a:srgbClr val="000000"/>
                          </a:solidFill>
                          <a:latin typeface="宋体"/>
                        </a:rPr>
                        <a:t>狭义的风格</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包括行业因子</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如医药、</a:t>
                      </a:r>
                      <a:r>
                        <a:rPr lang="en-US" altLang="zh-CN" sz="1300" b="0" i="0" u="none" strike="noStrike" dirty="0">
                          <a:solidFill>
                            <a:srgbClr val="000000"/>
                          </a:solidFill>
                          <a:latin typeface="Times New Roman"/>
                        </a:rPr>
                        <a:t>TMT</a:t>
                      </a:r>
                      <a:r>
                        <a:rPr lang="zh-CN" altLang="en-US" sz="1300" b="0" i="0" u="none" strike="noStrike" dirty="0">
                          <a:solidFill>
                            <a:srgbClr val="000000"/>
                          </a:solidFill>
                          <a:latin typeface="宋体"/>
                        </a:rPr>
                        <a:t>等</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与风格因子</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如价值成长、大盘小盘等</a:t>
                      </a:r>
                      <a:r>
                        <a:rPr lang="en-US" altLang="zh-CN" sz="1300" b="0" i="0" u="none" strike="noStrike" dirty="0">
                          <a:solidFill>
                            <a:srgbClr val="000000"/>
                          </a:solidFill>
                          <a:latin typeface="宋体"/>
                        </a:rPr>
                        <a:t>)</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4993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建仓时机</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左侧</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同步</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右侧</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smtClean="0">
                          <a:solidFill>
                            <a:srgbClr val="000000"/>
                          </a:solidFill>
                          <a:latin typeface="宋体"/>
                        </a:rPr>
                        <a:t> 左侧</a:t>
                      </a:r>
                      <a:r>
                        <a:rPr lang="zh-CN" altLang="en-US" sz="1300" b="0" i="0" u="none" strike="noStrike" dirty="0">
                          <a:solidFill>
                            <a:srgbClr val="000000"/>
                          </a:solidFill>
                          <a:latin typeface="宋体"/>
                        </a:rPr>
                        <a:t>建仓的产品净值波动相对更大</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而右侧建仓可能面临踏实风险</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993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交易频率</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低频</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中频</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高频</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smtClean="0">
                          <a:solidFill>
                            <a:srgbClr val="000000"/>
                          </a:solidFill>
                          <a:latin typeface="宋体"/>
                        </a:rPr>
                        <a:t> 相对</a:t>
                      </a:r>
                      <a:r>
                        <a:rPr lang="zh-CN" altLang="en-US" sz="1300" b="0" i="0" u="none" strike="noStrike" dirty="0">
                          <a:solidFill>
                            <a:srgbClr val="000000"/>
                          </a:solidFill>
                          <a:latin typeface="宋体"/>
                        </a:rPr>
                        <a:t>低频的产品对市场环境变化的适应能力较弱；相对高频的产品净值稳定性更好</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6361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交易方式</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纯手工</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半自动</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全自动</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smtClean="0">
                          <a:solidFill>
                            <a:srgbClr val="000000"/>
                          </a:solidFill>
                          <a:latin typeface="宋体"/>
                        </a:rPr>
                        <a:t> 其它</a:t>
                      </a:r>
                      <a:r>
                        <a:rPr lang="zh-CN" altLang="en-US" sz="1300" b="0" i="0" u="none" strike="noStrike" dirty="0">
                          <a:solidFill>
                            <a:srgbClr val="000000"/>
                          </a:solidFill>
                          <a:latin typeface="宋体"/>
                        </a:rPr>
                        <a:t>参考</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使用</a:t>
                      </a:r>
                      <a:r>
                        <a:rPr lang="en-US" altLang="zh-CN" sz="1300" b="0" i="0" u="none" strike="noStrike" dirty="0">
                          <a:solidFill>
                            <a:srgbClr val="000000"/>
                          </a:solidFill>
                          <a:latin typeface="Times New Roman"/>
                        </a:rPr>
                        <a:t>O32</a:t>
                      </a:r>
                      <a:r>
                        <a:rPr lang="zh-CN" altLang="en-US" sz="1300" b="0" i="0" u="none" strike="noStrike" dirty="0">
                          <a:solidFill>
                            <a:srgbClr val="000000"/>
                          </a:solidFill>
                          <a:latin typeface="宋体"/>
                        </a:rPr>
                        <a:t>或</a:t>
                      </a:r>
                      <a:r>
                        <a:rPr lang="en-US" altLang="zh-CN" sz="1300" b="0" i="0" u="none" strike="noStrike" dirty="0">
                          <a:solidFill>
                            <a:srgbClr val="000000"/>
                          </a:solidFill>
                          <a:latin typeface="Times New Roman"/>
                        </a:rPr>
                        <a:t>PB</a:t>
                      </a:r>
                      <a:r>
                        <a:rPr lang="zh-CN" altLang="en-US" sz="1300" b="0" i="0" u="none" strike="noStrike" dirty="0">
                          <a:solidFill>
                            <a:srgbClr val="000000"/>
                          </a:solidFill>
                          <a:latin typeface="宋体"/>
                        </a:rPr>
                        <a:t>系统、交易员数量与资历、投资与交易是否隔离、服务器托管方式等</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993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杠杆操作</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300" b="0" i="0" u="none" strike="noStrike" dirty="0" smtClean="0">
                          <a:solidFill>
                            <a:srgbClr val="000000"/>
                          </a:solidFill>
                          <a:latin typeface="宋体"/>
                        </a:rPr>
                        <a:t>中高</a:t>
                      </a:r>
                      <a:endParaRPr lang="zh-CN" altLang="en-US" sz="1300" b="0" i="0" u="none" strike="noStrike" dirty="0">
                        <a:solidFill>
                          <a:srgbClr val="000000"/>
                        </a:solidFill>
                        <a:latin typeface="宋体"/>
                      </a:endParaRP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中低</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smtClean="0">
                          <a:solidFill>
                            <a:srgbClr val="000000"/>
                          </a:solidFill>
                          <a:latin typeface="宋体"/>
                        </a:rPr>
                        <a:t>无</a:t>
                      </a:r>
                      <a:endParaRPr lang="zh-CN" altLang="en-US" sz="1300" b="0" i="0" u="none" strike="noStrike" dirty="0">
                        <a:solidFill>
                          <a:srgbClr val="000000"/>
                        </a:solidFill>
                        <a:latin typeface="宋体"/>
                      </a:endParaRP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smtClean="0">
                          <a:solidFill>
                            <a:srgbClr val="000000"/>
                          </a:solidFill>
                          <a:latin typeface="宋体"/>
                        </a:rPr>
                        <a:t> 杠杆</a:t>
                      </a:r>
                      <a:r>
                        <a:rPr lang="zh-CN" altLang="en-US" sz="1300" b="0" i="0" u="none" strike="noStrike" dirty="0">
                          <a:solidFill>
                            <a:srgbClr val="000000"/>
                          </a:solidFill>
                          <a:latin typeface="宋体"/>
                        </a:rPr>
                        <a:t>是把双刃剑；杠杆加的越高</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操作越激进</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49938">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回撤控制</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中差</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良好</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优秀</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smtClean="0">
                          <a:solidFill>
                            <a:srgbClr val="000000"/>
                          </a:solidFill>
                          <a:latin typeface="宋体"/>
                        </a:rPr>
                        <a:t> 回</a:t>
                      </a:r>
                      <a:r>
                        <a:rPr lang="zh-CN" altLang="en-US" sz="1300" b="0" i="0" u="none" strike="noStrike" dirty="0">
                          <a:solidFill>
                            <a:srgbClr val="000000"/>
                          </a:solidFill>
                          <a:latin typeface="宋体"/>
                        </a:rPr>
                        <a:t>撤控制的优劣反映了管理人应对市场环境变化的能力</a:t>
                      </a:r>
                      <a:r>
                        <a:rPr lang="en-US" altLang="zh-CN" sz="1300" b="0" i="0" u="none" strike="noStrike" dirty="0">
                          <a:solidFill>
                            <a:srgbClr val="000000"/>
                          </a:solidFill>
                          <a:latin typeface="宋体"/>
                        </a:rPr>
                        <a:t>,</a:t>
                      </a:r>
                      <a:r>
                        <a:rPr lang="zh-CN" altLang="en-US" sz="1300" b="0" i="0" u="none" strike="noStrike" dirty="0">
                          <a:solidFill>
                            <a:srgbClr val="000000"/>
                          </a:solidFill>
                          <a:latin typeface="宋体"/>
                        </a:rPr>
                        <a:t>直接表现在产品净值的波动率上</a:t>
                      </a:r>
                    </a:p>
                  </a:txBody>
                  <a:tcPr marL="7517" marR="7517" marT="75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管理人分类指标设计</a:t>
            </a:r>
          </a:p>
        </p:txBody>
      </p:sp>
      <p:sp>
        <p:nvSpPr>
          <p:cNvPr id="21" name="TextBox 20"/>
          <p:cNvSpPr txBox="1"/>
          <p:nvPr/>
        </p:nvSpPr>
        <p:spPr>
          <a:xfrm>
            <a:off x="488991" y="1071006"/>
            <a:ext cx="11283909" cy="455253"/>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多维度分类表：实例（演示说明，分类仅供参考）</a:t>
            </a:r>
          </a:p>
        </p:txBody>
      </p:sp>
      <p:graphicFrame>
        <p:nvGraphicFramePr>
          <p:cNvPr id="6" name="表格 5"/>
          <p:cNvGraphicFramePr>
            <a:graphicFrameLocks noGrp="1"/>
          </p:cNvGraphicFramePr>
          <p:nvPr/>
        </p:nvGraphicFramePr>
        <p:xfrm>
          <a:off x="2740025" y="1647825"/>
          <a:ext cx="2819400" cy="2186940"/>
        </p:xfrm>
        <a:graphic>
          <a:graphicData uri="http://schemas.openxmlformats.org/drawingml/2006/table">
            <a:tbl>
              <a:tblPr/>
              <a:tblGrid>
                <a:gridCol w="647700"/>
                <a:gridCol w="647700"/>
                <a:gridCol w="508000"/>
                <a:gridCol w="508000"/>
                <a:gridCol w="508000"/>
              </a:tblGrid>
              <a:tr h="238125">
                <a:tc gridSpan="5">
                  <a:txBody>
                    <a:bodyPr/>
                    <a:lstStyle/>
                    <a:p>
                      <a:pPr algn="ctr" fontAlgn="ctr"/>
                      <a:r>
                        <a:rPr lang="zh-CN" altLang="en-US" sz="1400" b="1" i="0" u="none" strike="noStrike" dirty="0">
                          <a:solidFill>
                            <a:srgbClr val="000000"/>
                          </a:solidFill>
                          <a:latin typeface="宋体"/>
                        </a:rPr>
                        <a:t>兴全基金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0E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1" i="0" u="none" strike="noStrike">
                          <a:solidFill>
                            <a:srgbClr val="000000"/>
                          </a:solidFill>
                          <a:latin typeface="宋体"/>
                        </a:rPr>
                        <a:t>类别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100" b="1" i="0" u="none" strike="noStrike">
                          <a:solidFill>
                            <a:srgbClr val="000000"/>
                          </a:solidFill>
                          <a:latin typeface="宋体"/>
                        </a:rPr>
                        <a:t>细分指标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gridSpan="3">
                  <a:txBody>
                    <a:bodyPr/>
                    <a:lstStyle/>
                    <a:p>
                      <a:pPr algn="ctr" fontAlgn="ctr"/>
                      <a:r>
                        <a:rPr lang="zh-CN" altLang="en-US" sz="1100" b="1" i="0" u="none" strike="noStrike">
                          <a:solidFill>
                            <a:srgbClr val="000000"/>
                          </a:solidFill>
                          <a:latin typeface="宋体"/>
                        </a:rPr>
                        <a:t>指标分类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0" i="0" u="none" strike="noStrike">
                          <a:solidFill>
                            <a:srgbClr val="000000"/>
                          </a:solidFill>
                          <a:latin typeface="宋体"/>
                        </a:rPr>
                        <a:t>基金公司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初创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宋体"/>
                        </a:rPr>
                        <a:t>发展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成熟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a:txBody>
                    <a:bodyPr/>
                    <a:lstStyle/>
                    <a:p>
                      <a:pPr algn="ctr" fontAlgn="ctr"/>
                      <a:r>
                        <a:rPr lang="zh-CN" altLang="en-US" sz="1100" b="0" i="0" u="none" strike="noStrike">
                          <a:solidFill>
                            <a:srgbClr val="000000"/>
                          </a:solidFill>
                          <a:latin typeface="宋体"/>
                        </a:rPr>
                        <a:t>基金经理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管理人员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稚嫩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成长</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专家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rowSpan="8">
                  <a:txBody>
                    <a:bodyPr/>
                    <a:lstStyle/>
                    <a:p>
                      <a:pPr algn="ctr" fontAlgn="ctr"/>
                      <a:r>
                        <a:rPr lang="zh-CN" altLang="en-US" sz="1100" b="0" i="0" u="none" strike="noStrike">
                          <a:solidFill>
                            <a:srgbClr val="000000"/>
                          </a:solidFill>
                          <a:latin typeface="宋体"/>
                        </a:rPr>
                        <a:t>基金产品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策略结构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专注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多元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丰富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仓位择时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无为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干预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掌控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风格变化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专一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均衡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时变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建仓时机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左侧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同步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右侧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低频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中频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高频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交易方式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纯手工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半自动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全自动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杠杆操作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宋体"/>
                        </a:rPr>
                        <a:t>中高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100" b="0" i="0" u="none" strike="noStrike" dirty="0">
                          <a:solidFill>
                            <a:srgbClr val="000000"/>
                          </a:solidFill>
                          <a:latin typeface="宋体"/>
                        </a:rPr>
                        <a:t>中低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FF0000"/>
                          </a:solidFill>
                          <a:latin typeface="宋体"/>
                        </a:rPr>
                        <a:t>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回撤控制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良好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dirty="0">
                          <a:solidFill>
                            <a:srgbClr val="000000"/>
                          </a:solidFill>
                          <a:latin typeface="宋体"/>
                        </a:rPr>
                        <a:t>优秀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8" name="表格 7"/>
          <p:cNvGraphicFramePr>
            <a:graphicFrameLocks noGrp="1"/>
          </p:cNvGraphicFramePr>
          <p:nvPr/>
        </p:nvGraphicFramePr>
        <p:xfrm>
          <a:off x="6026150" y="1647825"/>
          <a:ext cx="2819400" cy="2186940"/>
        </p:xfrm>
        <a:graphic>
          <a:graphicData uri="http://schemas.openxmlformats.org/drawingml/2006/table">
            <a:tbl>
              <a:tblPr/>
              <a:tblGrid>
                <a:gridCol w="647700"/>
                <a:gridCol w="647700"/>
                <a:gridCol w="508000"/>
                <a:gridCol w="508000"/>
                <a:gridCol w="508000"/>
              </a:tblGrid>
              <a:tr h="238125">
                <a:tc gridSpan="5">
                  <a:txBody>
                    <a:bodyPr/>
                    <a:lstStyle/>
                    <a:p>
                      <a:pPr algn="ctr" fontAlgn="ctr"/>
                      <a:r>
                        <a:rPr lang="zh-CN" altLang="en-US" sz="1400" b="1" i="0" u="none" strike="noStrike" dirty="0">
                          <a:solidFill>
                            <a:srgbClr val="000000"/>
                          </a:solidFill>
                          <a:latin typeface="宋体"/>
                        </a:rPr>
                        <a:t>于翼资产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0E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1" i="0" u="none" strike="noStrike">
                          <a:solidFill>
                            <a:srgbClr val="000000"/>
                          </a:solidFill>
                          <a:latin typeface="宋体"/>
                        </a:rPr>
                        <a:t>类别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100" b="1" i="0" u="none" strike="noStrike">
                          <a:solidFill>
                            <a:srgbClr val="000000"/>
                          </a:solidFill>
                          <a:latin typeface="宋体"/>
                        </a:rPr>
                        <a:t>细分指标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gridSpan="3">
                  <a:txBody>
                    <a:bodyPr/>
                    <a:lstStyle/>
                    <a:p>
                      <a:pPr algn="ctr" fontAlgn="ctr"/>
                      <a:r>
                        <a:rPr lang="zh-CN" altLang="en-US" sz="1100" b="1" i="0" u="none" strike="noStrike">
                          <a:solidFill>
                            <a:srgbClr val="000000"/>
                          </a:solidFill>
                          <a:latin typeface="宋体"/>
                        </a:rPr>
                        <a:t>指标分类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0" i="0" u="none" strike="noStrike">
                          <a:solidFill>
                            <a:srgbClr val="000000"/>
                          </a:solidFill>
                          <a:latin typeface="宋体"/>
                        </a:rPr>
                        <a:t>基金公司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初创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发展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成熟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a:txBody>
                    <a:bodyPr/>
                    <a:lstStyle/>
                    <a:p>
                      <a:pPr algn="ctr" fontAlgn="ctr"/>
                      <a:r>
                        <a:rPr lang="zh-CN" altLang="en-US" sz="1100" b="0" i="0" u="none" strike="noStrike">
                          <a:solidFill>
                            <a:srgbClr val="000000"/>
                          </a:solidFill>
                          <a:latin typeface="宋体"/>
                        </a:rPr>
                        <a:t>基金经理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管理人员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稚嫩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成长</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专家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rowSpan="8">
                  <a:txBody>
                    <a:bodyPr/>
                    <a:lstStyle/>
                    <a:p>
                      <a:pPr algn="ctr" fontAlgn="ctr"/>
                      <a:r>
                        <a:rPr lang="zh-CN" altLang="en-US" sz="1100" b="0" i="0" u="none" strike="noStrike" dirty="0">
                          <a:solidFill>
                            <a:srgbClr val="000000"/>
                          </a:solidFill>
                          <a:latin typeface="宋体"/>
                        </a:rPr>
                        <a:t>基金产品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策略结构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专注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多元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丰富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仓位择时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无为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干预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掌控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风格变化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专一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均衡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时变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建仓时机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左侧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同步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右侧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低频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高频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交易方式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纯手工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半自动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全自动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杠杆操作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宋体"/>
                        </a:rPr>
                        <a:t>中高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100" b="0" i="0" u="none" strike="noStrike" dirty="0">
                          <a:solidFill>
                            <a:srgbClr val="000000"/>
                          </a:solidFill>
                          <a:latin typeface="宋体"/>
                        </a:rPr>
                        <a:t>中低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FF0000"/>
                          </a:solidFill>
                          <a:latin typeface="宋体"/>
                        </a:rPr>
                        <a:t>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回撤控制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良好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dirty="0">
                          <a:solidFill>
                            <a:srgbClr val="000000"/>
                          </a:solidFill>
                          <a:latin typeface="宋体"/>
                        </a:rPr>
                        <a:t>优秀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9" name="表格 8"/>
          <p:cNvGraphicFramePr>
            <a:graphicFrameLocks noGrp="1"/>
          </p:cNvGraphicFramePr>
          <p:nvPr/>
        </p:nvGraphicFramePr>
        <p:xfrm>
          <a:off x="2734945" y="4154805"/>
          <a:ext cx="2819400" cy="2186940"/>
        </p:xfrm>
        <a:graphic>
          <a:graphicData uri="http://schemas.openxmlformats.org/drawingml/2006/table">
            <a:tbl>
              <a:tblPr/>
              <a:tblGrid>
                <a:gridCol w="647700"/>
                <a:gridCol w="647700"/>
                <a:gridCol w="508000"/>
                <a:gridCol w="508000"/>
                <a:gridCol w="508000"/>
              </a:tblGrid>
              <a:tr h="238125">
                <a:tc gridSpan="5">
                  <a:txBody>
                    <a:bodyPr/>
                    <a:lstStyle/>
                    <a:p>
                      <a:pPr algn="ctr" fontAlgn="ctr"/>
                      <a:r>
                        <a:rPr lang="zh-CN" altLang="en-US" sz="1400" b="1" i="0" u="none" strike="noStrike" dirty="0">
                          <a:solidFill>
                            <a:srgbClr val="000000"/>
                          </a:solidFill>
                          <a:latin typeface="宋体"/>
                        </a:rPr>
                        <a:t>亚鞅资产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0E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1" i="0" u="none" strike="noStrike">
                          <a:solidFill>
                            <a:srgbClr val="000000"/>
                          </a:solidFill>
                          <a:latin typeface="宋体"/>
                        </a:rPr>
                        <a:t>类别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100" b="1" i="0" u="none" strike="noStrike">
                          <a:solidFill>
                            <a:srgbClr val="000000"/>
                          </a:solidFill>
                          <a:latin typeface="宋体"/>
                        </a:rPr>
                        <a:t>细分指标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gridSpan="3">
                  <a:txBody>
                    <a:bodyPr/>
                    <a:lstStyle/>
                    <a:p>
                      <a:pPr algn="ctr" fontAlgn="ctr"/>
                      <a:r>
                        <a:rPr lang="zh-CN" altLang="en-US" sz="1100" b="1" i="0" u="none" strike="noStrike">
                          <a:solidFill>
                            <a:srgbClr val="000000"/>
                          </a:solidFill>
                          <a:latin typeface="宋体"/>
                        </a:rPr>
                        <a:t>指标分类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0" i="0" u="none" strike="noStrike">
                          <a:solidFill>
                            <a:srgbClr val="000000"/>
                          </a:solidFill>
                          <a:latin typeface="宋体"/>
                        </a:rPr>
                        <a:t>基金公司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初创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发展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成熟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a:txBody>
                    <a:bodyPr/>
                    <a:lstStyle/>
                    <a:p>
                      <a:pPr algn="ctr" fontAlgn="ctr"/>
                      <a:r>
                        <a:rPr lang="zh-CN" altLang="en-US" sz="1100" b="0" i="0" u="none" strike="noStrike">
                          <a:solidFill>
                            <a:srgbClr val="000000"/>
                          </a:solidFill>
                          <a:latin typeface="宋体"/>
                        </a:rPr>
                        <a:t>基金经理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管理人员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稚嫩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成长</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专家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rowSpan="8">
                  <a:txBody>
                    <a:bodyPr/>
                    <a:lstStyle/>
                    <a:p>
                      <a:pPr algn="ctr" fontAlgn="ctr"/>
                      <a:r>
                        <a:rPr lang="zh-CN" altLang="en-US" sz="1100" b="0" i="0" u="none" strike="noStrike" dirty="0">
                          <a:solidFill>
                            <a:srgbClr val="000000"/>
                          </a:solidFill>
                          <a:latin typeface="宋体"/>
                        </a:rPr>
                        <a:t>基金产品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策略结构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专注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多元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丰富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仓位择时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无为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干预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掌控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风格变化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专一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均衡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时变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建仓时机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左侧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同步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右侧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低频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高频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交易方式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纯手工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半自动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全自动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杠杆操作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宋体"/>
                        </a:rPr>
                        <a:t>中高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100" b="0" i="0" u="none" strike="noStrike" dirty="0">
                          <a:solidFill>
                            <a:srgbClr val="000000"/>
                          </a:solidFill>
                          <a:latin typeface="宋体"/>
                        </a:rPr>
                        <a:t>中低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FF0000"/>
                          </a:solidFill>
                          <a:latin typeface="宋体"/>
                        </a:rPr>
                        <a:t>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回撤控制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良好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FF0000"/>
                          </a:solidFill>
                          <a:latin typeface="宋体"/>
                        </a:rPr>
                        <a:t>优秀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1" name="表格 10"/>
          <p:cNvGraphicFramePr>
            <a:graphicFrameLocks noGrp="1"/>
          </p:cNvGraphicFramePr>
          <p:nvPr/>
        </p:nvGraphicFramePr>
        <p:xfrm>
          <a:off x="6026150" y="4159885"/>
          <a:ext cx="2819400" cy="2186940"/>
        </p:xfrm>
        <a:graphic>
          <a:graphicData uri="http://schemas.openxmlformats.org/drawingml/2006/table">
            <a:tbl>
              <a:tblPr/>
              <a:tblGrid>
                <a:gridCol w="647700"/>
                <a:gridCol w="647700"/>
                <a:gridCol w="508000"/>
                <a:gridCol w="508000"/>
                <a:gridCol w="508000"/>
              </a:tblGrid>
              <a:tr h="238125">
                <a:tc gridSpan="5">
                  <a:txBody>
                    <a:bodyPr/>
                    <a:lstStyle/>
                    <a:p>
                      <a:pPr algn="ctr" fontAlgn="ctr"/>
                      <a:r>
                        <a:rPr lang="zh-CN" altLang="en-US" sz="1400" b="1" i="0" u="none" strike="noStrike" dirty="0">
                          <a:solidFill>
                            <a:srgbClr val="000000"/>
                          </a:solidFill>
                          <a:latin typeface="宋体"/>
                        </a:rPr>
                        <a:t>九坤投资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0E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1" i="0" u="none" strike="noStrike">
                          <a:solidFill>
                            <a:srgbClr val="000000"/>
                          </a:solidFill>
                          <a:latin typeface="宋体"/>
                        </a:rPr>
                        <a:t>类别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100" b="1" i="0" u="none" strike="noStrike">
                          <a:solidFill>
                            <a:srgbClr val="000000"/>
                          </a:solidFill>
                          <a:latin typeface="宋体"/>
                        </a:rPr>
                        <a:t>细分指标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gridSpan="3">
                  <a:txBody>
                    <a:bodyPr/>
                    <a:lstStyle/>
                    <a:p>
                      <a:pPr algn="ctr" fontAlgn="ctr"/>
                      <a:r>
                        <a:rPr lang="zh-CN" altLang="en-US" sz="1100" b="1" i="0" u="none" strike="noStrike">
                          <a:solidFill>
                            <a:srgbClr val="000000"/>
                          </a:solidFill>
                          <a:latin typeface="宋体"/>
                        </a:rPr>
                        <a:t>指标分类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100" b="0" i="0" u="none" strike="noStrike">
                          <a:solidFill>
                            <a:srgbClr val="000000"/>
                          </a:solidFill>
                          <a:latin typeface="宋体"/>
                        </a:rPr>
                        <a:t>基金公司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初创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发展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成熟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a:txBody>
                    <a:bodyPr/>
                    <a:lstStyle/>
                    <a:p>
                      <a:pPr algn="ctr" fontAlgn="ctr"/>
                      <a:r>
                        <a:rPr lang="zh-CN" altLang="en-US" sz="1100" b="0" i="0" u="none" strike="noStrike">
                          <a:solidFill>
                            <a:srgbClr val="000000"/>
                          </a:solidFill>
                          <a:latin typeface="宋体"/>
                        </a:rPr>
                        <a:t>基金经理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管理人员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稚嫩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成长</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专家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rowSpan="8">
                  <a:txBody>
                    <a:bodyPr/>
                    <a:lstStyle/>
                    <a:p>
                      <a:pPr algn="ctr" fontAlgn="ctr"/>
                      <a:r>
                        <a:rPr lang="zh-CN" altLang="en-US" sz="1100" b="0" i="0" u="none" strike="noStrike" dirty="0">
                          <a:solidFill>
                            <a:srgbClr val="000000"/>
                          </a:solidFill>
                          <a:latin typeface="宋体"/>
                        </a:rPr>
                        <a:t>基金产品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策略结构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专注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多元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丰富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仓位择时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无为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干预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掌控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风格变化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专一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均衡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时变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建仓时机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左侧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同步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0" i="0" u="none" strike="noStrike">
                          <a:solidFill>
                            <a:srgbClr val="000000"/>
                          </a:solidFill>
                          <a:latin typeface="宋体"/>
                        </a:rPr>
                        <a:t>右侧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低频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高频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交易方式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纯手工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半自动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FF0000"/>
                          </a:solidFill>
                          <a:latin typeface="宋体"/>
                        </a:rPr>
                        <a:t>全自动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杠杆操作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宋体"/>
                        </a:rPr>
                        <a:t>中高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100" b="0" i="0" u="none" strike="noStrike" dirty="0">
                          <a:solidFill>
                            <a:srgbClr val="000000"/>
                          </a:solidFill>
                          <a:latin typeface="宋体"/>
                        </a:rPr>
                        <a:t>中低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FF0000"/>
                          </a:solidFill>
                          <a:latin typeface="宋体"/>
                        </a:rPr>
                        <a:t>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1450">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回撤控制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中差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宋体"/>
                        </a:rPr>
                        <a:t>良好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FF0000"/>
                          </a:solidFill>
                          <a:latin typeface="宋体"/>
                        </a:rPr>
                        <a:t>优秀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管理人分类指标设计</a:t>
            </a:r>
          </a:p>
        </p:txBody>
      </p:sp>
      <p:sp>
        <p:nvSpPr>
          <p:cNvPr id="21" name="TextBox 20"/>
          <p:cNvSpPr txBox="1"/>
          <p:nvPr/>
        </p:nvSpPr>
        <p:spPr>
          <a:xfrm>
            <a:off x="488991" y="1071006"/>
            <a:ext cx="11283909" cy="3416320"/>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多维度分类表</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742950" lvl="1" indent="-285750">
              <a:lnSpc>
                <a:spcPct val="150000"/>
              </a:lnSpc>
              <a:buFont typeface="Wingdings" pitchFamily="2" charset="2"/>
              <a:buChar char="ü"/>
            </a:pPr>
            <a:r>
              <a:rPr lang="zh-CN" altLang="en-US" kern="0" dirty="0" smtClean="0">
                <a:solidFill>
                  <a:sysClr val="windowText" lastClr="000000"/>
                </a:solidFill>
                <a:latin typeface="Times New Roman" pitchFamily="18" charset="0"/>
                <a:ea typeface="宋体" pitchFamily="2" charset="-122"/>
                <a:cs typeface="Times New Roman" pitchFamily="18" charset="0"/>
              </a:rPr>
              <a:t>优点</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简单、高效</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定性思维规则化</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多角度刻画产品属性，尽可能勾勒出其“全貌”：公司怎么样、人资历如何、产品特征是什么等</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742950" lvl="1" indent="-285750">
              <a:lnSpc>
                <a:spcPct val="150000"/>
              </a:lnSpc>
              <a:buFont typeface="Wingdings" pitchFamily="2" charset="2"/>
              <a:buChar char="ü"/>
            </a:pPr>
            <a:r>
              <a:rPr lang="zh-CN" altLang="en-US" kern="0" dirty="0" smtClean="0">
                <a:solidFill>
                  <a:sysClr val="windowText" lastClr="000000"/>
                </a:solidFill>
                <a:latin typeface="Times New Roman" pitchFamily="18" charset="0"/>
                <a:ea typeface="宋体" pitchFamily="2" charset="-122"/>
                <a:cs typeface="Times New Roman" pitchFamily="18" charset="0"/>
              </a:rPr>
              <a:t>缺点</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判断较为主观</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不同类型策略的指标适用性存在差异 </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不同类型策略设计不同的分类指标 </a:t>
            </a:r>
            <a:r>
              <a:rPr lang="en-US" altLang="zh-CN"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管理人评分表设计</a:t>
            </a:r>
          </a:p>
        </p:txBody>
      </p:sp>
      <p:sp>
        <p:nvSpPr>
          <p:cNvPr id="21" name="TextBox 20"/>
          <p:cNvSpPr txBox="1"/>
          <p:nvPr/>
        </p:nvSpPr>
        <p:spPr>
          <a:xfrm>
            <a:off x="488991" y="1071006"/>
            <a:ext cx="11283909" cy="507831"/>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评分表：基于多维度分类表，将分类指标赋予不同的分数（</a:t>
            </a:r>
            <a:r>
              <a:rPr lang="en-US" altLang="zh-CN" kern="0" dirty="0" smtClean="0">
                <a:solidFill>
                  <a:sysClr val="windowText" lastClr="000000"/>
                </a:solidFill>
                <a:latin typeface="Times New Roman" pitchFamily="18" charset="0"/>
                <a:ea typeface="宋体" pitchFamily="2" charset="-122"/>
                <a:cs typeface="Times New Roman" pitchFamily="18" charset="0"/>
              </a:rPr>
              <a:t>0</a:t>
            </a:r>
            <a:r>
              <a:rPr lang="zh-CN" altLang="en-US" kern="0" dirty="0" smtClean="0">
                <a:solidFill>
                  <a:sysClr val="windowText" lastClr="000000"/>
                </a:solidFill>
                <a:latin typeface="Times New Roman" pitchFamily="18" charset="0"/>
                <a:ea typeface="宋体" pitchFamily="2" charset="-122"/>
                <a:cs typeface="Times New Roman" pitchFamily="18" charset="0"/>
              </a:rPr>
              <a:t>、</a:t>
            </a:r>
            <a:r>
              <a:rPr lang="en-US" altLang="zh-CN" kern="0" dirty="0" smtClean="0">
                <a:solidFill>
                  <a:sysClr val="windowText" lastClr="000000"/>
                </a:solidFill>
                <a:latin typeface="Times New Roman" pitchFamily="18" charset="0"/>
                <a:ea typeface="宋体" pitchFamily="2" charset="-122"/>
                <a:cs typeface="Times New Roman" pitchFamily="18" charset="0"/>
              </a:rPr>
              <a:t>0.5</a:t>
            </a:r>
            <a:r>
              <a:rPr lang="zh-CN" altLang="en-US" kern="0" dirty="0" smtClean="0">
                <a:solidFill>
                  <a:sysClr val="windowText" lastClr="000000"/>
                </a:solidFill>
                <a:latin typeface="Times New Roman" pitchFamily="18" charset="0"/>
                <a:ea typeface="宋体" pitchFamily="2" charset="-122"/>
                <a:cs typeface="Times New Roman" pitchFamily="18" charset="0"/>
              </a:rPr>
              <a:t>、</a:t>
            </a:r>
            <a:r>
              <a:rPr lang="en-US" altLang="zh-CN" kern="0" dirty="0" smtClean="0">
                <a:solidFill>
                  <a:sysClr val="windowText" lastClr="000000"/>
                </a:solidFill>
                <a:latin typeface="Times New Roman" pitchFamily="18" charset="0"/>
                <a:ea typeface="宋体" pitchFamily="2" charset="-122"/>
                <a:cs typeface="Times New Roman" pitchFamily="18" charset="0"/>
              </a:rPr>
              <a:t>1</a:t>
            </a:r>
            <a:r>
              <a:rPr lang="zh-CN" altLang="en-US" kern="0" dirty="0" smtClean="0">
                <a:solidFill>
                  <a:sysClr val="windowText" lastClr="000000"/>
                </a:solidFill>
                <a:latin typeface="Times New Roman" pitchFamily="18" charset="0"/>
                <a:ea typeface="宋体" pitchFamily="2" charset="-122"/>
                <a:cs typeface="Times New Roman" pitchFamily="18" charset="0"/>
              </a:rPr>
              <a:t>分），总得分区间为</a:t>
            </a:r>
            <a:r>
              <a:rPr lang="en-US" altLang="zh-CN" kern="0" dirty="0" smtClean="0">
                <a:solidFill>
                  <a:sysClr val="windowText" lastClr="000000"/>
                </a:solidFill>
                <a:latin typeface="Times New Roman" pitchFamily="18" charset="0"/>
                <a:ea typeface="宋体" pitchFamily="2" charset="-122"/>
                <a:cs typeface="Times New Roman" pitchFamily="18" charset="0"/>
              </a:rPr>
              <a:t>[0</a:t>
            </a:r>
            <a:r>
              <a:rPr lang="zh-CN" altLang="en-US" kern="0" dirty="0" smtClean="0">
                <a:solidFill>
                  <a:sysClr val="windowText" lastClr="000000"/>
                </a:solidFill>
                <a:latin typeface="Times New Roman" pitchFamily="18" charset="0"/>
                <a:ea typeface="宋体" pitchFamily="2" charset="-122"/>
                <a:cs typeface="Times New Roman" pitchFamily="18" charset="0"/>
              </a:rPr>
              <a:t>，</a:t>
            </a:r>
            <a:r>
              <a:rPr lang="en-US" altLang="zh-CN" kern="0" dirty="0" smtClean="0">
                <a:solidFill>
                  <a:sysClr val="windowText" lastClr="000000"/>
                </a:solidFill>
                <a:latin typeface="Times New Roman" pitchFamily="18" charset="0"/>
                <a:ea typeface="宋体" pitchFamily="2" charset="-122"/>
                <a:cs typeface="Times New Roman" pitchFamily="18" charset="0"/>
              </a:rPr>
              <a:t>10]</a:t>
            </a:r>
            <a:endParaRPr lang="zh-CN" altLang="en-US" kern="0" dirty="0" smtClean="0">
              <a:solidFill>
                <a:sysClr val="windowText" lastClr="000000"/>
              </a:solidFill>
              <a:latin typeface="Times New Roman" pitchFamily="18" charset="0"/>
              <a:ea typeface="宋体" pitchFamily="2" charset="-122"/>
              <a:cs typeface="Times New Roman" pitchFamily="18" charset="0"/>
            </a:endParaRPr>
          </a:p>
        </p:txBody>
      </p:sp>
      <p:sp>
        <p:nvSpPr>
          <p:cNvPr id="5" name="TextBox 4"/>
          <p:cNvSpPr txBox="1"/>
          <p:nvPr/>
        </p:nvSpPr>
        <p:spPr>
          <a:xfrm>
            <a:off x="498516" y="5801671"/>
            <a:ext cx="11283909" cy="507831"/>
          </a:xfrm>
          <a:prstGeom prst="rect">
            <a:avLst/>
          </a:prstGeom>
          <a:noFill/>
        </p:spPr>
        <p:txBody>
          <a:bodyPr wrap="square" rtlCol="0">
            <a:spAutoFit/>
          </a:bodyPr>
          <a:lstStyle/>
          <a:p>
            <a:pPr marL="285750" indent="-285750">
              <a:lnSpc>
                <a:spcPct val="150000"/>
              </a:lnSpc>
            </a:pPr>
            <a:r>
              <a:rPr lang="zh-CN" altLang="en-US" kern="0" dirty="0" smtClean="0">
                <a:solidFill>
                  <a:sysClr val="windowText" lastClr="000000"/>
                </a:solidFill>
                <a:latin typeface="Times New Roman" pitchFamily="18" charset="0"/>
                <a:ea typeface="宋体" pitchFamily="2" charset="-122"/>
                <a:cs typeface="Times New Roman" pitchFamily="18" charset="0"/>
              </a:rPr>
              <a:t>注：指标得分大小、方向与阈值设定仅供参考（设定依据：净值越平稳、风险越小、交易越便捷得分越高）</a:t>
            </a:r>
          </a:p>
        </p:txBody>
      </p:sp>
      <p:graphicFrame>
        <p:nvGraphicFramePr>
          <p:cNvPr id="6" name="表格 5"/>
          <p:cNvGraphicFramePr>
            <a:graphicFrameLocks noGrp="1"/>
          </p:cNvGraphicFramePr>
          <p:nvPr/>
        </p:nvGraphicFramePr>
        <p:xfrm>
          <a:off x="142874" y="1685925"/>
          <a:ext cx="11906251" cy="3790950"/>
        </p:xfrm>
        <a:graphic>
          <a:graphicData uri="http://schemas.openxmlformats.org/drawingml/2006/table">
            <a:tbl>
              <a:tblPr/>
              <a:tblGrid>
                <a:gridCol w="996298"/>
                <a:gridCol w="1016025"/>
                <a:gridCol w="1085077"/>
                <a:gridCol w="1163992"/>
                <a:gridCol w="1124535"/>
                <a:gridCol w="6520324"/>
              </a:tblGrid>
              <a:tr h="555148">
                <a:tc>
                  <a:txBody>
                    <a:bodyPr/>
                    <a:lstStyle/>
                    <a:p>
                      <a:pPr algn="ctr" fontAlgn="ctr"/>
                      <a:r>
                        <a:rPr lang="zh-CN" altLang="en-US" sz="1600" b="1" i="0" u="none" strike="noStrike" dirty="0">
                          <a:solidFill>
                            <a:srgbClr val="000000"/>
                          </a:solidFill>
                          <a:latin typeface="Times New Roman" pitchFamily="18" charset="0"/>
                          <a:cs typeface="Times New Roman" pitchFamily="18" charset="0"/>
                        </a:rPr>
                        <a:t>类别</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600" b="1" i="0" u="none" strike="noStrike" dirty="0">
                          <a:solidFill>
                            <a:srgbClr val="000000"/>
                          </a:solidFill>
                          <a:latin typeface="Times New Roman" pitchFamily="18" charset="0"/>
                          <a:cs typeface="Times New Roman" pitchFamily="18" charset="0"/>
                        </a:rPr>
                        <a:t>细分指标</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gridSpan="3">
                  <a:txBody>
                    <a:bodyPr/>
                    <a:lstStyle/>
                    <a:p>
                      <a:pPr algn="ctr" fontAlgn="ctr"/>
                      <a:r>
                        <a:rPr lang="zh-CN" altLang="en-US" sz="1600" b="1" i="0" u="none" strike="noStrike" dirty="0">
                          <a:solidFill>
                            <a:srgbClr val="000000"/>
                          </a:solidFill>
                          <a:latin typeface="Times New Roman" pitchFamily="18" charset="0"/>
                          <a:cs typeface="Times New Roman" pitchFamily="18" charset="0"/>
                        </a:rPr>
                        <a:t>指标分类</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600" b="1" i="0" u="none" strike="noStrike" dirty="0">
                          <a:solidFill>
                            <a:srgbClr val="000000"/>
                          </a:solidFill>
                          <a:latin typeface="Times New Roman" pitchFamily="18" charset="0"/>
                          <a:cs typeface="Times New Roman" pitchFamily="18" charset="0"/>
                        </a:rPr>
                        <a:t>细节与说明</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323778">
                <a:tc>
                  <a:txBody>
                    <a:bodyPr/>
                    <a:lstStyle/>
                    <a:p>
                      <a:pPr algn="ctr" fontAlgn="ctr"/>
                      <a:r>
                        <a:rPr lang="zh-CN" altLang="en-US" sz="1500" b="1" i="0" u="none" strike="noStrike" dirty="0">
                          <a:solidFill>
                            <a:srgbClr val="000000"/>
                          </a:solidFill>
                          <a:latin typeface="Times New Roman" pitchFamily="18" charset="0"/>
                          <a:cs typeface="Times New Roman" pitchFamily="18" charset="0"/>
                        </a:rPr>
                        <a:t>基金公司</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Times New Roman" pitchFamily="18" charset="0"/>
                          <a:cs typeface="Times New Roman" pitchFamily="18" charset="0"/>
                        </a:rPr>
                        <a:t>管理公司</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初创：</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发展：</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成熟：</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a:solidFill>
                            <a:srgbClr val="000000"/>
                          </a:solidFill>
                          <a:latin typeface="Times New Roman" pitchFamily="18" charset="0"/>
                          <a:cs typeface="Times New Roman" pitchFamily="18" charset="0"/>
                        </a:rPr>
                        <a:t>  管理规模</a:t>
                      </a:r>
                      <a:r>
                        <a:rPr lang="en-US" altLang="zh-CN" sz="1300" b="0" i="0" u="none" strike="noStrike">
                          <a:solidFill>
                            <a:srgbClr val="000000"/>
                          </a:solidFill>
                          <a:latin typeface="Times New Roman" pitchFamily="18" charset="0"/>
                          <a:cs typeface="Times New Roman" pitchFamily="18" charset="0"/>
                        </a:rPr>
                        <a:t>&lt;10</a:t>
                      </a:r>
                      <a:r>
                        <a:rPr lang="zh-CN" altLang="en-US" sz="1300" b="0" i="0" u="none" strike="noStrike">
                          <a:solidFill>
                            <a:srgbClr val="000000"/>
                          </a:solidFill>
                          <a:latin typeface="Times New Roman" pitchFamily="18" charset="0"/>
                          <a:cs typeface="Times New Roman" pitchFamily="18" charset="0"/>
                        </a:rPr>
                        <a:t>亿为初创、</a:t>
                      </a:r>
                      <a:r>
                        <a:rPr lang="en-US" altLang="zh-CN" sz="1300" b="0" i="0" u="none" strike="noStrike">
                          <a:solidFill>
                            <a:srgbClr val="000000"/>
                          </a:solidFill>
                          <a:latin typeface="Times New Roman" pitchFamily="18" charset="0"/>
                          <a:cs typeface="Times New Roman" pitchFamily="18" charset="0"/>
                        </a:rPr>
                        <a:t>10</a:t>
                      </a:r>
                      <a:r>
                        <a:rPr lang="zh-CN" altLang="en-US" sz="1300" b="0" i="0" u="none" strike="noStrike">
                          <a:solidFill>
                            <a:srgbClr val="000000"/>
                          </a:solidFill>
                          <a:latin typeface="Times New Roman" pitchFamily="18" charset="0"/>
                          <a:cs typeface="Times New Roman" pitchFamily="18" charset="0"/>
                        </a:rPr>
                        <a:t>亿</a:t>
                      </a:r>
                      <a:r>
                        <a:rPr lang="en-US" altLang="zh-CN" sz="1300" b="0" i="0" u="none" strike="noStrike">
                          <a:solidFill>
                            <a:srgbClr val="000000"/>
                          </a:solidFill>
                          <a:latin typeface="Times New Roman" pitchFamily="18" charset="0"/>
                          <a:cs typeface="Times New Roman" pitchFamily="18" charset="0"/>
                        </a:rPr>
                        <a:t>~50</a:t>
                      </a:r>
                      <a:r>
                        <a:rPr lang="zh-CN" altLang="en-US" sz="1300" b="0" i="0" u="none" strike="noStrike">
                          <a:solidFill>
                            <a:srgbClr val="000000"/>
                          </a:solidFill>
                          <a:latin typeface="Times New Roman" pitchFamily="18" charset="0"/>
                          <a:cs typeface="Times New Roman" pitchFamily="18" charset="0"/>
                        </a:rPr>
                        <a:t>亿为发展、</a:t>
                      </a:r>
                      <a:r>
                        <a:rPr lang="en-US" altLang="zh-CN" sz="1300" b="0" i="0" u="none" strike="noStrike">
                          <a:solidFill>
                            <a:srgbClr val="000000"/>
                          </a:solidFill>
                          <a:latin typeface="Times New Roman" pitchFamily="18" charset="0"/>
                          <a:cs typeface="Times New Roman" pitchFamily="18" charset="0"/>
                        </a:rPr>
                        <a:t>50</a:t>
                      </a:r>
                      <a:r>
                        <a:rPr lang="zh-CN" altLang="en-US" sz="1300" b="0" i="0" u="none" strike="noStrike">
                          <a:solidFill>
                            <a:srgbClr val="000000"/>
                          </a:solidFill>
                          <a:latin typeface="Times New Roman" pitchFamily="18" charset="0"/>
                          <a:cs typeface="Times New Roman" pitchFamily="18" charset="0"/>
                        </a:rPr>
                        <a:t>亿以上为成熟 </a:t>
                      </a:r>
                      <a:r>
                        <a:rPr lang="en-US" altLang="zh-CN" sz="1300" b="0" i="0" u="none" strike="noStrike">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3778">
                <a:tc>
                  <a:txBody>
                    <a:bodyPr/>
                    <a:lstStyle/>
                    <a:p>
                      <a:pPr algn="ctr" fontAlgn="ctr"/>
                      <a:r>
                        <a:rPr lang="zh-CN" altLang="en-US" sz="1500" b="1" i="0" u="none" strike="noStrike" dirty="0">
                          <a:solidFill>
                            <a:srgbClr val="000000"/>
                          </a:solidFill>
                          <a:latin typeface="Times New Roman" pitchFamily="18" charset="0"/>
                          <a:cs typeface="Times New Roman" pitchFamily="18" charset="0"/>
                        </a:rPr>
                        <a:t>基金经理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管理人员</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稚嫩：</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成长：</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专家：</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a:solidFill>
                            <a:srgbClr val="000000"/>
                          </a:solidFill>
                          <a:latin typeface="Times New Roman" pitchFamily="18" charset="0"/>
                          <a:cs typeface="Times New Roman" pitchFamily="18" charset="0"/>
                        </a:rPr>
                        <a:t>  管理年限</a:t>
                      </a:r>
                      <a:r>
                        <a:rPr lang="en-US" altLang="zh-CN" sz="1300" b="0" i="0" u="none" strike="noStrike">
                          <a:solidFill>
                            <a:srgbClr val="000000"/>
                          </a:solidFill>
                          <a:latin typeface="Times New Roman" pitchFamily="18" charset="0"/>
                          <a:cs typeface="Times New Roman" pitchFamily="18" charset="0"/>
                        </a:rPr>
                        <a:t>&lt;1</a:t>
                      </a:r>
                      <a:r>
                        <a:rPr lang="zh-CN" altLang="en-US" sz="1300" b="0" i="0" u="none" strike="noStrike">
                          <a:solidFill>
                            <a:srgbClr val="000000"/>
                          </a:solidFill>
                          <a:latin typeface="Times New Roman" pitchFamily="18" charset="0"/>
                          <a:cs typeface="Times New Roman" pitchFamily="18" charset="0"/>
                        </a:rPr>
                        <a:t>年为稚嫩、</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年</a:t>
                      </a:r>
                      <a:r>
                        <a:rPr lang="en-US" altLang="zh-CN" sz="1300" b="0" i="0" u="none" strike="noStrike">
                          <a:solidFill>
                            <a:srgbClr val="000000"/>
                          </a:solidFill>
                          <a:latin typeface="Times New Roman" pitchFamily="18" charset="0"/>
                          <a:cs typeface="Times New Roman" pitchFamily="18" charset="0"/>
                        </a:rPr>
                        <a:t>~5</a:t>
                      </a:r>
                      <a:r>
                        <a:rPr lang="zh-CN" altLang="en-US" sz="1300" b="0" i="0" u="none" strike="noStrike">
                          <a:solidFill>
                            <a:srgbClr val="000000"/>
                          </a:solidFill>
                          <a:latin typeface="Times New Roman" pitchFamily="18" charset="0"/>
                          <a:cs typeface="Times New Roman" pitchFamily="18" charset="0"/>
                        </a:rPr>
                        <a:t>年为成长、</a:t>
                      </a:r>
                      <a:r>
                        <a:rPr lang="en-US" altLang="zh-CN" sz="1300" b="0" i="0" u="none" strike="noStrike">
                          <a:solidFill>
                            <a:srgbClr val="000000"/>
                          </a:solidFill>
                          <a:latin typeface="Times New Roman" pitchFamily="18" charset="0"/>
                          <a:cs typeface="Times New Roman" pitchFamily="18" charset="0"/>
                        </a:rPr>
                        <a:t>5</a:t>
                      </a:r>
                      <a:r>
                        <a:rPr lang="zh-CN" altLang="en-US" sz="1300" b="0" i="0" u="none" strike="noStrike">
                          <a:solidFill>
                            <a:srgbClr val="000000"/>
                          </a:solidFill>
                          <a:latin typeface="Times New Roman" pitchFamily="18" charset="0"/>
                          <a:cs typeface="Times New Roman" pitchFamily="18" charset="0"/>
                        </a:rPr>
                        <a:t>年以上为专家 </a:t>
                      </a:r>
                      <a:r>
                        <a:rPr lang="en-US" altLang="zh-CN" sz="1300" b="0" i="0" u="none" strike="noStrike">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778">
                <a:tc rowSpan="8">
                  <a:txBody>
                    <a:bodyPr/>
                    <a:lstStyle/>
                    <a:p>
                      <a:pPr algn="ctr" fontAlgn="ctr"/>
                      <a:r>
                        <a:rPr lang="zh-CN" altLang="en-US" sz="1500" b="1" i="0" u="none" strike="noStrike" dirty="0">
                          <a:solidFill>
                            <a:srgbClr val="000000"/>
                          </a:solidFill>
                          <a:latin typeface="Times New Roman" pitchFamily="18" charset="0"/>
                          <a:cs typeface="Times New Roman" pitchFamily="18" charset="0"/>
                        </a:rPr>
                        <a:t>基金产品</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策略结构</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Times New Roman" pitchFamily="18" charset="0"/>
                          <a:cs typeface="Times New Roman" pitchFamily="18" charset="0"/>
                        </a:rPr>
                        <a:t>专注：</a:t>
                      </a:r>
                      <a:r>
                        <a:rPr lang="en-US" altLang="zh-CN" sz="1300" b="0" i="0" u="none" strike="noStrike" dirty="0">
                          <a:solidFill>
                            <a:srgbClr val="000000"/>
                          </a:solidFill>
                          <a:latin typeface="Times New Roman" pitchFamily="18" charset="0"/>
                          <a:cs typeface="Times New Roman" pitchFamily="18" charset="0"/>
                        </a:rPr>
                        <a:t>0</a:t>
                      </a:r>
                      <a:r>
                        <a:rPr lang="zh-CN" altLang="en-US" sz="1300" b="0" i="0" u="none" strike="noStrike" dirty="0">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多元：</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丰富：</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a:solidFill>
                            <a:srgbClr val="000000"/>
                          </a:solidFill>
                          <a:latin typeface="Times New Roman" pitchFamily="18" charset="0"/>
                          <a:cs typeface="Times New Roman" pitchFamily="18" charset="0"/>
                        </a:rPr>
                        <a:t>  核心策略至少有</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个，卫星策略至少有</a:t>
                      </a:r>
                      <a:r>
                        <a:rPr lang="en-US" altLang="zh-CN" sz="1300" b="0" i="0" u="none" strike="noStrike">
                          <a:solidFill>
                            <a:srgbClr val="000000"/>
                          </a:solidFill>
                          <a:latin typeface="Times New Roman" pitchFamily="18" charset="0"/>
                          <a:cs typeface="Times New Roman" pitchFamily="18" charset="0"/>
                        </a:rPr>
                        <a:t>2</a:t>
                      </a:r>
                      <a:r>
                        <a:rPr lang="zh-CN" altLang="en-US" sz="1300" b="0" i="0" u="none" strike="noStrike">
                          <a:solidFill>
                            <a:srgbClr val="000000"/>
                          </a:solidFill>
                          <a:latin typeface="Times New Roman" pitchFamily="18" charset="0"/>
                          <a:cs typeface="Times New Roman" pitchFamily="18" charset="0"/>
                        </a:rPr>
                        <a:t>个及以上为丰富 </a:t>
                      </a:r>
                      <a:r>
                        <a:rPr lang="en-US" altLang="zh-CN" sz="1300" b="0" i="0" u="none" strike="noStrike">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3778">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仓位择时</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无为：</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Times New Roman" pitchFamily="18" charset="0"/>
                          <a:cs typeface="Times New Roman" pitchFamily="18" charset="0"/>
                        </a:rPr>
                        <a:t>干预：</a:t>
                      </a:r>
                      <a:r>
                        <a:rPr lang="en-US" altLang="zh-CN" sz="1300" b="0" i="0" u="none" strike="noStrike" dirty="0">
                          <a:solidFill>
                            <a:srgbClr val="000000"/>
                          </a:solidFill>
                          <a:latin typeface="Times New Roman" pitchFamily="18" charset="0"/>
                          <a:cs typeface="Times New Roman" pitchFamily="18" charset="0"/>
                        </a:rPr>
                        <a:t>0.5</a:t>
                      </a:r>
                      <a:r>
                        <a:rPr lang="zh-CN" altLang="en-US" sz="1300" b="0" i="0" u="none" strike="noStrike" dirty="0">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Times New Roman" pitchFamily="18" charset="0"/>
                          <a:cs typeface="Times New Roman" pitchFamily="18" charset="0"/>
                        </a:rPr>
                        <a:t>掌控：</a:t>
                      </a:r>
                      <a:r>
                        <a:rPr lang="en-US" altLang="zh-CN" sz="1300" b="0" i="0" u="none" strike="noStrike" dirty="0">
                          <a:solidFill>
                            <a:srgbClr val="000000"/>
                          </a:solidFill>
                          <a:latin typeface="Times New Roman" pitchFamily="18" charset="0"/>
                          <a:cs typeface="Times New Roman" pitchFamily="18" charset="0"/>
                        </a:rPr>
                        <a:t>1</a:t>
                      </a:r>
                      <a:r>
                        <a:rPr lang="zh-CN" altLang="en-US" sz="1300" b="0" i="0" u="none" strike="noStrike" dirty="0">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a:solidFill>
                            <a:srgbClr val="000000"/>
                          </a:solidFill>
                          <a:latin typeface="Times New Roman" pitchFamily="18" charset="0"/>
                          <a:cs typeface="Times New Roman" pitchFamily="18" charset="0"/>
                        </a:rPr>
                        <a:t>  将净值与历史关键时期对比，判断是否存在仓位控制 </a:t>
                      </a:r>
                      <a:r>
                        <a:rPr lang="en-US" altLang="zh-CN" sz="1300" b="0" i="0" u="none" strike="noStrike">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778">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风格变化</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专一：</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均衡：</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Times New Roman" pitchFamily="18" charset="0"/>
                          <a:cs typeface="Times New Roman" pitchFamily="18" charset="0"/>
                        </a:rPr>
                        <a:t>时变：</a:t>
                      </a:r>
                      <a:r>
                        <a:rPr lang="en-US" altLang="zh-CN" sz="1300" b="0" i="0" u="none" strike="noStrike" dirty="0">
                          <a:solidFill>
                            <a:srgbClr val="000000"/>
                          </a:solidFill>
                          <a:latin typeface="Times New Roman" pitchFamily="18" charset="0"/>
                          <a:cs typeface="Times New Roman" pitchFamily="18" charset="0"/>
                        </a:rPr>
                        <a:t>1</a:t>
                      </a:r>
                      <a:r>
                        <a:rPr lang="zh-CN" altLang="en-US" sz="1300" b="0" i="0" u="none" strike="noStrike" dirty="0">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a:solidFill>
                            <a:srgbClr val="000000"/>
                          </a:solidFill>
                          <a:latin typeface="Times New Roman" pitchFamily="18" charset="0"/>
                          <a:cs typeface="Times New Roman" pitchFamily="18" charset="0"/>
                        </a:rPr>
                        <a:t>  市场风格具有时变性，能否跟上市场节奏与热点体现管理人的水平高低 </a:t>
                      </a:r>
                      <a:r>
                        <a:rPr lang="en-US" altLang="zh-CN" sz="1300" b="0" i="0" u="none" strike="noStrike">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3778">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建仓时机</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左侧：</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同步：</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右侧：</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a:solidFill>
                            <a:srgbClr val="000000"/>
                          </a:solidFill>
                          <a:latin typeface="Times New Roman" pitchFamily="18" charset="0"/>
                          <a:cs typeface="Times New Roman" pitchFamily="18" charset="0"/>
                        </a:rPr>
                        <a:t>  左侧建仓的产品净值波动相对更大</a:t>
                      </a:r>
                      <a:r>
                        <a:rPr lang="en-US" altLang="zh-CN" sz="1300" b="0" i="0" u="none" strike="noStrike" dirty="0">
                          <a:solidFill>
                            <a:srgbClr val="000000"/>
                          </a:solidFill>
                          <a:latin typeface="Times New Roman" pitchFamily="18" charset="0"/>
                          <a:cs typeface="Times New Roman" pitchFamily="18" charset="0"/>
                        </a:rPr>
                        <a:t>,</a:t>
                      </a:r>
                      <a:r>
                        <a:rPr lang="zh-CN" altLang="en-US" sz="1300" b="0" i="0" u="none" strike="noStrike" dirty="0">
                          <a:solidFill>
                            <a:srgbClr val="000000"/>
                          </a:solidFill>
                          <a:latin typeface="Times New Roman" pitchFamily="18" charset="0"/>
                          <a:cs typeface="Times New Roman" pitchFamily="18" charset="0"/>
                        </a:rPr>
                        <a:t>而右侧建仓相对保守稳健 </a:t>
                      </a:r>
                      <a:r>
                        <a:rPr lang="en-US" altLang="zh-CN" sz="1300" b="0" i="0" u="none" strike="noStrike" dirty="0">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778">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交易频率</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低频：</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中频：</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高频：</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a:solidFill>
                            <a:srgbClr val="000000"/>
                          </a:solidFill>
                          <a:latin typeface="Times New Roman" pitchFamily="18" charset="0"/>
                          <a:cs typeface="Times New Roman" pitchFamily="18" charset="0"/>
                        </a:rPr>
                        <a:t>  相对高频的产品对市场变化更为敏感，净值稳定性更好 </a:t>
                      </a:r>
                      <a:r>
                        <a:rPr lang="en-US" altLang="zh-CN" sz="1300" b="0" i="0" u="none" strike="noStrike" dirty="0">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3778">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交易方式</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纯手工：</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半自动：</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全自动：</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a:solidFill>
                            <a:srgbClr val="000000"/>
                          </a:solidFill>
                          <a:latin typeface="Times New Roman" pitchFamily="18" charset="0"/>
                          <a:cs typeface="Times New Roman" pitchFamily="18" charset="0"/>
                        </a:rPr>
                        <a:t>  交易越便捷，人力成本越低，报单出错概率越低 </a:t>
                      </a:r>
                      <a:r>
                        <a:rPr lang="en-US" altLang="zh-CN" sz="1300" b="0" i="0" u="none" strike="noStrike" dirty="0">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778">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杠杆操作</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中高：</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中低：</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无：</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300" b="0" i="0" u="none" strike="noStrike" dirty="0">
                          <a:solidFill>
                            <a:srgbClr val="000000"/>
                          </a:solidFill>
                          <a:latin typeface="Times New Roman" pitchFamily="18" charset="0"/>
                          <a:cs typeface="Times New Roman" pitchFamily="18" charset="0"/>
                        </a:rPr>
                        <a:t>  杠杆越低，操作越保守，产品越稳健 </a:t>
                      </a:r>
                      <a:r>
                        <a:rPr lang="en-US" altLang="zh-CN" sz="1300" b="0" i="0" u="none" strike="noStrike" dirty="0">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1800">
                <a:tc vMerge="1">
                  <a:txBody>
                    <a:bodyPr/>
                    <a:lstStyle/>
                    <a:p>
                      <a:endParaRPr lang="zh-CN" altLang="en-US"/>
                    </a:p>
                  </a:txBody>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回撤控制</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中差：</a:t>
                      </a:r>
                      <a:r>
                        <a:rPr lang="en-US" altLang="zh-CN" sz="1300" b="0" i="0" u="none" strike="noStrike">
                          <a:solidFill>
                            <a:srgbClr val="000000"/>
                          </a:solidFill>
                          <a:latin typeface="Times New Roman" pitchFamily="18" charset="0"/>
                          <a:cs typeface="Times New Roman" pitchFamily="18" charset="0"/>
                        </a:rPr>
                        <a:t>0</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良好：</a:t>
                      </a:r>
                      <a:r>
                        <a:rPr lang="en-US" altLang="zh-CN" sz="1300" b="0" i="0" u="none" strike="noStrike">
                          <a:solidFill>
                            <a:srgbClr val="000000"/>
                          </a:solidFill>
                          <a:latin typeface="Times New Roman" pitchFamily="18" charset="0"/>
                          <a:cs typeface="Times New Roman" pitchFamily="18" charset="0"/>
                        </a:rPr>
                        <a:t>0.5</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Times New Roman" pitchFamily="18" charset="0"/>
                          <a:cs typeface="Times New Roman" pitchFamily="18" charset="0"/>
                        </a:rPr>
                        <a:t>优秀：</a:t>
                      </a:r>
                      <a:r>
                        <a:rPr lang="en-US" altLang="zh-CN" sz="1300" b="0" i="0" u="none" strike="noStrike">
                          <a:solidFill>
                            <a:srgbClr val="000000"/>
                          </a:solidFill>
                          <a:latin typeface="Times New Roman" pitchFamily="18" charset="0"/>
                          <a:cs typeface="Times New Roman" pitchFamily="18" charset="0"/>
                        </a:rPr>
                        <a:t>1</a:t>
                      </a:r>
                      <a:r>
                        <a:rPr lang="zh-CN" altLang="en-US" sz="1300" b="0" i="0" u="none" strike="noStrike">
                          <a:solidFill>
                            <a:srgbClr val="000000"/>
                          </a:solidFill>
                          <a:latin typeface="Times New Roman" pitchFamily="18" charset="0"/>
                          <a:cs typeface="Times New Roman" pitchFamily="18" charset="0"/>
                        </a:rPr>
                        <a:t>分</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300" b="0" i="0" u="none" strike="noStrike" dirty="0">
                          <a:solidFill>
                            <a:srgbClr val="000000"/>
                          </a:solidFill>
                          <a:latin typeface="Times New Roman" pitchFamily="18" charset="0"/>
                          <a:cs typeface="Times New Roman" pitchFamily="18" charset="0"/>
                        </a:rPr>
                        <a:t>  回撤控制的越好，管理人应对突发</a:t>
                      </a:r>
                      <a:r>
                        <a:rPr lang="zh-CN" altLang="en-US" sz="1300" b="0" i="0" u="none" strike="noStrike" dirty="0" smtClean="0">
                          <a:solidFill>
                            <a:srgbClr val="000000"/>
                          </a:solidFill>
                          <a:latin typeface="Times New Roman" pitchFamily="18" charset="0"/>
                          <a:cs typeface="Times New Roman" pitchFamily="18" charset="0"/>
                        </a:rPr>
                        <a:t>状况能力</a:t>
                      </a:r>
                      <a:r>
                        <a:rPr lang="zh-CN" altLang="en-US" sz="1300" b="0" i="0" u="none" strike="noStrike" dirty="0">
                          <a:solidFill>
                            <a:srgbClr val="000000"/>
                          </a:solidFill>
                          <a:latin typeface="Times New Roman" pitchFamily="18" charset="0"/>
                          <a:cs typeface="Times New Roman" pitchFamily="18" charset="0"/>
                        </a:rPr>
                        <a:t>越强，</a:t>
                      </a:r>
                      <a:r>
                        <a:rPr lang="zh-CN" altLang="en-US" sz="1300" b="0" i="0" u="none" strike="noStrike" dirty="0" smtClean="0">
                          <a:solidFill>
                            <a:srgbClr val="000000"/>
                          </a:solidFill>
                          <a:latin typeface="Times New Roman" pitchFamily="18" charset="0"/>
                          <a:cs typeface="Times New Roman" pitchFamily="18" charset="0"/>
                        </a:rPr>
                        <a:t>投资人舒适</a:t>
                      </a:r>
                      <a:r>
                        <a:rPr lang="zh-CN" altLang="en-US" sz="1300" b="0" i="0" u="none" strike="noStrike" dirty="0">
                          <a:solidFill>
                            <a:srgbClr val="000000"/>
                          </a:solidFill>
                          <a:latin typeface="Times New Roman" pitchFamily="18" charset="0"/>
                          <a:cs typeface="Times New Roman" pitchFamily="18" charset="0"/>
                        </a:rPr>
                        <a:t>度越高、持有时间越长 </a:t>
                      </a:r>
                      <a:r>
                        <a:rPr lang="en-US" altLang="zh-CN" sz="1300" b="0" i="0" u="none" strike="noStrike" dirty="0">
                          <a:solidFill>
                            <a:srgbClr val="000000"/>
                          </a:solidFill>
                          <a:latin typeface="Times New Roman" pitchFamily="18" charset="0"/>
                          <a:cs typeface="Times New Roman" pitchFamily="18" charset="0"/>
                        </a:rPr>
                        <a: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管理人评分表设计</a:t>
            </a:r>
          </a:p>
        </p:txBody>
      </p:sp>
      <p:sp>
        <p:nvSpPr>
          <p:cNvPr id="21" name="TextBox 20"/>
          <p:cNvSpPr txBox="1"/>
          <p:nvPr/>
        </p:nvSpPr>
        <p:spPr>
          <a:xfrm>
            <a:off x="488991" y="1071006"/>
            <a:ext cx="11283909" cy="455253"/>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评分表：实例（演示说明，分类仅供参考）</a:t>
            </a:r>
          </a:p>
        </p:txBody>
      </p:sp>
      <p:graphicFrame>
        <p:nvGraphicFramePr>
          <p:cNvPr id="7" name="表格 6"/>
          <p:cNvGraphicFramePr>
            <a:graphicFrameLocks noGrp="1"/>
          </p:cNvGraphicFramePr>
          <p:nvPr/>
        </p:nvGraphicFramePr>
        <p:xfrm>
          <a:off x="1006475" y="1713017"/>
          <a:ext cx="10061575" cy="4135336"/>
        </p:xfrm>
        <a:graphic>
          <a:graphicData uri="http://schemas.openxmlformats.org/drawingml/2006/table">
            <a:tbl>
              <a:tblPr/>
              <a:tblGrid>
                <a:gridCol w="940009"/>
                <a:gridCol w="1027047"/>
                <a:gridCol w="1266400"/>
                <a:gridCol w="1488347"/>
                <a:gridCol w="1266400"/>
                <a:gridCol w="1018343"/>
                <a:gridCol w="1018343"/>
                <a:gridCol w="1018343"/>
                <a:gridCol w="1018343"/>
              </a:tblGrid>
              <a:tr h="300223">
                <a:tc rowSpan="2">
                  <a:txBody>
                    <a:bodyPr/>
                    <a:lstStyle/>
                    <a:p>
                      <a:pPr algn="ctr" fontAlgn="ctr"/>
                      <a:r>
                        <a:rPr lang="zh-CN" altLang="en-US" sz="1600" b="1" i="0" u="none" strike="noStrike" dirty="0">
                          <a:solidFill>
                            <a:srgbClr val="000000"/>
                          </a:solidFill>
                          <a:latin typeface="宋体"/>
                        </a:rPr>
                        <a:t>类别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rowSpan="2">
                  <a:txBody>
                    <a:bodyPr/>
                    <a:lstStyle/>
                    <a:p>
                      <a:pPr algn="ctr" fontAlgn="ctr"/>
                      <a:r>
                        <a:rPr lang="zh-CN" altLang="en-US" sz="1600" b="1" i="0" u="none" strike="noStrike" dirty="0">
                          <a:solidFill>
                            <a:srgbClr val="000000"/>
                          </a:solidFill>
                          <a:latin typeface="宋体"/>
                        </a:rPr>
                        <a:t>细分指标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rowSpan="2" gridSpan="3">
                  <a:txBody>
                    <a:bodyPr/>
                    <a:lstStyle/>
                    <a:p>
                      <a:pPr algn="ctr" fontAlgn="ctr"/>
                      <a:r>
                        <a:rPr lang="zh-CN" altLang="en-US" sz="1600" b="1" i="0" u="none" strike="noStrike" dirty="0">
                          <a:solidFill>
                            <a:srgbClr val="000000"/>
                          </a:solidFill>
                          <a:latin typeface="宋体"/>
                        </a:rPr>
                        <a:t>指标分类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rowSpan="2" hMerge="1">
                  <a:txBody>
                    <a:bodyPr/>
                    <a:lstStyle/>
                    <a:p>
                      <a:endParaRPr lang="zh-CN" altLang="en-US"/>
                    </a:p>
                  </a:txBody>
                  <a:tcPr/>
                </a:tc>
                <a:tc rowSpan="2" hMerge="1">
                  <a:txBody>
                    <a:bodyPr/>
                    <a:lstStyle/>
                    <a:p>
                      <a:endParaRPr lang="zh-CN" altLang="en-US"/>
                    </a:p>
                  </a:txBody>
                  <a:tcPr/>
                </a:tc>
                <a:tc gridSpan="4">
                  <a:txBody>
                    <a:bodyPr/>
                    <a:lstStyle/>
                    <a:p>
                      <a:pPr algn="ctr" fontAlgn="ctr"/>
                      <a:r>
                        <a:rPr lang="zh-CN" altLang="en-US" sz="1600" b="1" i="0" u="none" strike="noStrike">
                          <a:solidFill>
                            <a:srgbClr val="000000"/>
                          </a:solidFill>
                          <a:latin typeface="宋体"/>
                        </a:rPr>
                        <a:t>管理人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0223">
                <a:tc vMerge="1">
                  <a:txBody>
                    <a:bodyPr/>
                    <a:lstStyle/>
                    <a:p>
                      <a:endParaRPr lang="zh-CN" altLang="en-US"/>
                    </a:p>
                  </a:txBody>
                  <a:tcPr/>
                </a:tc>
                <a:tc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1600" b="1" i="0" u="none" strike="noStrike" dirty="0">
                          <a:solidFill>
                            <a:srgbClr val="000000"/>
                          </a:solidFill>
                          <a:latin typeface="宋体"/>
                        </a:rPr>
                        <a:t>兴全基金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600" b="1" i="0" u="none" strike="noStrike" dirty="0">
                          <a:solidFill>
                            <a:srgbClr val="000000"/>
                          </a:solidFill>
                          <a:latin typeface="宋体"/>
                        </a:rPr>
                        <a:t>于翼资产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600" b="1" i="0" u="none" strike="noStrike" dirty="0">
                          <a:solidFill>
                            <a:srgbClr val="000000"/>
                          </a:solidFill>
                          <a:latin typeface="宋体"/>
                        </a:rPr>
                        <a:t>亚鞅资产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zh-CN" altLang="en-US" sz="1600" b="1" i="0" u="none" strike="noStrike" dirty="0">
                          <a:solidFill>
                            <a:srgbClr val="000000"/>
                          </a:solidFill>
                          <a:latin typeface="宋体"/>
                        </a:rPr>
                        <a:t>九坤投资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322821">
                <a:tc>
                  <a:txBody>
                    <a:bodyPr/>
                    <a:lstStyle/>
                    <a:p>
                      <a:pPr algn="ctr" fontAlgn="ctr"/>
                      <a:r>
                        <a:rPr lang="zh-CN" altLang="en-US" sz="1500" b="1" i="0" u="none" strike="noStrike" dirty="0">
                          <a:solidFill>
                            <a:srgbClr val="000000"/>
                          </a:solidFill>
                          <a:latin typeface="宋体"/>
                        </a:rPr>
                        <a:t>基金公司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管理公司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初创：</a:t>
                      </a:r>
                      <a:r>
                        <a:rPr lang="en-US" altLang="zh-CN" sz="1300" b="0" i="0" u="none" strike="noStrike" dirty="0">
                          <a:solidFill>
                            <a:srgbClr val="000000"/>
                          </a:solidFill>
                          <a:latin typeface="Times New Roman"/>
                        </a:rPr>
                        <a:t>0</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发展：</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成熟：</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2821">
                <a:tc>
                  <a:txBody>
                    <a:bodyPr/>
                    <a:lstStyle/>
                    <a:p>
                      <a:pPr algn="ctr" fontAlgn="ctr"/>
                      <a:r>
                        <a:rPr lang="zh-CN" altLang="en-US" sz="1500" b="1" i="0" u="none" strike="noStrike" dirty="0">
                          <a:solidFill>
                            <a:srgbClr val="000000"/>
                          </a:solidFill>
                          <a:latin typeface="宋体"/>
                        </a:rPr>
                        <a:t>基金经理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管理人员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稚嫩：</a:t>
                      </a:r>
                      <a:r>
                        <a:rPr lang="en-US" altLang="zh-CN" sz="1300" b="0" i="0" u="none" strike="noStrike" dirty="0">
                          <a:solidFill>
                            <a:srgbClr val="000000"/>
                          </a:solidFill>
                          <a:latin typeface="Times New Roman"/>
                        </a:rPr>
                        <a:t>0</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成长：</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专家：</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2821">
                <a:tc rowSpan="8">
                  <a:txBody>
                    <a:bodyPr/>
                    <a:lstStyle/>
                    <a:p>
                      <a:pPr algn="ctr" fontAlgn="ctr"/>
                      <a:r>
                        <a:rPr lang="zh-CN" altLang="en-US" sz="1500" b="1" i="0" u="none" strike="noStrike" dirty="0">
                          <a:solidFill>
                            <a:srgbClr val="000000"/>
                          </a:solidFill>
                          <a:latin typeface="宋体"/>
                        </a:rPr>
                        <a:t>基金产品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策略结构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专注：</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多元：</a:t>
                      </a:r>
                      <a:r>
                        <a:rPr lang="en-US" altLang="zh-CN" sz="1300" b="0" i="0" u="none" strike="noStrike" dirty="0">
                          <a:solidFill>
                            <a:srgbClr val="000000"/>
                          </a:solidFill>
                          <a:latin typeface="Times New Roman"/>
                        </a:rPr>
                        <a:t>0.5</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丰富：</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仓位择时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无为：</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干预：</a:t>
                      </a:r>
                      <a:r>
                        <a:rPr lang="en-US" altLang="zh-CN" sz="1300" b="0" i="0" u="none" strike="noStrike" dirty="0">
                          <a:solidFill>
                            <a:srgbClr val="000000"/>
                          </a:solidFill>
                          <a:latin typeface="Times New Roman"/>
                        </a:rPr>
                        <a:t>0.5</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掌控：</a:t>
                      </a:r>
                      <a:r>
                        <a:rPr lang="en-US" altLang="zh-CN" sz="1300" b="0" i="0" u="none" strike="noStrike" dirty="0">
                          <a:solidFill>
                            <a:srgbClr val="000000"/>
                          </a:solidFill>
                          <a:latin typeface="Times New Roman"/>
                        </a:rPr>
                        <a:t>1</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风格变化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专一：</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均衡：</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dirty="0">
                          <a:solidFill>
                            <a:srgbClr val="000000"/>
                          </a:solidFill>
                          <a:latin typeface="宋体"/>
                        </a:rPr>
                        <a:t>时变：</a:t>
                      </a:r>
                      <a:r>
                        <a:rPr lang="en-US" altLang="zh-CN" sz="1300" b="0" i="0" u="none" strike="noStrike" dirty="0">
                          <a:solidFill>
                            <a:srgbClr val="000000"/>
                          </a:solidFill>
                          <a:latin typeface="Times New Roman"/>
                        </a:rPr>
                        <a:t>1</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建仓时机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左侧：</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同步：</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dirty="0">
                          <a:solidFill>
                            <a:srgbClr val="000000"/>
                          </a:solidFill>
                          <a:latin typeface="宋体"/>
                        </a:rPr>
                        <a:t>右侧：</a:t>
                      </a:r>
                      <a:r>
                        <a:rPr lang="en-US" altLang="zh-CN" sz="1300" b="0" i="0" u="none" strike="noStrike" dirty="0">
                          <a:solidFill>
                            <a:srgbClr val="000000"/>
                          </a:solidFill>
                          <a:latin typeface="Times New Roman"/>
                        </a:rPr>
                        <a:t>1</a:t>
                      </a:r>
                      <a:r>
                        <a:rPr lang="zh-CN" altLang="en-US" sz="1300" b="0" i="0" u="none" strike="noStrike" dirty="0">
                          <a:solidFill>
                            <a:srgbClr val="000000"/>
                          </a:solidFill>
                          <a:latin typeface="宋体"/>
                        </a:rPr>
                        <a:t>分</a:t>
                      </a:r>
                      <a:endParaRPr lang="zh-CN" altLang="en-US" sz="13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交易频率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低频：</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中频：</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高频：</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交易方式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纯手工：</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半自动：</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全自动：</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杠杆操作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中高：</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中低：</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zh-CN" altLang="en-US" sz="1300" b="0" i="0" u="none" strike="noStrike">
                          <a:solidFill>
                            <a:srgbClr val="000000"/>
                          </a:solidFill>
                          <a:latin typeface="宋体"/>
                        </a:rPr>
                        <a:t>无：</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2821">
                <a:tc vMerge="1">
                  <a:txBody>
                    <a:bodyPr/>
                    <a:lstStyle/>
                    <a:p>
                      <a:endParaRPr lang="zh-CN" altLang="en-US"/>
                    </a:p>
                  </a:txBody>
                  <a:tcPr/>
                </a:tc>
                <a:tc>
                  <a:txBody>
                    <a:bodyPr/>
                    <a:lstStyle/>
                    <a:p>
                      <a:pPr algn="ctr" fontAlgn="ctr"/>
                      <a:r>
                        <a:rPr lang="zh-CN" altLang="en-US" sz="1300" b="0" i="0" u="none" strike="noStrike">
                          <a:solidFill>
                            <a:srgbClr val="000000"/>
                          </a:solidFill>
                          <a:latin typeface="宋体"/>
                        </a:rPr>
                        <a:t>回撤控制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中差：</a:t>
                      </a:r>
                      <a:r>
                        <a:rPr lang="en-US" altLang="zh-CN" sz="1300" b="0" i="0" u="none" strike="noStrike">
                          <a:solidFill>
                            <a:srgbClr val="000000"/>
                          </a:solidFill>
                          <a:latin typeface="Times New Roman"/>
                        </a:rPr>
                        <a:t>0</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良好：</a:t>
                      </a:r>
                      <a:r>
                        <a:rPr lang="en-US" altLang="zh-CN" sz="1300" b="0" i="0" u="none" strike="noStrike">
                          <a:solidFill>
                            <a:srgbClr val="000000"/>
                          </a:solidFill>
                          <a:latin typeface="Times New Roman"/>
                        </a:rPr>
                        <a:t>0.5</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300" b="0" i="0" u="none" strike="noStrike">
                          <a:solidFill>
                            <a:srgbClr val="000000"/>
                          </a:solidFill>
                          <a:latin typeface="宋体"/>
                        </a:rPr>
                        <a:t>优秀：</a:t>
                      </a:r>
                      <a:r>
                        <a:rPr lang="en-US" altLang="zh-CN" sz="1300" b="0" i="0" u="none" strike="noStrike">
                          <a:solidFill>
                            <a:srgbClr val="000000"/>
                          </a:solidFill>
                          <a:latin typeface="Times New Roman"/>
                        </a:rPr>
                        <a:t>1</a:t>
                      </a:r>
                      <a:r>
                        <a:rPr lang="zh-CN" altLang="en-US" sz="1300" b="0" i="0" u="none" strike="noStrike">
                          <a:solidFill>
                            <a:srgbClr val="000000"/>
                          </a:solidFill>
                          <a:latin typeface="宋体"/>
                        </a:rPr>
                        <a:t>分</a:t>
                      </a:r>
                      <a:endParaRPr lang="zh-CN" altLang="en-US" sz="13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a:solidFill>
                            <a:srgbClr val="000000"/>
                          </a:solidFill>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6680">
                <a:tc gridSpan="5">
                  <a:txBody>
                    <a:bodyPr/>
                    <a:lstStyle/>
                    <a:p>
                      <a:pPr algn="ctr" fontAlgn="ctr"/>
                      <a:r>
                        <a:rPr lang="zh-CN" altLang="en-US" sz="1300" b="1" i="0" u="none" strike="noStrike" dirty="0">
                          <a:solidFill>
                            <a:srgbClr val="000000"/>
                          </a:solidFill>
                          <a:latin typeface="宋体"/>
                        </a:rPr>
                        <a:t>总得分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en-US" altLang="zh-CN" sz="1600" b="1" i="0" u="none" strike="noStrike">
                          <a:solidFill>
                            <a:srgbClr val="FF0000"/>
                          </a:solidFill>
                          <a:latin typeface="Times New Roman"/>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600" b="1" i="0" u="none" strike="noStrike">
                          <a:solidFill>
                            <a:srgbClr val="FF0000"/>
                          </a:solidFill>
                          <a:latin typeface="Times New Roman"/>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600" b="1" i="0" u="none" strike="noStrike">
                          <a:solidFill>
                            <a:srgbClr val="FF0000"/>
                          </a:solidFill>
                          <a:latin typeface="Times New Roman"/>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600" b="1" i="0" u="none" strike="noStrike" dirty="0">
                          <a:solidFill>
                            <a:srgbClr val="FF0000"/>
                          </a:solidFill>
                          <a:latin typeface="Times New Roman"/>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管理人评分表设计</a:t>
            </a:r>
          </a:p>
        </p:txBody>
      </p:sp>
      <p:sp>
        <p:nvSpPr>
          <p:cNvPr id="21" name="TextBox 20"/>
          <p:cNvSpPr txBox="1"/>
          <p:nvPr/>
        </p:nvSpPr>
        <p:spPr>
          <a:xfrm>
            <a:off x="488991" y="1071006"/>
            <a:ext cx="10893384" cy="5078313"/>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评分表</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742950" lvl="1" indent="-285750">
              <a:lnSpc>
                <a:spcPct val="150000"/>
              </a:lnSpc>
              <a:buFont typeface="Wingdings" pitchFamily="2" charset="2"/>
              <a:buChar char="ü"/>
            </a:pPr>
            <a:r>
              <a:rPr lang="zh-CN" altLang="en-US" kern="0" dirty="0" smtClean="0">
                <a:solidFill>
                  <a:sysClr val="windowText" lastClr="000000"/>
                </a:solidFill>
                <a:latin typeface="Times New Roman" pitchFamily="18" charset="0"/>
                <a:ea typeface="宋体" pitchFamily="2" charset="-122"/>
                <a:cs typeface="Times New Roman" pitchFamily="18" charset="0"/>
              </a:rPr>
              <a:t>优点</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主观判断定量化，避免了在选择管理人时的模棱两可（如：</a:t>
            </a:r>
            <a:r>
              <a:rPr lang="en-US" altLang="zh-CN" kern="0" dirty="0" smtClean="0">
                <a:solidFill>
                  <a:sysClr val="windowText" lastClr="000000"/>
                </a:solidFill>
                <a:latin typeface="Times New Roman" pitchFamily="18" charset="0"/>
                <a:ea typeface="宋体" pitchFamily="2" charset="-122"/>
                <a:cs typeface="Times New Roman" pitchFamily="18" charset="0"/>
              </a:rPr>
              <a:t>A</a:t>
            </a:r>
            <a:r>
              <a:rPr lang="zh-CN" altLang="en-US" kern="0" dirty="0" smtClean="0">
                <a:solidFill>
                  <a:sysClr val="windowText" lastClr="000000"/>
                </a:solidFill>
                <a:latin typeface="Times New Roman" pitchFamily="18" charset="0"/>
                <a:ea typeface="宋体" pitchFamily="2" charset="-122"/>
                <a:cs typeface="Times New Roman" pitchFamily="18" charset="0"/>
              </a:rPr>
              <a:t>管理人还可以、</a:t>
            </a:r>
            <a:r>
              <a:rPr lang="en-US" altLang="zh-CN" kern="0" dirty="0" smtClean="0">
                <a:solidFill>
                  <a:sysClr val="windowText" lastClr="000000"/>
                </a:solidFill>
                <a:latin typeface="Times New Roman" pitchFamily="18" charset="0"/>
                <a:ea typeface="宋体" pitchFamily="2" charset="-122"/>
                <a:cs typeface="Times New Roman" pitchFamily="18" charset="0"/>
              </a:rPr>
              <a:t>B</a:t>
            </a:r>
            <a:r>
              <a:rPr lang="zh-CN" altLang="en-US" kern="0" dirty="0" smtClean="0">
                <a:solidFill>
                  <a:sysClr val="windowText" lastClr="000000"/>
                </a:solidFill>
                <a:latin typeface="Times New Roman" pitchFamily="18" charset="0"/>
                <a:ea typeface="宋体" pitchFamily="2" charset="-122"/>
                <a:cs typeface="Times New Roman" pitchFamily="18" charset="0"/>
              </a:rPr>
              <a:t>管理人也不错），综合判断更加有的放矢</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基于单一指标的主观判断定量化容易出现较大偏差。但多指标下，弱化人的主动性在某些指标上的情绪影响，实现模糊的正确，规避精确的错误</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同一类型策略中，不同分数可对应不同的投资金额上限</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某种程度上可以实现不同管理人跨大类策略的直接比较</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742950" lvl="1" indent="-285750">
              <a:lnSpc>
                <a:spcPct val="150000"/>
              </a:lnSpc>
              <a:buFont typeface="Wingdings" pitchFamily="2" charset="2"/>
              <a:buChar char="ü"/>
            </a:pPr>
            <a:r>
              <a:rPr lang="zh-CN" altLang="en-US" kern="0" dirty="0" smtClean="0">
                <a:solidFill>
                  <a:sysClr val="windowText" lastClr="000000"/>
                </a:solidFill>
                <a:latin typeface="Times New Roman" pitchFamily="18" charset="0"/>
                <a:ea typeface="宋体" pitchFamily="2" charset="-122"/>
                <a:cs typeface="Times New Roman" pitchFamily="18" charset="0"/>
              </a:rPr>
              <a:t>缺点</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判断较为主观，得分依然受决策者的情绪影响</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不同得分指标间的权重存在较大主观依赖性</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1200150" lvl="2"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不同类型策略的得分指标适用性存在差异 </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不同类型策略设计不同的指标 </a:t>
            </a:r>
            <a:r>
              <a:rPr lang="en-US" altLang="zh-CN"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a:t>
            </a:r>
            <a:r>
              <a:rPr lang="zh-CN" altLang="en-US" kern="0" dirty="0" smtClean="0">
                <a:solidFill>
                  <a:sysClr val="windowText" lastClr="000000"/>
                </a:solidFill>
                <a:latin typeface="Times New Roman" pitchFamily="18" charset="0"/>
                <a:ea typeface="宋体" pitchFamily="2" charset="-122"/>
                <a:cs typeface="Times New Roman" pitchFamily="18" charset="0"/>
              </a:rPr>
              <a:t> </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可比性被弱化</a:t>
            </a:r>
            <a:r>
              <a:rPr lang="en-US" altLang="zh-CN" kern="0" dirty="0" smtClean="0">
                <a:solidFill>
                  <a:sysClr val="windowText" lastClr="000000"/>
                </a:solidFill>
                <a:latin typeface="Times New Roman" pitchFamily="18" charset="0"/>
                <a:ea typeface="宋体" pitchFamily="2" charset="-122"/>
                <a:cs typeface="Times New Roman" pitchFamily="18" charset="0"/>
                <a:sym typeface="Wingdings" pitchFamily="2" charset="2"/>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914650" y="1824038"/>
            <a:ext cx="6010278" cy="665162"/>
            <a:chOff x="1200" y="1371"/>
            <a:chExt cx="3786" cy="419"/>
          </a:xfrm>
        </p:grpSpPr>
        <p:grpSp>
          <p:nvGrpSpPr>
            <p:cNvPr id="3" name="Group 5"/>
            <p:cNvGrpSpPr>
              <a:grpSpLocks/>
            </p:cNvGrpSpPr>
            <p:nvPr/>
          </p:nvGrpSpPr>
          <p:grpSpPr bwMode="auto">
            <a:xfrm>
              <a:off x="1200" y="1371"/>
              <a:ext cx="480" cy="419"/>
              <a:chOff x="1110" y="2656"/>
              <a:chExt cx="1549" cy="1351"/>
            </a:xfrm>
          </p:grpSpPr>
          <p:sp>
            <p:nvSpPr>
              <p:cNvPr id="43" name="AutoShape 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AutoShape 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AutoShape 8"/>
              <p:cNvSpPr>
                <a:spLocks noChangeArrowheads="1"/>
              </p:cNvSpPr>
              <p:nvPr/>
            </p:nvSpPr>
            <p:spPr bwMode="gray">
              <a:xfrm>
                <a:off x="1200" y="2737"/>
                <a:ext cx="1349" cy="1167"/>
              </a:xfrm>
              <a:prstGeom prst="hexagon">
                <a:avLst>
                  <a:gd name="adj" fmla="val 28896"/>
                  <a:gd name="vf" fmla="val 115470"/>
                </a:avLst>
              </a:prstGeom>
              <a:gradFill rotWithShape="1">
                <a:gsLst>
                  <a:gs pos="0">
                    <a:srgbClr val="3475CC">
                      <a:gamma/>
                      <a:shade val="46275"/>
                      <a:invGamma/>
                    </a:srgbClr>
                  </a:gs>
                  <a:gs pos="100000">
                    <a:srgbClr val="3475CC"/>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40" name="Line 9"/>
            <p:cNvSpPr>
              <a:spLocks noChangeShapeType="1"/>
            </p:cNvSpPr>
            <p:nvPr/>
          </p:nvSpPr>
          <p:spPr bwMode="auto">
            <a:xfrm>
              <a:off x="1584" y="1755"/>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Text Box 10"/>
            <p:cNvSpPr txBox="1">
              <a:spLocks noChangeArrowheads="1"/>
            </p:cNvSpPr>
            <p:nvPr/>
          </p:nvSpPr>
          <p:spPr bwMode="auto">
            <a:xfrm>
              <a:off x="1848" y="1463"/>
              <a:ext cx="2993" cy="233"/>
            </a:xfrm>
            <a:prstGeom prst="rect">
              <a:avLst/>
            </a:prstGeom>
            <a:noFill/>
            <a:ln w="9525" algn="ctr">
              <a:noFill/>
              <a:miter lim="800000"/>
              <a:headEnd/>
              <a:tailEnd/>
            </a:ln>
          </p:spPr>
          <p:txBody>
            <a:bodyPr wrap="none">
              <a:spAutoFit/>
            </a:bodyPr>
            <a:lstStyle/>
            <a:p>
              <a:pPr lvl="0" eaLnBrk="0" hangingPunct="0"/>
              <a:r>
                <a:rPr lang="en-US" altLang="zh-CN"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MOM</a:t>
              </a:r>
              <a:r>
                <a:rPr lang="zh-CN" altLang="en-US"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投资框架</a:t>
              </a:r>
              <a:r>
                <a:rPr lang="en-US" altLang="zh-CN"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资产</a:t>
              </a:r>
              <a:r>
                <a:rPr lang="en-US" altLang="zh-CN" b="1"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策略</a:t>
              </a:r>
              <a:r>
                <a:rPr lang="en-US" altLang="zh-CN" b="1"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风险多维度视角</a:t>
              </a:r>
              <a:endParaRPr kumimoji="0" lang="en-US" altLang="zh-CN" sz="2400" b="1" i="0" u="none" strike="noStrike" kern="0" cap="none" spc="0" normalizeH="0" baseline="0" noProof="0" dirty="0" smtClean="0">
                <a:ln>
                  <a:noFill/>
                </a:ln>
                <a:solidFill>
                  <a:sysClr val="windowText" lastClr="000000"/>
                </a:solidFill>
                <a:effectLst/>
                <a:uLnTx/>
                <a:uFillTx/>
              </a:endParaRPr>
            </a:p>
          </p:txBody>
        </p:sp>
        <p:sp>
          <p:nvSpPr>
            <p:cNvPr id="42" name="Text Box 11"/>
            <p:cNvSpPr txBox="1">
              <a:spLocks noChangeArrowheads="1"/>
            </p:cNvSpPr>
            <p:nvPr/>
          </p:nvSpPr>
          <p:spPr bwMode="gray">
            <a:xfrm>
              <a:off x="1329" y="1433"/>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1</a:t>
              </a:r>
            </a:p>
          </p:txBody>
        </p:sp>
      </p:grpSp>
      <p:grpSp>
        <p:nvGrpSpPr>
          <p:cNvPr id="4" name="Group 12"/>
          <p:cNvGrpSpPr>
            <a:grpSpLocks/>
          </p:cNvGrpSpPr>
          <p:nvPr/>
        </p:nvGrpSpPr>
        <p:grpSpPr bwMode="auto">
          <a:xfrm>
            <a:off x="2914650" y="2738438"/>
            <a:ext cx="6010281" cy="665162"/>
            <a:chOff x="1200" y="1947"/>
            <a:chExt cx="3786" cy="419"/>
          </a:xfrm>
        </p:grpSpPr>
        <p:grpSp>
          <p:nvGrpSpPr>
            <p:cNvPr id="5" name="Group 13"/>
            <p:cNvGrpSpPr>
              <a:grpSpLocks/>
            </p:cNvGrpSpPr>
            <p:nvPr/>
          </p:nvGrpSpPr>
          <p:grpSpPr bwMode="auto">
            <a:xfrm>
              <a:off x="1200" y="1947"/>
              <a:ext cx="480" cy="419"/>
              <a:chOff x="3174" y="2656"/>
              <a:chExt cx="1549" cy="1351"/>
            </a:xfrm>
          </p:grpSpPr>
          <p:sp>
            <p:nvSpPr>
              <p:cNvPr id="51" name="AutoShape 14"/>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AutoShape 15"/>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AutoShape 16"/>
              <p:cNvSpPr>
                <a:spLocks noChangeArrowheads="1"/>
              </p:cNvSpPr>
              <p:nvPr/>
            </p:nvSpPr>
            <p:spPr bwMode="gray">
              <a:xfrm>
                <a:off x="3264" y="2737"/>
                <a:ext cx="1349" cy="1167"/>
              </a:xfrm>
              <a:prstGeom prst="hexagon">
                <a:avLst>
                  <a:gd name="adj" fmla="val 28896"/>
                  <a:gd name="vf" fmla="val 115470"/>
                </a:avLst>
              </a:prstGeom>
              <a:gradFill rotWithShape="1">
                <a:gsLst>
                  <a:gs pos="0">
                    <a:srgbClr val="58A4F0">
                      <a:gamma/>
                      <a:shade val="46275"/>
                      <a:invGamma/>
                    </a:srgbClr>
                  </a:gs>
                  <a:gs pos="100000">
                    <a:srgbClr val="58A4F0"/>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48" name="Line 17"/>
            <p:cNvSpPr>
              <a:spLocks noChangeShapeType="1"/>
            </p:cNvSpPr>
            <p:nvPr/>
          </p:nvSpPr>
          <p:spPr bwMode="auto">
            <a:xfrm>
              <a:off x="1584" y="2331"/>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Text Box 18"/>
            <p:cNvSpPr txBox="1">
              <a:spLocks noChangeArrowheads="1"/>
            </p:cNvSpPr>
            <p:nvPr/>
          </p:nvSpPr>
          <p:spPr bwMode="auto">
            <a:xfrm>
              <a:off x="2208" y="2055"/>
              <a:ext cx="2007" cy="233"/>
            </a:xfrm>
            <a:prstGeom prst="rect">
              <a:avLst/>
            </a:prstGeom>
            <a:noFill/>
            <a:ln w="9525" algn="ctr">
              <a:noFill/>
              <a:miter lim="800000"/>
              <a:headEnd/>
              <a:tailEnd/>
            </a:ln>
          </p:spPr>
          <p:txBody>
            <a:bodyPr wrap="none">
              <a:spAutoFit/>
            </a:bodyPr>
            <a:lstStyle/>
            <a:p>
              <a:pPr lvl="0" eaLnBrk="0" hangingPunct="0"/>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管理人分类指标及评分表设计</a:t>
              </a:r>
              <a:endParaRPr kumimoji="0" lang="en-US" altLang="zh-CN" sz="2400" b="1" i="0" u="none" strike="noStrike" kern="0" cap="none" spc="0" normalizeH="0" baseline="0" noProof="0" dirty="0" smtClean="0">
                <a:ln>
                  <a:noFill/>
                </a:ln>
                <a:solidFill>
                  <a:sysClr val="windowText" lastClr="000000"/>
                </a:solidFill>
                <a:effectLst/>
                <a:uLnTx/>
                <a:uFillTx/>
              </a:endParaRPr>
            </a:p>
          </p:txBody>
        </p:sp>
        <p:sp>
          <p:nvSpPr>
            <p:cNvPr id="50" name="Text Box 19"/>
            <p:cNvSpPr txBox="1">
              <a:spLocks noChangeArrowheads="1"/>
            </p:cNvSpPr>
            <p:nvPr/>
          </p:nvSpPr>
          <p:spPr bwMode="gray">
            <a:xfrm>
              <a:off x="1335" y="2009"/>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2</a:t>
              </a:r>
            </a:p>
          </p:txBody>
        </p:sp>
      </p:grpSp>
      <p:grpSp>
        <p:nvGrpSpPr>
          <p:cNvPr id="6" name="Group 20"/>
          <p:cNvGrpSpPr>
            <a:grpSpLocks/>
          </p:cNvGrpSpPr>
          <p:nvPr/>
        </p:nvGrpSpPr>
        <p:grpSpPr bwMode="auto">
          <a:xfrm>
            <a:off x="2914650" y="3630613"/>
            <a:ext cx="6010281" cy="665162"/>
            <a:chOff x="1200" y="2509"/>
            <a:chExt cx="3786" cy="419"/>
          </a:xfrm>
        </p:grpSpPr>
        <p:grpSp>
          <p:nvGrpSpPr>
            <p:cNvPr id="7" name="Group 21"/>
            <p:cNvGrpSpPr>
              <a:grpSpLocks/>
            </p:cNvGrpSpPr>
            <p:nvPr/>
          </p:nvGrpSpPr>
          <p:grpSpPr bwMode="auto">
            <a:xfrm>
              <a:off x="1200" y="2509"/>
              <a:ext cx="480" cy="419"/>
              <a:chOff x="1110" y="2656"/>
              <a:chExt cx="1549" cy="1351"/>
            </a:xfrm>
          </p:grpSpPr>
          <p:sp>
            <p:nvSpPr>
              <p:cNvPr id="59" name="AutoShape 22"/>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AutoShape 23"/>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AutoShape 24"/>
              <p:cNvSpPr>
                <a:spLocks noChangeArrowheads="1"/>
              </p:cNvSpPr>
              <p:nvPr/>
            </p:nvSpPr>
            <p:spPr bwMode="gray">
              <a:xfrm>
                <a:off x="1200" y="2737"/>
                <a:ext cx="1349" cy="1167"/>
              </a:xfrm>
              <a:prstGeom prst="hexagon">
                <a:avLst>
                  <a:gd name="adj" fmla="val 28896"/>
                  <a:gd name="vf" fmla="val 115470"/>
                </a:avLst>
              </a:prstGeom>
              <a:gradFill rotWithShape="1">
                <a:gsLst>
                  <a:gs pos="0">
                    <a:srgbClr val="3475CC">
                      <a:gamma/>
                      <a:shade val="46275"/>
                      <a:invGamma/>
                    </a:srgbClr>
                  </a:gs>
                  <a:gs pos="100000">
                    <a:srgbClr val="3475CC"/>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56" name="Line 25"/>
            <p:cNvSpPr>
              <a:spLocks noChangeShapeType="1"/>
            </p:cNvSpPr>
            <p:nvPr/>
          </p:nvSpPr>
          <p:spPr bwMode="auto">
            <a:xfrm>
              <a:off x="1584" y="2893"/>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Text Box 26"/>
            <p:cNvSpPr txBox="1">
              <a:spLocks noChangeArrowheads="1"/>
            </p:cNvSpPr>
            <p:nvPr/>
          </p:nvSpPr>
          <p:spPr bwMode="auto">
            <a:xfrm>
              <a:off x="2232" y="2551"/>
              <a:ext cx="1873" cy="279"/>
            </a:xfrm>
            <a:prstGeom prst="rect">
              <a:avLst/>
            </a:prstGeom>
            <a:noFill/>
            <a:ln w="9525" algn="ctr">
              <a:noFill/>
              <a:miter lim="800000"/>
              <a:headEnd/>
              <a:tailEnd/>
            </a:ln>
          </p:spPr>
          <p:txBody>
            <a:bodyPr wrap="none">
              <a:spAutoFit/>
            </a:bodyPr>
            <a:lstStyle/>
            <a:p>
              <a:pPr marL="285750" lvl="0" indent="-285750">
                <a:lnSpc>
                  <a:spcPct val="150000"/>
                </a:lnSpc>
              </a:pP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基于评分表的投后管理建议</a:t>
              </a:r>
              <a:endParaRPr lang="en-US" altLang="zh-CN" b="1" kern="0" dirty="0" smtClean="0">
                <a:solidFill>
                  <a:sysClr val="windowText" lastClr="000000">
                    <a:lumMod val="95000"/>
                    <a:lumOff val="5000"/>
                  </a:sysClr>
                </a:solidFill>
                <a:latin typeface="宋体" pitchFamily="2" charset="-122"/>
                <a:ea typeface="宋体" pitchFamily="2" charset="-122"/>
                <a:cs typeface="+mn-ea"/>
                <a:sym typeface="+mn-ea"/>
              </a:endParaRPr>
            </a:p>
          </p:txBody>
        </p:sp>
        <p:sp>
          <p:nvSpPr>
            <p:cNvPr id="58" name="Text Box 27"/>
            <p:cNvSpPr txBox="1">
              <a:spLocks noChangeArrowheads="1"/>
            </p:cNvSpPr>
            <p:nvPr/>
          </p:nvSpPr>
          <p:spPr bwMode="gray">
            <a:xfrm>
              <a:off x="1335" y="2571"/>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3</a:t>
              </a:r>
            </a:p>
          </p:txBody>
        </p:sp>
      </p:grpSp>
      <p:sp>
        <p:nvSpPr>
          <p:cNvPr id="7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目 录</a:t>
            </a:r>
          </a:p>
        </p:txBody>
      </p:sp>
      <p:sp>
        <p:nvSpPr>
          <p:cNvPr id="29" name="矩形 28"/>
          <p:cNvSpPr/>
          <p:nvPr/>
        </p:nvSpPr>
        <p:spPr>
          <a:xfrm>
            <a:off x="2911520" y="2624433"/>
            <a:ext cx="6084000" cy="864000"/>
          </a:xfrm>
          <a:prstGeom prst="rect">
            <a:avLst/>
          </a:prstGeom>
          <a:solidFill>
            <a:schemeClr val="accent1">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911518" y="1760487"/>
            <a:ext cx="6084000" cy="864000"/>
          </a:xfrm>
          <a:prstGeom prst="rect">
            <a:avLst/>
          </a:prstGeom>
          <a:solidFill>
            <a:schemeClr val="accent1">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2"/>
          <p:cNvSpPr txBox="1">
            <a:spLocks/>
          </p:cNvSpPr>
          <p:nvPr/>
        </p:nvSpPr>
        <p:spPr>
          <a:xfrm>
            <a:off x="460444" y="175593"/>
            <a:ext cx="11290570" cy="862023"/>
          </a:xfrm>
          <a:prstGeom prst="rect">
            <a:avLst/>
          </a:prstGeom>
        </p:spPr>
        <p:txBody>
          <a:bodyPr anchor="ctr"/>
          <a:lstStyle/>
          <a:p>
            <a:pPr lvl="0">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基于评分表的投后管理建议</a:t>
            </a:r>
          </a:p>
        </p:txBody>
      </p:sp>
      <p:sp>
        <p:nvSpPr>
          <p:cNvPr id="21" name="TextBox 20"/>
          <p:cNvSpPr txBox="1"/>
          <p:nvPr/>
        </p:nvSpPr>
        <p:spPr>
          <a:xfrm>
            <a:off x="488992" y="1071006"/>
            <a:ext cx="10512384" cy="3000821"/>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评分表只是初始的静态判断。对于符合分数标准的管理人可考虑轻仓介入，通过后续投后管理以证实或证伪相关管理人，从而决定加仓或者平仓</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可设计针对投后管理的评分表，频率建议至少季度，此时的评分表相当于一条动态止损线，可以将模糊的对管理人的主观判断清晰化</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假设考察期为半年，每次期初给出产品下一考察期的预期收益范围及相应的加减仓决策。如果期末产品出现较大的预期差，则严格执行之前制定的相关决策，“主动出击”，尽量避免等待预警线或者清仓线发挥的被动作用</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研究目的</a:t>
            </a:r>
          </a:p>
        </p:txBody>
      </p:sp>
      <p:sp>
        <p:nvSpPr>
          <p:cNvPr id="41" name="TextBox 40"/>
          <p:cNvSpPr txBox="1"/>
          <p:nvPr/>
        </p:nvSpPr>
        <p:spPr>
          <a:xfrm>
            <a:off x="488991" y="1071006"/>
            <a:ext cx="11283909" cy="1846659"/>
          </a:xfrm>
          <a:prstGeom prst="rect">
            <a:avLst/>
          </a:prstGeom>
          <a:noFill/>
        </p:spPr>
        <p:txBody>
          <a:bodyPr wrap="square" rtlCol="0">
            <a:spAutoFit/>
          </a:bodyPr>
          <a:lstStyle/>
          <a:p>
            <a:pPr marL="285750" lvl="0" indent="-285750">
              <a:lnSpc>
                <a:spcPct val="150000"/>
              </a:lnSpc>
              <a:buFont typeface="Arial" pitchFamily="34" charset="0"/>
              <a:buChar char="•"/>
            </a:pPr>
            <a:r>
              <a:rPr lang="en-US" altLang="zh-CN" sz="1900"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MOM</a:t>
            </a:r>
            <a:r>
              <a:rPr lang="zh-CN" altLang="en-US" sz="1900"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投资框架</a:t>
            </a:r>
            <a:r>
              <a:rPr lang="en-US" altLang="zh-CN" sz="1900"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资产</a:t>
            </a:r>
            <a:r>
              <a:rPr lang="en-US" altLang="zh-CN" sz="1900"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策略</a:t>
            </a:r>
            <a:r>
              <a:rPr lang="en-US" altLang="zh-CN" sz="1900"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风险多维度视角</a:t>
            </a:r>
            <a:endParaRPr lang="en-US" altLang="zh-CN" sz="1900" kern="0" dirty="0" smtClean="0">
              <a:solidFill>
                <a:sysClr val="windowText" lastClr="000000">
                  <a:lumMod val="95000"/>
                  <a:lumOff val="5000"/>
                </a:sysClr>
              </a:solidFill>
              <a:latin typeface="宋体" pitchFamily="2" charset="-122"/>
              <a:ea typeface="宋体" pitchFamily="2" charset="-122"/>
              <a:cs typeface="+mn-ea"/>
              <a:sym typeface="+mn-ea"/>
            </a:endParaRPr>
          </a:p>
          <a:p>
            <a:pPr marL="742950" lvl="1" indent="-285750">
              <a:lnSpc>
                <a:spcPct val="150000"/>
              </a:lnSpc>
              <a:buFont typeface="Wingdings" pitchFamily="2" charset="2"/>
              <a:buChar char="ü"/>
            </a:pP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大类资产配置 </a:t>
            </a:r>
            <a:r>
              <a:rPr lang="en-US" altLang="zh-CN" sz="1900" kern="0" dirty="0" smtClean="0">
                <a:solidFill>
                  <a:schemeClr val="tx1">
                    <a:lumMod val="95000"/>
                    <a:lumOff val="5000"/>
                  </a:schemeClr>
                </a:solidFill>
                <a:latin typeface="+mn-ea"/>
                <a:cs typeface="+mn-ea"/>
                <a:sym typeface="Wingdings" pitchFamily="2" charset="2"/>
              </a:rPr>
              <a:t> </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Wingdings" pitchFamily="2" charset="2"/>
              </a:rPr>
              <a:t>风险等级选择</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 </a:t>
            </a:r>
            <a:r>
              <a:rPr lang="en-US" altLang="zh-CN" sz="1900" kern="0" dirty="0" smtClean="0">
                <a:solidFill>
                  <a:schemeClr val="tx1">
                    <a:lumMod val="95000"/>
                    <a:lumOff val="5000"/>
                  </a:schemeClr>
                </a:solidFill>
                <a:latin typeface="+mn-ea"/>
                <a:cs typeface="+mn-ea"/>
                <a:sym typeface="Wingdings" pitchFamily="2" charset="2"/>
              </a:rPr>
              <a:t> </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大类策略配置（大类策略分类）</a:t>
            </a:r>
            <a:endParaRPr lang="en-US" altLang="zh-CN" sz="1900" kern="0" dirty="0" smtClean="0">
              <a:solidFill>
                <a:sysClr val="windowText" lastClr="000000">
                  <a:lumMod val="95000"/>
                  <a:lumOff val="5000"/>
                </a:sysClr>
              </a:solidFill>
              <a:latin typeface="宋体" pitchFamily="2" charset="-122"/>
              <a:ea typeface="宋体" pitchFamily="2" charset="-122"/>
              <a:cs typeface="+mn-ea"/>
              <a:sym typeface="+mn-ea"/>
            </a:endParaRPr>
          </a:p>
          <a:p>
            <a:pPr marL="285750" lvl="0" indent="-285750">
              <a:lnSpc>
                <a:spcPct val="150000"/>
              </a:lnSpc>
              <a:buFont typeface="Arial" pitchFamily="34" charset="0"/>
              <a:buChar char="•"/>
            </a:pP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管理人分类指标设计 </a:t>
            </a:r>
            <a:r>
              <a:rPr lang="en-US" altLang="zh-CN" sz="1900" kern="0" dirty="0" smtClean="0">
                <a:solidFill>
                  <a:schemeClr val="tx1">
                    <a:lumMod val="95000"/>
                    <a:lumOff val="5000"/>
                  </a:schemeClr>
                </a:solidFill>
                <a:latin typeface="+mn-ea"/>
                <a:cs typeface="+mn-ea"/>
                <a:sym typeface="Wingdings" pitchFamily="2" charset="2"/>
              </a:rPr>
              <a:t> </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管理人评分表设计 </a:t>
            </a:r>
            <a:r>
              <a:rPr lang="en-US" altLang="zh-CN" sz="1900" kern="0" dirty="0" smtClean="0">
                <a:solidFill>
                  <a:schemeClr val="tx1">
                    <a:lumMod val="95000"/>
                    <a:lumOff val="5000"/>
                  </a:schemeClr>
                </a:solidFill>
                <a:latin typeface="+mn-ea"/>
                <a:cs typeface="+mn-ea"/>
                <a:sym typeface="Wingdings" pitchFamily="2" charset="2"/>
              </a:rPr>
              <a:t> </a:t>
            </a:r>
            <a:r>
              <a:rPr lang="zh-CN" altLang="en-US" sz="1900" kern="0" dirty="0" smtClean="0">
                <a:solidFill>
                  <a:sysClr val="windowText" lastClr="000000">
                    <a:lumMod val="95000"/>
                    <a:lumOff val="5000"/>
                  </a:sysClr>
                </a:solidFill>
                <a:latin typeface="宋体" pitchFamily="2" charset="-122"/>
                <a:ea typeface="宋体" pitchFamily="2" charset="-122"/>
                <a:cs typeface="+mn-ea"/>
                <a:sym typeface="Wingdings" pitchFamily="2" charset="2"/>
              </a:rPr>
              <a:t>已投管理人实例</a:t>
            </a:r>
            <a:endParaRPr lang="en-US" altLang="zh-CN" sz="1900" kern="0" dirty="0" smtClean="0">
              <a:solidFill>
                <a:sysClr val="windowText" lastClr="000000">
                  <a:lumMod val="95000"/>
                  <a:lumOff val="5000"/>
                </a:sysClr>
              </a:solidFill>
              <a:latin typeface="宋体" pitchFamily="2" charset="-122"/>
              <a:ea typeface="宋体" pitchFamily="2" charset="-122"/>
              <a:cs typeface="+mn-ea"/>
              <a:sym typeface="+mn-ea"/>
            </a:endParaRPr>
          </a:p>
          <a:p>
            <a:pPr marL="285750" lvl="0" indent="-285750">
              <a:lnSpc>
                <a:spcPct val="150000"/>
              </a:lnSpc>
              <a:buFont typeface="Arial" pitchFamily="34" charset="0"/>
              <a:buChar char="•"/>
            </a:pPr>
            <a:r>
              <a:rPr lang="zh-CN" altLang="en-US" sz="1900" kern="0" dirty="0" smtClean="0">
                <a:solidFill>
                  <a:sysClr val="windowText" lastClr="000000">
                    <a:lumMod val="95000"/>
                    <a:lumOff val="5000"/>
                  </a:sysClr>
                </a:solidFill>
                <a:latin typeface="宋体" pitchFamily="2" charset="-122"/>
                <a:ea typeface="宋体" pitchFamily="2" charset="-122"/>
                <a:cs typeface="+mn-ea"/>
                <a:sym typeface="+mn-ea"/>
              </a:rPr>
              <a:t>基于评分表的投后管理建议</a:t>
            </a:r>
            <a:endParaRPr lang="en-US" altLang="zh-CN" sz="1900" kern="0" dirty="0" smtClean="0">
              <a:solidFill>
                <a:sysClr val="windowText" lastClr="000000">
                  <a:lumMod val="95000"/>
                  <a:lumOff val="5000"/>
                </a:sysClr>
              </a:solidFill>
              <a:latin typeface="宋体" pitchFamily="2" charset="-122"/>
              <a:ea typeface="宋体" pitchFamily="2" charset="-122"/>
              <a:cs typeface="+mn-ea"/>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 56" descr="000985.bmp"/>
          <p:cNvPicPr>
            <a:picLocks noChangeAspect="1"/>
          </p:cNvPicPr>
          <p:nvPr/>
        </p:nvPicPr>
        <p:blipFill>
          <a:blip r:embed="rId2"/>
          <a:stretch>
            <a:fillRect/>
          </a:stretch>
        </p:blipFill>
        <p:spPr>
          <a:xfrm>
            <a:off x="0" y="1"/>
            <a:ext cx="12192000" cy="6857999"/>
          </a:xfrm>
          <a:prstGeom prst="rect">
            <a:avLst/>
          </a:prstGeom>
        </p:spPr>
      </p:pic>
      <p:sp>
        <p:nvSpPr>
          <p:cNvPr id="58" name="矩形标注 57"/>
          <p:cNvSpPr/>
          <p:nvPr/>
        </p:nvSpPr>
        <p:spPr>
          <a:xfrm>
            <a:off x="7643007" y="3226282"/>
            <a:ext cx="543463" cy="457200"/>
          </a:xfrm>
          <a:prstGeom prst="wedgeRectCallout">
            <a:avLst>
              <a:gd name="adj1" fmla="val 99520"/>
              <a:gd name="adj2" fmla="val 15077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B0F0"/>
                </a:solidFill>
              </a:rPr>
              <a:t>大朴</a:t>
            </a:r>
            <a:endParaRPr lang="en-US" altLang="zh-CN" sz="1400" b="1" dirty="0" smtClean="0">
              <a:solidFill>
                <a:srgbClr val="00B0F0"/>
              </a:solidFill>
            </a:endParaRPr>
          </a:p>
          <a:p>
            <a:pPr algn="ctr"/>
            <a:r>
              <a:rPr lang="en-US" altLang="zh-CN" sz="1400" b="1" dirty="0" smtClean="0">
                <a:solidFill>
                  <a:srgbClr val="00B0F0"/>
                </a:solidFill>
              </a:rPr>
              <a:t>1</a:t>
            </a:r>
            <a:r>
              <a:rPr lang="zh-CN" altLang="en-US" sz="1400" b="1" dirty="0" smtClean="0">
                <a:solidFill>
                  <a:srgbClr val="00B0F0"/>
                </a:solidFill>
              </a:rPr>
              <a:t>亿</a:t>
            </a:r>
            <a:endParaRPr lang="zh-CN" altLang="en-US" sz="1400" b="1" dirty="0">
              <a:solidFill>
                <a:srgbClr val="00B0F0"/>
              </a:solidFill>
            </a:endParaRPr>
          </a:p>
        </p:txBody>
      </p:sp>
      <p:sp>
        <p:nvSpPr>
          <p:cNvPr id="59" name="矩形标注 58"/>
          <p:cNvSpPr/>
          <p:nvPr/>
        </p:nvSpPr>
        <p:spPr>
          <a:xfrm>
            <a:off x="7090909" y="4951562"/>
            <a:ext cx="828000" cy="448574"/>
          </a:xfrm>
          <a:prstGeom prst="wedgeRectCallout">
            <a:avLst>
              <a:gd name="adj1" fmla="val 40931"/>
              <a:gd name="adj2" fmla="val -19782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B0F0"/>
                </a:solidFill>
              </a:rPr>
              <a:t>兴证</a:t>
            </a:r>
            <a:r>
              <a:rPr lang="en-US" altLang="zh-CN" sz="1400" b="1" dirty="0" smtClean="0">
                <a:solidFill>
                  <a:srgbClr val="00B0F0"/>
                </a:solidFill>
              </a:rPr>
              <a:t>1</a:t>
            </a:r>
            <a:r>
              <a:rPr lang="zh-CN" altLang="en-US" sz="1400" b="1" dirty="0" smtClean="0">
                <a:solidFill>
                  <a:srgbClr val="00B0F0"/>
                </a:solidFill>
              </a:rPr>
              <a:t>号</a:t>
            </a:r>
            <a:r>
              <a:rPr lang="en-US" altLang="zh-CN" sz="1400" b="1" dirty="0" smtClean="0">
                <a:solidFill>
                  <a:srgbClr val="00B0F0"/>
                </a:solidFill>
              </a:rPr>
              <a:t>3</a:t>
            </a:r>
            <a:r>
              <a:rPr lang="zh-CN" altLang="en-US" sz="1400" b="1" dirty="0" smtClean="0">
                <a:solidFill>
                  <a:srgbClr val="00B0F0"/>
                </a:solidFill>
              </a:rPr>
              <a:t>千万</a:t>
            </a:r>
            <a:endParaRPr lang="zh-CN" altLang="en-US" sz="1400" b="1" dirty="0">
              <a:solidFill>
                <a:srgbClr val="00B0F0"/>
              </a:solidFill>
            </a:endParaRPr>
          </a:p>
        </p:txBody>
      </p:sp>
      <p:sp>
        <p:nvSpPr>
          <p:cNvPr id="61" name="矩形标注 60"/>
          <p:cNvSpPr/>
          <p:nvPr/>
        </p:nvSpPr>
        <p:spPr>
          <a:xfrm>
            <a:off x="8521463" y="4727275"/>
            <a:ext cx="1008000" cy="448574"/>
          </a:xfrm>
          <a:prstGeom prst="wedgeRectCallout">
            <a:avLst>
              <a:gd name="adj1" fmla="val 105582"/>
              <a:gd name="adj2" fmla="val -18182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B0F0"/>
                </a:solidFill>
              </a:rPr>
              <a:t>兴证</a:t>
            </a:r>
            <a:r>
              <a:rPr lang="en-US" altLang="zh-CN" sz="1400" b="1" dirty="0" smtClean="0">
                <a:solidFill>
                  <a:srgbClr val="00B0F0"/>
                </a:solidFill>
              </a:rPr>
              <a:t>1</a:t>
            </a:r>
            <a:r>
              <a:rPr lang="zh-CN" altLang="en-US" sz="1400" b="1" dirty="0" smtClean="0">
                <a:solidFill>
                  <a:srgbClr val="00B0F0"/>
                </a:solidFill>
              </a:rPr>
              <a:t>号追</a:t>
            </a:r>
            <a:endParaRPr lang="en-US" altLang="zh-CN" sz="1400" b="1" dirty="0" smtClean="0">
              <a:solidFill>
                <a:srgbClr val="00B0F0"/>
              </a:solidFill>
            </a:endParaRPr>
          </a:p>
          <a:p>
            <a:pPr algn="ctr"/>
            <a:r>
              <a:rPr lang="en-US" altLang="zh-CN" sz="1400" b="1" dirty="0" smtClean="0">
                <a:solidFill>
                  <a:srgbClr val="00B0F0"/>
                </a:solidFill>
              </a:rPr>
              <a:t>2</a:t>
            </a:r>
            <a:r>
              <a:rPr lang="zh-CN" altLang="en-US" sz="1400" b="1" dirty="0" smtClean="0">
                <a:solidFill>
                  <a:srgbClr val="00B0F0"/>
                </a:solidFill>
              </a:rPr>
              <a:t>千万</a:t>
            </a:r>
            <a:endParaRPr lang="zh-CN" altLang="en-US" sz="1400" b="1" dirty="0">
              <a:solidFill>
                <a:srgbClr val="00B0F0"/>
              </a:solidFill>
            </a:endParaRPr>
          </a:p>
        </p:txBody>
      </p:sp>
      <p:sp>
        <p:nvSpPr>
          <p:cNvPr id="62" name="矩形标注 61"/>
          <p:cNvSpPr/>
          <p:nvPr/>
        </p:nvSpPr>
        <p:spPr>
          <a:xfrm>
            <a:off x="9529463" y="3010621"/>
            <a:ext cx="1008000" cy="448574"/>
          </a:xfrm>
          <a:prstGeom prst="wedgeRectCallout">
            <a:avLst>
              <a:gd name="adj1" fmla="val 69618"/>
              <a:gd name="adj2" fmla="val 1791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B0F0"/>
                </a:solidFill>
              </a:rPr>
              <a:t>兴证</a:t>
            </a:r>
            <a:r>
              <a:rPr lang="en-US" altLang="zh-CN" sz="1400" b="1" dirty="0" smtClean="0">
                <a:solidFill>
                  <a:srgbClr val="00B0F0"/>
                </a:solidFill>
              </a:rPr>
              <a:t>1</a:t>
            </a:r>
            <a:r>
              <a:rPr lang="zh-CN" altLang="en-US" sz="1400" b="1" dirty="0" smtClean="0">
                <a:solidFill>
                  <a:srgbClr val="00B0F0"/>
                </a:solidFill>
              </a:rPr>
              <a:t>号追</a:t>
            </a:r>
            <a:endParaRPr lang="en-US" altLang="zh-CN" sz="1400" b="1" dirty="0" smtClean="0">
              <a:solidFill>
                <a:srgbClr val="00B0F0"/>
              </a:solidFill>
            </a:endParaRPr>
          </a:p>
          <a:p>
            <a:pPr algn="ctr"/>
            <a:r>
              <a:rPr lang="en-US" altLang="zh-CN" sz="1400" b="1" dirty="0" smtClean="0">
                <a:solidFill>
                  <a:srgbClr val="00B0F0"/>
                </a:solidFill>
              </a:rPr>
              <a:t>3</a:t>
            </a:r>
            <a:r>
              <a:rPr lang="zh-CN" altLang="en-US" sz="1400" b="1" dirty="0" smtClean="0">
                <a:solidFill>
                  <a:srgbClr val="00B0F0"/>
                </a:solidFill>
              </a:rPr>
              <a:t>千万</a:t>
            </a:r>
            <a:endParaRPr lang="zh-CN" altLang="en-US" sz="1400" b="1" dirty="0">
              <a:solidFill>
                <a:srgbClr val="00B0F0"/>
              </a:solidFill>
            </a:endParaRPr>
          </a:p>
        </p:txBody>
      </p:sp>
      <p:sp>
        <p:nvSpPr>
          <p:cNvPr id="63" name="矩形标注 62"/>
          <p:cNvSpPr/>
          <p:nvPr/>
        </p:nvSpPr>
        <p:spPr>
          <a:xfrm>
            <a:off x="9565984" y="4727281"/>
            <a:ext cx="828000" cy="448574"/>
          </a:xfrm>
          <a:prstGeom prst="wedgeRectCallout">
            <a:avLst>
              <a:gd name="adj1" fmla="val 17543"/>
              <a:gd name="adj2" fmla="val -18153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B0F0"/>
                </a:solidFill>
              </a:rPr>
              <a:t>兴证</a:t>
            </a:r>
            <a:r>
              <a:rPr lang="en-US" altLang="zh-CN" sz="1400" b="1" dirty="0" smtClean="0">
                <a:solidFill>
                  <a:srgbClr val="00B0F0"/>
                </a:solidFill>
              </a:rPr>
              <a:t>3</a:t>
            </a:r>
            <a:r>
              <a:rPr lang="zh-CN" altLang="en-US" sz="1400" b="1" dirty="0" smtClean="0">
                <a:solidFill>
                  <a:srgbClr val="00B0F0"/>
                </a:solidFill>
              </a:rPr>
              <a:t>号</a:t>
            </a:r>
            <a:endParaRPr lang="en-US" altLang="zh-CN" sz="1400" b="1" dirty="0" smtClean="0">
              <a:solidFill>
                <a:srgbClr val="00B0F0"/>
              </a:solidFill>
            </a:endParaRPr>
          </a:p>
          <a:p>
            <a:pPr algn="ctr"/>
            <a:r>
              <a:rPr lang="en-US" altLang="zh-CN" sz="1400" b="1" dirty="0" smtClean="0">
                <a:solidFill>
                  <a:srgbClr val="00B0F0"/>
                </a:solidFill>
              </a:rPr>
              <a:t>3</a:t>
            </a:r>
            <a:r>
              <a:rPr lang="zh-CN" altLang="en-US" sz="1400" b="1" dirty="0" smtClean="0">
                <a:solidFill>
                  <a:srgbClr val="00B0F0"/>
                </a:solidFill>
              </a:rPr>
              <a:t>千万</a:t>
            </a:r>
            <a:endParaRPr lang="zh-CN" altLang="en-US" sz="1400" b="1" dirty="0">
              <a:solidFill>
                <a:srgbClr val="00B0F0"/>
              </a:solidFill>
            </a:endParaRPr>
          </a:p>
        </p:txBody>
      </p:sp>
      <p:sp>
        <p:nvSpPr>
          <p:cNvPr id="64" name="矩形标注 63"/>
          <p:cNvSpPr/>
          <p:nvPr/>
        </p:nvSpPr>
        <p:spPr>
          <a:xfrm>
            <a:off x="6193759" y="3437630"/>
            <a:ext cx="648000" cy="448574"/>
          </a:xfrm>
          <a:prstGeom prst="wedgeRectCallout">
            <a:avLst>
              <a:gd name="adj1" fmla="val 135369"/>
              <a:gd name="adj2" fmla="val 6513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B0F0"/>
                </a:solidFill>
              </a:rPr>
              <a:t>宽远</a:t>
            </a:r>
            <a:endParaRPr lang="en-US" altLang="zh-CN" sz="1400" b="1" dirty="0" smtClean="0">
              <a:solidFill>
                <a:srgbClr val="00B0F0"/>
              </a:solidFill>
            </a:endParaRPr>
          </a:p>
          <a:p>
            <a:pPr algn="ctr"/>
            <a:r>
              <a:rPr lang="en-US" altLang="zh-CN" sz="1400" b="1" dirty="0" smtClean="0">
                <a:solidFill>
                  <a:srgbClr val="00B0F0"/>
                </a:solidFill>
              </a:rPr>
              <a:t>3</a:t>
            </a:r>
            <a:r>
              <a:rPr lang="zh-CN" altLang="en-US" sz="1400" b="1" dirty="0" smtClean="0">
                <a:solidFill>
                  <a:srgbClr val="00B0F0"/>
                </a:solidFill>
              </a:rPr>
              <a:t>千万</a:t>
            </a:r>
            <a:endParaRPr lang="zh-CN" altLang="en-US" sz="1400" b="1" dirty="0">
              <a:solidFill>
                <a:srgbClr val="00B0F0"/>
              </a:solidFill>
            </a:endParaRPr>
          </a:p>
        </p:txBody>
      </p:sp>
      <p:sp>
        <p:nvSpPr>
          <p:cNvPr id="65" name="矩形标注 64"/>
          <p:cNvSpPr/>
          <p:nvPr/>
        </p:nvSpPr>
        <p:spPr>
          <a:xfrm>
            <a:off x="8307239" y="3221969"/>
            <a:ext cx="727494" cy="448574"/>
          </a:xfrm>
          <a:prstGeom prst="wedgeRectCallout">
            <a:avLst>
              <a:gd name="adj1" fmla="val 81671"/>
              <a:gd name="adj2" fmla="val 13273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B0F0"/>
                </a:solidFill>
              </a:rPr>
              <a:t>宽远追</a:t>
            </a:r>
            <a:endParaRPr lang="en-US" altLang="zh-CN" sz="1400" b="1" dirty="0" smtClean="0">
              <a:solidFill>
                <a:srgbClr val="00B0F0"/>
              </a:solidFill>
            </a:endParaRPr>
          </a:p>
          <a:p>
            <a:pPr algn="ctr"/>
            <a:r>
              <a:rPr lang="en-US" altLang="zh-CN" sz="1400" b="1" dirty="0" smtClean="0">
                <a:solidFill>
                  <a:srgbClr val="00B0F0"/>
                </a:solidFill>
              </a:rPr>
              <a:t>3</a:t>
            </a:r>
            <a:r>
              <a:rPr lang="zh-CN" altLang="en-US" sz="1400" b="1" dirty="0" smtClean="0">
                <a:solidFill>
                  <a:srgbClr val="00B0F0"/>
                </a:solidFill>
              </a:rPr>
              <a:t>千万</a:t>
            </a:r>
            <a:endParaRPr lang="zh-CN" altLang="en-US" sz="1400" b="1" dirty="0">
              <a:solidFill>
                <a:srgbClr val="00B0F0"/>
              </a:solidFill>
            </a:endParaRPr>
          </a:p>
        </p:txBody>
      </p:sp>
      <p:sp>
        <p:nvSpPr>
          <p:cNvPr id="66" name="矩形标注 65"/>
          <p:cNvSpPr/>
          <p:nvPr/>
        </p:nvSpPr>
        <p:spPr>
          <a:xfrm>
            <a:off x="10627444" y="3006308"/>
            <a:ext cx="756000" cy="448574"/>
          </a:xfrm>
          <a:prstGeom prst="wedgeRectCallout">
            <a:avLst>
              <a:gd name="adj1" fmla="val -32942"/>
              <a:gd name="adj2" fmla="val 181023"/>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B0F0"/>
                </a:solidFill>
              </a:rPr>
              <a:t>沪港深</a:t>
            </a:r>
            <a:endParaRPr lang="en-US" altLang="zh-CN" sz="1400" b="1" dirty="0" smtClean="0">
              <a:solidFill>
                <a:srgbClr val="00B0F0"/>
              </a:solidFill>
            </a:endParaRPr>
          </a:p>
          <a:p>
            <a:pPr algn="ctr"/>
            <a:r>
              <a:rPr lang="en-US" altLang="zh-CN" sz="1400" b="1" dirty="0" smtClean="0">
                <a:solidFill>
                  <a:srgbClr val="00B0F0"/>
                </a:solidFill>
              </a:rPr>
              <a:t>1</a:t>
            </a:r>
            <a:r>
              <a:rPr lang="zh-CN" altLang="en-US" sz="1400" b="1" dirty="0" smtClean="0">
                <a:solidFill>
                  <a:srgbClr val="00B0F0"/>
                </a:solidFill>
              </a:rPr>
              <a:t>千万</a:t>
            </a:r>
            <a:endParaRPr lang="zh-CN" altLang="en-US" sz="1400" b="1" dirty="0">
              <a:solidFill>
                <a:srgbClr val="00B0F0"/>
              </a:solidFill>
            </a:endParaRPr>
          </a:p>
        </p:txBody>
      </p:sp>
      <p:sp>
        <p:nvSpPr>
          <p:cNvPr id="67" name="矩形标注 66"/>
          <p:cNvSpPr/>
          <p:nvPr/>
        </p:nvSpPr>
        <p:spPr>
          <a:xfrm>
            <a:off x="11203404" y="3661917"/>
            <a:ext cx="720000" cy="448574"/>
          </a:xfrm>
          <a:prstGeom prst="wedgeRectCallout">
            <a:avLst>
              <a:gd name="adj1" fmla="val -77741"/>
              <a:gd name="adj2" fmla="val 9753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B0F0"/>
                </a:solidFill>
              </a:rPr>
              <a:t>新思哲</a:t>
            </a:r>
            <a:endParaRPr lang="en-US" altLang="zh-CN" sz="1400" b="1" dirty="0" smtClean="0">
              <a:solidFill>
                <a:srgbClr val="00B0F0"/>
              </a:solidFill>
            </a:endParaRPr>
          </a:p>
          <a:p>
            <a:pPr algn="ctr"/>
            <a:r>
              <a:rPr lang="en-US" altLang="zh-CN" sz="1400" b="1" dirty="0" smtClean="0">
                <a:solidFill>
                  <a:srgbClr val="00B0F0"/>
                </a:solidFill>
              </a:rPr>
              <a:t>3</a:t>
            </a:r>
            <a:r>
              <a:rPr lang="zh-CN" altLang="en-US" sz="1400" b="1" dirty="0" smtClean="0">
                <a:solidFill>
                  <a:srgbClr val="00B0F0"/>
                </a:solidFill>
              </a:rPr>
              <a:t>千万</a:t>
            </a:r>
            <a:endParaRPr lang="zh-CN" altLang="en-US" sz="1400" b="1" dirty="0">
              <a:solidFill>
                <a:srgbClr val="00B0F0"/>
              </a:solidFill>
            </a:endParaRPr>
          </a:p>
        </p:txBody>
      </p:sp>
      <p:sp>
        <p:nvSpPr>
          <p:cNvPr id="68" name="矩形标注 67"/>
          <p:cNvSpPr/>
          <p:nvPr/>
        </p:nvSpPr>
        <p:spPr>
          <a:xfrm>
            <a:off x="11083926" y="5227616"/>
            <a:ext cx="648000" cy="448574"/>
          </a:xfrm>
          <a:prstGeom prst="wedgeRectCallout">
            <a:avLst>
              <a:gd name="adj1" fmla="val -35185"/>
              <a:gd name="adj2" fmla="val -2098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B0F0"/>
                </a:solidFill>
              </a:rPr>
              <a:t>于翼</a:t>
            </a:r>
            <a:endParaRPr lang="en-US" altLang="zh-CN" sz="1400" b="1" dirty="0" smtClean="0">
              <a:solidFill>
                <a:srgbClr val="00B0F0"/>
              </a:solidFill>
            </a:endParaRPr>
          </a:p>
          <a:p>
            <a:pPr algn="ctr"/>
            <a:r>
              <a:rPr lang="en-US" altLang="zh-CN" sz="1400" b="1" dirty="0" smtClean="0">
                <a:solidFill>
                  <a:srgbClr val="00B0F0"/>
                </a:solidFill>
              </a:rPr>
              <a:t>3</a:t>
            </a:r>
            <a:r>
              <a:rPr lang="zh-CN" altLang="en-US" sz="1400" b="1" dirty="0" smtClean="0">
                <a:solidFill>
                  <a:srgbClr val="00B0F0"/>
                </a:solidFill>
              </a:rPr>
              <a:t>千万</a:t>
            </a:r>
            <a:endParaRPr lang="zh-CN" altLang="en-US" sz="1400" b="1" dirty="0">
              <a:solidFill>
                <a:srgbClr val="00B0F0"/>
              </a:solidFill>
            </a:endParaRPr>
          </a:p>
        </p:txBody>
      </p:sp>
      <p:sp>
        <p:nvSpPr>
          <p:cNvPr id="69" name="矩形标注 68"/>
          <p:cNvSpPr/>
          <p:nvPr/>
        </p:nvSpPr>
        <p:spPr>
          <a:xfrm>
            <a:off x="10357444" y="5227616"/>
            <a:ext cx="648000" cy="448574"/>
          </a:xfrm>
          <a:prstGeom prst="wedgeRectCallout">
            <a:avLst>
              <a:gd name="adj1" fmla="val 43169"/>
              <a:gd name="adj2" fmla="val -24013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B0F0"/>
                </a:solidFill>
              </a:rPr>
              <a:t>宁泉</a:t>
            </a:r>
            <a:endParaRPr lang="en-US" altLang="zh-CN" sz="1400" b="1" dirty="0" smtClean="0">
              <a:solidFill>
                <a:srgbClr val="00B0F0"/>
              </a:solidFill>
            </a:endParaRPr>
          </a:p>
          <a:p>
            <a:pPr algn="ctr"/>
            <a:r>
              <a:rPr lang="en-US" altLang="zh-CN" sz="1400" b="1" dirty="0" smtClean="0">
                <a:solidFill>
                  <a:srgbClr val="00B0F0"/>
                </a:solidFill>
              </a:rPr>
              <a:t>5</a:t>
            </a:r>
            <a:r>
              <a:rPr lang="zh-CN" altLang="en-US" sz="1400" b="1" dirty="0" smtClean="0">
                <a:solidFill>
                  <a:srgbClr val="00B0F0"/>
                </a:solidFill>
              </a:rPr>
              <a:t>千万</a:t>
            </a:r>
            <a:endParaRPr lang="zh-CN" altLang="en-US" sz="1400" b="1" dirty="0">
              <a:solidFill>
                <a:srgbClr val="00B0F0"/>
              </a:solidFill>
            </a:endParaRPr>
          </a:p>
        </p:txBody>
      </p:sp>
      <p:cxnSp>
        <p:nvCxnSpPr>
          <p:cNvPr id="71" name="直接连接符 70"/>
          <p:cNvCxnSpPr/>
          <p:nvPr/>
        </p:nvCxnSpPr>
        <p:spPr>
          <a:xfrm rot="5400000" flipH="1" flipV="1">
            <a:off x="-556407" y="2204049"/>
            <a:ext cx="6185148" cy="2674193"/>
          </a:xfrm>
          <a:prstGeom prst="line">
            <a:avLst/>
          </a:prstGeom>
          <a:ln w="38100">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73" name="直接连接符 72"/>
          <p:cNvCxnSpPr/>
          <p:nvPr/>
        </p:nvCxnSpPr>
        <p:spPr>
          <a:xfrm rot="16200000" flipH="1">
            <a:off x="2009888" y="2319424"/>
            <a:ext cx="4392000" cy="648000"/>
          </a:xfrm>
          <a:prstGeom prst="line">
            <a:avLst/>
          </a:prstGeom>
          <a:ln w="38100">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77" name="直接连接符 76"/>
          <p:cNvCxnSpPr/>
          <p:nvPr/>
        </p:nvCxnSpPr>
        <p:spPr>
          <a:xfrm rot="5400000" flipH="1" flipV="1">
            <a:off x="3917345" y="3622624"/>
            <a:ext cx="1836000" cy="612000"/>
          </a:xfrm>
          <a:prstGeom prst="line">
            <a:avLst/>
          </a:prstGeom>
          <a:ln w="38100">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80" name="直接连接符 79"/>
          <p:cNvCxnSpPr/>
          <p:nvPr/>
        </p:nvCxnSpPr>
        <p:spPr>
          <a:xfrm rot="16200000" flipH="1">
            <a:off x="4170875" y="3981094"/>
            <a:ext cx="2165226" cy="224284"/>
          </a:xfrm>
          <a:prstGeom prst="line">
            <a:avLst/>
          </a:prstGeom>
          <a:ln w="38100">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85" name="直接连接符 84"/>
          <p:cNvCxnSpPr/>
          <p:nvPr/>
        </p:nvCxnSpPr>
        <p:spPr>
          <a:xfrm flipV="1">
            <a:off x="5357004" y="3774066"/>
            <a:ext cx="2070340" cy="1404000"/>
          </a:xfrm>
          <a:prstGeom prst="line">
            <a:avLst/>
          </a:prstGeom>
          <a:ln w="38100">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143" name="直接连接符 142"/>
          <p:cNvCxnSpPr/>
          <p:nvPr/>
        </p:nvCxnSpPr>
        <p:spPr>
          <a:xfrm>
            <a:off x="7427344" y="3774066"/>
            <a:ext cx="1250830" cy="789308"/>
          </a:xfrm>
          <a:prstGeom prst="line">
            <a:avLst/>
          </a:prstGeom>
          <a:ln w="38100">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145" name="直接连接符 144"/>
          <p:cNvCxnSpPr/>
          <p:nvPr/>
        </p:nvCxnSpPr>
        <p:spPr>
          <a:xfrm flipV="1">
            <a:off x="8678174" y="3774066"/>
            <a:ext cx="1242203" cy="814138"/>
          </a:xfrm>
          <a:prstGeom prst="line">
            <a:avLst/>
          </a:prstGeom>
          <a:ln w="38100">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147" name="直接连接符 146"/>
          <p:cNvCxnSpPr/>
          <p:nvPr/>
        </p:nvCxnSpPr>
        <p:spPr>
          <a:xfrm>
            <a:off x="9920377" y="3774066"/>
            <a:ext cx="1463067" cy="1177496"/>
          </a:xfrm>
          <a:prstGeom prst="line">
            <a:avLst/>
          </a:prstGeom>
          <a:ln w="38100">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149" name="直接连接符 148"/>
          <p:cNvCxnSpPr/>
          <p:nvPr/>
        </p:nvCxnSpPr>
        <p:spPr>
          <a:xfrm>
            <a:off x="0" y="6036392"/>
            <a:ext cx="1190446" cy="597324"/>
          </a:xfrm>
          <a:prstGeom prst="line">
            <a:avLst/>
          </a:prstGeom>
          <a:ln w="38100">
            <a:solidFill>
              <a:srgbClr val="FFFF00"/>
            </a:solidFill>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914650" y="1824038"/>
            <a:ext cx="6010278" cy="665162"/>
            <a:chOff x="1200" y="1371"/>
            <a:chExt cx="3786" cy="419"/>
          </a:xfrm>
        </p:grpSpPr>
        <p:grpSp>
          <p:nvGrpSpPr>
            <p:cNvPr id="3" name="Group 5"/>
            <p:cNvGrpSpPr>
              <a:grpSpLocks/>
            </p:cNvGrpSpPr>
            <p:nvPr/>
          </p:nvGrpSpPr>
          <p:grpSpPr bwMode="auto">
            <a:xfrm>
              <a:off x="1200" y="1371"/>
              <a:ext cx="480" cy="419"/>
              <a:chOff x="1110" y="2656"/>
              <a:chExt cx="1549" cy="1351"/>
            </a:xfrm>
          </p:grpSpPr>
          <p:sp>
            <p:nvSpPr>
              <p:cNvPr id="43" name="AutoShape 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AutoShape 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AutoShape 8"/>
              <p:cNvSpPr>
                <a:spLocks noChangeArrowheads="1"/>
              </p:cNvSpPr>
              <p:nvPr/>
            </p:nvSpPr>
            <p:spPr bwMode="gray">
              <a:xfrm>
                <a:off x="1200" y="2737"/>
                <a:ext cx="1349" cy="1167"/>
              </a:xfrm>
              <a:prstGeom prst="hexagon">
                <a:avLst>
                  <a:gd name="adj" fmla="val 28896"/>
                  <a:gd name="vf" fmla="val 115470"/>
                </a:avLst>
              </a:prstGeom>
              <a:gradFill rotWithShape="1">
                <a:gsLst>
                  <a:gs pos="0">
                    <a:srgbClr val="3475CC">
                      <a:gamma/>
                      <a:shade val="46275"/>
                      <a:invGamma/>
                    </a:srgbClr>
                  </a:gs>
                  <a:gs pos="100000">
                    <a:srgbClr val="3475CC"/>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40" name="Line 9"/>
            <p:cNvSpPr>
              <a:spLocks noChangeShapeType="1"/>
            </p:cNvSpPr>
            <p:nvPr/>
          </p:nvSpPr>
          <p:spPr bwMode="auto">
            <a:xfrm>
              <a:off x="1584" y="1755"/>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Text Box 10"/>
            <p:cNvSpPr txBox="1">
              <a:spLocks noChangeArrowheads="1"/>
            </p:cNvSpPr>
            <p:nvPr/>
          </p:nvSpPr>
          <p:spPr bwMode="auto">
            <a:xfrm>
              <a:off x="1848" y="1463"/>
              <a:ext cx="2993" cy="233"/>
            </a:xfrm>
            <a:prstGeom prst="rect">
              <a:avLst/>
            </a:prstGeom>
            <a:noFill/>
            <a:ln w="9525" algn="ctr">
              <a:noFill/>
              <a:miter lim="800000"/>
              <a:headEnd/>
              <a:tailEnd/>
            </a:ln>
          </p:spPr>
          <p:txBody>
            <a:bodyPr wrap="none">
              <a:spAutoFit/>
            </a:bodyPr>
            <a:lstStyle/>
            <a:p>
              <a:pPr lvl="0" eaLnBrk="0" hangingPunct="0"/>
              <a:r>
                <a:rPr lang="en-US" altLang="zh-CN"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MOM</a:t>
              </a:r>
              <a:r>
                <a:rPr lang="zh-CN" altLang="en-US"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投资框架</a:t>
              </a:r>
              <a:r>
                <a:rPr lang="en-US" altLang="zh-CN" b="1" kern="0" dirty="0" smtClean="0">
                  <a:solidFill>
                    <a:sysClr val="windowText" lastClr="000000">
                      <a:lumMod val="95000"/>
                      <a:lumOff val="5000"/>
                    </a:sysClr>
                  </a:solidFill>
                  <a:latin typeface="Times New Roman" pitchFamily="18" charset="0"/>
                  <a:ea typeface="宋体" pitchFamily="2" charset="-122"/>
                  <a:cs typeface="Times New Roman" pitchFamily="18" charset="0"/>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资产</a:t>
              </a:r>
              <a:r>
                <a:rPr lang="en-US" altLang="zh-CN" b="1"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策略</a:t>
              </a:r>
              <a:r>
                <a:rPr lang="en-US" altLang="zh-CN" b="1" kern="0" dirty="0" smtClean="0">
                  <a:solidFill>
                    <a:sysClr val="windowText" lastClr="000000">
                      <a:lumMod val="95000"/>
                      <a:lumOff val="5000"/>
                    </a:sysClr>
                  </a:solidFill>
                  <a:latin typeface="宋体" pitchFamily="2" charset="-122"/>
                  <a:ea typeface="宋体" pitchFamily="2" charset="-122"/>
                  <a:cs typeface="+mn-ea"/>
                  <a:sym typeface="+mn-ea"/>
                </a:rPr>
                <a:t>+</a:t>
              </a: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风险多维度视角</a:t>
              </a:r>
              <a:endParaRPr kumimoji="0" lang="en-US" altLang="zh-CN" sz="2400" b="1" i="0" u="none" strike="noStrike" kern="0" cap="none" spc="0" normalizeH="0" baseline="0" noProof="0" dirty="0" smtClean="0">
                <a:ln>
                  <a:noFill/>
                </a:ln>
                <a:solidFill>
                  <a:sysClr val="windowText" lastClr="000000"/>
                </a:solidFill>
                <a:effectLst/>
                <a:uLnTx/>
                <a:uFillTx/>
              </a:endParaRPr>
            </a:p>
          </p:txBody>
        </p:sp>
        <p:sp>
          <p:nvSpPr>
            <p:cNvPr id="42" name="Text Box 11"/>
            <p:cNvSpPr txBox="1">
              <a:spLocks noChangeArrowheads="1"/>
            </p:cNvSpPr>
            <p:nvPr/>
          </p:nvSpPr>
          <p:spPr bwMode="gray">
            <a:xfrm>
              <a:off x="1329" y="1433"/>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1</a:t>
              </a:r>
            </a:p>
          </p:txBody>
        </p:sp>
      </p:grpSp>
      <p:grpSp>
        <p:nvGrpSpPr>
          <p:cNvPr id="4" name="Group 12"/>
          <p:cNvGrpSpPr>
            <a:grpSpLocks/>
          </p:cNvGrpSpPr>
          <p:nvPr/>
        </p:nvGrpSpPr>
        <p:grpSpPr bwMode="auto">
          <a:xfrm>
            <a:off x="2914650" y="2738438"/>
            <a:ext cx="6010281" cy="665162"/>
            <a:chOff x="1200" y="1947"/>
            <a:chExt cx="3786" cy="419"/>
          </a:xfrm>
        </p:grpSpPr>
        <p:grpSp>
          <p:nvGrpSpPr>
            <p:cNvPr id="5" name="Group 13"/>
            <p:cNvGrpSpPr>
              <a:grpSpLocks/>
            </p:cNvGrpSpPr>
            <p:nvPr/>
          </p:nvGrpSpPr>
          <p:grpSpPr bwMode="auto">
            <a:xfrm>
              <a:off x="1200" y="1947"/>
              <a:ext cx="480" cy="419"/>
              <a:chOff x="3174" y="2656"/>
              <a:chExt cx="1549" cy="1351"/>
            </a:xfrm>
          </p:grpSpPr>
          <p:sp>
            <p:nvSpPr>
              <p:cNvPr id="51" name="AutoShape 14"/>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AutoShape 15"/>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AutoShape 16"/>
              <p:cNvSpPr>
                <a:spLocks noChangeArrowheads="1"/>
              </p:cNvSpPr>
              <p:nvPr/>
            </p:nvSpPr>
            <p:spPr bwMode="gray">
              <a:xfrm>
                <a:off x="3264" y="2737"/>
                <a:ext cx="1349" cy="1167"/>
              </a:xfrm>
              <a:prstGeom prst="hexagon">
                <a:avLst>
                  <a:gd name="adj" fmla="val 28896"/>
                  <a:gd name="vf" fmla="val 115470"/>
                </a:avLst>
              </a:prstGeom>
              <a:gradFill rotWithShape="1">
                <a:gsLst>
                  <a:gs pos="0">
                    <a:srgbClr val="58A4F0">
                      <a:gamma/>
                      <a:shade val="46275"/>
                      <a:invGamma/>
                    </a:srgbClr>
                  </a:gs>
                  <a:gs pos="100000">
                    <a:srgbClr val="58A4F0"/>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48" name="Line 17"/>
            <p:cNvSpPr>
              <a:spLocks noChangeShapeType="1"/>
            </p:cNvSpPr>
            <p:nvPr/>
          </p:nvSpPr>
          <p:spPr bwMode="auto">
            <a:xfrm>
              <a:off x="1584" y="2331"/>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Text Box 18"/>
            <p:cNvSpPr txBox="1">
              <a:spLocks noChangeArrowheads="1"/>
            </p:cNvSpPr>
            <p:nvPr/>
          </p:nvSpPr>
          <p:spPr bwMode="auto">
            <a:xfrm>
              <a:off x="2208" y="2055"/>
              <a:ext cx="2007" cy="233"/>
            </a:xfrm>
            <a:prstGeom prst="rect">
              <a:avLst/>
            </a:prstGeom>
            <a:noFill/>
            <a:ln w="9525" algn="ctr">
              <a:noFill/>
              <a:miter lim="800000"/>
              <a:headEnd/>
              <a:tailEnd/>
            </a:ln>
          </p:spPr>
          <p:txBody>
            <a:bodyPr wrap="none">
              <a:spAutoFit/>
            </a:bodyPr>
            <a:lstStyle/>
            <a:p>
              <a:pPr lvl="0" eaLnBrk="0" hangingPunct="0"/>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管理人分类指标及评分表设计</a:t>
              </a:r>
              <a:endParaRPr kumimoji="0" lang="en-US" altLang="zh-CN" sz="2400" b="1" i="0" u="none" strike="noStrike" kern="0" cap="none" spc="0" normalizeH="0" baseline="0" noProof="0" dirty="0" smtClean="0">
                <a:ln>
                  <a:noFill/>
                </a:ln>
                <a:solidFill>
                  <a:sysClr val="windowText" lastClr="000000"/>
                </a:solidFill>
                <a:effectLst/>
                <a:uLnTx/>
                <a:uFillTx/>
              </a:endParaRPr>
            </a:p>
          </p:txBody>
        </p:sp>
        <p:sp>
          <p:nvSpPr>
            <p:cNvPr id="50" name="Text Box 19"/>
            <p:cNvSpPr txBox="1">
              <a:spLocks noChangeArrowheads="1"/>
            </p:cNvSpPr>
            <p:nvPr/>
          </p:nvSpPr>
          <p:spPr bwMode="gray">
            <a:xfrm>
              <a:off x="1335" y="2009"/>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2</a:t>
              </a:r>
            </a:p>
          </p:txBody>
        </p:sp>
      </p:grpSp>
      <p:grpSp>
        <p:nvGrpSpPr>
          <p:cNvPr id="6" name="Group 20"/>
          <p:cNvGrpSpPr>
            <a:grpSpLocks/>
          </p:cNvGrpSpPr>
          <p:nvPr/>
        </p:nvGrpSpPr>
        <p:grpSpPr bwMode="auto">
          <a:xfrm>
            <a:off x="2914650" y="3630613"/>
            <a:ext cx="6010281" cy="665162"/>
            <a:chOff x="1200" y="2509"/>
            <a:chExt cx="3786" cy="419"/>
          </a:xfrm>
        </p:grpSpPr>
        <p:grpSp>
          <p:nvGrpSpPr>
            <p:cNvPr id="7" name="Group 21"/>
            <p:cNvGrpSpPr>
              <a:grpSpLocks/>
            </p:cNvGrpSpPr>
            <p:nvPr/>
          </p:nvGrpSpPr>
          <p:grpSpPr bwMode="auto">
            <a:xfrm>
              <a:off x="1200" y="2509"/>
              <a:ext cx="480" cy="419"/>
              <a:chOff x="1110" y="2656"/>
              <a:chExt cx="1549" cy="1351"/>
            </a:xfrm>
          </p:grpSpPr>
          <p:sp>
            <p:nvSpPr>
              <p:cNvPr id="59" name="AutoShape 22"/>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AutoShape 23"/>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AutoShape 24"/>
              <p:cNvSpPr>
                <a:spLocks noChangeArrowheads="1"/>
              </p:cNvSpPr>
              <p:nvPr/>
            </p:nvSpPr>
            <p:spPr bwMode="gray">
              <a:xfrm>
                <a:off x="1200" y="2737"/>
                <a:ext cx="1349" cy="1167"/>
              </a:xfrm>
              <a:prstGeom prst="hexagon">
                <a:avLst>
                  <a:gd name="adj" fmla="val 28896"/>
                  <a:gd name="vf" fmla="val 115470"/>
                </a:avLst>
              </a:prstGeom>
              <a:gradFill rotWithShape="1">
                <a:gsLst>
                  <a:gs pos="0">
                    <a:srgbClr val="3475CC">
                      <a:gamma/>
                      <a:shade val="46275"/>
                      <a:invGamma/>
                    </a:srgbClr>
                  </a:gs>
                  <a:gs pos="100000">
                    <a:srgbClr val="3475CC"/>
                  </a:gs>
                </a:gsLst>
                <a:lin ang="2700000" scaled="1"/>
              </a:gra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grpSp>
        <p:sp>
          <p:nvSpPr>
            <p:cNvPr id="56" name="Line 25"/>
            <p:cNvSpPr>
              <a:spLocks noChangeShapeType="1"/>
            </p:cNvSpPr>
            <p:nvPr/>
          </p:nvSpPr>
          <p:spPr bwMode="auto">
            <a:xfrm>
              <a:off x="1584" y="2893"/>
              <a:ext cx="3402" cy="0"/>
            </a:xfrm>
            <a:prstGeom prst="line">
              <a:avLst/>
            </a:prstGeom>
            <a:noFill/>
            <a:ln w="25400">
              <a:solidFill>
                <a:srgbClr val="9999FF"/>
              </a:solidFill>
              <a:prstDash val="sysDot"/>
              <a:round/>
              <a:headEnd/>
              <a:tailEnd type="oval"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Text Box 26"/>
            <p:cNvSpPr txBox="1">
              <a:spLocks noChangeArrowheads="1"/>
            </p:cNvSpPr>
            <p:nvPr/>
          </p:nvSpPr>
          <p:spPr bwMode="auto">
            <a:xfrm>
              <a:off x="2232" y="2551"/>
              <a:ext cx="1873" cy="279"/>
            </a:xfrm>
            <a:prstGeom prst="rect">
              <a:avLst/>
            </a:prstGeom>
            <a:noFill/>
            <a:ln w="9525" algn="ctr">
              <a:noFill/>
              <a:miter lim="800000"/>
              <a:headEnd/>
              <a:tailEnd/>
            </a:ln>
          </p:spPr>
          <p:txBody>
            <a:bodyPr wrap="none">
              <a:spAutoFit/>
            </a:bodyPr>
            <a:lstStyle/>
            <a:p>
              <a:pPr marL="285750" lvl="0" indent="-285750">
                <a:lnSpc>
                  <a:spcPct val="150000"/>
                </a:lnSpc>
              </a:pPr>
              <a:r>
                <a:rPr lang="zh-CN" altLang="en-US" b="1" kern="0" dirty="0" smtClean="0">
                  <a:solidFill>
                    <a:sysClr val="windowText" lastClr="000000">
                      <a:lumMod val="95000"/>
                      <a:lumOff val="5000"/>
                    </a:sysClr>
                  </a:solidFill>
                  <a:latin typeface="宋体" pitchFamily="2" charset="-122"/>
                  <a:ea typeface="宋体" pitchFamily="2" charset="-122"/>
                  <a:cs typeface="+mn-ea"/>
                  <a:sym typeface="+mn-ea"/>
                </a:rPr>
                <a:t>基于评分表的投后管理建议</a:t>
              </a:r>
              <a:endParaRPr lang="en-US" altLang="zh-CN" b="1" kern="0" dirty="0" smtClean="0">
                <a:solidFill>
                  <a:sysClr val="windowText" lastClr="000000">
                    <a:lumMod val="95000"/>
                    <a:lumOff val="5000"/>
                  </a:sysClr>
                </a:solidFill>
                <a:latin typeface="宋体" pitchFamily="2" charset="-122"/>
                <a:ea typeface="宋体" pitchFamily="2" charset="-122"/>
                <a:cs typeface="+mn-ea"/>
                <a:sym typeface="+mn-ea"/>
              </a:endParaRPr>
            </a:p>
          </p:txBody>
        </p:sp>
        <p:sp>
          <p:nvSpPr>
            <p:cNvPr id="58" name="Text Box 27"/>
            <p:cNvSpPr txBox="1">
              <a:spLocks noChangeArrowheads="1"/>
            </p:cNvSpPr>
            <p:nvPr/>
          </p:nvSpPr>
          <p:spPr bwMode="gray">
            <a:xfrm>
              <a:off x="1335" y="2571"/>
              <a:ext cx="213"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3</a:t>
              </a:r>
            </a:p>
          </p:txBody>
        </p:sp>
      </p:grpSp>
      <p:sp>
        <p:nvSpPr>
          <p:cNvPr id="70"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目 录</a:t>
            </a:r>
          </a:p>
        </p:txBody>
      </p:sp>
      <p:sp>
        <p:nvSpPr>
          <p:cNvPr id="71" name="矩形 70"/>
          <p:cNvSpPr/>
          <p:nvPr/>
        </p:nvSpPr>
        <p:spPr>
          <a:xfrm>
            <a:off x="2911520" y="2632075"/>
            <a:ext cx="6084000" cy="1728000"/>
          </a:xfrm>
          <a:prstGeom prst="rect">
            <a:avLst/>
          </a:prstGeom>
          <a:solidFill>
            <a:schemeClr val="accent1">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MOM</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投资框架</a:t>
            </a:r>
          </a:p>
        </p:txBody>
      </p:sp>
      <p:grpSp>
        <p:nvGrpSpPr>
          <p:cNvPr id="4" name="组合 3"/>
          <p:cNvGrpSpPr/>
          <p:nvPr/>
        </p:nvGrpSpPr>
        <p:grpSpPr>
          <a:xfrm>
            <a:off x="1466989" y="2534614"/>
            <a:ext cx="8477672" cy="3506414"/>
            <a:chOff x="1811547" y="3001116"/>
            <a:chExt cx="8477672" cy="2834855"/>
          </a:xfrm>
        </p:grpSpPr>
        <p:sp>
          <p:nvSpPr>
            <p:cNvPr id="5" name="矩形 4"/>
            <p:cNvSpPr/>
            <p:nvPr/>
          </p:nvSpPr>
          <p:spPr>
            <a:xfrm>
              <a:off x="1811547" y="3003992"/>
              <a:ext cx="1699404" cy="2161445"/>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 lastClr="C7EDCC"/>
                </a:solidFill>
                <a:effectLst/>
                <a:uLnTx/>
                <a:uFillTx/>
                <a:latin typeface="+mn-ea"/>
                <a:cs typeface="+mn-cs"/>
              </a:endParaRPr>
            </a:p>
          </p:txBody>
        </p:sp>
        <p:sp>
          <p:nvSpPr>
            <p:cNvPr id="6" name="圆角矩形 5"/>
            <p:cNvSpPr/>
            <p:nvPr/>
          </p:nvSpPr>
          <p:spPr>
            <a:xfrm>
              <a:off x="1820173" y="3003993"/>
              <a:ext cx="1692000" cy="405045"/>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spcAft>
                  <a:spcPts val="2133"/>
                </a:spcAft>
                <a:buClrTx/>
                <a:buSzTx/>
                <a:buFontTx/>
                <a:buNone/>
                <a:tabLst/>
                <a:defRPr/>
              </a:pPr>
              <a:r>
                <a:rPr kumimoji="0" lang="zh-CN" altLang="en-US" b="1" i="0" u="none" strike="noStrike" kern="0" cap="none" spc="0" normalizeH="0" baseline="0" noProof="0" dirty="0">
                  <a:ln>
                    <a:noFill/>
                  </a:ln>
                  <a:solidFill>
                    <a:schemeClr val="bg1"/>
                  </a:solidFill>
                  <a:effectLst/>
                  <a:uLnTx/>
                  <a:uFillTx/>
                  <a:latin typeface="+mn-ea"/>
                  <a:cs typeface="+mn-cs"/>
                </a:rPr>
                <a:t>投资目标</a:t>
              </a:r>
            </a:p>
          </p:txBody>
        </p:sp>
        <p:sp>
          <p:nvSpPr>
            <p:cNvPr id="7" name="TextBox 6"/>
            <p:cNvSpPr txBox="1"/>
            <p:nvPr/>
          </p:nvSpPr>
          <p:spPr>
            <a:xfrm>
              <a:off x="2211059" y="3674821"/>
              <a:ext cx="889264"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目标收益</a:t>
              </a:r>
            </a:p>
          </p:txBody>
        </p:sp>
        <p:sp>
          <p:nvSpPr>
            <p:cNvPr id="8" name="TextBox 7"/>
            <p:cNvSpPr txBox="1"/>
            <p:nvPr/>
          </p:nvSpPr>
          <p:spPr>
            <a:xfrm>
              <a:off x="2206142" y="4303478"/>
              <a:ext cx="889264"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目标风险</a:t>
              </a:r>
            </a:p>
          </p:txBody>
        </p:sp>
        <p:sp>
          <p:nvSpPr>
            <p:cNvPr id="9" name="矩形 8"/>
            <p:cNvSpPr/>
            <p:nvPr/>
          </p:nvSpPr>
          <p:spPr>
            <a:xfrm>
              <a:off x="4183789" y="3001116"/>
              <a:ext cx="2958861" cy="2161445"/>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 lastClr="C7EDCC"/>
                </a:solidFill>
                <a:effectLst/>
                <a:uLnTx/>
                <a:uFillTx/>
                <a:latin typeface="+mn-ea"/>
                <a:cs typeface="+mn-cs"/>
              </a:endParaRPr>
            </a:p>
          </p:txBody>
        </p:sp>
        <p:sp>
          <p:nvSpPr>
            <p:cNvPr id="10" name="圆角矩形 9"/>
            <p:cNvSpPr/>
            <p:nvPr/>
          </p:nvSpPr>
          <p:spPr>
            <a:xfrm>
              <a:off x="4192416" y="3001117"/>
              <a:ext cx="2944983" cy="405045"/>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spcAft>
                  <a:spcPts val="2133"/>
                </a:spcAft>
                <a:buClrTx/>
                <a:buSzTx/>
                <a:buFontTx/>
                <a:buNone/>
                <a:tabLst/>
                <a:defRPr/>
              </a:pPr>
              <a:r>
                <a:rPr kumimoji="0" lang="zh-CN" altLang="en-US" b="1" i="0" u="none" strike="noStrike" kern="0" cap="none" spc="0" normalizeH="0" baseline="0" noProof="0" dirty="0">
                  <a:ln>
                    <a:noFill/>
                  </a:ln>
                  <a:solidFill>
                    <a:schemeClr val="bg1"/>
                  </a:solidFill>
                  <a:effectLst/>
                  <a:uLnTx/>
                  <a:uFillTx/>
                  <a:latin typeface="+mn-ea"/>
                  <a:cs typeface="+mn-cs"/>
                </a:rPr>
                <a:t>组合构建</a:t>
              </a:r>
            </a:p>
          </p:txBody>
        </p:sp>
        <p:sp>
          <p:nvSpPr>
            <p:cNvPr id="12" name="TextBox 11"/>
            <p:cNvSpPr txBox="1"/>
            <p:nvPr/>
          </p:nvSpPr>
          <p:spPr>
            <a:xfrm>
              <a:off x="4313064" y="3530614"/>
              <a:ext cx="1590585"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宏观：资产多元化</a:t>
              </a:r>
            </a:p>
          </p:txBody>
        </p:sp>
        <p:sp>
          <p:nvSpPr>
            <p:cNvPr id="14" name="TextBox 13"/>
            <p:cNvSpPr txBox="1"/>
            <p:nvPr/>
          </p:nvSpPr>
          <p:spPr>
            <a:xfrm>
              <a:off x="4316795" y="4102203"/>
              <a:ext cx="1590585"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中观：策略多元化</a:t>
              </a:r>
            </a:p>
          </p:txBody>
        </p:sp>
        <p:sp>
          <p:nvSpPr>
            <p:cNvPr id="15" name="TextBox 14"/>
            <p:cNvSpPr txBox="1"/>
            <p:nvPr/>
          </p:nvSpPr>
          <p:spPr>
            <a:xfrm>
              <a:off x="4313921" y="4721371"/>
              <a:ext cx="1590585"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414F5C"/>
                  </a:solidFill>
                  <a:latin typeface="+mn-ea"/>
                </a:rPr>
                <a:t>微</a:t>
              </a:r>
              <a:r>
                <a:rPr kumimoji="0" lang="zh-CN" altLang="en-US" sz="1200" b="1" i="0" u="none" strike="noStrike" kern="0" cap="none" spc="0" normalizeH="0" baseline="0" noProof="0" dirty="0">
                  <a:ln>
                    <a:noFill/>
                  </a:ln>
                  <a:solidFill>
                    <a:srgbClr val="414F5C"/>
                  </a:solidFill>
                  <a:effectLst/>
                  <a:uLnTx/>
                  <a:uFillTx/>
                  <a:latin typeface="+mn-ea"/>
                </a:rPr>
                <a:t>观：管理人多元化</a:t>
              </a:r>
            </a:p>
          </p:txBody>
        </p:sp>
        <p:sp>
          <p:nvSpPr>
            <p:cNvPr id="16" name="矩形 15"/>
            <p:cNvSpPr/>
            <p:nvPr/>
          </p:nvSpPr>
          <p:spPr>
            <a:xfrm>
              <a:off x="7842478" y="3006867"/>
              <a:ext cx="2446741" cy="2161445"/>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 lastClr="C7EDCC"/>
                </a:solidFill>
                <a:effectLst/>
                <a:uLnTx/>
                <a:uFillTx/>
                <a:latin typeface="+mn-ea"/>
                <a:cs typeface="+mn-cs"/>
              </a:endParaRPr>
            </a:p>
          </p:txBody>
        </p:sp>
        <p:sp>
          <p:nvSpPr>
            <p:cNvPr id="17" name="圆角矩形 16"/>
            <p:cNvSpPr/>
            <p:nvPr/>
          </p:nvSpPr>
          <p:spPr>
            <a:xfrm>
              <a:off x="7850792" y="3006868"/>
              <a:ext cx="2436208" cy="405045"/>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spcAft>
                  <a:spcPts val="2133"/>
                </a:spcAft>
                <a:buClrTx/>
                <a:buSzTx/>
                <a:buFontTx/>
                <a:buNone/>
                <a:tabLst/>
                <a:defRPr/>
              </a:pPr>
              <a:r>
                <a:rPr kumimoji="0" lang="zh-CN" altLang="en-US" b="1" i="0" u="none" strike="noStrike" kern="0" cap="none" spc="0" normalizeH="0" baseline="0" noProof="0" dirty="0">
                  <a:ln>
                    <a:noFill/>
                  </a:ln>
                  <a:solidFill>
                    <a:schemeClr val="bg1"/>
                  </a:solidFill>
                  <a:effectLst/>
                  <a:uLnTx/>
                  <a:uFillTx/>
                  <a:latin typeface="+mn-ea"/>
                  <a:cs typeface="+mn-cs"/>
                </a:rPr>
                <a:t>投后管理</a:t>
              </a:r>
            </a:p>
          </p:txBody>
        </p:sp>
        <p:sp>
          <p:nvSpPr>
            <p:cNvPr id="18" name="TextBox 17"/>
            <p:cNvSpPr txBox="1"/>
            <p:nvPr/>
          </p:nvSpPr>
          <p:spPr>
            <a:xfrm>
              <a:off x="9121945" y="3740556"/>
              <a:ext cx="972000"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宏观周报</a:t>
              </a:r>
            </a:p>
          </p:txBody>
        </p:sp>
        <p:sp>
          <p:nvSpPr>
            <p:cNvPr id="19" name="TextBox 18"/>
            <p:cNvSpPr txBox="1"/>
            <p:nvPr/>
          </p:nvSpPr>
          <p:spPr>
            <a:xfrm>
              <a:off x="9125678" y="3431380"/>
              <a:ext cx="972000"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投资月报</a:t>
              </a:r>
            </a:p>
          </p:txBody>
        </p:sp>
        <p:sp>
          <p:nvSpPr>
            <p:cNvPr id="20" name="TextBox 19"/>
            <p:cNvSpPr txBox="1"/>
            <p:nvPr/>
          </p:nvSpPr>
          <p:spPr>
            <a:xfrm>
              <a:off x="9122803" y="4043852"/>
              <a:ext cx="972000"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净值跟踪</a:t>
              </a:r>
            </a:p>
          </p:txBody>
        </p:sp>
        <p:sp>
          <p:nvSpPr>
            <p:cNvPr id="21" name="TextBox 20"/>
            <p:cNvSpPr txBox="1"/>
            <p:nvPr/>
          </p:nvSpPr>
          <p:spPr>
            <a:xfrm>
              <a:off x="6136927" y="4102198"/>
              <a:ext cx="889264"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配置比例</a:t>
              </a:r>
            </a:p>
          </p:txBody>
        </p:sp>
        <p:sp>
          <p:nvSpPr>
            <p:cNvPr id="22" name="TextBox 21"/>
            <p:cNvSpPr txBox="1"/>
            <p:nvPr/>
          </p:nvSpPr>
          <p:spPr>
            <a:xfrm>
              <a:off x="9123791" y="4349994"/>
              <a:ext cx="972000"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414F5C"/>
                  </a:solidFill>
                  <a:effectLst/>
                  <a:uLnTx/>
                  <a:uFillTx/>
                  <a:latin typeface="+mn-ea"/>
                </a:rPr>
                <a:t>……</a:t>
              </a:r>
              <a:endParaRPr kumimoji="0" lang="zh-CN" altLang="en-US" sz="1200" b="1" i="0" u="none" strike="noStrike" kern="0" cap="none" spc="0" normalizeH="0" baseline="0" noProof="0" dirty="0">
                <a:ln>
                  <a:noFill/>
                </a:ln>
                <a:solidFill>
                  <a:srgbClr val="414F5C"/>
                </a:solidFill>
                <a:effectLst/>
                <a:uLnTx/>
                <a:uFillTx/>
                <a:latin typeface="+mn-ea"/>
              </a:endParaRPr>
            </a:p>
          </p:txBody>
        </p:sp>
        <p:cxnSp>
          <p:nvCxnSpPr>
            <p:cNvPr id="23" name="肘形连接符 22"/>
            <p:cNvCxnSpPr>
              <a:stCxn id="16" idx="2"/>
              <a:endCxn id="9" idx="2"/>
            </p:cNvCxnSpPr>
            <p:nvPr/>
          </p:nvCxnSpPr>
          <p:spPr>
            <a:xfrm rot="5400000" flipH="1">
              <a:off x="7361659" y="3464123"/>
              <a:ext cx="5751" cy="3402629"/>
            </a:xfrm>
            <a:prstGeom prst="bentConnector3">
              <a:avLst>
                <a:gd name="adj1" fmla="val -397496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6" idx="3"/>
              <a:endCxn id="10" idx="1"/>
            </p:cNvCxnSpPr>
            <p:nvPr/>
          </p:nvCxnSpPr>
          <p:spPr>
            <a:xfrm flipV="1">
              <a:off x="3512173" y="3203640"/>
              <a:ext cx="680243" cy="2876"/>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3"/>
              <a:endCxn id="17" idx="1"/>
            </p:cNvCxnSpPr>
            <p:nvPr/>
          </p:nvCxnSpPr>
          <p:spPr>
            <a:xfrm>
              <a:off x="7137399" y="3203640"/>
              <a:ext cx="713393" cy="5751"/>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80323" y="5562258"/>
              <a:ext cx="1078302" cy="273713"/>
            </a:xfrm>
            <a:prstGeom prst="rect">
              <a:avLst/>
            </a:prstGeom>
            <a:noFill/>
          </p:spPr>
          <p:txBody>
            <a:bodyPr wrap="square" rtlCol="0">
              <a:spAutoFit/>
            </a:bodyPr>
            <a:lstStyle/>
            <a:p>
              <a:r>
                <a:rPr lang="zh-CN" altLang="en-US" sz="1600" b="1" kern="0" dirty="0">
                  <a:solidFill>
                    <a:srgbClr val="414F5C"/>
                  </a:solidFill>
                  <a:latin typeface="+mn-ea"/>
                </a:rPr>
                <a:t>持续优化</a:t>
              </a:r>
            </a:p>
          </p:txBody>
        </p:sp>
        <p:sp>
          <p:nvSpPr>
            <p:cNvPr id="27" name="TextBox 26"/>
            <p:cNvSpPr txBox="1"/>
            <p:nvPr/>
          </p:nvSpPr>
          <p:spPr>
            <a:xfrm>
              <a:off x="7984963" y="3863979"/>
              <a:ext cx="889264"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投后环节</a:t>
              </a:r>
            </a:p>
          </p:txBody>
        </p:sp>
        <p:sp>
          <p:nvSpPr>
            <p:cNvPr id="28" name="TextBox 27"/>
            <p:cNvSpPr txBox="1"/>
            <p:nvPr/>
          </p:nvSpPr>
          <p:spPr>
            <a:xfrm>
              <a:off x="7977564" y="4664822"/>
              <a:ext cx="889264" cy="223947"/>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14F5C"/>
                  </a:solidFill>
                  <a:effectLst/>
                  <a:uLnTx/>
                  <a:uFillTx/>
                  <a:latin typeface="+mn-ea"/>
                </a:rPr>
                <a:t>体系优势</a:t>
              </a:r>
            </a:p>
          </p:txBody>
        </p:sp>
        <p:sp>
          <p:nvSpPr>
            <p:cNvPr id="29" name="左大括号 28"/>
            <p:cNvSpPr/>
            <p:nvPr/>
          </p:nvSpPr>
          <p:spPr>
            <a:xfrm>
              <a:off x="9001274" y="3508437"/>
              <a:ext cx="45719" cy="967666"/>
            </a:xfrm>
            <a:prstGeom prst="lef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0" name="右大括号 29"/>
            <p:cNvSpPr/>
            <p:nvPr/>
          </p:nvSpPr>
          <p:spPr>
            <a:xfrm>
              <a:off x="5963284" y="3639846"/>
              <a:ext cx="71022" cy="1207363"/>
            </a:xfrm>
            <a:prstGeom prst="righ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grpSp>
      <p:sp>
        <p:nvSpPr>
          <p:cNvPr id="31" name="矩形 30"/>
          <p:cNvSpPr/>
          <p:nvPr/>
        </p:nvSpPr>
        <p:spPr>
          <a:xfrm>
            <a:off x="5793790" y="4731462"/>
            <a:ext cx="902811" cy="307777"/>
          </a:xfrm>
          <a:prstGeom prst="rect">
            <a:avLst/>
          </a:prstGeom>
          <a:solidFill>
            <a:schemeClr val="bg1"/>
          </a:solidFill>
        </p:spPr>
        <p:txBody>
          <a:bodyPr wrap="none">
            <a:spAutoFit/>
          </a:bodyPr>
          <a:lstStyle/>
          <a:p>
            <a:r>
              <a:rPr lang="zh-CN" altLang="en-US" sz="1400" b="1" kern="0" dirty="0">
                <a:solidFill>
                  <a:schemeClr val="tx1">
                    <a:lumMod val="95000"/>
                    <a:lumOff val="5000"/>
                  </a:schemeClr>
                </a:solidFill>
                <a:latin typeface="+mn-ea"/>
                <a:cs typeface="+mn-ea"/>
                <a:sym typeface="+mn-ea"/>
              </a:rPr>
              <a:t>自上而下</a:t>
            </a:r>
            <a:endParaRPr lang="zh-CN" altLang="en-US" sz="1400" b="1" dirty="0"/>
          </a:p>
        </p:txBody>
      </p:sp>
      <p:sp>
        <p:nvSpPr>
          <p:cNvPr id="32" name="矩形 31"/>
          <p:cNvSpPr/>
          <p:nvPr/>
        </p:nvSpPr>
        <p:spPr>
          <a:xfrm>
            <a:off x="8965844" y="4730940"/>
            <a:ext cx="902811" cy="307777"/>
          </a:xfrm>
          <a:prstGeom prst="rect">
            <a:avLst/>
          </a:prstGeom>
          <a:solidFill>
            <a:schemeClr val="bg1"/>
          </a:solidFill>
        </p:spPr>
        <p:txBody>
          <a:bodyPr wrap="none">
            <a:spAutoFit/>
          </a:bodyPr>
          <a:lstStyle/>
          <a:p>
            <a:r>
              <a:rPr lang="zh-CN" altLang="en-US" sz="1400" b="1" kern="0" dirty="0">
                <a:solidFill>
                  <a:schemeClr val="tx1">
                    <a:lumMod val="95000"/>
                    <a:lumOff val="5000"/>
                  </a:schemeClr>
                </a:solidFill>
                <a:latin typeface="+mn-ea"/>
                <a:cs typeface="+mn-ea"/>
                <a:sym typeface="Wingdings" pitchFamily="2" charset="2"/>
              </a:rPr>
              <a:t>积极主动</a:t>
            </a:r>
            <a:endParaRPr lang="zh-CN" altLang="en-US" sz="1400" b="1" dirty="0"/>
          </a:p>
        </p:txBody>
      </p:sp>
      <p:sp>
        <p:nvSpPr>
          <p:cNvPr id="41" name="TextBox 40"/>
          <p:cNvSpPr txBox="1"/>
          <p:nvPr/>
        </p:nvSpPr>
        <p:spPr>
          <a:xfrm>
            <a:off x="488991" y="1071006"/>
            <a:ext cx="11283909" cy="1338828"/>
          </a:xfrm>
          <a:prstGeom prst="rect">
            <a:avLst/>
          </a:prstGeom>
          <a:noFill/>
        </p:spPr>
        <p:txBody>
          <a:bodyPr wrap="square" rtlCol="0">
            <a:spAutoFit/>
          </a:bodyPr>
          <a:lstStyle/>
          <a:p>
            <a:pPr marL="285750" marR="0" lvl="0" indent="-285750" defTabSz="914400" eaLnBrk="1" fontAlgn="auto" latinLnBrk="0" hangingPunct="1">
              <a:lnSpc>
                <a:spcPct val="150000"/>
              </a:lnSpc>
              <a:spcBef>
                <a:spcPts val="0"/>
              </a:spcBef>
              <a:spcAft>
                <a:spcPts val="0"/>
              </a:spcAft>
              <a:buClrTx/>
              <a:buSzTx/>
              <a:buFont typeface="Arial" pitchFamily="34" charset="0"/>
              <a:buChar char="•"/>
              <a:tabLst/>
              <a:defRPr/>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投资目标（根据考核标准设定）</a:t>
            </a:r>
            <a:endParaRPr lang="en-US" altLang="zh-CN" kern="0" dirty="0" smtClean="0">
              <a:solidFill>
                <a:sysClr val="windowText" lastClr="000000">
                  <a:lumMod val="95000"/>
                  <a:lumOff val="5000"/>
                </a:sysClr>
              </a:solidFill>
              <a:latin typeface="宋体" pitchFamily="2" charset="-122"/>
              <a:ea typeface="宋体" pitchFamily="2" charset="-122"/>
              <a:cs typeface="+mn-ea"/>
              <a:sym typeface="+mn-ea"/>
            </a:endParaRPr>
          </a:p>
          <a:p>
            <a:pPr marL="285750" indent="-285750">
              <a:lnSpc>
                <a:spcPct val="150000"/>
              </a:lnSpc>
              <a:buFont typeface="Arial" pitchFamily="34" charset="0"/>
              <a:buChar char="•"/>
            </a:pPr>
            <a:r>
              <a:rPr kumimoji="0" lang="zh-CN" altLang="en-US" sz="1800" b="0" i="0" u="none" strike="noStrike" kern="0" cap="none" spc="0" normalizeH="0" baseline="0" noProof="0" dirty="0" smtClean="0">
                <a:ln>
                  <a:noFill/>
                </a:ln>
                <a:solidFill>
                  <a:sysClr val="windowText" lastClr="000000">
                    <a:lumMod val="95000"/>
                    <a:lumOff val="5000"/>
                  </a:sysClr>
                </a:solidFill>
                <a:effectLst/>
                <a:uLnTx/>
                <a:uFillTx/>
                <a:latin typeface="宋体" pitchFamily="2" charset="-122"/>
                <a:ea typeface="宋体" pitchFamily="2" charset="-122"/>
                <a:cs typeface="+mn-ea"/>
                <a:sym typeface="+mn-ea"/>
              </a:rPr>
              <a:t>组合</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构建（自上而下的配置框架：宏观（资产选择）</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中观（策略选择）</a:t>
            </a:r>
            <a:r>
              <a:rPr lang="en-US" altLang="zh-CN" kern="0" dirty="0" smtClean="0">
                <a:solidFill>
                  <a:schemeClr val="tx1">
                    <a:lumMod val="95000"/>
                    <a:lumOff val="5000"/>
                  </a:schemeClr>
                </a:solidFill>
                <a:latin typeface="+mn-ea"/>
                <a:cs typeface="+mn-ea"/>
                <a:sym typeface="Wingdings" pitchFamily="2" charset="2"/>
              </a:rPr>
              <a:t>  </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微观（管理人选择））</a:t>
            </a:r>
            <a:endParaRPr kumimoji="0" lang="en-US" altLang="zh-CN" sz="1800" b="0" i="0" u="none" strike="noStrike" kern="0" cap="none" spc="0" normalizeH="0" baseline="0" noProof="0" dirty="0" smtClean="0">
              <a:ln>
                <a:noFill/>
              </a:ln>
              <a:solidFill>
                <a:sysClr val="windowText" lastClr="000000">
                  <a:lumMod val="95000"/>
                  <a:lumOff val="5000"/>
                </a:sysClr>
              </a:solidFill>
              <a:effectLst/>
              <a:uLnTx/>
              <a:uFillTx/>
              <a:latin typeface="宋体" pitchFamily="2" charset="-122"/>
              <a:ea typeface="宋体" pitchFamily="2" charset="-122"/>
              <a:cs typeface="+mn-ea"/>
              <a:sym typeface="+mn-ea"/>
            </a:endParaRPr>
          </a:p>
          <a:p>
            <a:pPr marL="285750" indent="-285750">
              <a:lnSpc>
                <a:spcPct val="150000"/>
              </a:lnSpc>
              <a:buFont typeface="Arial" pitchFamily="34" charset="0"/>
              <a:buChar char="•"/>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投后管理（采取主动的投后管理策略，在主动择时、策略优化、预警等方面与管理人更加积极的互动）</a:t>
            </a:r>
            <a:endParaRPr kumimoji="0" lang="zh-CN" altLang="en-US" sz="1800" b="0" i="0" u="none" strike="noStrike" kern="0" cap="none" spc="0" normalizeH="0" baseline="0" noProof="0" dirty="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MOM</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投资框架</a:t>
            </a: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组合构建</a:t>
            </a:r>
          </a:p>
        </p:txBody>
      </p:sp>
      <p:sp>
        <p:nvSpPr>
          <p:cNvPr id="41" name="TextBox 40"/>
          <p:cNvSpPr txBox="1"/>
          <p:nvPr/>
        </p:nvSpPr>
        <p:spPr>
          <a:xfrm>
            <a:off x="488991" y="1071006"/>
            <a:ext cx="11283909" cy="1338828"/>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采取自上而下的配置框架：宏观（资产选择）</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中观（策略选择）</a:t>
            </a:r>
            <a:r>
              <a:rPr lang="en-US" altLang="zh-CN" kern="0" dirty="0" smtClean="0">
                <a:solidFill>
                  <a:schemeClr val="tx1">
                    <a:lumMod val="95000"/>
                    <a:lumOff val="5000"/>
                  </a:schemeClr>
                </a:solidFill>
                <a:latin typeface="+mn-ea"/>
                <a:cs typeface="+mn-ea"/>
                <a:sym typeface="Wingdings" pitchFamily="2" charset="2"/>
              </a:rPr>
              <a:t> </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微观（管理人选择）</a:t>
            </a:r>
            <a:endParaRPr lang="en-US" altLang="zh-CN" kern="0" dirty="0" smtClean="0">
              <a:solidFill>
                <a:sysClr val="windowText" lastClr="000000">
                  <a:lumMod val="95000"/>
                  <a:lumOff val="5000"/>
                </a:sysClr>
              </a:solidFill>
              <a:latin typeface="宋体" pitchFamily="2" charset="-122"/>
              <a:ea typeface="宋体" pitchFamily="2" charset="-122"/>
              <a:cs typeface="+mn-ea"/>
              <a:sym typeface="+mn-ea"/>
            </a:endParaRPr>
          </a:p>
          <a:p>
            <a:pPr marL="285750" indent="-285750">
              <a:lnSpc>
                <a:spcPct val="150000"/>
              </a:lnSpc>
              <a:buFont typeface="Arial" pitchFamily="34" charset="0"/>
              <a:buChar char="•"/>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既对宏观资产做详细的跟踪研判又对管理人及策略进行深入的分析研究，动态调整各资产、子基金的配置比例以达到长期风险收益最优</a:t>
            </a:r>
          </a:p>
        </p:txBody>
      </p:sp>
      <p:grpSp>
        <p:nvGrpSpPr>
          <p:cNvPr id="202" name="组合 201"/>
          <p:cNvGrpSpPr/>
          <p:nvPr/>
        </p:nvGrpSpPr>
        <p:grpSpPr>
          <a:xfrm>
            <a:off x="1126864" y="2491206"/>
            <a:ext cx="9757819" cy="3682304"/>
            <a:chOff x="1046700" y="2476371"/>
            <a:chExt cx="9757819" cy="3682304"/>
          </a:xfrm>
        </p:grpSpPr>
        <p:sp>
          <p:nvSpPr>
            <p:cNvPr id="203" name="矩形 202"/>
            <p:cNvSpPr/>
            <p:nvPr/>
          </p:nvSpPr>
          <p:spPr>
            <a:xfrm>
              <a:off x="2235550" y="2476371"/>
              <a:ext cx="2511756" cy="1214400"/>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C7EDCC"/>
                </a:solidFill>
                <a:effectLst/>
                <a:uLnTx/>
                <a:uFillTx/>
                <a:latin typeface="Calibri"/>
                <a:ea typeface="宋体"/>
                <a:cs typeface="+mn-cs"/>
              </a:endParaRPr>
            </a:p>
          </p:txBody>
        </p:sp>
        <p:sp>
          <p:nvSpPr>
            <p:cNvPr id="204" name="圆角矩形 203"/>
            <p:cNvSpPr/>
            <p:nvPr/>
          </p:nvSpPr>
          <p:spPr>
            <a:xfrm>
              <a:off x="1046700" y="2476371"/>
              <a:ext cx="1188000" cy="396000"/>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buClrTx/>
                <a:buSzTx/>
                <a:buFontTx/>
                <a:buNone/>
                <a:tabLst/>
                <a:defRPr/>
              </a:pPr>
              <a:r>
                <a:rPr kumimoji="0" lang="zh-CN" altLang="en-US" sz="1400" b="0" i="0" u="none" strike="noStrike" kern="0" cap="none" spc="0" normalizeH="0" baseline="0" noProof="0" dirty="0">
                  <a:ln>
                    <a:noFill/>
                  </a:ln>
                  <a:solidFill>
                    <a:srgbClr val="FBFEE2"/>
                  </a:solidFill>
                  <a:effectLst/>
                  <a:uLnTx/>
                  <a:uFillTx/>
                  <a:latin typeface="+mn-ea"/>
                  <a:cs typeface="+mn-cs"/>
                </a:rPr>
                <a:t>宏观</a:t>
              </a:r>
              <a:endParaRPr kumimoji="0" lang="en-US" altLang="zh-CN" sz="1400" b="0" i="0" u="none" strike="noStrike" kern="0" cap="none" spc="0" normalizeH="0" baseline="0" noProof="0" dirty="0">
                <a:ln>
                  <a:noFill/>
                </a:ln>
                <a:solidFill>
                  <a:srgbClr val="FBFEE2"/>
                </a:solidFill>
                <a:effectLst/>
                <a:uLnTx/>
                <a:uFillTx/>
                <a:latin typeface="+mn-ea"/>
                <a:cs typeface="+mn-cs"/>
              </a:endParaRPr>
            </a:p>
            <a:p>
              <a:pPr marL="0" marR="0" lvl="0" indent="0" algn="ctr" defTabSz="1624940" eaLnBrk="1" fontAlgn="auto" latinLnBrk="0" hangingPunct="1">
                <a:lnSpc>
                  <a:spcPct val="100000"/>
                </a:lnSpc>
                <a:spcBef>
                  <a:spcPts val="0"/>
                </a:spcBef>
                <a:buClrTx/>
                <a:buSzTx/>
                <a:buFontTx/>
                <a:buNone/>
                <a:tabLst/>
                <a:defRPr/>
              </a:pPr>
              <a:r>
                <a:rPr lang="en-US" altLang="zh-CN" sz="1200" kern="0" dirty="0">
                  <a:solidFill>
                    <a:srgbClr val="FBFEE2"/>
                  </a:solidFill>
                  <a:latin typeface="+mn-ea"/>
                </a:rPr>
                <a:t>(</a:t>
              </a:r>
              <a:r>
                <a:rPr lang="zh-CN" altLang="en-US" sz="1200" kern="0" dirty="0">
                  <a:solidFill>
                    <a:srgbClr val="FBFEE2"/>
                  </a:solidFill>
                  <a:latin typeface="+mn-ea"/>
                </a:rPr>
                <a:t>资产多元化</a:t>
              </a:r>
              <a:r>
                <a:rPr lang="en-US" altLang="zh-CN" sz="1200" kern="0" dirty="0">
                  <a:solidFill>
                    <a:srgbClr val="FBFEE2"/>
                  </a:solidFill>
                  <a:latin typeface="+mn-ea"/>
                </a:rPr>
                <a:t>)</a:t>
              </a:r>
              <a:endParaRPr kumimoji="0" lang="zh-CN" altLang="en-US" sz="1200" b="0" i="0" u="none" strike="noStrike" kern="0" cap="none" spc="0" normalizeH="0" baseline="0" noProof="0" dirty="0">
                <a:ln>
                  <a:noFill/>
                </a:ln>
                <a:solidFill>
                  <a:srgbClr val="FBFEE2"/>
                </a:solidFill>
                <a:effectLst/>
                <a:uLnTx/>
                <a:uFillTx/>
                <a:latin typeface="+mn-ea"/>
                <a:cs typeface="+mn-cs"/>
              </a:endParaRPr>
            </a:p>
          </p:txBody>
        </p:sp>
        <p:sp>
          <p:nvSpPr>
            <p:cNvPr id="205" name="TextBox 204"/>
            <p:cNvSpPr txBox="1"/>
            <p:nvPr/>
          </p:nvSpPr>
          <p:spPr>
            <a:xfrm>
              <a:off x="2379587" y="2557158"/>
              <a:ext cx="972000"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mn-ea"/>
                </a:rPr>
                <a:t>战略资产配置</a:t>
              </a:r>
            </a:p>
          </p:txBody>
        </p:sp>
        <p:sp>
          <p:nvSpPr>
            <p:cNvPr id="206" name="TextBox 205"/>
            <p:cNvSpPr txBox="1"/>
            <p:nvPr/>
          </p:nvSpPr>
          <p:spPr>
            <a:xfrm>
              <a:off x="3634645" y="2557157"/>
              <a:ext cx="972000"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mn-ea"/>
                </a:rPr>
                <a:t>战术资产配置</a:t>
              </a:r>
            </a:p>
          </p:txBody>
        </p:sp>
        <p:cxnSp>
          <p:nvCxnSpPr>
            <p:cNvPr id="207" name="直接箭头连接符 206"/>
            <p:cNvCxnSpPr>
              <a:stCxn id="205" idx="3"/>
              <a:endCxn id="206" idx="1"/>
            </p:cNvCxnSpPr>
            <p:nvPr/>
          </p:nvCxnSpPr>
          <p:spPr>
            <a:xfrm flipV="1">
              <a:off x="3351587" y="2680268"/>
              <a:ext cx="283058" cy="1"/>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8" name="TextBox 207"/>
            <p:cNvSpPr txBox="1"/>
            <p:nvPr/>
          </p:nvSpPr>
          <p:spPr>
            <a:xfrm>
              <a:off x="2286467" y="2778821"/>
              <a:ext cx="1028536" cy="969496"/>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10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配置模型</a:t>
              </a:r>
              <a:endParaRPr lang="en-US" altLang="zh-CN" sz="1000" b="1" kern="0" dirty="0">
                <a:solidFill>
                  <a:schemeClr val="tx1">
                    <a:lumMod val="65000"/>
                    <a:lumOff val="35000"/>
                  </a:schemeClr>
                </a:solidFill>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10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10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收益预测</a:t>
              </a:r>
              <a:endParaRPr kumimoji="0" lang="en-US" altLang="zh-CN" sz="10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风险度量</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p>
          </p:txBody>
        </p:sp>
        <p:sp>
          <p:nvSpPr>
            <p:cNvPr id="209" name="TextBox 208"/>
            <p:cNvSpPr txBox="1"/>
            <p:nvPr/>
          </p:nvSpPr>
          <p:spPr>
            <a:xfrm>
              <a:off x="3540967" y="2780499"/>
              <a:ext cx="1028536" cy="69070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宏观事件</a:t>
              </a:r>
              <a:endParaRPr lang="en-US" altLang="zh-CN" sz="900" b="1" kern="0" dirty="0">
                <a:solidFill>
                  <a:schemeClr val="tx1">
                    <a:lumMod val="65000"/>
                    <a:lumOff val="35000"/>
                  </a:schemeClr>
                </a:solidFill>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lang="zh-CN" altLang="en-US" sz="900" b="1" kern="0" dirty="0">
                  <a:solidFill>
                    <a:schemeClr val="tx1">
                      <a:lumMod val="65000"/>
                      <a:lumOff val="35000"/>
                    </a:schemeClr>
                  </a:solidFill>
                  <a:latin typeface="Times New Roman" pitchFamily="18" charset="0"/>
                  <a:cs typeface="Times New Roman" pitchFamily="18" charset="0"/>
                </a:rPr>
                <a:t>资产趋势</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p>
          </p:txBody>
        </p:sp>
        <p:sp>
          <p:nvSpPr>
            <p:cNvPr id="210" name="矩形 209"/>
            <p:cNvSpPr/>
            <p:nvPr/>
          </p:nvSpPr>
          <p:spPr>
            <a:xfrm>
              <a:off x="2235550" y="3704536"/>
              <a:ext cx="2511756" cy="1214400"/>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C7EDCC"/>
                </a:solidFill>
                <a:effectLst/>
                <a:uLnTx/>
                <a:uFillTx/>
                <a:latin typeface="Calibri"/>
                <a:ea typeface="宋体"/>
                <a:cs typeface="+mn-cs"/>
              </a:endParaRPr>
            </a:p>
          </p:txBody>
        </p:sp>
        <p:sp>
          <p:nvSpPr>
            <p:cNvPr id="211" name="圆角矩形 210"/>
            <p:cNvSpPr/>
            <p:nvPr/>
          </p:nvSpPr>
          <p:spPr>
            <a:xfrm>
              <a:off x="1047259" y="3704536"/>
              <a:ext cx="1188000" cy="396000"/>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buClrTx/>
                <a:buSzTx/>
                <a:buFontTx/>
                <a:buNone/>
                <a:tabLst/>
                <a:defRPr/>
              </a:pPr>
              <a:r>
                <a:rPr lang="zh-CN" altLang="en-US" sz="1400" kern="0" dirty="0">
                  <a:solidFill>
                    <a:srgbClr val="FBFEE2"/>
                  </a:solidFill>
                  <a:latin typeface="+mn-ea"/>
                </a:rPr>
                <a:t>中</a:t>
              </a:r>
              <a:r>
                <a:rPr kumimoji="0" lang="zh-CN" altLang="en-US" sz="1400" b="0" i="0" u="none" strike="noStrike" kern="0" cap="none" spc="0" normalizeH="0" baseline="0" noProof="0" dirty="0">
                  <a:ln>
                    <a:noFill/>
                  </a:ln>
                  <a:solidFill>
                    <a:srgbClr val="FBFEE2"/>
                  </a:solidFill>
                  <a:effectLst/>
                  <a:uLnTx/>
                  <a:uFillTx/>
                  <a:latin typeface="+mn-ea"/>
                  <a:cs typeface="+mn-cs"/>
                </a:rPr>
                <a:t>观</a:t>
              </a:r>
              <a:endParaRPr kumimoji="0" lang="en-US" altLang="zh-CN" sz="1400" b="0" i="0" u="none" strike="noStrike" kern="0" cap="none" spc="0" normalizeH="0" baseline="0" noProof="0" dirty="0">
                <a:ln>
                  <a:noFill/>
                </a:ln>
                <a:solidFill>
                  <a:srgbClr val="FBFEE2"/>
                </a:solidFill>
                <a:effectLst/>
                <a:uLnTx/>
                <a:uFillTx/>
                <a:latin typeface="+mn-ea"/>
                <a:cs typeface="+mn-cs"/>
              </a:endParaRPr>
            </a:p>
            <a:p>
              <a:pPr marL="0" marR="0" lvl="0" indent="0" algn="ctr" defTabSz="1624940" eaLnBrk="1" fontAlgn="auto" latinLnBrk="0" hangingPunct="1">
                <a:lnSpc>
                  <a:spcPct val="100000"/>
                </a:lnSpc>
                <a:spcBef>
                  <a:spcPts val="0"/>
                </a:spcBef>
                <a:buClrTx/>
                <a:buSzTx/>
                <a:buFontTx/>
                <a:buNone/>
                <a:tabLst/>
                <a:defRPr/>
              </a:pPr>
              <a:r>
                <a:rPr lang="en-US" altLang="zh-CN" sz="1200" kern="0" dirty="0">
                  <a:solidFill>
                    <a:srgbClr val="FBFEE2"/>
                  </a:solidFill>
                  <a:latin typeface="+mn-ea"/>
                </a:rPr>
                <a:t>(</a:t>
              </a:r>
              <a:r>
                <a:rPr lang="zh-CN" altLang="en-US" sz="1200" kern="0" dirty="0">
                  <a:solidFill>
                    <a:srgbClr val="FBFEE2"/>
                  </a:solidFill>
                  <a:latin typeface="+mn-ea"/>
                </a:rPr>
                <a:t>策略多元化</a:t>
              </a:r>
              <a:r>
                <a:rPr lang="en-US" altLang="zh-CN" sz="1200" kern="0" dirty="0">
                  <a:solidFill>
                    <a:srgbClr val="FBFEE2"/>
                  </a:solidFill>
                  <a:latin typeface="+mn-ea"/>
                </a:rPr>
                <a:t>)</a:t>
              </a:r>
              <a:endParaRPr kumimoji="0" lang="zh-CN" altLang="en-US" sz="1200" b="0" i="0" u="none" strike="noStrike" kern="0" cap="none" spc="0" normalizeH="0" baseline="0" noProof="0" dirty="0">
                <a:ln>
                  <a:noFill/>
                </a:ln>
                <a:solidFill>
                  <a:srgbClr val="FBFEE2"/>
                </a:solidFill>
                <a:effectLst/>
                <a:uLnTx/>
                <a:uFillTx/>
                <a:latin typeface="+mn-ea"/>
                <a:cs typeface="+mn-cs"/>
              </a:endParaRPr>
            </a:p>
          </p:txBody>
        </p:sp>
        <p:sp>
          <p:nvSpPr>
            <p:cNvPr id="212" name="TextBox 211"/>
            <p:cNvSpPr txBox="1"/>
            <p:nvPr/>
          </p:nvSpPr>
          <p:spPr>
            <a:xfrm>
              <a:off x="2783012" y="3785323"/>
              <a:ext cx="1291954"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mn-ea"/>
                </a:rPr>
                <a:t>策略轮动与配置</a:t>
              </a:r>
            </a:p>
          </p:txBody>
        </p:sp>
        <p:sp>
          <p:nvSpPr>
            <p:cNvPr id="213" name="TextBox 212"/>
            <p:cNvSpPr txBox="1"/>
            <p:nvPr/>
          </p:nvSpPr>
          <p:spPr>
            <a:xfrm>
              <a:off x="2685786" y="4001756"/>
              <a:ext cx="1297465" cy="923330"/>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股票纯多头策略</a:t>
              </a:r>
              <a:endParaRPr lang="en-US" altLang="zh-CN" sz="900" b="1" kern="0" dirty="0">
                <a:solidFill>
                  <a:schemeClr val="tx1">
                    <a:lumMod val="65000"/>
                    <a:lumOff val="35000"/>
                  </a:schemeClr>
                </a:solidFill>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市场中性策略</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lang="en-US" altLang="zh-CN" sz="900" b="1" kern="0" dirty="0">
                  <a:solidFill>
                    <a:schemeClr val="tx1">
                      <a:lumMod val="65000"/>
                      <a:lumOff val="35000"/>
                    </a:schemeClr>
                  </a:solidFill>
                  <a:latin typeface="Times New Roman" pitchFamily="18" charset="0"/>
                  <a:cs typeface="Times New Roman" pitchFamily="18" charset="0"/>
                </a:rPr>
                <a:t>CTA</a:t>
              </a:r>
              <a:r>
                <a:rPr lang="zh-CN" altLang="en-US" sz="900" b="1" kern="0" dirty="0">
                  <a:solidFill>
                    <a:schemeClr val="tx1">
                      <a:lumMod val="65000"/>
                      <a:lumOff val="35000"/>
                    </a:schemeClr>
                  </a:solidFill>
                  <a:latin typeface="Times New Roman" pitchFamily="18" charset="0"/>
                  <a:cs typeface="Times New Roman" pitchFamily="18" charset="0"/>
                </a:rPr>
                <a:t>投机</a:t>
              </a:r>
              <a:r>
                <a:rPr lang="en-US" altLang="zh-CN" sz="900" b="1" kern="0" dirty="0">
                  <a:solidFill>
                    <a:schemeClr val="tx1">
                      <a:lumMod val="65000"/>
                      <a:lumOff val="35000"/>
                    </a:schemeClr>
                  </a:solidFill>
                  <a:latin typeface="Times New Roman" pitchFamily="18" charset="0"/>
                  <a:cs typeface="Times New Roman" pitchFamily="18" charset="0"/>
                </a:rPr>
                <a:t>/</a:t>
              </a:r>
              <a:r>
                <a:rPr lang="zh-CN" altLang="en-US" sz="900" b="1" kern="0" dirty="0">
                  <a:solidFill>
                    <a:schemeClr val="tx1">
                      <a:lumMod val="65000"/>
                      <a:lumOff val="35000"/>
                    </a:schemeClr>
                  </a:solidFill>
                  <a:latin typeface="Times New Roman" pitchFamily="18" charset="0"/>
                  <a:cs typeface="Times New Roman" pitchFamily="18" charset="0"/>
                </a:rPr>
                <a:t>套利类策略</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p>
          </p:txBody>
        </p:sp>
        <p:sp>
          <p:nvSpPr>
            <p:cNvPr id="214" name="矩形 213"/>
            <p:cNvSpPr/>
            <p:nvPr/>
          </p:nvSpPr>
          <p:spPr>
            <a:xfrm>
              <a:off x="2235545" y="4932736"/>
              <a:ext cx="2511756" cy="1214400"/>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C7EDCC"/>
                </a:solidFill>
                <a:effectLst/>
                <a:uLnTx/>
                <a:uFillTx/>
                <a:latin typeface="Calibri"/>
                <a:ea typeface="宋体"/>
                <a:cs typeface="+mn-cs"/>
              </a:endParaRPr>
            </a:p>
          </p:txBody>
        </p:sp>
        <p:sp>
          <p:nvSpPr>
            <p:cNvPr id="215" name="圆角矩形 214"/>
            <p:cNvSpPr/>
            <p:nvPr/>
          </p:nvSpPr>
          <p:spPr>
            <a:xfrm>
              <a:off x="1047254" y="4932736"/>
              <a:ext cx="1188000" cy="396000"/>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buClrTx/>
                <a:buSzTx/>
                <a:buFontTx/>
                <a:buNone/>
                <a:tabLst/>
                <a:defRPr/>
              </a:pPr>
              <a:r>
                <a:rPr kumimoji="0" lang="zh-CN" altLang="en-US" sz="1400" b="0" i="0" u="none" strike="noStrike" kern="0" cap="none" spc="0" normalizeH="0" baseline="0" noProof="0" dirty="0">
                  <a:ln>
                    <a:noFill/>
                  </a:ln>
                  <a:solidFill>
                    <a:schemeClr val="bg1"/>
                  </a:solidFill>
                  <a:effectLst/>
                  <a:uLnTx/>
                  <a:uFillTx/>
                  <a:latin typeface="+mn-ea"/>
                  <a:cs typeface="+mn-cs"/>
                </a:rPr>
                <a:t>微观</a:t>
              </a:r>
              <a:endParaRPr kumimoji="0" lang="en-US" altLang="zh-CN" sz="1400" b="0" i="0" u="none" strike="noStrike" kern="0" cap="none" spc="0" normalizeH="0" baseline="0" noProof="0" dirty="0">
                <a:ln>
                  <a:noFill/>
                </a:ln>
                <a:solidFill>
                  <a:schemeClr val="bg1"/>
                </a:solidFill>
                <a:effectLst/>
                <a:uLnTx/>
                <a:uFillTx/>
                <a:latin typeface="+mn-ea"/>
                <a:cs typeface="+mn-cs"/>
              </a:endParaRPr>
            </a:p>
            <a:p>
              <a:pPr marL="0" marR="0" lvl="0" indent="0" algn="ctr" defTabSz="1624940" eaLnBrk="1" fontAlgn="auto" latinLnBrk="0" hangingPunct="1">
                <a:lnSpc>
                  <a:spcPct val="100000"/>
                </a:lnSpc>
                <a:spcBef>
                  <a:spcPts val="0"/>
                </a:spcBef>
                <a:buClrTx/>
                <a:buSzTx/>
                <a:buFontTx/>
                <a:buNone/>
                <a:tabLst/>
                <a:defRPr/>
              </a:pPr>
              <a:r>
                <a:rPr lang="en-US" altLang="zh-CN" sz="1200" kern="0" dirty="0">
                  <a:solidFill>
                    <a:srgbClr val="FBFEE2"/>
                  </a:solidFill>
                  <a:latin typeface="+mn-ea"/>
                </a:rPr>
                <a:t>(</a:t>
              </a:r>
              <a:r>
                <a:rPr lang="zh-CN" altLang="en-US" sz="1200" kern="0" dirty="0">
                  <a:solidFill>
                    <a:srgbClr val="FBFEE2"/>
                  </a:solidFill>
                  <a:latin typeface="+mn-ea"/>
                </a:rPr>
                <a:t>管理人多元化</a:t>
              </a:r>
              <a:r>
                <a:rPr lang="en-US" altLang="zh-CN" sz="1200" kern="0" dirty="0">
                  <a:solidFill>
                    <a:srgbClr val="FBFEE2"/>
                  </a:solidFill>
                  <a:latin typeface="+mn-ea"/>
                </a:rPr>
                <a:t>)</a:t>
              </a:r>
              <a:endParaRPr kumimoji="0" lang="zh-CN" altLang="en-US" sz="1200" b="0" i="0" u="none" strike="noStrike" kern="0" cap="none" spc="0" normalizeH="0" baseline="0" noProof="0" dirty="0">
                <a:ln>
                  <a:noFill/>
                </a:ln>
                <a:solidFill>
                  <a:srgbClr val="FBFEE2"/>
                </a:solidFill>
                <a:effectLst/>
                <a:uLnTx/>
                <a:uFillTx/>
                <a:latin typeface="+mn-ea"/>
                <a:cs typeface="+mn-cs"/>
              </a:endParaRPr>
            </a:p>
          </p:txBody>
        </p:sp>
        <p:sp>
          <p:nvSpPr>
            <p:cNvPr id="216" name="TextBox 215"/>
            <p:cNvSpPr txBox="1"/>
            <p:nvPr/>
          </p:nvSpPr>
          <p:spPr>
            <a:xfrm>
              <a:off x="2780155" y="5018912"/>
              <a:ext cx="1291954"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b="1" kern="0" dirty="0">
                  <a:solidFill>
                    <a:srgbClr val="414F5C"/>
                  </a:solidFill>
                  <a:latin typeface="+mn-ea"/>
                </a:rPr>
                <a:t>管理人</a:t>
              </a:r>
              <a:r>
                <a:rPr lang="en-US" altLang="zh-CN" sz="1000" b="1" kern="0" dirty="0">
                  <a:solidFill>
                    <a:srgbClr val="414F5C"/>
                  </a:solidFill>
                  <a:latin typeface="+mn-ea"/>
                </a:rPr>
                <a:t>(</a:t>
              </a:r>
              <a:r>
                <a:rPr lang="zh-CN" altLang="en-US" sz="1000" b="1" kern="0" dirty="0">
                  <a:solidFill>
                    <a:srgbClr val="414F5C"/>
                  </a:solidFill>
                  <a:latin typeface="+mn-ea"/>
                </a:rPr>
                <a:t>基金</a:t>
              </a:r>
              <a:r>
                <a:rPr lang="en-US" altLang="zh-CN" sz="1000" b="1" kern="0" dirty="0">
                  <a:solidFill>
                    <a:srgbClr val="414F5C"/>
                  </a:solidFill>
                  <a:latin typeface="+mn-ea"/>
                </a:rPr>
                <a:t>)</a:t>
              </a:r>
              <a:r>
                <a:rPr lang="zh-CN" altLang="en-US" sz="1000" b="1" kern="0" dirty="0">
                  <a:solidFill>
                    <a:srgbClr val="414F5C"/>
                  </a:solidFill>
                  <a:latin typeface="+mn-ea"/>
                </a:rPr>
                <a:t>选择</a:t>
              </a:r>
              <a:endParaRPr kumimoji="0" lang="zh-CN" altLang="en-US" sz="1000" b="1" i="0" u="none" strike="noStrike" kern="0" cap="none" spc="0" normalizeH="0" baseline="0" noProof="0" dirty="0">
                <a:ln>
                  <a:noFill/>
                </a:ln>
                <a:solidFill>
                  <a:srgbClr val="414F5C"/>
                </a:solidFill>
                <a:effectLst/>
                <a:uLnTx/>
                <a:uFillTx/>
                <a:latin typeface="+mn-ea"/>
              </a:endParaRPr>
            </a:p>
          </p:txBody>
        </p:sp>
        <p:sp>
          <p:nvSpPr>
            <p:cNvPr id="217" name="TextBox 216"/>
            <p:cNvSpPr txBox="1"/>
            <p:nvPr/>
          </p:nvSpPr>
          <p:spPr>
            <a:xfrm>
              <a:off x="2682929" y="5235345"/>
              <a:ext cx="1517596" cy="923330"/>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lang="zh-CN" altLang="en-US" sz="900" b="1" kern="0" dirty="0">
                  <a:solidFill>
                    <a:schemeClr val="tx1">
                      <a:lumMod val="65000"/>
                      <a:lumOff val="35000"/>
                    </a:schemeClr>
                  </a:solidFill>
                  <a:latin typeface="Times New Roman" pitchFamily="18" charset="0"/>
                  <a:cs typeface="Times New Roman" pitchFamily="18" charset="0"/>
                </a:rPr>
                <a:t>评估体系（定性</a:t>
              </a:r>
              <a:r>
                <a:rPr lang="en-US" altLang="zh-CN" sz="900" b="1" kern="0" dirty="0">
                  <a:solidFill>
                    <a:schemeClr val="tx1">
                      <a:lumMod val="65000"/>
                      <a:lumOff val="35000"/>
                    </a:schemeClr>
                  </a:solidFill>
                  <a:latin typeface="Times New Roman" pitchFamily="18" charset="0"/>
                  <a:cs typeface="Times New Roman" pitchFamily="18" charset="0"/>
                </a:rPr>
                <a:t>+</a:t>
              </a:r>
              <a:r>
                <a:rPr lang="zh-CN" altLang="en-US" sz="900" b="1" kern="0" dirty="0">
                  <a:solidFill>
                    <a:schemeClr val="tx1">
                      <a:lumMod val="65000"/>
                      <a:lumOff val="35000"/>
                    </a:schemeClr>
                  </a:solidFill>
                  <a:latin typeface="Times New Roman" pitchFamily="18" charset="0"/>
                  <a:cs typeface="Times New Roman" pitchFamily="18" charset="0"/>
                </a:rPr>
                <a:t>定量）</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调研体系</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lvl="0">
                <a:lnSpc>
                  <a:spcPct val="150000"/>
                </a:lnSpc>
              </a:pPr>
              <a:r>
                <a:rPr lang="en-US" altLang="zh-CN" sz="900" b="1" kern="0" dirty="0">
                  <a:solidFill>
                    <a:schemeClr val="tx1">
                      <a:lumMod val="65000"/>
                      <a:lumOff val="35000"/>
                    </a:schemeClr>
                  </a:solidFill>
                  <a:latin typeface="Times New Roman" pitchFamily="18" charset="0"/>
                  <a:cs typeface="Times New Roman" pitchFamily="18" charset="0"/>
                </a:rPr>
                <a:t>-</a:t>
              </a:r>
              <a:r>
                <a:rPr lang="zh-CN" altLang="en-US" sz="900" b="1" kern="0" dirty="0">
                  <a:solidFill>
                    <a:schemeClr val="tx1">
                      <a:lumMod val="65000"/>
                      <a:lumOff val="35000"/>
                    </a:schemeClr>
                  </a:solidFill>
                  <a:latin typeface="Times New Roman" pitchFamily="18" charset="0"/>
                  <a:cs typeface="Times New Roman" pitchFamily="18" charset="0"/>
                </a:rPr>
                <a:t>入池体系</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p>
          </p:txBody>
        </p:sp>
        <p:cxnSp>
          <p:nvCxnSpPr>
            <p:cNvPr id="218" name="直接箭头连接符 217"/>
            <p:cNvCxnSpPr/>
            <p:nvPr/>
          </p:nvCxnSpPr>
          <p:spPr>
            <a:xfrm>
              <a:off x="1641259" y="2987007"/>
              <a:ext cx="0" cy="644357"/>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9" name="直接箭头连接符 218"/>
            <p:cNvCxnSpPr/>
            <p:nvPr/>
          </p:nvCxnSpPr>
          <p:spPr>
            <a:xfrm flipH="1">
              <a:off x="1641254" y="4220586"/>
              <a:ext cx="1" cy="620998"/>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0" name="矩形 219"/>
            <p:cNvSpPr/>
            <p:nvPr/>
          </p:nvSpPr>
          <p:spPr>
            <a:xfrm>
              <a:off x="4960821" y="2481600"/>
              <a:ext cx="862249" cy="1214400"/>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C7EDCC"/>
                </a:solidFill>
                <a:effectLst/>
                <a:uLnTx/>
                <a:uFillTx/>
                <a:latin typeface="Calibri"/>
                <a:ea typeface="宋体"/>
                <a:cs typeface="+mn-cs"/>
              </a:endParaRPr>
            </a:p>
          </p:txBody>
        </p:sp>
        <p:sp>
          <p:nvSpPr>
            <p:cNvPr id="221" name="TextBox 220"/>
            <p:cNvSpPr txBox="1"/>
            <p:nvPr/>
          </p:nvSpPr>
          <p:spPr>
            <a:xfrm>
              <a:off x="5051068" y="2532317"/>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资产</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1</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2" name="TextBox 221"/>
            <p:cNvSpPr txBox="1"/>
            <p:nvPr/>
          </p:nvSpPr>
          <p:spPr>
            <a:xfrm>
              <a:off x="5051068" y="2813958"/>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资产</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2</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3" name="TextBox 222"/>
            <p:cNvSpPr txBox="1"/>
            <p:nvPr/>
          </p:nvSpPr>
          <p:spPr>
            <a:xfrm>
              <a:off x="5051068" y="3102510"/>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资产</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3</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4" name="TextBox 223"/>
            <p:cNvSpPr txBox="1"/>
            <p:nvPr/>
          </p:nvSpPr>
          <p:spPr>
            <a:xfrm>
              <a:off x="5051068" y="3385645"/>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000" b="1" kern="0" dirty="0">
                  <a:solidFill>
                    <a:srgbClr val="414F5C"/>
                  </a:solidFill>
                  <a:latin typeface="Times New Roman" pitchFamily="18" charset="0"/>
                  <a:cs typeface="Times New Roman" pitchFamily="18" charset="0"/>
                </a:rPr>
                <a:t>……</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5" name="矩形 224"/>
            <p:cNvSpPr/>
            <p:nvPr/>
          </p:nvSpPr>
          <p:spPr>
            <a:xfrm>
              <a:off x="4960821" y="3708737"/>
              <a:ext cx="862249" cy="1214400"/>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C7EDCC"/>
                </a:solidFill>
                <a:effectLst/>
                <a:uLnTx/>
                <a:uFillTx/>
                <a:latin typeface="Calibri"/>
                <a:ea typeface="宋体"/>
                <a:cs typeface="+mn-cs"/>
              </a:endParaRPr>
            </a:p>
          </p:txBody>
        </p:sp>
        <p:sp>
          <p:nvSpPr>
            <p:cNvPr id="226" name="TextBox 225"/>
            <p:cNvSpPr txBox="1"/>
            <p:nvPr/>
          </p:nvSpPr>
          <p:spPr>
            <a:xfrm>
              <a:off x="5051068" y="3759454"/>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策略</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1</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7" name="TextBox 226"/>
            <p:cNvSpPr txBox="1"/>
            <p:nvPr/>
          </p:nvSpPr>
          <p:spPr>
            <a:xfrm>
              <a:off x="5051068" y="4041095"/>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策略</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2</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8" name="TextBox 227"/>
            <p:cNvSpPr txBox="1"/>
            <p:nvPr/>
          </p:nvSpPr>
          <p:spPr>
            <a:xfrm>
              <a:off x="5051068" y="4329647"/>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策略</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3</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29" name="TextBox 228"/>
            <p:cNvSpPr txBox="1"/>
            <p:nvPr/>
          </p:nvSpPr>
          <p:spPr>
            <a:xfrm>
              <a:off x="5051068" y="4612782"/>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000" b="1" kern="0" dirty="0">
                  <a:solidFill>
                    <a:srgbClr val="414F5C"/>
                  </a:solidFill>
                  <a:latin typeface="Times New Roman" pitchFamily="18" charset="0"/>
                  <a:cs typeface="Times New Roman" pitchFamily="18" charset="0"/>
                </a:rPr>
                <a:t>……</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30" name="矩形 229"/>
            <p:cNvSpPr/>
            <p:nvPr/>
          </p:nvSpPr>
          <p:spPr>
            <a:xfrm>
              <a:off x="4960821" y="4935081"/>
              <a:ext cx="862249" cy="1214400"/>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C7EDCC"/>
                </a:solidFill>
                <a:effectLst/>
                <a:uLnTx/>
                <a:uFillTx/>
                <a:latin typeface="Calibri"/>
                <a:ea typeface="宋体"/>
                <a:cs typeface="+mn-cs"/>
              </a:endParaRPr>
            </a:p>
          </p:txBody>
        </p:sp>
        <p:sp>
          <p:nvSpPr>
            <p:cNvPr id="231" name="TextBox 230"/>
            <p:cNvSpPr txBox="1"/>
            <p:nvPr/>
          </p:nvSpPr>
          <p:spPr>
            <a:xfrm>
              <a:off x="5051068" y="4985798"/>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管理人</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1</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32" name="TextBox 231"/>
            <p:cNvSpPr txBox="1"/>
            <p:nvPr/>
          </p:nvSpPr>
          <p:spPr>
            <a:xfrm>
              <a:off x="5051068" y="5267439"/>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管理人</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2</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33" name="TextBox 232"/>
            <p:cNvSpPr txBox="1"/>
            <p:nvPr/>
          </p:nvSpPr>
          <p:spPr>
            <a:xfrm>
              <a:off x="5051068" y="5555991"/>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管理人</a:t>
              </a:r>
              <a:r>
                <a:rPr kumimoji="0" lang="en-US" altLang="zh-CN"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rPr>
                <a:t>3</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sp>
          <p:nvSpPr>
            <p:cNvPr id="234" name="TextBox 233"/>
            <p:cNvSpPr txBox="1"/>
            <p:nvPr/>
          </p:nvSpPr>
          <p:spPr>
            <a:xfrm>
              <a:off x="5051068" y="5839126"/>
              <a:ext cx="646496"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000" b="1" kern="0" dirty="0">
                  <a:solidFill>
                    <a:srgbClr val="414F5C"/>
                  </a:solidFill>
                  <a:latin typeface="Times New Roman" pitchFamily="18" charset="0"/>
                  <a:cs typeface="Times New Roman" pitchFamily="18" charset="0"/>
                </a:rPr>
                <a:t>……</a:t>
              </a:r>
              <a:endParaRPr kumimoji="0" lang="zh-CN" altLang="en-US" sz="1000" b="1" i="0" u="none" strike="noStrike" kern="0" cap="none" spc="0" normalizeH="0" baseline="0" noProof="0" dirty="0">
                <a:ln>
                  <a:noFill/>
                </a:ln>
                <a:solidFill>
                  <a:srgbClr val="414F5C"/>
                </a:solidFill>
                <a:effectLst/>
                <a:uLnTx/>
                <a:uFillTx/>
                <a:latin typeface="Times New Roman" pitchFamily="18" charset="0"/>
                <a:cs typeface="Times New Roman" pitchFamily="18" charset="0"/>
              </a:endParaRPr>
            </a:p>
          </p:txBody>
        </p:sp>
        <p:cxnSp>
          <p:nvCxnSpPr>
            <p:cNvPr id="235" name="直接箭头连接符 234"/>
            <p:cNvCxnSpPr>
              <a:stCxn id="203" idx="3"/>
              <a:endCxn id="220" idx="1"/>
            </p:cNvCxnSpPr>
            <p:nvPr/>
          </p:nvCxnSpPr>
          <p:spPr>
            <a:xfrm>
              <a:off x="4747306" y="3083571"/>
              <a:ext cx="213515" cy="5229"/>
            </a:xfrm>
            <a:prstGeom prst="straightConnector1">
              <a:avLst/>
            </a:prstGeom>
            <a:ln w="190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6" name="直接箭头连接符 235"/>
            <p:cNvCxnSpPr>
              <a:stCxn id="210" idx="3"/>
              <a:endCxn id="225" idx="1"/>
            </p:cNvCxnSpPr>
            <p:nvPr/>
          </p:nvCxnSpPr>
          <p:spPr>
            <a:xfrm>
              <a:off x="4747306" y="4311736"/>
              <a:ext cx="213515" cy="4201"/>
            </a:xfrm>
            <a:prstGeom prst="straightConnector1">
              <a:avLst/>
            </a:prstGeom>
            <a:ln w="190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214" idx="3"/>
              <a:endCxn id="230" idx="1"/>
            </p:cNvCxnSpPr>
            <p:nvPr/>
          </p:nvCxnSpPr>
          <p:spPr>
            <a:xfrm>
              <a:off x="4747301" y="5539936"/>
              <a:ext cx="213520" cy="2345"/>
            </a:xfrm>
            <a:prstGeom prst="straightConnector1">
              <a:avLst/>
            </a:prstGeom>
            <a:ln w="190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8" name="肘形连接符 237"/>
            <p:cNvCxnSpPr>
              <a:stCxn id="220" idx="3"/>
              <a:endCxn id="246" idx="1"/>
            </p:cNvCxnSpPr>
            <p:nvPr/>
          </p:nvCxnSpPr>
          <p:spPr>
            <a:xfrm>
              <a:off x="5823070" y="3088800"/>
              <a:ext cx="598062" cy="1224992"/>
            </a:xfrm>
            <a:prstGeom prst="bentConnector3">
              <a:avLst>
                <a:gd name="adj1" fmla="val 41094"/>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9" name="肘形连接符 238"/>
            <p:cNvCxnSpPr>
              <a:stCxn id="225" idx="3"/>
              <a:endCxn id="246" idx="1"/>
            </p:cNvCxnSpPr>
            <p:nvPr/>
          </p:nvCxnSpPr>
          <p:spPr>
            <a:xfrm flipV="1">
              <a:off x="5823070" y="4313792"/>
              <a:ext cx="598062" cy="2145"/>
            </a:xfrm>
            <a:prstGeom prst="bentConnector3">
              <a:avLst>
                <a:gd name="adj1" fmla="val 50000"/>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0" name="肘形连接符 239"/>
            <p:cNvCxnSpPr>
              <a:stCxn id="230" idx="3"/>
              <a:endCxn id="246" idx="1"/>
            </p:cNvCxnSpPr>
            <p:nvPr/>
          </p:nvCxnSpPr>
          <p:spPr>
            <a:xfrm flipV="1">
              <a:off x="5823070" y="4313792"/>
              <a:ext cx="598062" cy="1228489"/>
            </a:xfrm>
            <a:prstGeom prst="bentConnector3">
              <a:avLst>
                <a:gd name="adj1" fmla="val 41782"/>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41" name="组合 143"/>
            <p:cNvGrpSpPr/>
            <p:nvPr/>
          </p:nvGrpSpPr>
          <p:grpSpPr>
            <a:xfrm>
              <a:off x="8794832" y="4115792"/>
              <a:ext cx="2009687" cy="1572989"/>
              <a:chOff x="8386444" y="3840574"/>
              <a:chExt cx="2009687" cy="1572989"/>
            </a:xfrm>
          </p:grpSpPr>
          <p:sp>
            <p:nvSpPr>
              <p:cNvPr id="250" name="矩形 249"/>
              <p:cNvSpPr/>
              <p:nvPr/>
            </p:nvSpPr>
            <p:spPr>
              <a:xfrm>
                <a:off x="8386892" y="4223181"/>
                <a:ext cx="2007417" cy="1190382"/>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C7EDCC"/>
                  </a:solidFill>
                  <a:effectLst/>
                  <a:uLnTx/>
                  <a:uFillTx/>
                  <a:latin typeface="Calibri"/>
                  <a:ea typeface="宋体"/>
                  <a:cs typeface="+mn-cs"/>
                </a:endParaRPr>
              </a:p>
            </p:txBody>
          </p:sp>
          <p:sp>
            <p:nvSpPr>
              <p:cNvPr id="251" name="圆角矩形 250"/>
              <p:cNvSpPr/>
              <p:nvPr/>
            </p:nvSpPr>
            <p:spPr>
              <a:xfrm>
                <a:off x="8386444" y="3840574"/>
                <a:ext cx="2009687" cy="396000"/>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buClrTx/>
                  <a:buSzTx/>
                  <a:buFontTx/>
                  <a:buNone/>
                  <a:tabLst/>
                  <a:defRPr/>
                </a:pPr>
                <a:r>
                  <a:rPr kumimoji="0" lang="zh-CN" altLang="en-US" sz="1400" b="0" i="0" u="none" strike="noStrike" kern="0" cap="none" spc="0" normalizeH="0" baseline="0" noProof="0" dirty="0">
                    <a:ln>
                      <a:noFill/>
                    </a:ln>
                    <a:solidFill>
                      <a:srgbClr val="FBFEE2"/>
                    </a:solidFill>
                    <a:effectLst/>
                    <a:uLnTx/>
                    <a:uFillTx/>
                    <a:latin typeface="+mn-ea"/>
                    <a:cs typeface="+mn-cs"/>
                  </a:rPr>
                  <a:t>配置比例</a:t>
                </a:r>
              </a:p>
            </p:txBody>
          </p:sp>
          <p:sp>
            <p:nvSpPr>
              <p:cNvPr id="252" name="TextBox 251"/>
              <p:cNvSpPr txBox="1"/>
              <p:nvPr/>
            </p:nvSpPr>
            <p:spPr>
              <a:xfrm>
                <a:off x="8879128" y="4312363"/>
                <a:ext cx="1006622"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b="1" kern="0" dirty="0">
                    <a:solidFill>
                      <a:srgbClr val="414F5C"/>
                    </a:solidFill>
                    <a:latin typeface="+mn-ea"/>
                  </a:rPr>
                  <a:t>宏观：资产</a:t>
                </a:r>
                <a:endParaRPr kumimoji="0" lang="zh-CN" altLang="en-US" sz="1000" b="1" i="0" u="none" strike="noStrike" kern="0" cap="none" spc="0" normalizeH="0" baseline="0" noProof="0" dirty="0">
                  <a:ln>
                    <a:noFill/>
                  </a:ln>
                  <a:solidFill>
                    <a:srgbClr val="414F5C"/>
                  </a:solidFill>
                  <a:effectLst/>
                  <a:uLnTx/>
                  <a:uFillTx/>
                  <a:latin typeface="+mn-ea"/>
                </a:endParaRPr>
              </a:p>
            </p:txBody>
          </p:sp>
          <p:sp>
            <p:nvSpPr>
              <p:cNvPr id="253" name="TextBox 252"/>
              <p:cNvSpPr txBox="1"/>
              <p:nvPr/>
            </p:nvSpPr>
            <p:spPr>
              <a:xfrm>
                <a:off x="8879921" y="4660024"/>
                <a:ext cx="1006622"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b="1" kern="0" dirty="0">
                    <a:solidFill>
                      <a:srgbClr val="414F5C"/>
                    </a:solidFill>
                    <a:latin typeface="+mn-ea"/>
                  </a:rPr>
                  <a:t>中观：策略</a:t>
                </a:r>
                <a:endParaRPr kumimoji="0" lang="zh-CN" altLang="en-US" sz="1000" b="1" i="0" u="none" strike="noStrike" kern="0" cap="none" spc="0" normalizeH="0" baseline="0" noProof="0" dirty="0">
                  <a:ln>
                    <a:noFill/>
                  </a:ln>
                  <a:solidFill>
                    <a:srgbClr val="414F5C"/>
                  </a:solidFill>
                  <a:effectLst/>
                  <a:uLnTx/>
                  <a:uFillTx/>
                  <a:latin typeface="+mn-ea"/>
                </a:endParaRPr>
              </a:p>
            </p:txBody>
          </p:sp>
          <p:sp>
            <p:nvSpPr>
              <p:cNvPr id="254" name="TextBox 253"/>
              <p:cNvSpPr txBox="1"/>
              <p:nvPr/>
            </p:nvSpPr>
            <p:spPr>
              <a:xfrm>
                <a:off x="8877540" y="5002924"/>
                <a:ext cx="1006622"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b="1" kern="0" dirty="0">
                    <a:solidFill>
                      <a:srgbClr val="414F5C"/>
                    </a:solidFill>
                    <a:latin typeface="+mn-ea"/>
                  </a:rPr>
                  <a:t>微观：管理人</a:t>
                </a:r>
                <a:endParaRPr kumimoji="0" lang="zh-CN" altLang="en-US" sz="1000" b="1" i="0" u="none" strike="noStrike" kern="0" cap="none" spc="0" normalizeH="0" baseline="0" noProof="0" dirty="0">
                  <a:ln>
                    <a:noFill/>
                  </a:ln>
                  <a:solidFill>
                    <a:srgbClr val="414F5C"/>
                  </a:solidFill>
                  <a:effectLst/>
                  <a:uLnTx/>
                  <a:uFillTx/>
                  <a:latin typeface="+mn-ea"/>
                </a:endParaRPr>
              </a:p>
            </p:txBody>
          </p:sp>
        </p:grpSp>
        <p:grpSp>
          <p:nvGrpSpPr>
            <p:cNvPr id="242" name="组合 144"/>
            <p:cNvGrpSpPr/>
            <p:nvPr/>
          </p:nvGrpSpPr>
          <p:grpSpPr>
            <a:xfrm>
              <a:off x="6421132" y="4115792"/>
              <a:ext cx="2373700" cy="1584543"/>
              <a:chOff x="6012744" y="3840574"/>
              <a:chExt cx="2373700" cy="1584543"/>
            </a:xfrm>
          </p:grpSpPr>
          <p:sp>
            <p:nvSpPr>
              <p:cNvPr id="243" name="矩形 242"/>
              <p:cNvSpPr/>
              <p:nvPr/>
            </p:nvSpPr>
            <p:spPr>
              <a:xfrm>
                <a:off x="6013192" y="4223181"/>
                <a:ext cx="2007417" cy="1190382"/>
              </a:xfrm>
              <a:prstGeom prst="rect">
                <a:avLst/>
              </a:prstGeom>
              <a:solidFill>
                <a:srgbClr val="5B9BD5">
                  <a:lumMod val="40000"/>
                  <a:lumOff val="60000"/>
                  <a:alpha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C7EDCC"/>
                  </a:solidFill>
                  <a:effectLst/>
                  <a:uLnTx/>
                  <a:uFillTx/>
                  <a:latin typeface="Calibri"/>
                  <a:ea typeface="宋体"/>
                  <a:cs typeface="+mn-cs"/>
                </a:endParaRPr>
              </a:p>
            </p:txBody>
          </p:sp>
          <p:sp>
            <p:nvSpPr>
              <p:cNvPr id="244" name="TextBox 243"/>
              <p:cNvSpPr txBox="1"/>
              <p:nvPr/>
            </p:nvSpPr>
            <p:spPr>
              <a:xfrm>
                <a:off x="7048567" y="4285354"/>
                <a:ext cx="756000"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b="1" kern="0" dirty="0">
                    <a:solidFill>
                      <a:srgbClr val="414F5C"/>
                    </a:solidFill>
                    <a:latin typeface="+mn-ea"/>
                  </a:rPr>
                  <a:t>约束条件</a:t>
                </a:r>
                <a:endParaRPr kumimoji="0" lang="zh-CN" altLang="en-US" sz="1000" b="1" i="0" u="none" strike="noStrike" kern="0" cap="none" spc="0" normalizeH="0" baseline="0" noProof="0" dirty="0">
                  <a:ln>
                    <a:noFill/>
                  </a:ln>
                  <a:solidFill>
                    <a:srgbClr val="414F5C"/>
                  </a:solidFill>
                  <a:effectLst/>
                  <a:uLnTx/>
                  <a:uFillTx/>
                  <a:latin typeface="+mn-ea"/>
                </a:endParaRPr>
              </a:p>
            </p:txBody>
          </p:sp>
          <p:sp>
            <p:nvSpPr>
              <p:cNvPr id="245" name="TextBox 244"/>
              <p:cNvSpPr txBox="1"/>
              <p:nvPr/>
            </p:nvSpPr>
            <p:spPr>
              <a:xfrm>
                <a:off x="6951341" y="4501787"/>
                <a:ext cx="1297465" cy="923330"/>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规模限制</a:t>
                </a:r>
                <a:endParaRPr lang="en-US" altLang="zh-CN" sz="900" b="1" kern="0" dirty="0">
                  <a:solidFill>
                    <a:schemeClr val="tx1">
                      <a:lumMod val="65000"/>
                      <a:lumOff val="35000"/>
                    </a:schemeClr>
                  </a:solidFill>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lang="zh-CN" altLang="en-US" sz="900" b="1" kern="0" dirty="0">
                    <a:solidFill>
                      <a:schemeClr val="tx1">
                        <a:lumMod val="65000"/>
                        <a:lumOff val="35000"/>
                      </a:schemeClr>
                    </a:solidFill>
                    <a:latin typeface="Times New Roman" pitchFamily="18" charset="0"/>
                    <a:cs typeface="Times New Roman" pitchFamily="18" charset="0"/>
                  </a:rPr>
                  <a:t>分散效应</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流动性要求</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p>
            </p:txBody>
          </p:sp>
          <p:sp>
            <p:nvSpPr>
              <p:cNvPr id="246" name="圆角矩形 245"/>
              <p:cNvSpPr/>
              <p:nvPr/>
            </p:nvSpPr>
            <p:spPr>
              <a:xfrm>
                <a:off x="6012744" y="3840574"/>
                <a:ext cx="2009687" cy="396000"/>
              </a:xfrm>
              <a:prstGeom prst="roundRect">
                <a:avLst>
                  <a:gd name="adj" fmla="val 0"/>
                </a:avLst>
              </a:prstGeom>
              <a:solidFill>
                <a:srgbClr val="5B9BD5">
                  <a:lumMod val="75000"/>
                </a:srgbClr>
              </a:solidFill>
              <a:ln w="25400" cap="flat" cmpd="sng" algn="ctr">
                <a:noFill/>
                <a:prstDash val="solid"/>
              </a:ln>
              <a:effectLst/>
            </p:spPr>
            <p:txBody>
              <a:bodyPr rtlCol="0" anchor="ctr"/>
              <a:lstStyle/>
              <a:p>
                <a:pPr marL="0" marR="0" lvl="0" indent="0" algn="ctr" defTabSz="1624940" eaLnBrk="1" fontAlgn="auto" latinLnBrk="0" hangingPunct="1">
                  <a:lnSpc>
                    <a:spcPct val="100000"/>
                  </a:lnSpc>
                  <a:spcBef>
                    <a:spcPts val="0"/>
                  </a:spcBef>
                  <a:buClrTx/>
                  <a:buSzTx/>
                  <a:buFontTx/>
                  <a:buNone/>
                  <a:tabLst/>
                  <a:defRPr/>
                </a:pPr>
                <a:r>
                  <a:rPr kumimoji="0" lang="zh-CN" altLang="en-US" sz="1400" b="0" i="0" u="none" strike="noStrike" kern="0" cap="none" spc="0" normalizeH="0" baseline="0" noProof="0" dirty="0">
                    <a:ln>
                      <a:noFill/>
                    </a:ln>
                    <a:solidFill>
                      <a:srgbClr val="FBFEE2"/>
                    </a:solidFill>
                    <a:effectLst/>
                    <a:uLnTx/>
                    <a:uFillTx/>
                    <a:latin typeface="+mn-ea"/>
                    <a:cs typeface="+mn-cs"/>
                  </a:rPr>
                  <a:t>优化算法</a:t>
                </a:r>
              </a:p>
            </p:txBody>
          </p:sp>
          <p:sp>
            <p:nvSpPr>
              <p:cNvPr id="247" name="TextBox 246"/>
              <p:cNvSpPr txBox="1"/>
              <p:nvPr/>
            </p:nvSpPr>
            <p:spPr>
              <a:xfrm>
                <a:off x="6187928" y="4285374"/>
                <a:ext cx="756000" cy="246221"/>
              </a:xfrm>
              <a:prstGeom prst="rect">
                <a:avLst/>
              </a:prstGeom>
              <a:noFill/>
              <a:ln>
                <a:solidFill>
                  <a:schemeClr val="tx2">
                    <a:lumMod val="60000"/>
                    <a:lumOff val="40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b="1" kern="0" dirty="0">
                    <a:solidFill>
                      <a:srgbClr val="414F5C"/>
                    </a:solidFill>
                    <a:latin typeface="+mn-ea"/>
                  </a:rPr>
                  <a:t>目标</a:t>
                </a:r>
                <a:endParaRPr kumimoji="0" lang="zh-CN" altLang="en-US" sz="1000" b="1" i="0" u="none" strike="noStrike" kern="0" cap="none" spc="0" normalizeH="0" baseline="0" noProof="0" dirty="0">
                  <a:ln>
                    <a:noFill/>
                  </a:ln>
                  <a:solidFill>
                    <a:srgbClr val="414F5C"/>
                  </a:solidFill>
                  <a:effectLst/>
                  <a:uLnTx/>
                  <a:uFillTx/>
                  <a:latin typeface="+mn-ea"/>
                </a:endParaRPr>
              </a:p>
            </p:txBody>
          </p:sp>
          <p:sp>
            <p:nvSpPr>
              <p:cNvPr id="248" name="TextBox 247"/>
              <p:cNvSpPr txBox="1"/>
              <p:nvPr/>
            </p:nvSpPr>
            <p:spPr>
              <a:xfrm>
                <a:off x="6090703" y="4501807"/>
                <a:ext cx="746565" cy="715581"/>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收益</a:t>
                </a:r>
                <a:endParaRPr lang="en-US" altLang="zh-CN" sz="900" b="1" kern="0" dirty="0">
                  <a:solidFill>
                    <a:schemeClr val="tx1">
                      <a:lumMod val="65000"/>
                      <a:lumOff val="35000"/>
                    </a:schemeClr>
                  </a:solidFill>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r>
                  <a:rPr kumimoji="0" lang="zh-CN" altLang="en-US"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风险</a:t>
                </a:r>
                <a:endPar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tabLst/>
                  <a:defRPr/>
                </a:pPr>
                <a:r>
                  <a:rPr kumimoji="0" lang="en-US" altLang="zh-CN" sz="900" b="1" i="0" u="none" strike="noStrike" kern="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rPr>
                  <a:t>-……</a:t>
                </a:r>
              </a:p>
            </p:txBody>
          </p:sp>
          <p:cxnSp>
            <p:nvCxnSpPr>
              <p:cNvPr id="249" name="直接箭头连接符 248"/>
              <p:cNvCxnSpPr>
                <a:stCxn id="246" idx="3"/>
                <a:endCxn id="251" idx="1"/>
              </p:cNvCxnSpPr>
              <p:nvPr/>
            </p:nvCxnSpPr>
            <p:spPr>
              <a:xfrm>
                <a:off x="8022431" y="4038574"/>
                <a:ext cx="364013" cy="1588"/>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096720" y="2133586"/>
            <a:ext cx="5295899" cy="4310062"/>
            <a:chOff x="3297297" y="1543036"/>
            <a:chExt cx="5295899" cy="4310062"/>
          </a:xfrm>
        </p:grpSpPr>
        <p:grpSp>
          <p:nvGrpSpPr>
            <p:cNvPr id="3" name="Group 4"/>
            <p:cNvGrpSpPr>
              <a:grpSpLocks/>
            </p:cNvGrpSpPr>
            <p:nvPr/>
          </p:nvGrpSpPr>
          <p:grpSpPr bwMode="auto">
            <a:xfrm>
              <a:off x="3297297" y="1543036"/>
              <a:ext cx="5295899" cy="4310062"/>
              <a:chOff x="1177" y="1296"/>
              <a:chExt cx="3336" cy="2715"/>
            </a:xfrm>
          </p:grpSpPr>
          <p:sp>
            <p:nvSpPr>
              <p:cNvPr id="5" name="Freeform 5"/>
              <p:cNvSpPr>
                <a:spLocks/>
              </p:cNvSpPr>
              <p:nvPr/>
            </p:nvSpPr>
            <p:spPr bwMode="gray">
              <a:xfrm rot="-794496">
                <a:off x="2989" y="1859"/>
                <a:ext cx="725" cy="2089"/>
              </a:xfrm>
              <a:custGeom>
                <a:avLst/>
                <a:gdLst/>
                <a:ahLst/>
                <a:cxnLst>
                  <a:cxn ang="0">
                    <a:pos x="0" y="0"/>
                  </a:cxn>
                  <a:cxn ang="0">
                    <a:pos x="48" y="14"/>
                  </a:cxn>
                  <a:cxn ang="0">
                    <a:pos x="98" y="32"/>
                  </a:cxn>
                  <a:cxn ang="0">
                    <a:pos x="147" y="54"/>
                  </a:cxn>
                  <a:cxn ang="0">
                    <a:pos x="195" y="81"/>
                  </a:cxn>
                  <a:cxn ang="0">
                    <a:pos x="242" y="111"/>
                  </a:cxn>
                  <a:cxn ang="0">
                    <a:pos x="288" y="147"/>
                  </a:cxn>
                  <a:cxn ang="0">
                    <a:pos x="333" y="185"/>
                  </a:cxn>
                  <a:cxn ang="0">
                    <a:pos x="377" y="228"/>
                  </a:cxn>
                  <a:cxn ang="0">
                    <a:pos x="418" y="275"/>
                  </a:cxn>
                  <a:cxn ang="0">
                    <a:pos x="457" y="325"/>
                  </a:cxn>
                  <a:cxn ang="0">
                    <a:pos x="493" y="379"/>
                  </a:cxn>
                  <a:cxn ang="0">
                    <a:pos x="526" y="437"/>
                  </a:cxn>
                  <a:cxn ang="0">
                    <a:pos x="555" y="497"/>
                  </a:cxn>
                  <a:cxn ang="0">
                    <a:pos x="582" y="562"/>
                  </a:cxn>
                  <a:cxn ang="0">
                    <a:pos x="604" y="630"/>
                  </a:cxn>
                  <a:cxn ang="0">
                    <a:pos x="621" y="700"/>
                  </a:cxn>
                  <a:cxn ang="0">
                    <a:pos x="634" y="774"/>
                  </a:cxn>
                  <a:cxn ang="0">
                    <a:pos x="642" y="851"/>
                  </a:cxn>
                  <a:cxn ang="0">
                    <a:pos x="646" y="930"/>
                  </a:cxn>
                  <a:cxn ang="0">
                    <a:pos x="643" y="1011"/>
                  </a:cxn>
                  <a:cxn ang="0">
                    <a:pos x="636" y="1086"/>
                  </a:cxn>
                  <a:cxn ang="0">
                    <a:pos x="623" y="1160"/>
                  </a:cxn>
                  <a:cxn ang="0">
                    <a:pos x="607" y="1230"/>
                  </a:cxn>
                  <a:cxn ang="0">
                    <a:pos x="585" y="1297"/>
                  </a:cxn>
                  <a:cxn ang="0">
                    <a:pos x="561" y="1361"/>
                  </a:cxn>
                  <a:cxn ang="0">
                    <a:pos x="533" y="1421"/>
                  </a:cxn>
                  <a:cxn ang="0">
                    <a:pos x="500" y="1478"/>
                  </a:cxn>
                  <a:cxn ang="0">
                    <a:pos x="466" y="1532"/>
                  </a:cxn>
                  <a:cxn ang="0">
                    <a:pos x="428" y="1582"/>
                  </a:cxn>
                  <a:cxn ang="0">
                    <a:pos x="388" y="1627"/>
                  </a:cxn>
                  <a:cxn ang="0">
                    <a:pos x="345" y="1670"/>
                  </a:cxn>
                  <a:cxn ang="0">
                    <a:pos x="301" y="1709"/>
                  </a:cxn>
                  <a:cxn ang="0">
                    <a:pos x="254" y="1744"/>
                  </a:cxn>
                  <a:cxn ang="0">
                    <a:pos x="205" y="1776"/>
                  </a:cxn>
                  <a:cxn ang="0">
                    <a:pos x="156" y="1803"/>
                  </a:cxn>
                  <a:cxn ang="0">
                    <a:pos x="104" y="1826"/>
                  </a:cxn>
                  <a:cxn ang="0">
                    <a:pos x="53" y="1846"/>
                  </a:cxn>
                  <a:cxn ang="0">
                    <a:pos x="0" y="1861"/>
                  </a:cxn>
                  <a:cxn ang="0">
                    <a:pos x="0" y="0"/>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tx1">
                      <a:gamma/>
                      <a:tint val="0"/>
                      <a:invGamma/>
                    </a:schemeClr>
                  </a:gs>
                  <a:gs pos="100000">
                    <a:schemeClr val="tx1"/>
                  </a:gs>
                </a:gsLst>
                <a:lin ang="0" scaled="1"/>
              </a:gradFill>
              <a:ln w="6350">
                <a:noFill/>
                <a:prstDash val="solid"/>
                <a:round/>
                <a:headEnd/>
                <a:tailEnd/>
              </a:ln>
            </p:spPr>
            <p:txBody>
              <a:bodyPr/>
              <a:lstStyle/>
              <a:p>
                <a:pPr>
                  <a:defRPr/>
                </a:pPr>
                <a:endParaRPr lang="zh-CN" altLang="en-US">
                  <a:ea typeface="宋体" pitchFamily="2" charset="-122"/>
                </a:endParaRPr>
              </a:p>
            </p:txBody>
          </p:sp>
          <p:sp>
            <p:nvSpPr>
              <p:cNvPr id="6" name="Freeform 6"/>
              <p:cNvSpPr>
                <a:spLocks/>
              </p:cNvSpPr>
              <p:nvPr/>
            </p:nvSpPr>
            <p:spPr bwMode="gray">
              <a:xfrm rot="5461794">
                <a:off x="1859" y="1577"/>
                <a:ext cx="725" cy="2089"/>
              </a:xfrm>
              <a:custGeom>
                <a:avLst/>
                <a:gdLst>
                  <a:gd name="T0" fmla="*/ 0 w 646"/>
                  <a:gd name="T1" fmla="*/ 0 h 1861"/>
                  <a:gd name="T2" fmla="*/ 95 w 646"/>
                  <a:gd name="T3" fmla="*/ 28 h 1861"/>
                  <a:gd name="T4" fmla="*/ 195 w 646"/>
                  <a:gd name="T5" fmla="*/ 64 h 1861"/>
                  <a:gd name="T6" fmla="*/ 293 w 646"/>
                  <a:gd name="T7" fmla="*/ 107 h 1861"/>
                  <a:gd name="T8" fmla="*/ 391 w 646"/>
                  <a:gd name="T9" fmla="*/ 162 h 1861"/>
                  <a:gd name="T10" fmla="*/ 484 w 646"/>
                  <a:gd name="T11" fmla="*/ 222 h 1861"/>
                  <a:gd name="T12" fmla="*/ 576 w 646"/>
                  <a:gd name="T13" fmla="*/ 294 h 1861"/>
                  <a:gd name="T14" fmla="*/ 667 w 646"/>
                  <a:gd name="T15" fmla="*/ 370 h 1861"/>
                  <a:gd name="T16" fmla="*/ 753 w 646"/>
                  <a:gd name="T17" fmla="*/ 455 h 1861"/>
                  <a:gd name="T18" fmla="*/ 834 w 646"/>
                  <a:gd name="T19" fmla="*/ 552 h 1861"/>
                  <a:gd name="T20" fmla="*/ 914 w 646"/>
                  <a:gd name="T21" fmla="*/ 650 h 1861"/>
                  <a:gd name="T22" fmla="*/ 985 w 646"/>
                  <a:gd name="T23" fmla="*/ 758 h 1861"/>
                  <a:gd name="T24" fmla="*/ 1050 w 646"/>
                  <a:gd name="T25" fmla="*/ 876 h 1861"/>
                  <a:gd name="T26" fmla="*/ 1109 w 646"/>
                  <a:gd name="T27" fmla="*/ 995 h 1861"/>
                  <a:gd name="T28" fmla="*/ 1164 w 646"/>
                  <a:gd name="T29" fmla="*/ 1124 h 1861"/>
                  <a:gd name="T30" fmla="*/ 1206 w 646"/>
                  <a:gd name="T31" fmla="*/ 1261 h 1861"/>
                  <a:gd name="T32" fmla="*/ 1240 w 646"/>
                  <a:gd name="T33" fmla="*/ 1400 h 1861"/>
                  <a:gd name="T34" fmla="*/ 1268 w 646"/>
                  <a:gd name="T35" fmla="*/ 1547 h 1861"/>
                  <a:gd name="T36" fmla="*/ 1284 w 646"/>
                  <a:gd name="T37" fmla="*/ 1701 h 1861"/>
                  <a:gd name="T38" fmla="*/ 1292 w 646"/>
                  <a:gd name="T39" fmla="*/ 1861 h 1861"/>
                  <a:gd name="T40" fmla="*/ 1285 w 646"/>
                  <a:gd name="T41" fmla="*/ 2023 h 1861"/>
                  <a:gd name="T42" fmla="*/ 1270 w 646"/>
                  <a:gd name="T43" fmla="*/ 2172 h 1861"/>
                  <a:gd name="T44" fmla="*/ 1245 w 646"/>
                  <a:gd name="T45" fmla="*/ 2321 h 1861"/>
                  <a:gd name="T46" fmla="*/ 1212 w 646"/>
                  <a:gd name="T47" fmla="*/ 2461 h 1861"/>
                  <a:gd name="T48" fmla="*/ 1168 w 646"/>
                  <a:gd name="T49" fmla="*/ 2594 h 1861"/>
                  <a:gd name="T50" fmla="*/ 1121 w 646"/>
                  <a:gd name="T51" fmla="*/ 2723 h 1861"/>
                  <a:gd name="T52" fmla="*/ 1064 w 646"/>
                  <a:gd name="T53" fmla="*/ 2841 h 1861"/>
                  <a:gd name="T54" fmla="*/ 999 w 646"/>
                  <a:gd name="T55" fmla="*/ 2956 h 1861"/>
                  <a:gd name="T56" fmla="*/ 932 w 646"/>
                  <a:gd name="T57" fmla="*/ 3067 h 1861"/>
                  <a:gd name="T58" fmla="*/ 855 w 646"/>
                  <a:gd name="T59" fmla="*/ 3165 h 1861"/>
                  <a:gd name="T60" fmla="*/ 774 w 646"/>
                  <a:gd name="T61" fmla="*/ 3254 h 1861"/>
                  <a:gd name="T62" fmla="*/ 689 w 646"/>
                  <a:gd name="T63" fmla="*/ 3343 h 1861"/>
                  <a:gd name="T64" fmla="*/ 600 w 646"/>
                  <a:gd name="T65" fmla="*/ 3418 h 1861"/>
                  <a:gd name="T66" fmla="*/ 507 w 646"/>
                  <a:gd name="T67" fmla="*/ 3489 h 1861"/>
                  <a:gd name="T68" fmla="*/ 410 w 646"/>
                  <a:gd name="T69" fmla="*/ 3553 h 1861"/>
                  <a:gd name="T70" fmla="*/ 311 w 646"/>
                  <a:gd name="T71" fmla="*/ 3607 h 1861"/>
                  <a:gd name="T72" fmla="*/ 208 w 646"/>
                  <a:gd name="T73" fmla="*/ 3653 h 1861"/>
                  <a:gd name="T74" fmla="*/ 104 w 646"/>
                  <a:gd name="T75" fmla="*/ 3693 h 1861"/>
                  <a:gd name="T76" fmla="*/ 0 w 646"/>
                  <a:gd name="T77" fmla="*/ 3722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9BDEFF"/>
                  </a:gs>
                </a:gsLst>
                <a:lin ang="0" scaled="1"/>
              </a:gradFill>
              <a:ln w="6350">
                <a:noFill/>
                <a:prstDash val="solid"/>
                <a:round/>
                <a:headEnd/>
                <a:tailEnd/>
              </a:ln>
            </p:spPr>
            <p:txBody>
              <a:bodyPr/>
              <a:lstStyle/>
              <a:p>
                <a:endParaRPr lang="zh-CN" altLang="en-US"/>
              </a:p>
            </p:txBody>
          </p:sp>
          <p:sp>
            <p:nvSpPr>
              <p:cNvPr id="7" name="Freeform 7"/>
              <p:cNvSpPr>
                <a:spLocks/>
              </p:cNvSpPr>
              <p:nvPr/>
            </p:nvSpPr>
            <p:spPr bwMode="gray">
              <a:xfrm rot="-7471624">
                <a:off x="3024" y="614"/>
                <a:ext cx="725" cy="2090"/>
              </a:xfrm>
              <a:custGeom>
                <a:avLst/>
                <a:gdLst>
                  <a:gd name="T0" fmla="*/ 0 w 646"/>
                  <a:gd name="T1" fmla="*/ 0 h 1861"/>
                  <a:gd name="T2" fmla="*/ 95 w 646"/>
                  <a:gd name="T3" fmla="*/ 28 h 1861"/>
                  <a:gd name="T4" fmla="*/ 195 w 646"/>
                  <a:gd name="T5" fmla="*/ 64 h 1861"/>
                  <a:gd name="T6" fmla="*/ 293 w 646"/>
                  <a:gd name="T7" fmla="*/ 109 h 1861"/>
                  <a:gd name="T8" fmla="*/ 391 w 646"/>
                  <a:gd name="T9" fmla="*/ 163 h 1861"/>
                  <a:gd name="T10" fmla="*/ 484 w 646"/>
                  <a:gd name="T11" fmla="*/ 222 h 1861"/>
                  <a:gd name="T12" fmla="*/ 576 w 646"/>
                  <a:gd name="T13" fmla="*/ 295 h 1861"/>
                  <a:gd name="T14" fmla="*/ 667 w 646"/>
                  <a:gd name="T15" fmla="*/ 372 h 1861"/>
                  <a:gd name="T16" fmla="*/ 753 w 646"/>
                  <a:gd name="T17" fmla="*/ 458 h 1861"/>
                  <a:gd name="T18" fmla="*/ 834 w 646"/>
                  <a:gd name="T19" fmla="*/ 553 h 1861"/>
                  <a:gd name="T20" fmla="*/ 914 w 646"/>
                  <a:gd name="T21" fmla="*/ 652 h 1861"/>
                  <a:gd name="T22" fmla="*/ 985 w 646"/>
                  <a:gd name="T23" fmla="*/ 760 h 1861"/>
                  <a:gd name="T24" fmla="*/ 1050 w 646"/>
                  <a:gd name="T25" fmla="*/ 877 h 1861"/>
                  <a:gd name="T26" fmla="*/ 1109 w 646"/>
                  <a:gd name="T27" fmla="*/ 997 h 1861"/>
                  <a:gd name="T28" fmla="*/ 1164 w 646"/>
                  <a:gd name="T29" fmla="*/ 1128 h 1861"/>
                  <a:gd name="T30" fmla="*/ 1206 w 646"/>
                  <a:gd name="T31" fmla="*/ 1265 h 1861"/>
                  <a:gd name="T32" fmla="*/ 1240 w 646"/>
                  <a:gd name="T33" fmla="*/ 1405 h 1861"/>
                  <a:gd name="T34" fmla="*/ 1268 w 646"/>
                  <a:gd name="T35" fmla="*/ 1552 h 1861"/>
                  <a:gd name="T36" fmla="*/ 1284 w 646"/>
                  <a:gd name="T37" fmla="*/ 1708 h 1861"/>
                  <a:gd name="T38" fmla="*/ 1292 w 646"/>
                  <a:gd name="T39" fmla="*/ 1864 h 1861"/>
                  <a:gd name="T40" fmla="*/ 1285 w 646"/>
                  <a:gd name="T41" fmla="*/ 2028 h 1861"/>
                  <a:gd name="T42" fmla="*/ 1270 w 646"/>
                  <a:gd name="T43" fmla="*/ 2180 h 1861"/>
                  <a:gd name="T44" fmla="*/ 1245 w 646"/>
                  <a:gd name="T45" fmla="*/ 2327 h 1861"/>
                  <a:gd name="T46" fmla="*/ 1212 w 646"/>
                  <a:gd name="T47" fmla="*/ 2467 h 1861"/>
                  <a:gd name="T48" fmla="*/ 1168 w 646"/>
                  <a:gd name="T49" fmla="*/ 2602 h 1861"/>
                  <a:gd name="T50" fmla="*/ 1121 w 646"/>
                  <a:gd name="T51" fmla="*/ 2729 h 1861"/>
                  <a:gd name="T52" fmla="*/ 1064 w 646"/>
                  <a:gd name="T53" fmla="*/ 2851 h 1861"/>
                  <a:gd name="T54" fmla="*/ 999 w 646"/>
                  <a:gd name="T55" fmla="*/ 2965 h 1861"/>
                  <a:gd name="T56" fmla="*/ 932 w 646"/>
                  <a:gd name="T57" fmla="*/ 3075 h 1861"/>
                  <a:gd name="T58" fmla="*/ 855 w 646"/>
                  <a:gd name="T59" fmla="*/ 3176 h 1861"/>
                  <a:gd name="T60" fmla="*/ 774 w 646"/>
                  <a:gd name="T61" fmla="*/ 3266 h 1861"/>
                  <a:gd name="T62" fmla="*/ 689 w 646"/>
                  <a:gd name="T63" fmla="*/ 3350 h 1861"/>
                  <a:gd name="T64" fmla="*/ 600 w 646"/>
                  <a:gd name="T65" fmla="*/ 3428 h 1861"/>
                  <a:gd name="T66" fmla="*/ 507 w 646"/>
                  <a:gd name="T67" fmla="*/ 3499 h 1861"/>
                  <a:gd name="T68" fmla="*/ 410 w 646"/>
                  <a:gd name="T69" fmla="*/ 3565 h 1861"/>
                  <a:gd name="T70" fmla="*/ 311 w 646"/>
                  <a:gd name="T71" fmla="*/ 3617 h 1861"/>
                  <a:gd name="T72" fmla="*/ 208 w 646"/>
                  <a:gd name="T73" fmla="*/ 3662 h 1861"/>
                  <a:gd name="T74" fmla="*/ 104 w 646"/>
                  <a:gd name="T75" fmla="*/ 3703 h 1861"/>
                  <a:gd name="T76" fmla="*/ 0 w 646"/>
                  <a:gd name="T77" fmla="*/ 3733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C0C0C0"/>
                  </a:gs>
                </a:gsLst>
                <a:lin ang="0" scaled="1"/>
              </a:gradFill>
              <a:ln w="6350">
                <a:noFill/>
                <a:prstDash val="solid"/>
                <a:round/>
                <a:headEnd/>
                <a:tailEnd/>
              </a:ln>
            </p:spPr>
            <p:txBody>
              <a:bodyPr/>
              <a:lstStyle/>
              <a:p>
                <a:endParaRPr lang="zh-CN" altLang="en-US"/>
              </a:p>
            </p:txBody>
          </p:sp>
          <p:grpSp>
            <p:nvGrpSpPr>
              <p:cNvPr id="4" name="Group 8"/>
              <p:cNvGrpSpPr>
                <a:grpSpLocks/>
              </p:cNvGrpSpPr>
              <p:nvPr/>
            </p:nvGrpSpPr>
            <p:grpSpPr bwMode="auto">
              <a:xfrm>
                <a:off x="1177" y="1440"/>
                <a:ext cx="3336" cy="2571"/>
                <a:chOff x="768" y="1104"/>
                <a:chExt cx="3984" cy="3072"/>
              </a:xfrm>
            </p:grpSpPr>
            <p:sp>
              <p:nvSpPr>
                <p:cNvPr id="16" name="Freeform 9"/>
                <p:cNvSpPr>
                  <a:spLocks/>
                </p:cNvSpPr>
                <p:nvPr/>
              </p:nvSpPr>
              <p:spPr bwMode="gray">
                <a:xfrm>
                  <a:off x="2784" y="1680"/>
                  <a:ext cx="866" cy="2496"/>
                </a:xfrm>
                <a:custGeom>
                  <a:avLst/>
                  <a:gdLst>
                    <a:gd name="T0" fmla="*/ 0 w 646"/>
                    <a:gd name="T1" fmla="*/ 0 h 1861"/>
                    <a:gd name="T2" fmla="*/ 276 w 646"/>
                    <a:gd name="T3" fmla="*/ 83 h 1861"/>
                    <a:gd name="T4" fmla="*/ 568 w 646"/>
                    <a:gd name="T5" fmla="*/ 189 h 1861"/>
                    <a:gd name="T6" fmla="*/ 854 w 646"/>
                    <a:gd name="T7" fmla="*/ 313 h 1861"/>
                    <a:gd name="T8" fmla="*/ 1130 w 646"/>
                    <a:gd name="T9" fmla="*/ 473 h 1861"/>
                    <a:gd name="T10" fmla="*/ 1402 w 646"/>
                    <a:gd name="T11" fmla="*/ 645 h 1861"/>
                    <a:gd name="T12" fmla="*/ 1669 w 646"/>
                    <a:gd name="T13" fmla="*/ 854 h 1861"/>
                    <a:gd name="T14" fmla="*/ 1932 w 646"/>
                    <a:gd name="T15" fmla="*/ 1080 h 1861"/>
                    <a:gd name="T16" fmla="*/ 2186 w 646"/>
                    <a:gd name="T17" fmla="*/ 1328 h 1861"/>
                    <a:gd name="T18" fmla="*/ 2426 w 646"/>
                    <a:gd name="T19" fmla="*/ 1603 h 1861"/>
                    <a:gd name="T20" fmla="*/ 2654 w 646"/>
                    <a:gd name="T21" fmla="*/ 1894 h 1861"/>
                    <a:gd name="T22" fmla="*/ 2863 w 646"/>
                    <a:gd name="T23" fmla="*/ 2204 h 1861"/>
                    <a:gd name="T24" fmla="*/ 3051 w 646"/>
                    <a:gd name="T25" fmla="*/ 2543 h 1861"/>
                    <a:gd name="T26" fmla="*/ 3220 w 646"/>
                    <a:gd name="T27" fmla="*/ 2894 h 1861"/>
                    <a:gd name="T28" fmla="*/ 3377 w 646"/>
                    <a:gd name="T29" fmla="*/ 3273 h 1861"/>
                    <a:gd name="T30" fmla="*/ 3508 w 646"/>
                    <a:gd name="T31" fmla="*/ 3668 h 1861"/>
                    <a:gd name="T32" fmla="*/ 3601 w 646"/>
                    <a:gd name="T33" fmla="*/ 4075 h 1861"/>
                    <a:gd name="T34" fmla="*/ 3678 w 646"/>
                    <a:gd name="T35" fmla="*/ 4504 h 1861"/>
                    <a:gd name="T36" fmla="*/ 3727 w 646"/>
                    <a:gd name="T37" fmla="*/ 4950 h 1861"/>
                    <a:gd name="T38" fmla="*/ 3748 w 646"/>
                    <a:gd name="T39" fmla="*/ 5410 h 1861"/>
                    <a:gd name="T40" fmla="*/ 3735 w 646"/>
                    <a:gd name="T41" fmla="*/ 5888 h 1861"/>
                    <a:gd name="T42" fmla="*/ 3692 w 646"/>
                    <a:gd name="T43" fmla="*/ 6322 h 1861"/>
                    <a:gd name="T44" fmla="*/ 3614 w 646"/>
                    <a:gd name="T45" fmla="*/ 6753 h 1861"/>
                    <a:gd name="T46" fmla="*/ 3524 w 646"/>
                    <a:gd name="T47" fmla="*/ 7161 h 1861"/>
                    <a:gd name="T48" fmla="*/ 3394 w 646"/>
                    <a:gd name="T49" fmla="*/ 7551 h 1861"/>
                    <a:gd name="T50" fmla="*/ 3255 w 646"/>
                    <a:gd name="T51" fmla="*/ 7920 h 1861"/>
                    <a:gd name="T52" fmla="*/ 3093 w 646"/>
                    <a:gd name="T53" fmla="*/ 8271 h 1861"/>
                    <a:gd name="T54" fmla="*/ 2901 w 646"/>
                    <a:gd name="T55" fmla="*/ 8600 h 1861"/>
                    <a:gd name="T56" fmla="*/ 2705 w 646"/>
                    <a:gd name="T57" fmla="*/ 8916 h 1861"/>
                    <a:gd name="T58" fmla="*/ 2484 w 646"/>
                    <a:gd name="T59" fmla="*/ 9209 h 1861"/>
                    <a:gd name="T60" fmla="*/ 2249 w 646"/>
                    <a:gd name="T61" fmla="*/ 9473 h 1861"/>
                    <a:gd name="T62" fmla="*/ 2000 w 646"/>
                    <a:gd name="T63" fmla="*/ 9721 h 1861"/>
                    <a:gd name="T64" fmla="*/ 1752 w 646"/>
                    <a:gd name="T65" fmla="*/ 9948 h 1861"/>
                    <a:gd name="T66" fmla="*/ 1477 w 646"/>
                    <a:gd name="T67" fmla="*/ 10149 h 1861"/>
                    <a:gd name="T68" fmla="*/ 1193 w 646"/>
                    <a:gd name="T69" fmla="*/ 10338 h 1861"/>
                    <a:gd name="T70" fmla="*/ 904 w 646"/>
                    <a:gd name="T71" fmla="*/ 10495 h 1861"/>
                    <a:gd name="T72" fmla="*/ 601 w 646"/>
                    <a:gd name="T73" fmla="*/ 10629 h 1861"/>
                    <a:gd name="T74" fmla="*/ 306 w 646"/>
                    <a:gd name="T75" fmla="*/ 10746 h 1861"/>
                    <a:gd name="T76" fmla="*/ 0 w 646"/>
                    <a:gd name="T77" fmla="*/ 10833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8AEECA"/>
                    </a:gs>
                  </a:gsLst>
                  <a:lin ang="0" scaled="1"/>
                </a:gradFill>
                <a:ln w="6350">
                  <a:noFill/>
                  <a:prstDash val="solid"/>
                  <a:round/>
                  <a:headEnd/>
                  <a:tailEnd/>
                </a:ln>
              </p:spPr>
              <p:txBody>
                <a:bodyPr/>
                <a:lstStyle/>
                <a:p>
                  <a:endParaRPr lang="zh-CN" altLang="en-US"/>
                </a:p>
              </p:txBody>
            </p:sp>
            <p:sp>
              <p:nvSpPr>
                <p:cNvPr id="17" name="Freeform 10"/>
                <p:cNvSpPr>
                  <a:spLocks/>
                </p:cNvSpPr>
                <p:nvPr/>
              </p:nvSpPr>
              <p:spPr bwMode="gray">
                <a:xfrm rot="6256290">
                  <a:off x="1583" y="1153"/>
                  <a:ext cx="866" cy="2496"/>
                </a:xfrm>
                <a:custGeom>
                  <a:avLst/>
                  <a:gdLst>
                    <a:gd name="T0" fmla="*/ 0 w 646"/>
                    <a:gd name="T1" fmla="*/ 0 h 1861"/>
                    <a:gd name="T2" fmla="*/ 276 w 646"/>
                    <a:gd name="T3" fmla="*/ 83 h 1861"/>
                    <a:gd name="T4" fmla="*/ 568 w 646"/>
                    <a:gd name="T5" fmla="*/ 189 h 1861"/>
                    <a:gd name="T6" fmla="*/ 854 w 646"/>
                    <a:gd name="T7" fmla="*/ 313 h 1861"/>
                    <a:gd name="T8" fmla="*/ 1130 w 646"/>
                    <a:gd name="T9" fmla="*/ 473 h 1861"/>
                    <a:gd name="T10" fmla="*/ 1402 w 646"/>
                    <a:gd name="T11" fmla="*/ 645 h 1861"/>
                    <a:gd name="T12" fmla="*/ 1669 w 646"/>
                    <a:gd name="T13" fmla="*/ 854 h 1861"/>
                    <a:gd name="T14" fmla="*/ 1932 w 646"/>
                    <a:gd name="T15" fmla="*/ 1080 h 1861"/>
                    <a:gd name="T16" fmla="*/ 2186 w 646"/>
                    <a:gd name="T17" fmla="*/ 1328 h 1861"/>
                    <a:gd name="T18" fmla="*/ 2426 w 646"/>
                    <a:gd name="T19" fmla="*/ 1603 h 1861"/>
                    <a:gd name="T20" fmla="*/ 2654 w 646"/>
                    <a:gd name="T21" fmla="*/ 1894 h 1861"/>
                    <a:gd name="T22" fmla="*/ 2863 w 646"/>
                    <a:gd name="T23" fmla="*/ 2204 h 1861"/>
                    <a:gd name="T24" fmla="*/ 3051 w 646"/>
                    <a:gd name="T25" fmla="*/ 2543 h 1861"/>
                    <a:gd name="T26" fmla="*/ 3220 w 646"/>
                    <a:gd name="T27" fmla="*/ 2894 h 1861"/>
                    <a:gd name="T28" fmla="*/ 3377 w 646"/>
                    <a:gd name="T29" fmla="*/ 3273 h 1861"/>
                    <a:gd name="T30" fmla="*/ 3508 w 646"/>
                    <a:gd name="T31" fmla="*/ 3668 h 1861"/>
                    <a:gd name="T32" fmla="*/ 3601 w 646"/>
                    <a:gd name="T33" fmla="*/ 4075 h 1861"/>
                    <a:gd name="T34" fmla="*/ 3678 w 646"/>
                    <a:gd name="T35" fmla="*/ 4504 h 1861"/>
                    <a:gd name="T36" fmla="*/ 3727 w 646"/>
                    <a:gd name="T37" fmla="*/ 4950 h 1861"/>
                    <a:gd name="T38" fmla="*/ 3748 w 646"/>
                    <a:gd name="T39" fmla="*/ 5410 h 1861"/>
                    <a:gd name="T40" fmla="*/ 3735 w 646"/>
                    <a:gd name="T41" fmla="*/ 5888 h 1861"/>
                    <a:gd name="T42" fmla="*/ 3692 w 646"/>
                    <a:gd name="T43" fmla="*/ 6322 h 1861"/>
                    <a:gd name="T44" fmla="*/ 3614 w 646"/>
                    <a:gd name="T45" fmla="*/ 6753 h 1861"/>
                    <a:gd name="T46" fmla="*/ 3524 w 646"/>
                    <a:gd name="T47" fmla="*/ 7161 h 1861"/>
                    <a:gd name="T48" fmla="*/ 3394 w 646"/>
                    <a:gd name="T49" fmla="*/ 7551 h 1861"/>
                    <a:gd name="T50" fmla="*/ 3255 w 646"/>
                    <a:gd name="T51" fmla="*/ 7920 h 1861"/>
                    <a:gd name="T52" fmla="*/ 3093 w 646"/>
                    <a:gd name="T53" fmla="*/ 8271 h 1861"/>
                    <a:gd name="T54" fmla="*/ 2901 w 646"/>
                    <a:gd name="T55" fmla="*/ 8600 h 1861"/>
                    <a:gd name="T56" fmla="*/ 2705 w 646"/>
                    <a:gd name="T57" fmla="*/ 8916 h 1861"/>
                    <a:gd name="T58" fmla="*/ 2484 w 646"/>
                    <a:gd name="T59" fmla="*/ 9209 h 1861"/>
                    <a:gd name="T60" fmla="*/ 2249 w 646"/>
                    <a:gd name="T61" fmla="*/ 9473 h 1861"/>
                    <a:gd name="T62" fmla="*/ 2000 w 646"/>
                    <a:gd name="T63" fmla="*/ 9721 h 1861"/>
                    <a:gd name="T64" fmla="*/ 1752 w 646"/>
                    <a:gd name="T65" fmla="*/ 9948 h 1861"/>
                    <a:gd name="T66" fmla="*/ 1477 w 646"/>
                    <a:gd name="T67" fmla="*/ 10149 h 1861"/>
                    <a:gd name="T68" fmla="*/ 1193 w 646"/>
                    <a:gd name="T69" fmla="*/ 10338 h 1861"/>
                    <a:gd name="T70" fmla="*/ 904 w 646"/>
                    <a:gd name="T71" fmla="*/ 10495 h 1861"/>
                    <a:gd name="T72" fmla="*/ 601 w 646"/>
                    <a:gd name="T73" fmla="*/ 10629 h 1861"/>
                    <a:gd name="T74" fmla="*/ 306 w 646"/>
                    <a:gd name="T75" fmla="*/ 10746 h 1861"/>
                    <a:gd name="T76" fmla="*/ 0 w 646"/>
                    <a:gd name="T77" fmla="*/ 10833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8AEECA"/>
                    </a:gs>
                  </a:gsLst>
                  <a:lin ang="0" scaled="1"/>
                </a:gradFill>
                <a:ln w="6350">
                  <a:noFill/>
                  <a:prstDash val="solid"/>
                  <a:round/>
                  <a:headEnd/>
                  <a:tailEnd/>
                </a:ln>
              </p:spPr>
              <p:txBody>
                <a:bodyPr/>
                <a:lstStyle/>
                <a:p>
                  <a:endParaRPr lang="zh-CN" altLang="en-US"/>
                </a:p>
              </p:txBody>
            </p:sp>
            <p:sp>
              <p:nvSpPr>
                <p:cNvPr id="18" name="Freeform 11"/>
                <p:cNvSpPr>
                  <a:spLocks/>
                </p:cNvSpPr>
                <p:nvPr/>
              </p:nvSpPr>
              <p:spPr bwMode="gray">
                <a:xfrm rot="-6677128">
                  <a:off x="3071" y="289"/>
                  <a:ext cx="866" cy="2496"/>
                </a:xfrm>
                <a:custGeom>
                  <a:avLst/>
                  <a:gdLst>
                    <a:gd name="T0" fmla="*/ 0 w 646"/>
                    <a:gd name="T1" fmla="*/ 0 h 1861"/>
                    <a:gd name="T2" fmla="*/ 276 w 646"/>
                    <a:gd name="T3" fmla="*/ 83 h 1861"/>
                    <a:gd name="T4" fmla="*/ 568 w 646"/>
                    <a:gd name="T5" fmla="*/ 189 h 1861"/>
                    <a:gd name="T6" fmla="*/ 854 w 646"/>
                    <a:gd name="T7" fmla="*/ 313 h 1861"/>
                    <a:gd name="T8" fmla="*/ 1130 w 646"/>
                    <a:gd name="T9" fmla="*/ 473 h 1861"/>
                    <a:gd name="T10" fmla="*/ 1402 w 646"/>
                    <a:gd name="T11" fmla="*/ 645 h 1861"/>
                    <a:gd name="T12" fmla="*/ 1669 w 646"/>
                    <a:gd name="T13" fmla="*/ 854 h 1861"/>
                    <a:gd name="T14" fmla="*/ 1932 w 646"/>
                    <a:gd name="T15" fmla="*/ 1080 h 1861"/>
                    <a:gd name="T16" fmla="*/ 2186 w 646"/>
                    <a:gd name="T17" fmla="*/ 1328 h 1861"/>
                    <a:gd name="T18" fmla="*/ 2426 w 646"/>
                    <a:gd name="T19" fmla="*/ 1603 h 1861"/>
                    <a:gd name="T20" fmla="*/ 2654 w 646"/>
                    <a:gd name="T21" fmla="*/ 1894 h 1861"/>
                    <a:gd name="T22" fmla="*/ 2863 w 646"/>
                    <a:gd name="T23" fmla="*/ 2204 h 1861"/>
                    <a:gd name="T24" fmla="*/ 3051 w 646"/>
                    <a:gd name="T25" fmla="*/ 2543 h 1861"/>
                    <a:gd name="T26" fmla="*/ 3220 w 646"/>
                    <a:gd name="T27" fmla="*/ 2894 h 1861"/>
                    <a:gd name="T28" fmla="*/ 3377 w 646"/>
                    <a:gd name="T29" fmla="*/ 3273 h 1861"/>
                    <a:gd name="T30" fmla="*/ 3508 w 646"/>
                    <a:gd name="T31" fmla="*/ 3668 h 1861"/>
                    <a:gd name="T32" fmla="*/ 3601 w 646"/>
                    <a:gd name="T33" fmla="*/ 4075 h 1861"/>
                    <a:gd name="T34" fmla="*/ 3678 w 646"/>
                    <a:gd name="T35" fmla="*/ 4504 h 1861"/>
                    <a:gd name="T36" fmla="*/ 3727 w 646"/>
                    <a:gd name="T37" fmla="*/ 4950 h 1861"/>
                    <a:gd name="T38" fmla="*/ 3748 w 646"/>
                    <a:gd name="T39" fmla="*/ 5410 h 1861"/>
                    <a:gd name="T40" fmla="*/ 3735 w 646"/>
                    <a:gd name="T41" fmla="*/ 5888 h 1861"/>
                    <a:gd name="T42" fmla="*/ 3692 w 646"/>
                    <a:gd name="T43" fmla="*/ 6322 h 1861"/>
                    <a:gd name="T44" fmla="*/ 3614 w 646"/>
                    <a:gd name="T45" fmla="*/ 6753 h 1861"/>
                    <a:gd name="T46" fmla="*/ 3524 w 646"/>
                    <a:gd name="T47" fmla="*/ 7161 h 1861"/>
                    <a:gd name="T48" fmla="*/ 3394 w 646"/>
                    <a:gd name="T49" fmla="*/ 7551 h 1861"/>
                    <a:gd name="T50" fmla="*/ 3255 w 646"/>
                    <a:gd name="T51" fmla="*/ 7920 h 1861"/>
                    <a:gd name="T52" fmla="*/ 3093 w 646"/>
                    <a:gd name="T53" fmla="*/ 8271 h 1861"/>
                    <a:gd name="T54" fmla="*/ 2901 w 646"/>
                    <a:gd name="T55" fmla="*/ 8600 h 1861"/>
                    <a:gd name="T56" fmla="*/ 2705 w 646"/>
                    <a:gd name="T57" fmla="*/ 8916 h 1861"/>
                    <a:gd name="T58" fmla="*/ 2484 w 646"/>
                    <a:gd name="T59" fmla="*/ 9209 h 1861"/>
                    <a:gd name="T60" fmla="*/ 2249 w 646"/>
                    <a:gd name="T61" fmla="*/ 9473 h 1861"/>
                    <a:gd name="T62" fmla="*/ 2000 w 646"/>
                    <a:gd name="T63" fmla="*/ 9721 h 1861"/>
                    <a:gd name="T64" fmla="*/ 1752 w 646"/>
                    <a:gd name="T65" fmla="*/ 9948 h 1861"/>
                    <a:gd name="T66" fmla="*/ 1477 w 646"/>
                    <a:gd name="T67" fmla="*/ 10149 h 1861"/>
                    <a:gd name="T68" fmla="*/ 1193 w 646"/>
                    <a:gd name="T69" fmla="*/ 10338 h 1861"/>
                    <a:gd name="T70" fmla="*/ 904 w 646"/>
                    <a:gd name="T71" fmla="*/ 10495 h 1861"/>
                    <a:gd name="T72" fmla="*/ 601 w 646"/>
                    <a:gd name="T73" fmla="*/ 10629 h 1861"/>
                    <a:gd name="T74" fmla="*/ 306 w 646"/>
                    <a:gd name="T75" fmla="*/ 10746 h 1861"/>
                    <a:gd name="T76" fmla="*/ 0 w 646"/>
                    <a:gd name="T77" fmla="*/ 10833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8AEECA"/>
                    </a:gs>
                  </a:gsLst>
                  <a:lin ang="0" scaled="1"/>
                </a:gradFill>
                <a:ln w="6350">
                  <a:noFill/>
                  <a:prstDash val="solid"/>
                  <a:round/>
                  <a:headEnd/>
                  <a:tailEnd/>
                </a:ln>
              </p:spPr>
              <p:txBody>
                <a:bodyPr/>
                <a:lstStyle/>
                <a:p>
                  <a:endParaRPr lang="zh-CN" altLang="en-US"/>
                </a:p>
              </p:txBody>
            </p:sp>
          </p:grpSp>
          <p:grpSp>
            <p:nvGrpSpPr>
              <p:cNvPr id="8" name="Group 12"/>
              <p:cNvGrpSpPr>
                <a:grpSpLocks/>
              </p:cNvGrpSpPr>
              <p:nvPr/>
            </p:nvGrpSpPr>
            <p:grpSpPr bwMode="auto">
              <a:xfrm>
                <a:off x="2543" y="1899"/>
                <a:ext cx="844" cy="843"/>
                <a:chOff x="2016" y="1920"/>
                <a:chExt cx="1680" cy="1680"/>
              </a:xfrm>
            </p:grpSpPr>
            <p:sp>
              <p:nvSpPr>
                <p:cNvPr id="14" name="Oval 13"/>
                <p:cNvSpPr>
                  <a:spLocks noChangeArrowheads="1"/>
                </p:cNvSpPr>
                <p:nvPr/>
              </p:nvSpPr>
              <p:spPr bwMode="gray">
                <a:xfrm>
                  <a:off x="2016" y="1920"/>
                  <a:ext cx="1680" cy="1680"/>
                </a:xfrm>
                <a:prstGeom prst="ellipse">
                  <a:avLst/>
                </a:prstGeom>
                <a:gradFill rotWithShape="1">
                  <a:gsLst>
                    <a:gs pos="0">
                      <a:srgbClr val="F14343"/>
                    </a:gs>
                    <a:gs pos="100000">
                      <a:srgbClr val="922929"/>
                    </a:gs>
                  </a:gsLst>
                  <a:lin ang="5400000" scaled="1"/>
                </a:gradFill>
                <a:ln w="25400">
                  <a:solidFill>
                    <a:schemeClr val="bg1"/>
                  </a:solidFill>
                  <a:round/>
                  <a:headEnd/>
                  <a:tailEnd/>
                </a:ln>
              </p:spPr>
              <p:txBody>
                <a:bodyPr wrap="none" anchor="ctr"/>
                <a:lstStyle/>
                <a:p>
                  <a:endParaRPr lang="zh-CN" altLang="en-US"/>
                </a:p>
              </p:txBody>
            </p:sp>
            <p:sp>
              <p:nvSpPr>
                <p:cNvPr id="15" name="Freeform 14"/>
                <p:cNvSpPr>
                  <a:spLocks/>
                </p:cNvSpPr>
                <p:nvPr/>
              </p:nvSpPr>
              <p:spPr bwMode="gray">
                <a:xfrm>
                  <a:off x="2208" y="1948"/>
                  <a:ext cx="1296" cy="634"/>
                </a:xfrm>
                <a:custGeom>
                  <a:avLst/>
                  <a:gdLst>
                    <a:gd name="T0" fmla="*/ 1160 w 1321"/>
                    <a:gd name="T1" fmla="*/ 199 h 712"/>
                    <a:gd name="T2" fmla="*/ 1174 w 1321"/>
                    <a:gd name="T3" fmla="*/ 221 h 712"/>
                    <a:gd name="T4" fmla="*/ 1177 w 1321"/>
                    <a:gd name="T5" fmla="*/ 240 h 712"/>
                    <a:gd name="T6" fmla="*/ 1172 w 1321"/>
                    <a:gd name="T7" fmla="*/ 257 h 712"/>
                    <a:gd name="T8" fmla="*/ 1157 w 1321"/>
                    <a:gd name="T9" fmla="*/ 273 h 712"/>
                    <a:gd name="T10" fmla="*/ 1134 w 1321"/>
                    <a:gd name="T11" fmla="*/ 289 h 712"/>
                    <a:gd name="T12" fmla="*/ 1105 w 1321"/>
                    <a:gd name="T13" fmla="*/ 301 h 712"/>
                    <a:gd name="T14" fmla="*/ 1066 w 1321"/>
                    <a:gd name="T15" fmla="*/ 313 h 712"/>
                    <a:gd name="T16" fmla="*/ 1023 w 1321"/>
                    <a:gd name="T17" fmla="*/ 324 h 712"/>
                    <a:gd name="T18" fmla="*/ 973 w 1321"/>
                    <a:gd name="T19" fmla="*/ 332 h 712"/>
                    <a:gd name="T20" fmla="*/ 919 w 1321"/>
                    <a:gd name="T21" fmla="*/ 340 h 712"/>
                    <a:gd name="T22" fmla="*/ 862 w 1321"/>
                    <a:gd name="T23" fmla="*/ 345 h 712"/>
                    <a:gd name="T24" fmla="*/ 799 w 1321"/>
                    <a:gd name="T25" fmla="*/ 351 h 712"/>
                    <a:gd name="T26" fmla="*/ 735 w 1321"/>
                    <a:gd name="T27" fmla="*/ 354 h 712"/>
                    <a:gd name="T28" fmla="*/ 709 w 1321"/>
                    <a:gd name="T29" fmla="*/ 355 h 712"/>
                    <a:gd name="T30" fmla="*/ 425 w 1321"/>
                    <a:gd name="T31" fmla="*/ 355 h 712"/>
                    <a:gd name="T32" fmla="*/ 421 w 1321"/>
                    <a:gd name="T33" fmla="*/ 355 h 712"/>
                    <a:gd name="T34" fmla="*/ 365 w 1321"/>
                    <a:gd name="T35" fmla="*/ 353 h 712"/>
                    <a:gd name="T36" fmla="*/ 311 w 1321"/>
                    <a:gd name="T37" fmla="*/ 351 h 712"/>
                    <a:gd name="T38" fmla="*/ 260 w 1321"/>
                    <a:gd name="T39" fmla="*/ 347 h 712"/>
                    <a:gd name="T40" fmla="*/ 211 w 1321"/>
                    <a:gd name="T41" fmla="*/ 344 h 712"/>
                    <a:gd name="T42" fmla="*/ 167 w 1321"/>
                    <a:gd name="T43" fmla="*/ 337 h 712"/>
                    <a:gd name="T44" fmla="*/ 126 w 1321"/>
                    <a:gd name="T45" fmla="*/ 329 h 712"/>
                    <a:gd name="T46" fmla="*/ 90 w 1321"/>
                    <a:gd name="T47" fmla="*/ 323 h 712"/>
                    <a:gd name="T48" fmla="*/ 61 w 1321"/>
                    <a:gd name="T49" fmla="*/ 314 h 712"/>
                    <a:gd name="T50" fmla="*/ 33 w 1321"/>
                    <a:gd name="T51" fmla="*/ 303 h 712"/>
                    <a:gd name="T52" fmla="*/ 18 w 1321"/>
                    <a:gd name="T53" fmla="*/ 290 h 712"/>
                    <a:gd name="T54" fmla="*/ 6 w 1321"/>
                    <a:gd name="T55" fmla="*/ 276 h 712"/>
                    <a:gd name="T56" fmla="*/ 0 w 1321"/>
                    <a:gd name="T57" fmla="*/ 261 h 712"/>
                    <a:gd name="T58" fmla="*/ 0 w 1321"/>
                    <a:gd name="T59" fmla="*/ 259 h 712"/>
                    <a:gd name="T60" fmla="*/ 4 w 1321"/>
                    <a:gd name="T61" fmla="*/ 242 h 712"/>
                    <a:gd name="T62" fmla="*/ 16 w 1321"/>
                    <a:gd name="T63" fmla="*/ 222 h 712"/>
                    <a:gd name="T64" fmla="*/ 45 w 1321"/>
                    <a:gd name="T65" fmla="*/ 184 h 712"/>
                    <a:gd name="T66" fmla="*/ 82 w 1321"/>
                    <a:gd name="T67" fmla="*/ 149 h 712"/>
                    <a:gd name="T68" fmla="*/ 130 w 1321"/>
                    <a:gd name="T69" fmla="*/ 118 h 712"/>
                    <a:gd name="T70" fmla="*/ 181 w 1321"/>
                    <a:gd name="T71" fmla="*/ 88 h 712"/>
                    <a:gd name="T72" fmla="*/ 240 w 1321"/>
                    <a:gd name="T73" fmla="*/ 61 h 712"/>
                    <a:gd name="T74" fmla="*/ 305 w 1321"/>
                    <a:gd name="T75" fmla="*/ 41 h 712"/>
                    <a:gd name="T76" fmla="*/ 370 w 1321"/>
                    <a:gd name="T77" fmla="*/ 23 h 712"/>
                    <a:gd name="T78" fmla="*/ 443 w 1321"/>
                    <a:gd name="T79" fmla="*/ 11 h 712"/>
                    <a:gd name="T80" fmla="*/ 518 w 1321"/>
                    <a:gd name="T81" fmla="*/ 4 h 712"/>
                    <a:gd name="T82" fmla="*/ 595 w 1321"/>
                    <a:gd name="T83" fmla="*/ 0 h 712"/>
                    <a:gd name="T84" fmla="*/ 595 w 1321"/>
                    <a:gd name="T85" fmla="*/ 0 h 712"/>
                    <a:gd name="T86" fmla="*/ 677 w 1321"/>
                    <a:gd name="T87" fmla="*/ 4 h 712"/>
                    <a:gd name="T88" fmla="*/ 755 w 1321"/>
                    <a:gd name="T89" fmla="*/ 11 h 712"/>
                    <a:gd name="T90" fmla="*/ 831 w 1321"/>
                    <a:gd name="T91" fmla="*/ 26 h 712"/>
                    <a:gd name="T92" fmla="*/ 901 w 1321"/>
                    <a:gd name="T93" fmla="*/ 45 h 712"/>
                    <a:gd name="T94" fmla="*/ 965 w 1321"/>
                    <a:gd name="T95" fmla="*/ 69 h 712"/>
                    <a:gd name="T96" fmla="*/ 1024 w 1321"/>
                    <a:gd name="T97" fmla="*/ 97 h 712"/>
                    <a:gd name="T98" fmla="*/ 1077 w 1321"/>
                    <a:gd name="T99" fmla="*/ 127 h 712"/>
                    <a:gd name="T100" fmla="*/ 1122 w 1321"/>
                    <a:gd name="T101" fmla="*/ 162 h 712"/>
                    <a:gd name="T102" fmla="*/ 1160 w 1321"/>
                    <a:gd name="T103" fmla="*/ 199 h 712"/>
                    <a:gd name="T104" fmla="*/ 1160 w 1321"/>
                    <a:gd name="T105" fmla="*/ 19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chemeClr val="bg1"/>
                    </a:gs>
                    <a:gs pos="100000">
                      <a:srgbClr val="FF3300"/>
                    </a:gs>
                  </a:gsLst>
                  <a:lin ang="5400000" scaled="1"/>
                </a:gradFill>
                <a:ln w="0">
                  <a:noFill/>
                  <a:prstDash val="solid"/>
                  <a:round/>
                  <a:headEnd/>
                  <a:tailEnd/>
                </a:ln>
              </p:spPr>
              <p:txBody>
                <a:bodyPr/>
                <a:lstStyle/>
                <a:p>
                  <a:endParaRPr lang="zh-CN" altLang="en-US"/>
                </a:p>
              </p:txBody>
            </p:sp>
          </p:grpSp>
          <p:sp>
            <p:nvSpPr>
              <p:cNvPr id="10" name="Text Box 15"/>
              <p:cNvSpPr txBox="1">
                <a:spLocks noChangeArrowheads="1"/>
              </p:cNvSpPr>
              <p:nvPr/>
            </p:nvSpPr>
            <p:spPr bwMode="gray">
              <a:xfrm>
                <a:off x="2603" y="2079"/>
                <a:ext cx="725" cy="543"/>
              </a:xfrm>
              <a:prstGeom prst="rect">
                <a:avLst/>
              </a:prstGeom>
              <a:noFill/>
              <a:ln w="9525" algn="ctr">
                <a:noFill/>
                <a:miter lim="800000"/>
                <a:headEnd/>
                <a:tailEnd/>
              </a:ln>
              <a:effectLst/>
            </p:spPr>
            <p:txBody>
              <a:bodyPr wrap="none">
                <a:spAutoFit/>
              </a:bodyPr>
              <a:lstStyle/>
              <a:p>
                <a:pPr algn="ctr" eaLnBrk="0" hangingPunct="0">
                  <a:defRPr/>
                </a:pPr>
                <a:r>
                  <a:rPr lang="zh-CN" altLang="en-US" sz="2500" b="1" dirty="0" smtClean="0">
                    <a:solidFill>
                      <a:schemeClr val="bg1"/>
                    </a:solidFill>
                    <a:effectLst>
                      <a:outerShdw blurRad="38100" dist="38100" dir="2700000" algn="tl">
                        <a:srgbClr val="C0C0C0"/>
                      </a:outerShdw>
                    </a:effectLst>
                    <a:latin typeface="楷体_GB2312" pitchFamily="49" charset="-122"/>
                    <a:ea typeface="楷体_GB2312" pitchFamily="49" charset="-122"/>
                  </a:rPr>
                  <a:t>多维度</a:t>
                </a:r>
                <a:endParaRPr lang="en-US" altLang="zh-CN" sz="2500" b="1" dirty="0" smtClean="0">
                  <a:solidFill>
                    <a:schemeClr val="bg1"/>
                  </a:solidFill>
                  <a:effectLst>
                    <a:outerShdw blurRad="38100" dist="38100" dir="2700000" algn="tl">
                      <a:srgbClr val="C0C0C0"/>
                    </a:outerShdw>
                  </a:effectLst>
                  <a:latin typeface="楷体_GB2312" pitchFamily="49" charset="-122"/>
                  <a:ea typeface="楷体_GB2312" pitchFamily="49" charset="-122"/>
                </a:endParaRPr>
              </a:p>
              <a:p>
                <a:pPr algn="ctr" eaLnBrk="0" hangingPunct="0">
                  <a:defRPr/>
                </a:pPr>
                <a:r>
                  <a:rPr lang="zh-CN" altLang="en-US" sz="2500" b="1" dirty="0" smtClean="0">
                    <a:solidFill>
                      <a:schemeClr val="bg1"/>
                    </a:solidFill>
                    <a:effectLst>
                      <a:outerShdw blurRad="38100" dist="38100" dir="2700000" algn="tl">
                        <a:srgbClr val="C0C0C0"/>
                      </a:outerShdw>
                    </a:effectLst>
                    <a:latin typeface="楷体_GB2312" pitchFamily="49" charset="-122"/>
                    <a:ea typeface="楷体_GB2312" pitchFamily="49" charset="-122"/>
                  </a:rPr>
                  <a:t>视角</a:t>
                </a:r>
                <a:endParaRPr lang="en-US" altLang="zh-CN" sz="2500" b="1" dirty="0">
                  <a:solidFill>
                    <a:schemeClr val="bg1"/>
                  </a:solidFill>
                  <a:effectLst>
                    <a:outerShdw blurRad="38100" dist="38100" dir="2700000" algn="tl">
                      <a:srgbClr val="C0C0C0"/>
                    </a:outerShdw>
                  </a:effectLst>
                  <a:latin typeface="楷体_GB2312" pitchFamily="49" charset="-122"/>
                  <a:ea typeface="楷体_GB2312" pitchFamily="49" charset="-122"/>
                </a:endParaRPr>
              </a:p>
            </p:txBody>
          </p:sp>
          <p:sp>
            <p:nvSpPr>
              <p:cNvPr id="11" name="Text Box 16"/>
              <p:cNvSpPr txBox="1">
                <a:spLocks noChangeArrowheads="1"/>
              </p:cNvSpPr>
              <p:nvPr/>
            </p:nvSpPr>
            <p:spPr bwMode="auto">
              <a:xfrm>
                <a:off x="1341" y="2097"/>
                <a:ext cx="831" cy="271"/>
              </a:xfrm>
              <a:prstGeom prst="rect">
                <a:avLst/>
              </a:prstGeom>
              <a:noFill/>
              <a:ln w="9525" algn="ctr">
                <a:noFill/>
                <a:miter lim="800000"/>
                <a:headEnd/>
                <a:tailEnd/>
              </a:ln>
            </p:spPr>
            <p:txBody>
              <a:bodyPr wrap="none">
                <a:spAutoFit/>
              </a:bodyPr>
              <a:lstStyle/>
              <a:p>
                <a:pPr algn="r" eaLnBrk="0" hangingPunct="0"/>
                <a:r>
                  <a:rPr lang="zh-CN" altLang="en-US" sz="2200" b="1" dirty="0" smtClean="0">
                    <a:solidFill>
                      <a:schemeClr val="tx2"/>
                    </a:solidFill>
                    <a:latin typeface="Times New Roman" pitchFamily="18" charset="0"/>
                    <a:ea typeface="楷体_GB2312" pitchFamily="49" charset="-122"/>
                    <a:cs typeface="Times New Roman" pitchFamily="18" charset="0"/>
                  </a:rPr>
                  <a:t>大类资产</a:t>
                </a:r>
                <a:endParaRPr lang="en-US" altLang="zh-CN" sz="2200" b="1" dirty="0">
                  <a:solidFill>
                    <a:schemeClr val="tx2"/>
                  </a:solidFill>
                  <a:latin typeface="Times New Roman" pitchFamily="18" charset="0"/>
                  <a:ea typeface="楷体_GB2312" pitchFamily="49" charset="-122"/>
                  <a:cs typeface="Times New Roman" pitchFamily="18" charset="0"/>
                </a:endParaRPr>
              </a:p>
            </p:txBody>
          </p:sp>
          <p:sp>
            <p:nvSpPr>
              <p:cNvPr id="13" name="Text Box 18"/>
              <p:cNvSpPr txBox="1">
                <a:spLocks noChangeArrowheads="1"/>
              </p:cNvSpPr>
              <p:nvPr/>
            </p:nvSpPr>
            <p:spPr bwMode="auto">
              <a:xfrm>
                <a:off x="2533" y="3527"/>
                <a:ext cx="831" cy="271"/>
              </a:xfrm>
              <a:prstGeom prst="rect">
                <a:avLst/>
              </a:prstGeom>
              <a:noFill/>
              <a:ln w="9525" algn="ctr">
                <a:noFill/>
                <a:miter lim="800000"/>
                <a:headEnd/>
                <a:tailEnd/>
              </a:ln>
            </p:spPr>
            <p:txBody>
              <a:bodyPr wrap="none">
                <a:spAutoFit/>
              </a:bodyPr>
              <a:lstStyle/>
              <a:p>
                <a:pPr algn="r" eaLnBrk="0" hangingPunct="0"/>
                <a:r>
                  <a:rPr lang="zh-CN" altLang="en-US" sz="2200" b="1" dirty="0" smtClean="0">
                    <a:solidFill>
                      <a:schemeClr val="tx2"/>
                    </a:solidFill>
                    <a:latin typeface="Times New Roman" pitchFamily="18" charset="0"/>
                    <a:ea typeface="楷体_GB2312" pitchFamily="49" charset="-122"/>
                    <a:cs typeface="Times New Roman" pitchFamily="18" charset="0"/>
                  </a:rPr>
                  <a:t>风险等级</a:t>
                </a:r>
                <a:endParaRPr lang="en-US" altLang="zh-CN" sz="2200" b="1" dirty="0" smtClean="0">
                  <a:solidFill>
                    <a:schemeClr val="tx2"/>
                  </a:solidFill>
                  <a:latin typeface="Times New Roman" pitchFamily="18" charset="0"/>
                  <a:ea typeface="楷体_GB2312" pitchFamily="49" charset="-122"/>
                  <a:cs typeface="Times New Roman" pitchFamily="18" charset="0"/>
                </a:endParaRPr>
              </a:p>
            </p:txBody>
          </p:sp>
        </p:grpSp>
        <p:sp>
          <p:nvSpPr>
            <p:cNvPr id="19" name="Text Box 16"/>
            <p:cNvSpPr txBox="1">
              <a:spLocks noChangeArrowheads="1"/>
            </p:cNvSpPr>
            <p:nvPr/>
          </p:nvSpPr>
          <p:spPr bwMode="auto">
            <a:xfrm>
              <a:off x="7235925" y="1862774"/>
              <a:ext cx="1319592" cy="430887"/>
            </a:xfrm>
            <a:prstGeom prst="rect">
              <a:avLst/>
            </a:prstGeom>
            <a:noFill/>
            <a:ln w="9525" algn="ctr">
              <a:noFill/>
              <a:miter lim="800000"/>
              <a:headEnd/>
              <a:tailEnd/>
            </a:ln>
          </p:spPr>
          <p:txBody>
            <a:bodyPr wrap="none">
              <a:spAutoFit/>
            </a:bodyPr>
            <a:lstStyle/>
            <a:p>
              <a:pPr algn="r" eaLnBrk="0" hangingPunct="0"/>
              <a:r>
                <a:rPr lang="zh-CN" altLang="en-US" sz="2200" b="1" dirty="0" smtClean="0">
                  <a:solidFill>
                    <a:schemeClr val="tx2"/>
                  </a:solidFill>
                  <a:latin typeface="Times New Roman" pitchFamily="18" charset="0"/>
                  <a:ea typeface="楷体_GB2312" pitchFamily="49" charset="-122"/>
                  <a:cs typeface="Times New Roman" pitchFamily="18" charset="0"/>
                </a:rPr>
                <a:t>大类策略</a:t>
              </a:r>
              <a:endParaRPr lang="en-US" altLang="zh-CN" sz="2200" b="1" dirty="0">
                <a:solidFill>
                  <a:schemeClr val="tx2"/>
                </a:solidFill>
                <a:latin typeface="Times New Roman" pitchFamily="18" charset="0"/>
                <a:ea typeface="楷体_GB2312" pitchFamily="49" charset="-122"/>
                <a:cs typeface="Times New Roman" pitchFamily="18" charset="0"/>
              </a:endParaRPr>
            </a:p>
          </p:txBody>
        </p:sp>
      </p:grpSp>
      <p:sp>
        <p:nvSpPr>
          <p:cNvPr id="22"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MOM</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投资框架</a:t>
            </a: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组合构建</a:t>
            </a:r>
          </a:p>
        </p:txBody>
      </p:sp>
      <p:sp>
        <p:nvSpPr>
          <p:cNvPr id="23" name="TextBox 22"/>
          <p:cNvSpPr txBox="1"/>
          <p:nvPr/>
        </p:nvSpPr>
        <p:spPr>
          <a:xfrm>
            <a:off x="488991" y="1071006"/>
            <a:ext cx="11283909" cy="1754326"/>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多维度视角下的分类：大类资产、大类策略、风险等级</a:t>
            </a:r>
            <a:endParaRPr lang="en-US" altLang="zh-CN" kern="0" dirty="0" smtClean="0">
              <a:solidFill>
                <a:sysClr val="windowText" lastClr="000000">
                  <a:lumMod val="95000"/>
                  <a:lumOff val="5000"/>
                </a:sysClr>
              </a:solidFill>
              <a:latin typeface="宋体" pitchFamily="2" charset="-122"/>
              <a:ea typeface="宋体" pitchFamily="2" charset="-122"/>
              <a:cs typeface="+mn-ea"/>
              <a:sym typeface="+mn-ea"/>
            </a:endParaRPr>
          </a:p>
          <a:p>
            <a:pPr marL="742950" lvl="1" indent="-285750">
              <a:lnSpc>
                <a:spcPct val="150000"/>
              </a:lnSpc>
              <a:buFont typeface="Wingdings" pitchFamily="2" charset="2"/>
              <a:buChar char="ü"/>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基于大类资产：大类策略 </a:t>
            </a:r>
            <a:r>
              <a:rPr lang="en-US" altLang="zh-CN" kern="0" dirty="0" smtClean="0">
                <a:solidFill>
                  <a:sysClr val="windowText" lastClr="000000">
                    <a:lumMod val="95000"/>
                    <a:lumOff val="5000"/>
                  </a:sysClr>
                </a:solidFill>
                <a:latin typeface="宋体" pitchFamily="2" charset="-122"/>
                <a:ea typeface="宋体" pitchFamily="2" charset="-122"/>
                <a:cs typeface="+mn-ea"/>
                <a:sym typeface="+mn-ea"/>
              </a:rPr>
              <a:t>+ </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风险等级</a:t>
            </a:r>
            <a:endParaRPr lang="en-US" altLang="zh-CN" kern="0" dirty="0" smtClean="0">
              <a:solidFill>
                <a:sysClr val="windowText" lastClr="000000">
                  <a:lumMod val="95000"/>
                  <a:lumOff val="5000"/>
                </a:sysClr>
              </a:solidFill>
              <a:latin typeface="宋体" pitchFamily="2" charset="-122"/>
              <a:ea typeface="宋体" pitchFamily="2" charset="-122"/>
              <a:cs typeface="+mn-ea"/>
              <a:sym typeface="+mn-ea"/>
            </a:endParaRPr>
          </a:p>
          <a:p>
            <a:pPr marL="742950" lvl="1" indent="-285750">
              <a:lnSpc>
                <a:spcPct val="150000"/>
              </a:lnSpc>
              <a:buFont typeface="Wingdings" pitchFamily="2" charset="2"/>
              <a:buChar char="ü"/>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基于大类策略：大类资产 </a:t>
            </a:r>
            <a:r>
              <a:rPr lang="en-US" altLang="zh-CN" kern="0" dirty="0" smtClean="0">
                <a:solidFill>
                  <a:sysClr val="windowText" lastClr="000000">
                    <a:lumMod val="95000"/>
                    <a:lumOff val="5000"/>
                  </a:sysClr>
                </a:solidFill>
                <a:latin typeface="宋体" pitchFamily="2" charset="-122"/>
                <a:ea typeface="宋体" pitchFamily="2" charset="-122"/>
                <a:cs typeface="+mn-ea"/>
                <a:sym typeface="+mn-ea"/>
              </a:rPr>
              <a:t>+ </a:t>
            </a: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风险等级</a:t>
            </a:r>
            <a:endParaRPr lang="en-US" altLang="zh-CN" kern="0" dirty="0" smtClean="0">
              <a:solidFill>
                <a:sysClr val="windowText" lastClr="000000">
                  <a:lumMod val="95000"/>
                  <a:lumOff val="5000"/>
                </a:sysClr>
              </a:solidFill>
              <a:latin typeface="宋体" pitchFamily="2" charset="-122"/>
              <a:ea typeface="宋体" pitchFamily="2" charset="-122"/>
              <a:cs typeface="+mn-ea"/>
              <a:sym typeface="+mn-ea"/>
            </a:endParaRPr>
          </a:p>
          <a:p>
            <a:pPr marL="742950" lvl="1" indent="-285750">
              <a:lnSpc>
                <a:spcPct val="150000"/>
              </a:lnSpc>
              <a:buFont typeface="Wingdings" pitchFamily="2" charset="2"/>
              <a:buChar char="ü"/>
            </a:pPr>
            <a:r>
              <a:rPr lang="zh-CN" altLang="en-US" kern="0" dirty="0" smtClean="0">
                <a:solidFill>
                  <a:sysClr val="windowText" lastClr="000000">
                    <a:lumMod val="95000"/>
                    <a:lumOff val="5000"/>
                  </a:sysClr>
                </a:solidFill>
                <a:latin typeface="宋体" pitchFamily="2" charset="-122"/>
                <a:ea typeface="宋体" pitchFamily="2" charset="-122"/>
                <a:cs typeface="+mn-ea"/>
                <a:sym typeface="+mn-ea"/>
              </a:rPr>
              <a:t>基于风险等级：大类策略</a:t>
            </a:r>
            <a:endParaRPr lang="en-US" altLang="zh-CN" kern="0" dirty="0" smtClean="0">
              <a:solidFill>
                <a:sysClr val="windowText" lastClr="000000">
                  <a:lumMod val="95000"/>
                  <a:lumOff val="5000"/>
                </a:sysClr>
              </a:solidFill>
              <a:latin typeface="宋体" pitchFamily="2" charset="-122"/>
              <a:ea typeface="宋体" pitchFamily="2" charset="-122"/>
              <a:cs typeface="+mn-ea"/>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从大类资产到大类策略.jpg"/>
          <p:cNvPicPr>
            <a:picLocks noChangeAspect="1"/>
          </p:cNvPicPr>
          <p:nvPr/>
        </p:nvPicPr>
        <p:blipFill>
          <a:blip r:embed="rId2"/>
          <a:stretch>
            <a:fillRect/>
          </a:stretch>
        </p:blipFill>
        <p:spPr>
          <a:xfrm>
            <a:off x="4721469" y="0"/>
            <a:ext cx="6787662" cy="6858000"/>
          </a:xfrm>
          <a:prstGeom prst="rect">
            <a:avLst/>
          </a:prstGeom>
        </p:spPr>
      </p:pic>
      <p:sp>
        <p:nvSpPr>
          <p:cNvPr id="11"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MOM</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投资框架</a:t>
            </a: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组合构建</a:t>
            </a:r>
          </a:p>
        </p:txBody>
      </p:sp>
      <p:sp>
        <p:nvSpPr>
          <p:cNvPr id="5" name="TextBox 4"/>
          <p:cNvSpPr txBox="1"/>
          <p:nvPr/>
        </p:nvSpPr>
        <p:spPr>
          <a:xfrm>
            <a:off x="488991" y="1071006"/>
            <a:ext cx="11283909" cy="923330"/>
          </a:xfrm>
          <a:prstGeom prst="rect">
            <a:avLst/>
          </a:prstGeom>
          <a:noFill/>
        </p:spPr>
        <p:txBody>
          <a:bodyPr wrap="square" rtlCol="0">
            <a:spAutoFit/>
          </a:bodyPr>
          <a:lstStyle/>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从</a:t>
            </a:r>
            <a:r>
              <a:rPr lang="zh-CN" altLang="en-US" u="sng" kern="0" dirty="0" smtClean="0">
                <a:solidFill>
                  <a:sysClr val="windowText" lastClr="000000"/>
                </a:solidFill>
                <a:latin typeface="Times New Roman" pitchFamily="18" charset="0"/>
                <a:ea typeface="宋体" pitchFamily="2" charset="-122"/>
                <a:cs typeface="Times New Roman" pitchFamily="18" charset="0"/>
              </a:rPr>
              <a:t>大类资产</a:t>
            </a:r>
            <a:r>
              <a:rPr lang="zh-CN" altLang="en-US" kern="0" dirty="0" smtClean="0">
                <a:solidFill>
                  <a:sysClr val="windowText" lastClr="000000"/>
                </a:solidFill>
                <a:latin typeface="Times New Roman" pitchFamily="18" charset="0"/>
                <a:ea typeface="宋体" pitchFamily="2" charset="-122"/>
                <a:cs typeface="Times New Roman" pitchFamily="18" charset="0"/>
              </a:rPr>
              <a:t>到</a:t>
            </a:r>
            <a:r>
              <a:rPr lang="zh-CN" altLang="en-US" u="sng" kern="0" dirty="0" smtClean="0">
                <a:solidFill>
                  <a:sysClr val="windowText" lastClr="000000"/>
                </a:solidFill>
                <a:latin typeface="Times New Roman" pitchFamily="18" charset="0"/>
                <a:ea typeface="宋体" pitchFamily="2" charset="-122"/>
                <a:cs typeface="Times New Roman" pitchFamily="18" charset="0"/>
              </a:rPr>
              <a:t>大类策略</a:t>
            </a:r>
            <a:endParaRPr lang="en-US" altLang="zh-CN" u="sng" kern="0" dirty="0" smtClean="0">
              <a:solidFill>
                <a:sysClr val="windowText" lastClr="000000"/>
              </a:solidFill>
              <a:latin typeface="Times New Roman" pitchFamily="18" charset="0"/>
              <a:ea typeface="宋体" pitchFamily="2" charset="-122"/>
              <a:cs typeface="Times New Roman" pitchFamily="18" charset="0"/>
            </a:endParaRP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根据大类资产标的对策略分类</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679826" y="0"/>
            <a:ext cx="6127998" cy="6858000"/>
            <a:chOff x="4698876" y="0"/>
            <a:chExt cx="6127998" cy="6858000"/>
          </a:xfrm>
        </p:grpSpPr>
        <p:pic>
          <p:nvPicPr>
            <p:cNvPr id="13" name="图片 12" descr=".jpg"/>
            <p:cNvPicPr>
              <a:picLocks noChangeAspect="1"/>
            </p:cNvPicPr>
            <p:nvPr/>
          </p:nvPicPr>
          <p:blipFill>
            <a:blip r:embed="rId2"/>
            <a:stretch>
              <a:fillRect/>
            </a:stretch>
          </p:blipFill>
          <p:spPr>
            <a:xfrm>
              <a:off x="4698876" y="0"/>
              <a:ext cx="6127998" cy="6858000"/>
            </a:xfrm>
            <a:prstGeom prst="rect">
              <a:avLst/>
            </a:prstGeom>
          </p:spPr>
        </p:pic>
        <p:cxnSp>
          <p:nvCxnSpPr>
            <p:cNvPr id="14" name="直接箭头连接符 13"/>
            <p:cNvCxnSpPr/>
            <p:nvPr/>
          </p:nvCxnSpPr>
          <p:spPr>
            <a:xfrm rot="5400000">
              <a:off x="9245251" y="1675162"/>
              <a:ext cx="1512000" cy="0"/>
            </a:xfrm>
            <a:prstGeom prst="straightConnector1">
              <a:avLst/>
            </a:prstGeom>
            <a:ln w="28575">
              <a:solidFill>
                <a:srgbClr val="8F45C7"/>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5400000">
              <a:off x="8669251" y="4106062"/>
              <a:ext cx="2664000" cy="0"/>
            </a:xfrm>
            <a:prstGeom prst="straightConnector1">
              <a:avLst/>
            </a:prstGeom>
            <a:ln w="28575">
              <a:solidFill>
                <a:srgbClr val="9A57CD"/>
              </a:solidFill>
              <a:tailEnd type="arrow"/>
            </a:ln>
          </p:spPr>
          <p:style>
            <a:lnRef idx="1">
              <a:schemeClr val="accent1"/>
            </a:lnRef>
            <a:fillRef idx="0">
              <a:schemeClr val="accent1"/>
            </a:fillRef>
            <a:effectRef idx="0">
              <a:schemeClr val="accent1"/>
            </a:effectRef>
            <a:fontRef idx="minor">
              <a:schemeClr val="tx1"/>
            </a:fontRef>
          </p:style>
        </p:cxnSp>
      </p:grpSp>
      <p:sp>
        <p:nvSpPr>
          <p:cNvPr id="11"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MOM</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投资框架</a:t>
            </a: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组合构建</a:t>
            </a:r>
          </a:p>
        </p:txBody>
      </p:sp>
      <p:sp>
        <p:nvSpPr>
          <p:cNvPr id="5" name="TextBox 4"/>
          <p:cNvSpPr txBox="1"/>
          <p:nvPr/>
        </p:nvSpPr>
        <p:spPr>
          <a:xfrm>
            <a:off x="488991" y="1071006"/>
            <a:ext cx="11283909" cy="923330"/>
          </a:xfrm>
          <a:prstGeom prst="rect">
            <a:avLst/>
          </a:prstGeom>
          <a:noFill/>
        </p:spPr>
        <p:txBody>
          <a:bodyPr wrap="square" rtlCol="0">
            <a:spAutoFit/>
          </a:bodyPr>
          <a:lstStyle/>
          <a:p>
            <a:pPr marL="285750" lvl="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从</a:t>
            </a:r>
            <a:r>
              <a:rPr lang="zh-CN" altLang="en-US" u="sng" kern="0" dirty="0" smtClean="0">
                <a:solidFill>
                  <a:sysClr val="windowText" lastClr="000000"/>
                </a:solidFill>
                <a:latin typeface="Times New Roman" pitchFamily="18" charset="0"/>
                <a:ea typeface="宋体" pitchFamily="2" charset="-122"/>
                <a:cs typeface="Times New Roman" pitchFamily="18" charset="0"/>
              </a:rPr>
              <a:t>大类策略</a:t>
            </a:r>
            <a:r>
              <a:rPr lang="zh-CN" altLang="en-US" kern="0" dirty="0" smtClean="0">
                <a:solidFill>
                  <a:sysClr val="windowText" lastClr="000000"/>
                </a:solidFill>
                <a:latin typeface="Times New Roman" pitchFamily="18" charset="0"/>
                <a:ea typeface="宋体" pitchFamily="2" charset="-122"/>
                <a:cs typeface="Times New Roman" pitchFamily="18" charset="0"/>
              </a:rPr>
              <a:t>到</a:t>
            </a:r>
            <a:r>
              <a:rPr lang="zh-CN" altLang="en-US" u="sng" kern="0" dirty="0" smtClean="0">
                <a:solidFill>
                  <a:sysClr val="windowText" lastClr="000000"/>
                </a:solidFill>
                <a:latin typeface="Times New Roman" pitchFamily="18" charset="0"/>
                <a:ea typeface="宋体" pitchFamily="2" charset="-122"/>
                <a:cs typeface="Times New Roman" pitchFamily="18" charset="0"/>
              </a:rPr>
              <a:t>大类资产</a:t>
            </a:r>
          </a:p>
          <a:p>
            <a:pPr marL="28575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对大类策略进行梳理并对应所涉及标的</a:t>
            </a:r>
            <a:endParaRPr lang="en-US" altLang="zh-CN" kern="0" dirty="0" smtClean="0">
              <a:solidFill>
                <a:sysClr val="windowText" lastClr="000000"/>
              </a:solidFill>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2"/>
          <p:cNvSpPr txBox="1">
            <a:spLocks/>
          </p:cNvSpPr>
          <p:nvPr/>
        </p:nvSpPr>
        <p:spPr>
          <a:xfrm>
            <a:off x="460444" y="175593"/>
            <a:ext cx="11290570" cy="862023"/>
          </a:xfrm>
          <a:prstGeom prst="rect">
            <a:avLst/>
          </a:prstGeom>
        </p:spPr>
        <p:txBody>
          <a:bodyPr anchor="ctr"/>
          <a:lstStyle/>
          <a:p>
            <a:pPr>
              <a:lnSpc>
                <a:spcPct val="90000"/>
              </a:lnSpc>
              <a:spcBef>
                <a:spcPts val="1000"/>
              </a:spcBef>
              <a:defRPr/>
            </a:pP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MOM</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投资框架</a:t>
            </a:r>
            <a:r>
              <a:rPr lang="en-US" altLang="zh-CN"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a:t>
            </a:r>
            <a:r>
              <a:rPr lang="zh-CN" altLang="en-US" sz="2800" b="1" dirty="0" smtClean="0">
                <a:solidFill>
                  <a:srgbClr val="297FD5">
                    <a:lumMod val="75000"/>
                  </a:srgbClr>
                </a:solidFill>
                <a:latin typeface="Times New Roman" panose="02020603050405020304" pitchFamily="18" charset="0"/>
                <a:ea typeface="宋体"/>
                <a:cs typeface="Times New Roman" panose="02020603050405020304" pitchFamily="18" charset="0"/>
              </a:rPr>
              <a:t>组合构建</a:t>
            </a:r>
          </a:p>
        </p:txBody>
      </p:sp>
      <p:sp>
        <p:nvSpPr>
          <p:cNvPr id="5" name="TextBox 4"/>
          <p:cNvSpPr txBox="1"/>
          <p:nvPr/>
        </p:nvSpPr>
        <p:spPr>
          <a:xfrm>
            <a:off x="488991" y="1071006"/>
            <a:ext cx="11283909" cy="507831"/>
          </a:xfrm>
          <a:prstGeom prst="rect">
            <a:avLst/>
          </a:prstGeom>
          <a:noFill/>
        </p:spPr>
        <p:txBody>
          <a:bodyPr wrap="square" rtlCol="0">
            <a:spAutoFit/>
          </a:bodyPr>
          <a:lstStyle/>
          <a:p>
            <a:pPr marL="285750" lvl="0" indent="-285750">
              <a:lnSpc>
                <a:spcPct val="150000"/>
              </a:lnSpc>
              <a:buFont typeface="Arial" pitchFamily="34" charset="0"/>
              <a:buChar char="•"/>
            </a:pPr>
            <a:r>
              <a:rPr lang="zh-CN" altLang="en-US" kern="0" dirty="0" smtClean="0">
                <a:solidFill>
                  <a:sysClr val="windowText" lastClr="000000"/>
                </a:solidFill>
                <a:latin typeface="Times New Roman" pitchFamily="18" charset="0"/>
                <a:ea typeface="宋体" pitchFamily="2" charset="-122"/>
                <a:cs typeface="Times New Roman" pitchFamily="18" charset="0"/>
              </a:rPr>
              <a:t>不同风险等级下的大类策略分类</a:t>
            </a:r>
          </a:p>
        </p:txBody>
      </p:sp>
      <p:grpSp>
        <p:nvGrpSpPr>
          <p:cNvPr id="57" name="组合 56"/>
          <p:cNvGrpSpPr/>
          <p:nvPr/>
        </p:nvGrpSpPr>
        <p:grpSpPr>
          <a:xfrm>
            <a:off x="1635125" y="1732756"/>
            <a:ext cx="8307388" cy="3878263"/>
            <a:chOff x="2281238" y="1752600"/>
            <a:chExt cx="8307388" cy="3878263"/>
          </a:xfrm>
        </p:grpSpPr>
        <p:sp>
          <p:nvSpPr>
            <p:cNvPr id="19" name="Line 8"/>
            <p:cNvSpPr>
              <a:spLocks noChangeShapeType="1"/>
            </p:cNvSpPr>
            <p:nvPr/>
          </p:nvSpPr>
          <p:spPr bwMode="black">
            <a:xfrm flipH="1">
              <a:off x="6840538" y="5022851"/>
              <a:ext cx="3748088" cy="1588"/>
            </a:xfrm>
            <a:prstGeom prst="line">
              <a:avLst/>
            </a:prstGeom>
            <a:noFill/>
            <a:ln w="19050" cap="rnd">
              <a:solidFill>
                <a:schemeClr val="tx1"/>
              </a:solidFill>
              <a:prstDash val="sysDot"/>
              <a:round/>
              <a:headEnd/>
              <a:tailEnd/>
            </a:ln>
          </p:spPr>
          <p:txBody>
            <a:bodyPr wrap="none" anchor="ctr"/>
            <a:lstStyle/>
            <a:p>
              <a:endParaRPr lang="zh-CN" altLang="en-US"/>
            </a:p>
          </p:txBody>
        </p:sp>
        <p:sp>
          <p:nvSpPr>
            <p:cNvPr id="29" name="Text Box 18"/>
            <p:cNvSpPr txBox="1">
              <a:spLocks noChangeArrowheads="1"/>
            </p:cNvSpPr>
            <p:nvPr/>
          </p:nvSpPr>
          <p:spPr bwMode="black">
            <a:xfrm>
              <a:off x="6821488" y="4703763"/>
              <a:ext cx="1279517" cy="307777"/>
            </a:xfrm>
            <a:prstGeom prst="rect">
              <a:avLst/>
            </a:prstGeom>
            <a:noFill/>
            <a:ln w="9525">
              <a:noFill/>
              <a:miter lim="800000"/>
              <a:headEnd/>
              <a:tailEnd/>
            </a:ln>
          </p:spPr>
          <p:txBody>
            <a:bodyPr wrap="none">
              <a:spAutoFit/>
            </a:bodyPr>
            <a:lstStyle/>
            <a:p>
              <a:pPr eaLnBrk="0" hangingPunct="0"/>
              <a:r>
                <a:rPr lang="zh-CN" altLang="en-US" sz="1400" b="0" dirty="0" smtClean="0">
                  <a:latin typeface="Verdana" pitchFamily="34" charset="0"/>
                </a:rPr>
                <a:t>货币型基金</a:t>
              </a:r>
              <a:r>
                <a:rPr lang="en-US" altLang="zh-CN" sz="1400" b="0" dirty="0" smtClean="0">
                  <a:latin typeface="Verdana" pitchFamily="34" charset="0"/>
                </a:rPr>
                <a:t>...</a:t>
              </a:r>
              <a:endParaRPr lang="en-US" altLang="zh-CN" sz="1400" b="0" dirty="0">
                <a:latin typeface="Verdana" pitchFamily="34" charset="0"/>
              </a:endParaRPr>
            </a:p>
          </p:txBody>
        </p:sp>
        <p:sp>
          <p:nvSpPr>
            <p:cNvPr id="30" name="Freeform 19"/>
            <p:cNvSpPr>
              <a:spLocks/>
            </p:cNvSpPr>
            <p:nvPr/>
          </p:nvSpPr>
          <p:spPr bwMode="gray">
            <a:xfrm>
              <a:off x="6027738" y="4440238"/>
              <a:ext cx="803275" cy="1189038"/>
            </a:xfrm>
            <a:custGeom>
              <a:avLst/>
              <a:gdLst>
                <a:gd name="T0" fmla="*/ 18 w 847"/>
                <a:gd name="T1" fmla="*/ 121 h 1079"/>
                <a:gd name="T2" fmla="*/ 0 w 847"/>
                <a:gd name="T3" fmla="*/ 51 h 1079"/>
                <a:gd name="T4" fmla="*/ 17 w 847"/>
                <a:gd name="T5" fmla="*/ 0 h 1079"/>
                <a:gd name="T6" fmla="*/ 39 w 847"/>
                <a:gd name="T7" fmla="*/ 60 h 1079"/>
                <a:gd name="T8" fmla="*/ 18 w 847"/>
                <a:gd name="T9" fmla="*/ 121 h 1079"/>
                <a:gd name="T10" fmla="*/ 0 60000 65536"/>
                <a:gd name="T11" fmla="*/ 0 60000 65536"/>
                <a:gd name="T12" fmla="*/ 0 60000 65536"/>
                <a:gd name="T13" fmla="*/ 0 60000 65536"/>
                <a:gd name="T14" fmla="*/ 0 60000 65536"/>
                <a:gd name="T15" fmla="*/ 0 w 847"/>
                <a:gd name="T16" fmla="*/ 0 h 1079"/>
                <a:gd name="T17" fmla="*/ 847 w 847"/>
                <a:gd name="T18" fmla="*/ 1079 h 1079"/>
              </a:gdLst>
              <a:ahLst/>
              <a:cxnLst>
                <a:cxn ang="T10">
                  <a:pos x="T0" y="T1"/>
                </a:cxn>
                <a:cxn ang="T11">
                  <a:pos x="T2" y="T3"/>
                </a:cxn>
                <a:cxn ang="T12">
                  <a:pos x="T4" y="T5"/>
                </a:cxn>
                <a:cxn ang="T13">
                  <a:pos x="T6" y="T7"/>
                </a:cxn>
                <a:cxn ang="T14">
                  <a:pos x="T8" y="T9"/>
                </a:cxn>
              </a:cxnLst>
              <a:rect l="T15" t="T16" r="T17" b="T18"/>
              <a:pathLst>
                <a:path w="847" h="1079">
                  <a:moveTo>
                    <a:pt x="399" y="1078"/>
                  </a:moveTo>
                  <a:lnTo>
                    <a:pt x="0" y="459"/>
                  </a:lnTo>
                  <a:lnTo>
                    <a:pt x="374" y="0"/>
                  </a:lnTo>
                  <a:lnTo>
                    <a:pt x="846" y="536"/>
                  </a:lnTo>
                  <a:lnTo>
                    <a:pt x="399" y="1078"/>
                  </a:lnTo>
                </a:path>
              </a:pathLst>
            </a:custGeom>
            <a:gradFill rotWithShape="0">
              <a:gsLst>
                <a:gs pos="0">
                  <a:srgbClr val="4747B2"/>
                </a:gs>
                <a:gs pos="100000">
                  <a:srgbClr val="6666FF"/>
                </a:gs>
              </a:gsLst>
              <a:lin ang="2700000" scaled="1"/>
            </a:gradFill>
            <a:ln w="12700" cap="rnd" cmpd="sng">
              <a:noFill/>
              <a:prstDash val="solid"/>
              <a:round/>
              <a:headEnd/>
              <a:tailEnd/>
            </a:ln>
          </p:spPr>
          <p:txBody>
            <a:bodyPr/>
            <a:lstStyle/>
            <a:p>
              <a:endParaRPr lang="zh-CN" altLang="en-US"/>
            </a:p>
          </p:txBody>
        </p:sp>
        <p:sp>
          <p:nvSpPr>
            <p:cNvPr id="31" name="Freeform 20"/>
            <p:cNvSpPr>
              <a:spLocks/>
            </p:cNvSpPr>
            <p:nvPr/>
          </p:nvSpPr>
          <p:spPr bwMode="gray">
            <a:xfrm>
              <a:off x="2644775" y="4440238"/>
              <a:ext cx="3738563" cy="506413"/>
            </a:xfrm>
            <a:custGeom>
              <a:avLst/>
              <a:gdLst>
                <a:gd name="T0" fmla="*/ 0 w 3947"/>
                <a:gd name="T1" fmla="*/ 51 h 460"/>
                <a:gd name="T2" fmla="*/ 161 w 3947"/>
                <a:gd name="T3" fmla="*/ 51 h 460"/>
                <a:gd name="T4" fmla="*/ 178 w 3947"/>
                <a:gd name="T5" fmla="*/ 0 h 460"/>
                <a:gd name="T6" fmla="*/ 23 w 3947"/>
                <a:gd name="T7" fmla="*/ 0 h 460"/>
                <a:gd name="T8" fmla="*/ 0 w 3947"/>
                <a:gd name="T9" fmla="*/ 51 h 460"/>
                <a:gd name="T10" fmla="*/ 0 60000 65536"/>
                <a:gd name="T11" fmla="*/ 0 60000 65536"/>
                <a:gd name="T12" fmla="*/ 0 60000 65536"/>
                <a:gd name="T13" fmla="*/ 0 60000 65536"/>
                <a:gd name="T14" fmla="*/ 0 60000 65536"/>
                <a:gd name="T15" fmla="*/ 0 w 3947"/>
                <a:gd name="T16" fmla="*/ 0 h 460"/>
                <a:gd name="T17" fmla="*/ 3947 w 3947"/>
                <a:gd name="T18" fmla="*/ 460 h 460"/>
              </a:gdLst>
              <a:ahLst/>
              <a:cxnLst>
                <a:cxn ang="T10">
                  <a:pos x="T0" y="T1"/>
                </a:cxn>
                <a:cxn ang="T11">
                  <a:pos x="T2" y="T3"/>
                </a:cxn>
                <a:cxn ang="T12">
                  <a:pos x="T4" y="T5"/>
                </a:cxn>
                <a:cxn ang="T13">
                  <a:pos x="T6" y="T7"/>
                </a:cxn>
                <a:cxn ang="T14">
                  <a:pos x="T8" y="T9"/>
                </a:cxn>
              </a:cxnLst>
              <a:rect l="T15" t="T16" r="T17" b="T18"/>
              <a:pathLst>
                <a:path w="3947" h="460">
                  <a:moveTo>
                    <a:pt x="0" y="459"/>
                  </a:moveTo>
                  <a:lnTo>
                    <a:pt x="3573" y="459"/>
                  </a:lnTo>
                  <a:lnTo>
                    <a:pt x="3946" y="0"/>
                  </a:lnTo>
                  <a:lnTo>
                    <a:pt x="505" y="0"/>
                  </a:lnTo>
                  <a:lnTo>
                    <a:pt x="0" y="459"/>
                  </a:lnTo>
                </a:path>
              </a:pathLst>
            </a:custGeom>
            <a:gradFill rotWithShape="0">
              <a:gsLst>
                <a:gs pos="0">
                  <a:srgbClr val="6666FF"/>
                </a:gs>
                <a:gs pos="100000">
                  <a:srgbClr val="4141A2"/>
                </a:gs>
              </a:gsLst>
              <a:lin ang="2700000" scaled="1"/>
            </a:gradFill>
            <a:ln w="12700" cap="rnd" cmpd="sng">
              <a:noFill/>
              <a:prstDash val="solid"/>
              <a:round/>
              <a:headEnd/>
              <a:tailEnd/>
            </a:ln>
          </p:spPr>
          <p:txBody>
            <a:bodyPr/>
            <a:lstStyle/>
            <a:p>
              <a:endParaRPr lang="zh-CN" altLang="en-US"/>
            </a:p>
          </p:txBody>
        </p:sp>
        <p:sp>
          <p:nvSpPr>
            <p:cNvPr id="32" name="Freeform 21"/>
            <p:cNvSpPr>
              <a:spLocks/>
            </p:cNvSpPr>
            <p:nvPr/>
          </p:nvSpPr>
          <p:spPr bwMode="gray">
            <a:xfrm>
              <a:off x="2281238" y="4945063"/>
              <a:ext cx="4127500" cy="685800"/>
            </a:xfrm>
            <a:custGeom>
              <a:avLst/>
              <a:gdLst>
                <a:gd name="T0" fmla="*/ 17 w 4357"/>
                <a:gd name="T1" fmla="*/ 0 h 623"/>
                <a:gd name="T2" fmla="*/ 178 w 4357"/>
                <a:gd name="T3" fmla="*/ 0 h 623"/>
                <a:gd name="T4" fmla="*/ 197 w 4357"/>
                <a:gd name="T5" fmla="*/ 69 h 623"/>
                <a:gd name="T6" fmla="*/ 0 w 4357"/>
                <a:gd name="T7" fmla="*/ 69 h 623"/>
                <a:gd name="T8" fmla="*/ 17 w 4357"/>
                <a:gd name="T9" fmla="*/ 0 h 623"/>
                <a:gd name="T10" fmla="*/ 0 60000 65536"/>
                <a:gd name="T11" fmla="*/ 0 60000 65536"/>
                <a:gd name="T12" fmla="*/ 0 60000 65536"/>
                <a:gd name="T13" fmla="*/ 0 60000 65536"/>
                <a:gd name="T14" fmla="*/ 0 60000 65536"/>
                <a:gd name="T15" fmla="*/ 0 w 4357"/>
                <a:gd name="T16" fmla="*/ 0 h 623"/>
                <a:gd name="T17" fmla="*/ 4357 w 4357"/>
                <a:gd name="T18" fmla="*/ 623 h 623"/>
              </a:gdLst>
              <a:ahLst/>
              <a:cxnLst>
                <a:cxn ang="T10">
                  <a:pos x="T0" y="T1"/>
                </a:cxn>
                <a:cxn ang="T11">
                  <a:pos x="T2" y="T3"/>
                </a:cxn>
                <a:cxn ang="T12">
                  <a:pos x="T4" y="T5"/>
                </a:cxn>
                <a:cxn ang="T13">
                  <a:pos x="T6" y="T7"/>
                </a:cxn>
                <a:cxn ang="T14">
                  <a:pos x="T8" y="T9"/>
                </a:cxn>
              </a:cxnLst>
              <a:rect l="T15" t="T16" r="T17" b="T18"/>
              <a:pathLst>
                <a:path w="4357" h="623">
                  <a:moveTo>
                    <a:pt x="383" y="0"/>
                  </a:moveTo>
                  <a:lnTo>
                    <a:pt x="3954" y="0"/>
                  </a:lnTo>
                  <a:lnTo>
                    <a:pt x="4356" y="622"/>
                  </a:lnTo>
                  <a:lnTo>
                    <a:pt x="0" y="622"/>
                  </a:lnTo>
                  <a:lnTo>
                    <a:pt x="383" y="0"/>
                  </a:lnTo>
                </a:path>
              </a:pathLst>
            </a:custGeom>
            <a:gradFill rotWithShape="0">
              <a:gsLst>
                <a:gs pos="0">
                  <a:srgbClr val="9999FF"/>
                </a:gs>
                <a:gs pos="100000">
                  <a:srgbClr val="6666FF"/>
                </a:gs>
              </a:gsLst>
              <a:lin ang="2700000" scaled="1"/>
            </a:gradFill>
            <a:ln w="12700" cap="rnd" cmpd="sng">
              <a:noFill/>
              <a:prstDash val="solid"/>
              <a:round/>
              <a:headEnd/>
              <a:tailEnd/>
            </a:ln>
          </p:spPr>
          <p:txBody>
            <a:bodyPr/>
            <a:lstStyle/>
            <a:p>
              <a:endParaRPr lang="zh-CN" altLang="en-US"/>
            </a:p>
          </p:txBody>
        </p:sp>
        <p:sp>
          <p:nvSpPr>
            <p:cNvPr id="33" name="Freeform 22"/>
            <p:cNvSpPr>
              <a:spLocks/>
            </p:cNvSpPr>
            <p:nvPr/>
          </p:nvSpPr>
          <p:spPr bwMode="gray">
            <a:xfrm>
              <a:off x="5610225" y="3767138"/>
              <a:ext cx="708025" cy="1076325"/>
            </a:xfrm>
            <a:custGeom>
              <a:avLst/>
              <a:gdLst>
                <a:gd name="T0" fmla="*/ 17 w 749"/>
                <a:gd name="T1" fmla="*/ 109 h 977"/>
                <a:gd name="T2" fmla="*/ 0 w 749"/>
                <a:gd name="T3" fmla="*/ 38 h 977"/>
                <a:gd name="T4" fmla="*/ 13 w 749"/>
                <a:gd name="T5" fmla="*/ 0 h 977"/>
                <a:gd name="T6" fmla="*/ 33 w 749"/>
                <a:gd name="T7" fmla="*/ 60 h 977"/>
                <a:gd name="T8" fmla="*/ 17 w 749"/>
                <a:gd name="T9" fmla="*/ 109 h 977"/>
                <a:gd name="T10" fmla="*/ 0 60000 65536"/>
                <a:gd name="T11" fmla="*/ 0 60000 65536"/>
                <a:gd name="T12" fmla="*/ 0 60000 65536"/>
                <a:gd name="T13" fmla="*/ 0 60000 65536"/>
                <a:gd name="T14" fmla="*/ 0 60000 65536"/>
                <a:gd name="T15" fmla="*/ 0 w 749"/>
                <a:gd name="T16" fmla="*/ 0 h 977"/>
                <a:gd name="T17" fmla="*/ 749 w 749"/>
                <a:gd name="T18" fmla="*/ 977 h 977"/>
              </a:gdLst>
              <a:ahLst/>
              <a:cxnLst>
                <a:cxn ang="T10">
                  <a:pos x="T0" y="T1"/>
                </a:cxn>
                <a:cxn ang="T11">
                  <a:pos x="T2" y="T3"/>
                </a:cxn>
                <a:cxn ang="T12">
                  <a:pos x="T4" y="T5"/>
                </a:cxn>
                <a:cxn ang="T13">
                  <a:pos x="T6" y="T7"/>
                </a:cxn>
                <a:cxn ang="T14">
                  <a:pos x="T8" y="T9"/>
                </a:cxn>
              </a:cxnLst>
              <a:rect l="T15" t="T16" r="T17" b="T18"/>
              <a:pathLst>
                <a:path w="749" h="977">
                  <a:moveTo>
                    <a:pt x="382" y="976"/>
                  </a:moveTo>
                  <a:lnTo>
                    <a:pt x="0" y="342"/>
                  </a:lnTo>
                  <a:lnTo>
                    <a:pt x="280" y="0"/>
                  </a:lnTo>
                  <a:lnTo>
                    <a:pt x="748" y="538"/>
                  </a:lnTo>
                  <a:lnTo>
                    <a:pt x="382" y="976"/>
                  </a:lnTo>
                </a:path>
              </a:pathLst>
            </a:custGeom>
            <a:gradFill rotWithShape="0">
              <a:gsLst>
                <a:gs pos="0">
                  <a:srgbClr val="009570"/>
                </a:gs>
                <a:gs pos="100000">
                  <a:srgbClr val="00CC99"/>
                </a:gs>
              </a:gsLst>
              <a:lin ang="2700000" scaled="1"/>
            </a:gradFill>
            <a:ln w="12700" cap="rnd" cmpd="sng">
              <a:noFill/>
              <a:prstDash val="solid"/>
              <a:round/>
              <a:headEnd/>
              <a:tailEnd/>
            </a:ln>
          </p:spPr>
          <p:txBody>
            <a:bodyPr/>
            <a:lstStyle/>
            <a:p>
              <a:endParaRPr lang="zh-CN" altLang="en-US"/>
            </a:p>
          </p:txBody>
        </p:sp>
        <p:sp>
          <p:nvSpPr>
            <p:cNvPr id="34" name="Freeform 23"/>
            <p:cNvSpPr>
              <a:spLocks/>
            </p:cNvSpPr>
            <p:nvPr/>
          </p:nvSpPr>
          <p:spPr bwMode="gray">
            <a:xfrm>
              <a:off x="3070225" y="3767138"/>
              <a:ext cx="2808288" cy="379413"/>
            </a:xfrm>
            <a:custGeom>
              <a:avLst/>
              <a:gdLst>
                <a:gd name="T0" fmla="*/ 0 w 2964"/>
                <a:gd name="T1" fmla="*/ 39 h 344"/>
                <a:gd name="T2" fmla="*/ 122 w 2964"/>
                <a:gd name="T3" fmla="*/ 39 h 344"/>
                <a:gd name="T4" fmla="*/ 134 w 2964"/>
                <a:gd name="T5" fmla="*/ 0 h 344"/>
                <a:gd name="T6" fmla="*/ 24 w 2964"/>
                <a:gd name="T7" fmla="*/ 1 h 344"/>
                <a:gd name="T8" fmla="*/ 0 w 2964"/>
                <a:gd name="T9" fmla="*/ 39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00CC99"/>
                </a:gs>
                <a:gs pos="100000">
                  <a:srgbClr val="005A44"/>
                </a:gs>
              </a:gsLst>
              <a:lin ang="2700000" scaled="1"/>
            </a:gradFill>
            <a:ln w="12700" cap="rnd" cmpd="sng">
              <a:noFill/>
              <a:prstDash val="solid"/>
              <a:round/>
              <a:headEnd/>
              <a:tailEnd/>
            </a:ln>
          </p:spPr>
          <p:txBody>
            <a:bodyPr/>
            <a:lstStyle/>
            <a:p>
              <a:endParaRPr lang="zh-CN" altLang="en-US"/>
            </a:p>
          </p:txBody>
        </p:sp>
        <p:sp>
          <p:nvSpPr>
            <p:cNvPr id="35" name="Freeform 24"/>
            <p:cNvSpPr>
              <a:spLocks/>
            </p:cNvSpPr>
            <p:nvPr/>
          </p:nvSpPr>
          <p:spPr bwMode="gray">
            <a:xfrm>
              <a:off x="2714625" y="4144963"/>
              <a:ext cx="3260725" cy="698500"/>
            </a:xfrm>
            <a:custGeom>
              <a:avLst/>
              <a:gdLst>
                <a:gd name="T0" fmla="*/ 0 w 3443"/>
                <a:gd name="T1" fmla="*/ 71 h 634"/>
                <a:gd name="T2" fmla="*/ 155 w 3443"/>
                <a:gd name="T3" fmla="*/ 71 h 634"/>
                <a:gd name="T4" fmla="*/ 138 w 3443"/>
                <a:gd name="T5" fmla="*/ 0 h 634"/>
                <a:gd name="T6" fmla="*/ 17 w 3443"/>
                <a:gd name="T7" fmla="*/ 0 h 634"/>
                <a:gd name="T8" fmla="*/ 0 w 3443"/>
                <a:gd name="T9" fmla="*/ 71 h 634"/>
                <a:gd name="T10" fmla="*/ 0 60000 65536"/>
                <a:gd name="T11" fmla="*/ 0 60000 65536"/>
                <a:gd name="T12" fmla="*/ 0 60000 65536"/>
                <a:gd name="T13" fmla="*/ 0 60000 65536"/>
                <a:gd name="T14" fmla="*/ 0 60000 65536"/>
                <a:gd name="T15" fmla="*/ 0 w 3443"/>
                <a:gd name="T16" fmla="*/ 0 h 634"/>
                <a:gd name="T17" fmla="*/ 3443 w 3443"/>
                <a:gd name="T18" fmla="*/ 634 h 634"/>
              </a:gdLst>
              <a:ahLst/>
              <a:cxnLst>
                <a:cxn ang="T10">
                  <a:pos x="T0" y="T1"/>
                </a:cxn>
                <a:cxn ang="T11">
                  <a:pos x="T2" y="T3"/>
                </a:cxn>
                <a:cxn ang="T12">
                  <a:pos x="T4" y="T5"/>
                </a:cxn>
                <a:cxn ang="T13">
                  <a:pos x="T6" y="T7"/>
                </a:cxn>
                <a:cxn ang="T14">
                  <a:pos x="T8" y="T9"/>
                </a:cxn>
              </a:cxnLst>
              <a:rect l="T15" t="T16" r="T17" b="T18"/>
              <a:pathLst>
                <a:path w="3443" h="634">
                  <a:moveTo>
                    <a:pt x="0" y="633"/>
                  </a:moveTo>
                  <a:lnTo>
                    <a:pt x="3442" y="633"/>
                  </a:lnTo>
                  <a:lnTo>
                    <a:pt x="3060" y="0"/>
                  </a:lnTo>
                  <a:lnTo>
                    <a:pt x="377" y="0"/>
                  </a:lnTo>
                  <a:lnTo>
                    <a:pt x="0" y="633"/>
                  </a:lnTo>
                </a:path>
              </a:pathLst>
            </a:custGeom>
            <a:gradFill rotWithShape="0">
              <a:gsLst>
                <a:gs pos="0">
                  <a:srgbClr val="86E7CF"/>
                </a:gs>
                <a:gs pos="100000">
                  <a:srgbClr val="00CC99"/>
                </a:gs>
              </a:gsLst>
              <a:lin ang="2700000" scaled="1"/>
            </a:gradFill>
            <a:ln w="12700" cap="rnd" cmpd="sng">
              <a:noFill/>
              <a:prstDash val="solid"/>
              <a:round/>
              <a:headEnd/>
              <a:tailEnd/>
            </a:ln>
          </p:spPr>
          <p:txBody>
            <a:bodyPr/>
            <a:lstStyle/>
            <a:p>
              <a:endParaRPr lang="zh-CN" altLang="en-US"/>
            </a:p>
          </p:txBody>
        </p:sp>
        <p:sp>
          <p:nvSpPr>
            <p:cNvPr id="36" name="Freeform 25"/>
            <p:cNvSpPr>
              <a:spLocks/>
            </p:cNvSpPr>
            <p:nvPr/>
          </p:nvSpPr>
          <p:spPr bwMode="gray">
            <a:xfrm>
              <a:off x="5191125" y="3101975"/>
              <a:ext cx="620713" cy="935038"/>
            </a:xfrm>
            <a:custGeom>
              <a:avLst/>
              <a:gdLst>
                <a:gd name="T0" fmla="*/ 0 w 655"/>
                <a:gd name="T1" fmla="*/ 26 h 849"/>
                <a:gd name="T2" fmla="*/ 17 w 655"/>
                <a:gd name="T3" fmla="*/ 94 h 849"/>
                <a:gd name="T4" fmla="*/ 30 w 655"/>
                <a:gd name="T5" fmla="*/ 59 h 849"/>
                <a:gd name="T6" fmla="*/ 8 w 655"/>
                <a:gd name="T7" fmla="*/ 0 h 849"/>
                <a:gd name="T8" fmla="*/ 0 w 655"/>
                <a:gd name="T9" fmla="*/ 26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B27A09"/>
                </a:gs>
                <a:gs pos="100000">
                  <a:srgbClr val="F4A70C"/>
                </a:gs>
              </a:gsLst>
              <a:lin ang="2700000" scaled="1"/>
            </a:gradFill>
            <a:ln w="12700" cap="rnd" cmpd="sng">
              <a:noFill/>
              <a:prstDash val="solid"/>
              <a:round/>
              <a:headEnd/>
              <a:tailEnd/>
            </a:ln>
          </p:spPr>
          <p:txBody>
            <a:bodyPr/>
            <a:lstStyle/>
            <a:p>
              <a:endParaRPr lang="zh-CN" altLang="en-US"/>
            </a:p>
          </p:txBody>
        </p:sp>
        <p:sp>
          <p:nvSpPr>
            <p:cNvPr id="37" name="Freeform 26"/>
            <p:cNvSpPr>
              <a:spLocks/>
            </p:cNvSpPr>
            <p:nvPr/>
          </p:nvSpPr>
          <p:spPr bwMode="gray">
            <a:xfrm>
              <a:off x="3492500" y="3101975"/>
              <a:ext cx="1874838" cy="252413"/>
            </a:xfrm>
            <a:custGeom>
              <a:avLst/>
              <a:gdLst>
                <a:gd name="T0" fmla="*/ 0 w 1980"/>
                <a:gd name="T1" fmla="*/ 26 h 229"/>
                <a:gd name="T2" fmla="*/ 81 w 1980"/>
                <a:gd name="T3" fmla="*/ 26 h 229"/>
                <a:gd name="T4" fmla="*/ 89 w 1980"/>
                <a:gd name="T5" fmla="*/ 0 h 229"/>
                <a:gd name="T6" fmla="*/ 23 w 1980"/>
                <a:gd name="T7" fmla="*/ 0 h 229"/>
                <a:gd name="T8" fmla="*/ 0 w 1980"/>
                <a:gd name="T9" fmla="*/ 26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F4A70C"/>
                </a:gs>
                <a:gs pos="100000">
                  <a:srgbClr val="744F06"/>
                </a:gs>
              </a:gsLst>
              <a:lin ang="2700000" scaled="1"/>
            </a:gradFill>
            <a:ln w="12700" cap="rnd" cmpd="sng">
              <a:noFill/>
              <a:prstDash val="solid"/>
              <a:round/>
              <a:headEnd/>
              <a:tailEnd/>
            </a:ln>
          </p:spPr>
          <p:txBody>
            <a:bodyPr/>
            <a:lstStyle/>
            <a:p>
              <a:endParaRPr lang="zh-CN" altLang="en-US"/>
            </a:p>
          </p:txBody>
        </p:sp>
        <p:sp>
          <p:nvSpPr>
            <p:cNvPr id="38" name="Freeform 27"/>
            <p:cNvSpPr>
              <a:spLocks/>
            </p:cNvSpPr>
            <p:nvPr/>
          </p:nvSpPr>
          <p:spPr bwMode="gray">
            <a:xfrm>
              <a:off x="3130550" y="3352800"/>
              <a:ext cx="2427288" cy="684213"/>
            </a:xfrm>
            <a:custGeom>
              <a:avLst/>
              <a:gdLst>
                <a:gd name="T0" fmla="*/ 0 w 2561"/>
                <a:gd name="T1" fmla="*/ 69 h 621"/>
                <a:gd name="T2" fmla="*/ 116 w 2561"/>
                <a:gd name="T3" fmla="*/ 69 h 621"/>
                <a:gd name="T4" fmla="*/ 99 w 2561"/>
                <a:gd name="T5" fmla="*/ 0 h 621"/>
                <a:gd name="T6" fmla="*/ 17 w 2561"/>
                <a:gd name="T7" fmla="*/ 0 h 621"/>
                <a:gd name="T8" fmla="*/ 0 w 2561"/>
                <a:gd name="T9" fmla="*/ 69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FAD58C"/>
                </a:gs>
                <a:gs pos="100000">
                  <a:srgbClr val="F4A70C"/>
                </a:gs>
              </a:gsLst>
              <a:lin ang="2700000" scaled="1"/>
            </a:gradFill>
            <a:ln w="12700" cap="rnd" cmpd="sng">
              <a:noFill/>
              <a:prstDash val="solid"/>
              <a:round/>
              <a:headEnd/>
              <a:tailEnd/>
            </a:ln>
          </p:spPr>
          <p:txBody>
            <a:bodyPr/>
            <a:lstStyle/>
            <a:p>
              <a:endParaRPr lang="zh-CN" altLang="en-US"/>
            </a:p>
          </p:txBody>
        </p:sp>
        <p:sp>
          <p:nvSpPr>
            <p:cNvPr id="39" name="Freeform 28"/>
            <p:cNvSpPr>
              <a:spLocks/>
            </p:cNvSpPr>
            <p:nvPr/>
          </p:nvSpPr>
          <p:spPr bwMode="gray">
            <a:xfrm>
              <a:off x="4767263" y="2427288"/>
              <a:ext cx="533400" cy="812800"/>
            </a:xfrm>
            <a:custGeom>
              <a:avLst/>
              <a:gdLst>
                <a:gd name="T0" fmla="*/ 17 w 564"/>
                <a:gd name="T1" fmla="*/ 83 h 738"/>
                <a:gd name="T2" fmla="*/ 25 w 564"/>
                <a:gd name="T3" fmla="*/ 59 h 738"/>
                <a:gd name="T4" fmla="*/ 5 w 564"/>
                <a:gd name="T5" fmla="*/ 0 h 738"/>
                <a:gd name="T6" fmla="*/ 0 w 564"/>
                <a:gd name="T7" fmla="*/ 12 h 738"/>
                <a:gd name="T8" fmla="*/ 17 w 564"/>
                <a:gd name="T9" fmla="*/ 83 h 738"/>
                <a:gd name="T10" fmla="*/ 0 60000 65536"/>
                <a:gd name="T11" fmla="*/ 0 60000 65536"/>
                <a:gd name="T12" fmla="*/ 0 60000 65536"/>
                <a:gd name="T13" fmla="*/ 0 60000 65536"/>
                <a:gd name="T14" fmla="*/ 0 60000 65536"/>
                <a:gd name="T15" fmla="*/ 0 w 564"/>
                <a:gd name="T16" fmla="*/ 0 h 738"/>
                <a:gd name="T17" fmla="*/ 564 w 564"/>
                <a:gd name="T18" fmla="*/ 738 h 738"/>
              </a:gdLst>
              <a:ahLst/>
              <a:cxnLst>
                <a:cxn ang="T10">
                  <a:pos x="T0" y="T1"/>
                </a:cxn>
                <a:cxn ang="T11">
                  <a:pos x="T2" y="T3"/>
                </a:cxn>
                <a:cxn ang="T12">
                  <a:pos x="T4" y="T5"/>
                </a:cxn>
                <a:cxn ang="T13">
                  <a:pos x="T6" y="T7"/>
                </a:cxn>
                <a:cxn ang="T14">
                  <a:pos x="T8" y="T9"/>
                </a:cxn>
              </a:cxnLst>
              <a:rect l="T15" t="T16" r="T17" b="T18"/>
              <a:pathLst>
                <a:path w="564" h="738">
                  <a:moveTo>
                    <a:pt x="385" y="737"/>
                  </a:moveTo>
                  <a:lnTo>
                    <a:pt x="563" y="527"/>
                  </a:lnTo>
                  <a:lnTo>
                    <a:pt x="97" y="0"/>
                  </a:lnTo>
                  <a:lnTo>
                    <a:pt x="0" y="111"/>
                  </a:lnTo>
                  <a:lnTo>
                    <a:pt x="385" y="737"/>
                  </a:lnTo>
                </a:path>
              </a:pathLst>
            </a:custGeom>
            <a:gradFill rotWithShape="0">
              <a:gsLst>
                <a:gs pos="0">
                  <a:srgbClr val="9A38CA"/>
                </a:gs>
                <a:gs pos="100000">
                  <a:srgbClr val="C247FF"/>
                </a:gs>
              </a:gsLst>
              <a:lin ang="2700000" scaled="1"/>
            </a:gradFill>
            <a:ln w="12700" cap="rnd" cmpd="sng">
              <a:noFill/>
              <a:prstDash val="solid"/>
              <a:round/>
              <a:headEnd/>
              <a:tailEnd/>
            </a:ln>
          </p:spPr>
          <p:txBody>
            <a:bodyPr/>
            <a:lstStyle/>
            <a:p>
              <a:endParaRPr lang="zh-CN" altLang="en-US"/>
            </a:p>
          </p:txBody>
        </p:sp>
        <p:sp>
          <p:nvSpPr>
            <p:cNvPr id="40" name="Freeform 29"/>
            <p:cNvSpPr>
              <a:spLocks/>
            </p:cNvSpPr>
            <p:nvPr/>
          </p:nvSpPr>
          <p:spPr bwMode="gray">
            <a:xfrm>
              <a:off x="3921125" y="2427288"/>
              <a:ext cx="936625" cy="122238"/>
            </a:xfrm>
            <a:custGeom>
              <a:avLst/>
              <a:gdLst>
                <a:gd name="T0" fmla="*/ 0 w 987"/>
                <a:gd name="T1" fmla="*/ 13 h 110"/>
                <a:gd name="T2" fmla="*/ 41 w 987"/>
                <a:gd name="T3" fmla="*/ 13 h 110"/>
                <a:gd name="T4" fmla="*/ 45 w 987"/>
                <a:gd name="T5" fmla="*/ 0 h 110"/>
                <a:gd name="T6" fmla="*/ 14 w 987"/>
                <a:gd name="T7" fmla="*/ 0 h 110"/>
                <a:gd name="T8" fmla="*/ 0 w 987"/>
                <a:gd name="T9" fmla="*/ 13 h 110"/>
                <a:gd name="T10" fmla="*/ 0 60000 65536"/>
                <a:gd name="T11" fmla="*/ 0 60000 65536"/>
                <a:gd name="T12" fmla="*/ 0 60000 65536"/>
                <a:gd name="T13" fmla="*/ 0 60000 65536"/>
                <a:gd name="T14" fmla="*/ 0 60000 65536"/>
                <a:gd name="T15" fmla="*/ 0 w 987"/>
                <a:gd name="T16" fmla="*/ 0 h 110"/>
                <a:gd name="T17" fmla="*/ 987 w 987"/>
                <a:gd name="T18" fmla="*/ 110 h 110"/>
              </a:gdLst>
              <a:ahLst/>
              <a:cxnLst>
                <a:cxn ang="T10">
                  <a:pos x="T0" y="T1"/>
                </a:cxn>
                <a:cxn ang="T11">
                  <a:pos x="T2" y="T3"/>
                </a:cxn>
                <a:cxn ang="T12">
                  <a:pos x="T4" y="T5"/>
                </a:cxn>
                <a:cxn ang="T13">
                  <a:pos x="T6" y="T7"/>
                </a:cxn>
                <a:cxn ang="T14">
                  <a:pos x="T8" y="T9"/>
                </a:cxn>
              </a:cxnLst>
              <a:rect l="T15" t="T16" r="T17" b="T18"/>
              <a:pathLst>
                <a:path w="987" h="110">
                  <a:moveTo>
                    <a:pt x="0" y="109"/>
                  </a:moveTo>
                  <a:lnTo>
                    <a:pt x="889" y="109"/>
                  </a:lnTo>
                  <a:lnTo>
                    <a:pt x="986" y="0"/>
                  </a:lnTo>
                  <a:lnTo>
                    <a:pt x="308" y="0"/>
                  </a:lnTo>
                  <a:lnTo>
                    <a:pt x="0" y="109"/>
                  </a:lnTo>
                </a:path>
              </a:pathLst>
            </a:custGeom>
            <a:gradFill rotWithShape="0">
              <a:gsLst>
                <a:gs pos="0">
                  <a:srgbClr val="C247FF"/>
                </a:gs>
                <a:gs pos="100000">
                  <a:srgbClr val="632482"/>
                </a:gs>
              </a:gsLst>
              <a:lin ang="2700000" scaled="1"/>
            </a:gradFill>
            <a:ln w="12700" cap="rnd" cmpd="sng">
              <a:noFill/>
              <a:prstDash val="solid"/>
              <a:round/>
              <a:headEnd/>
              <a:tailEnd/>
            </a:ln>
          </p:spPr>
          <p:txBody>
            <a:bodyPr/>
            <a:lstStyle/>
            <a:p>
              <a:endParaRPr lang="zh-CN" altLang="en-US"/>
            </a:p>
          </p:txBody>
        </p:sp>
        <p:sp>
          <p:nvSpPr>
            <p:cNvPr id="41" name="Freeform 30"/>
            <p:cNvSpPr>
              <a:spLocks/>
            </p:cNvSpPr>
            <p:nvPr/>
          </p:nvSpPr>
          <p:spPr bwMode="gray">
            <a:xfrm>
              <a:off x="3552825" y="2547938"/>
              <a:ext cx="1581150" cy="692150"/>
            </a:xfrm>
            <a:custGeom>
              <a:avLst/>
              <a:gdLst>
                <a:gd name="T0" fmla="*/ 0 w 1669"/>
                <a:gd name="T1" fmla="*/ 70 h 629"/>
                <a:gd name="T2" fmla="*/ 75 w 1669"/>
                <a:gd name="T3" fmla="*/ 70 h 629"/>
                <a:gd name="T4" fmla="*/ 58 w 1669"/>
                <a:gd name="T5" fmla="*/ 0 h 629"/>
                <a:gd name="T6" fmla="*/ 17 w 1669"/>
                <a:gd name="T7" fmla="*/ 0 h 629"/>
                <a:gd name="T8" fmla="*/ 0 w 1669"/>
                <a:gd name="T9" fmla="*/ 70 h 629"/>
                <a:gd name="T10" fmla="*/ 0 60000 65536"/>
                <a:gd name="T11" fmla="*/ 0 60000 65536"/>
                <a:gd name="T12" fmla="*/ 0 60000 65536"/>
                <a:gd name="T13" fmla="*/ 0 60000 65536"/>
                <a:gd name="T14" fmla="*/ 0 60000 65536"/>
                <a:gd name="T15" fmla="*/ 0 w 1669"/>
                <a:gd name="T16" fmla="*/ 0 h 629"/>
                <a:gd name="T17" fmla="*/ 1669 w 1669"/>
                <a:gd name="T18" fmla="*/ 629 h 629"/>
              </a:gdLst>
              <a:ahLst/>
              <a:cxnLst>
                <a:cxn ang="T10">
                  <a:pos x="T0" y="T1"/>
                </a:cxn>
                <a:cxn ang="T11">
                  <a:pos x="T2" y="T3"/>
                </a:cxn>
                <a:cxn ang="T12">
                  <a:pos x="T4" y="T5"/>
                </a:cxn>
                <a:cxn ang="T13">
                  <a:pos x="T6" y="T7"/>
                </a:cxn>
                <a:cxn ang="T14">
                  <a:pos x="T8" y="T9"/>
                </a:cxn>
              </a:cxnLst>
              <a:rect l="T15" t="T16" r="T17" b="T18"/>
              <a:pathLst>
                <a:path w="1669" h="629">
                  <a:moveTo>
                    <a:pt x="0" y="628"/>
                  </a:moveTo>
                  <a:lnTo>
                    <a:pt x="1668" y="628"/>
                  </a:lnTo>
                  <a:lnTo>
                    <a:pt x="1281" y="0"/>
                  </a:lnTo>
                  <a:lnTo>
                    <a:pt x="388" y="0"/>
                  </a:lnTo>
                  <a:lnTo>
                    <a:pt x="0" y="628"/>
                  </a:lnTo>
                </a:path>
              </a:pathLst>
            </a:custGeom>
            <a:gradFill rotWithShape="0">
              <a:gsLst>
                <a:gs pos="0">
                  <a:srgbClr val="E0A3FF"/>
                </a:gs>
                <a:gs pos="100000">
                  <a:srgbClr val="C247FF"/>
                </a:gs>
              </a:gsLst>
              <a:lin ang="2700000" scaled="1"/>
            </a:gradFill>
            <a:ln w="12700" cap="rnd" cmpd="sng">
              <a:noFill/>
              <a:prstDash val="solid"/>
              <a:round/>
              <a:headEnd/>
              <a:tailEnd/>
            </a:ln>
          </p:spPr>
          <p:txBody>
            <a:bodyPr/>
            <a:lstStyle/>
            <a:p>
              <a:endParaRPr lang="zh-CN" altLang="en-US"/>
            </a:p>
          </p:txBody>
        </p:sp>
        <p:sp>
          <p:nvSpPr>
            <p:cNvPr id="42" name="Freeform 31"/>
            <p:cNvSpPr>
              <a:spLocks/>
            </p:cNvSpPr>
            <p:nvPr/>
          </p:nvSpPr>
          <p:spPr bwMode="gray">
            <a:xfrm>
              <a:off x="4340225" y="1752600"/>
              <a:ext cx="450850" cy="688975"/>
            </a:xfrm>
            <a:custGeom>
              <a:avLst/>
              <a:gdLst>
                <a:gd name="T0" fmla="*/ 17 w 477"/>
                <a:gd name="T1" fmla="*/ 70 h 625"/>
                <a:gd name="T2" fmla="*/ 21 w 477"/>
                <a:gd name="T3" fmla="*/ 59 h 625"/>
                <a:gd name="T4" fmla="*/ 0 w 477"/>
                <a:gd name="T5" fmla="*/ 0 h 625"/>
                <a:gd name="T6" fmla="*/ 17 w 477"/>
                <a:gd name="T7" fmla="*/ 70 h 625"/>
                <a:gd name="T8" fmla="*/ 0 60000 65536"/>
                <a:gd name="T9" fmla="*/ 0 60000 65536"/>
                <a:gd name="T10" fmla="*/ 0 60000 65536"/>
                <a:gd name="T11" fmla="*/ 0 60000 65536"/>
                <a:gd name="T12" fmla="*/ 0 w 477"/>
                <a:gd name="T13" fmla="*/ 0 h 625"/>
                <a:gd name="T14" fmla="*/ 477 w 477"/>
                <a:gd name="T15" fmla="*/ 625 h 625"/>
              </a:gdLst>
              <a:ahLst/>
              <a:cxnLst>
                <a:cxn ang="T8">
                  <a:pos x="T0" y="T1"/>
                </a:cxn>
                <a:cxn ang="T9">
                  <a:pos x="T2" y="T3"/>
                </a:cxn>
                <a:cxn ang="T10">
                  <a:pos x="T4" y="T5"/>
                </a:cxn>
                <a:cxn ang="T11">
                  <a:pos x="T6" y="T7"/>
                </a:cxn>
              </a:cxnLst>
              <a:rect l="T12" t="T13" r="T14" b="T15"/>
              <a:pathLst>
                <a:path w="477" h="625">
                  <a:moveTo>
                    <a:pt x="387" y="624"/>
                  </a:moveTo>
                  <a:lnTo>
                    <a:pt x="476" y="527"/>
                  </a:lnTo>
                  <a:lnTo>
                    <a:pt x="0" y="0"/>
                  </a:lnTo>
                  <a:lnTo>
                    <a:pt x="387" y="624"/>
                  </a:lnTo>
                </a:path>
              </a:pathLst>
            </a:custGeom>
            <a:gradFill rotWithShape="0">
              <a:gsLst>
                <a:gs pos="0">
                  <a:srgbClr val="0051CA"/>
                </a:gs>
                <a:gs pos="100000">
                  <a:srgbClr val="0066FF"/>
                </a:gs>
              </a:gsLst>
              <a:lin ang="2700000" scaled="1"/>
            </a:gradFill>
            <a:ln w="12700" cap="rnd" cmpd="sng">
              <a:noFill/>
              <a:prstDash val="solid"/>
              <a:round/>
              <a:headEnd/>
              <a:tailEnd/>
            </a:ln>
          </p:spPr>
          <p:txBody>
            <a:bodyPr/>
            <a:lstStyle/>
            <a:p>
              <a:endParaRPr lang="zh-CN" altLang="en-US"/>
            </a:p>
          </p:txBody>
        </p:sp>
        <p:sp>
          <p:nvSpPr>
            <p:cNvPr id="43" name="Freeform 32"/>
            <p:cNvSpPr>
              <a:spLocks/>
            </p:cNvSpPr>
            <p:nvPr/>
          </p:nvSpPr>
          <p:spPr bwMode="gray">
            <a:xfrm>
              <a:off x="3973513" y="1752600"/>
              <a:ext cx="733425" cy="688975"/>
            </a:xfrm>
            <a:custGeom>
              <a:avLst/>
              <a:gdLst>
                <a:gd name="T0" fmla="*/ 0 w 773"/>
                <a:gd name="T1" fmla="*/ 70 h 625"/>
                <a:gd name="T2" fmla="*/ 35 w 773"/>
                <a:gd name="T3" fmla="*/ 70 h 625"/>
                <a:gd name="T4" fmla="*/ 17 w 773"/>
                <a:gd name="T5" fmla="*/ 0 h 625"/>
                <a:gd name="T6" fmla="*/ 0 w 773"/>
                <a:gd name="T7" fmla="*/ 70 h 625"/>
                <a:gd name="T8" fmla="*/ 0 60000 65536"/>
                <a:gd name="T9" fmla="*/ 0 60000 65536"/>
                <a:gd name="T10" fmla="*/ 0 60000 65536"/>
                <a:gd name="T11" fmla="*/ 0 60000 65536"/>
                <a:gd name="T12" fmla="*/ 0 w 773"/>
                <a:gd name="T13" fmla="*/ 0 h 625"/>
                <a:gd name="T14" fmla="*/ 773 w 773"/>
                <a:gd name="T15" fmla="*/ 625 h 625"/>
              </a:gdLst>
              <a:ahLst/>
              <a:cxnLst>
                <a:cxn ang="T8">
                  <a:pos x="T0" y="T1"/>
                </a:cxn>
                <a:cxn ang="T9">
                  <a:pos x="T2" y="T3"/>
                </a:cxn>
                <a:cxn ang="T10">
                  <a:pos x="T4" y="T5"/>
                </a:cxn>
                <a:cxn ang="T11">
                  <a:pos x="T6" y="T7"/>
                </a:cxn>
              </a:cxnLst>
              <a:rect l="T12" t="T13" r="T14" b="T15"/>
              <a:pathLst>
                <a:path w="773" h="625">
                  <a:moveTo>
                    <a:pt x="0" y="624"/>
                  </a:moveTo>
                  <a:lnTo>
                    <a:pt x="772" y="624"/>
                  </a:lnTo>
                  <a:lnTo>
                    <a:pt x="387" y="0"/>
                  </a:lnTo>
                  <a:lnTo>
                    <a:pt x="0" y="624"/>
                  </a:lnTo>
                </a:path>
              </a:pathLst>
            </a:custGeom>
            <a:gradFill rotWithShape="0">
              <a:gsLst>
                <a:gs pos="0">
                  <a:srgbClr val="9EC5FF"/>
                </a:gs>
                <a:gs pos="100000">
                  <a:srgbClr val="0066FF"/>
                </a:gs>
              </a:gsLst>
              <a:lin ang="2700000" scaled="1"/>
            </a:gradFill>
            <a:ln w="12700" cap="rnd" cmpd="sng">
              <a:noFill/>
              <a:prstDash val="solid"/>
              <a:round/>
              <a:headEnd/>
              <a:tailEnd/>
            </a:ln>
          </p:spPr>
          <p:txBody>
            <a:bodyPr/>
            <a:lstStyle/>
            <a:p>
              <a:endParaRPr lang="zh-CN" altLang="en-US"/>
            </a:p>
          </p:txBody>
        </p:sp>
        <p:sp>
          <p:nvSpPr>
            <p:cNvPr id="44" name="Text Box 33"/>
            <p:cNvSpPr txBox="1">
              <a:spLocks noChangeArrowheads="1"/>
            </p:cNvSpPr>
            <p:nvPr/>
          </p:nvSpPr>
          <p:spPr bwMode="gray">
            <a:xfrm>
              <a:off x="3994150" y="2119313"/>
              <a:ext cx="723276" cy="307777"/>
            </a:xfrm>
            <a:prstGeom prst="rect">
              <a:avLst/>
            </a:prstGeom>
            <a:noFill/>
            <a:ln w="9525" algn="ctr">
              <a:noFill/>
              <a:miter lim="800000"/>
              <a:headEnd/>
              <a:tailEnd/>
            </a:ln>
            <a:effectLst/>
          </p:spPr>
          <p:txBody>
            <a:bodyPr wrap="none">
              <a:spAutoFit/>
            </a:bodyPr>
            <a:lstStyle/>
            <a:p>
              <a:pPr algn="ctr" eaLnBrk="0" hangingPunct="0">
                <a:defRPr/>
              </a:pPr>
              <a:r>
                <a:rPr lang="zh-CN" altLang="en-US" sz="1400" b="1" dirty="0" smtClean="0">
                  <a:solidFill>
                    <a:schemeClr val="bg1"/>
                  </a:solidFill>
                  <a:effectLst>
                    <a:outerShdw blurRad="38100" dist="38100" dir="2700000" algn="tl">
                      <a:srgbClr val="C0C0C0"/>
                    </a:outerShdw>
                  </a:effectLst>
                  <a:ea typeface="宋体" pitchFamily="2" charset="-122"/>
                </a:rPr>
                <a:t>高风险</a:t>
              </a:r>
              <a:endParaRPr lang="en-US" altLang="zh-CN" sz="1400" b="1" dirty="0">
                <a:solidFill>
                  <a:schemeClr val="bg1"/>
                </a:solidFill>
                <a:effectLst>
                  <a:outerShdw blurRad="38100" dist="38100" dir="2700000" algn="tl">
                    <a:srgbClr val="C0C0C0"/>
                  </a:outerShdw>
                </a:effectLst>
                <a:ea typeface="宋体" pitchFamily="2" charset="-122"/>
              </a:endParaRPr>
            </a:p>
          </p:txBody>
        </p:sp>
        <p:sp>
          <p:nvSpPr>
            <p:cNvPr id="45" name="Text Box 34"/>
            <p:cNvSpPr txBox="1">
              <a:spLocks noChangeArrowheads="1"/>
            </p:cNvSpPr>
            <p:nvPr/>
          </p:nvSpPr>
          <p:spPr bwMode="gray">
            <a:xfrm>
              <a:off x="3898900" y="2844800"/>
              <a:ext cx="902811" cy="307777"/>
            </a:xfrm>
            <a:prstGeom prst="rect">
              <a:avLst/>
            </a:prstGeom>
            <a:noFill/>
            <a:ln w="9525" algn="ctr">
              <a:noFill/>
              <a:miter lim="800000"/>
              <a:headEnd/>
              <a:tailEnd/>
            </a:ln>
            <a:effectLst/>
          </p:spPr>
          <p:txBody>
            <a:bodyPr wrap="none">
              <a:spAutoFit/>
            </a:bodyPr>
            <a:lstStyle/>
            <a:p>
              <a:pPr algn="ctr" eaLnBrk="0" hangingPunct="0">
                <a:defRPr/>
              </a:pPr>
              <a:r>
                <a:rPr lang="zh-CN" altLang="en-US" sz="1400" b="1" dirty="0" smtClean="0">
                  <a:solidFill>
                    <a:schemeClr val="bg1"/>
                  </a:solidFill>
                  <a:effectLst>
                    <a:outerShdw blurRad="38100" dist="38100" dir="2700000" algn="tl">
                      <a:srgbClr val="C0C0C0"/>
                    </a:outerShdw>
                  </a:effectLst>
                  <a:ea typeface="宋体" pitchFamily="2" charset="-122"/>
                </a:rPr>
                <a:t>中高风险</a:t>
              </a:r>
              <a:endParaRPr lang="en-US" altLang="zh-CN" sz="1400" b="1" dirty="0">
                <a:solidFill>
                  <a:schemeClr val="bg1"/>
                </a:solidFill>
                <a:effectLst>
                  <a:outerShdw blurRad="38100" dist="38100" dir="2700000" algn="tl">
                    <a:srgbClr val="C0C0C0"/>
                  </a:outerShdw>
                </a:effectLst>
                <a:ea typeface="宋体" pitchFamily="2" charset="-122"/>
              </a:endParaRPr>
            </a:p>
          </p:txBody>
        </p:sp>
        <p:sp>
          <p:nvSpPr>
            <p:cNvPr id="46" name="Text Box 35"/>
            <p:cNvSpPr txBox="1">
              <a:spLocks noChangeArrowheads="1"/>
            </p:cNvSpPr>
            <p:nvPr/>
          </p:nvSpPr>
          <p:spPr bwMode="gray">
            <a:xfrm>
              <a:off x="3975100" y="3635375"/>
              <a:ext cx="723276" cy="307777"/>
            </a:xfrm>
            <a:prstGeom prst="rect">
              <a:avLst/>
            </a:prstGeom>
            <a:noFill/>
            <a:ln w="9525" algn="ctr">
              <a:noFill/>
              <a:miter lim="800000"/>
              <a:headEnd/>
              <a:tailEnd/>
            </a:ln>
            <a:effectLst/>
          </p:spPr>
          <p:txBody>
            <a:bodyPr wrap="none">
              <a:spAutoFit/>
            </a:bodyPr>
            <a:lstStyle/>
            <a:p>
              <a:pPr algn="ctr" eaLnBrk="0" hangingPunct="0">
                <a:defRPr/>
              </a:pPr>
              <a:r>
                <a:rPr lang="zh-CN" altLang="en-US" sz="1400" b="1" dirty="0" smtClean="0">
                  <a:solidFill>
                    <a:schemeClr val="bg1"/>
                  </a:solidFill>
                  <a:effectLst>
                    <a:outerShdw blurRad="38100" dist="38100" dir="2700000" algn="tl">
                      <a:srgbClr val="C0C0C0"/>
                    </a:outerShdw>
                  </a:effectLst>
                  <a:ea typeface="宋体" pitchFamily="2" charset="-122"/>
                </a:rPr>
                <a:t>中风险</a:t>
              </a:r>
              <a:endParaRPr lang="en-US" altLang="zh-CN" sz="1400" b="1" dirty="0">
                <a:solidFill>
                  <a:schemeClr val="bg1"/>
                </a:solidFill>
                <a:effectLst>
                  <a:outerShdw blurRad="38100" dist="38100" dir="2700000" algn="tl">
                    <a:srgbClr val="C0C0C0"/>
                  </a:outerShdw>
                </a:effectLst>
                <a:ea typeface="宋体" pitchFamily="2" charset="-122"/>
              </a:endParaRPr>
            </a:p>
          </p:txBody>
        </p:sp>
        <p:sp>
          <p:nvSpPr>
            <p:cNvPr id="47" name="Text Box 36"/>
            <p:cNvSpPr txBox="1">
              <a:spLocks noChangeArrowheads="1"/>
            </p:cNvSpPr>
            <p:nvPr/>
          </p:nvSpPr>
          <p:spPr bwMode="gray">
            <a:xfrm>
              <a:off x="3984625" y="4425950"/>
              <a:ext cx="723275" cy="307777"/>
            </a:xfrm>
            <a:prstGeom prst="rect">
              <a:avLst/>
            </a:prstGeom>
            <a:noFill/>
            <a:ln w="9525" algn="ctr">
              <a:noFill/>
              <a:miter lim="800000"/>
              <a:headEnd/>
              <a:tailEnd/>
            </a:ln>
            <a:effectLst/>
          </p:spPr>
          <p:txBody>
            <a:bodyPr wrap="none">
              <a:spAutoFit/>
            </a:bodyPr>
            <a:lstStyle/>
            <a:p>
              <a:pPr algn="ctr" eaLnBrk="0" hangingPunct="0">
                <a:defRPr/>
              </a:pPr>
              <a:r>
                <a:rPr lang="zh-CN" altLang="en-US" sz="1400" b="1" dirty="0" smtClean="0">
                  <a:solidFill>
                    <a:schemeClr val="bg1"/>
                  </a:solidFill>
                  <a:effectLst>
                    <a:outerShdw blurRad="38100" dist="38100" dir="2700000" algn="tl">
                      <a:srgbClr val="C0C0C0"/>
                    </a:outerShdw>
                  </a:effectLst>
                  <a:ea typeface="宋体" pitchFamily="2" charset="-122"/>
                </a:rPr>
                <a:t>低风险</a:t>
              </a:r>
              <a:endParaRPr lang="en-US" altLang="zh-CN" sz="1400" b="1" dirty="0">
                <a:solidFill>
                  <a:schemeClr val="bg1"/>
                </a:solidFill>
                <a:effectLst>
                  <a:outerShdw blurRad="38100" dist="38100" dir="2700000" algn="tl">
                    <a:srgbClr val="C0C0C0"/>
                  </a:outerShdw>
                </a:effectLst>
                <a:ea typeface="宋体" pitchFamily="2" charset="-122"/>
              </a:endParaRPr>
            </a:p>
          </p:txBody>
        </p:sp>
        <p:sp>
          <p:nvSpPr>
            <p:cNvPr id="48" name="Text Box 37"/>
            <p:cNvSpPr txBox="1">
              <a:spLocks noChangeArrowheads="1"/>
            </p:cNvSpPr>
            <p:nvPr/>
          </p:nvSpPr>
          <p:spPr bwMode="gray">
            <a:xfrm>
              <a:off x="3984625" y="5187950"/>
              <a:ext cx="723275" cy="307777"/>
            </a:xfrm>
            <a:prstGeom prst="rect">
              <a:avLst/>
            </a:prstGeom>
            <a:noFill/>
            <a:ln w="9525" algn="ctr">
              <a:noFill/>
              <a:miter lim="800000"/>
              <a:headEnd/>
              <a:tailEnd/>
            </a:ln>
            <a:effectLst/>
          </p:spPr>
          <p:txBody>
            <a:bodyPr wrap="none">
              <a:spAutoFit/>
            </a:bodyPr>
            <a:lstStyle/>
            <a:p>
              <a:pPr algn="ctr" eaLnBrk="0" hangingPunct="0">
                <a:defRPr/>
              </a:pPr>
              <a:r>
                <a:rPr lang="zh-CN" altLang="en-US" sz="1400" b="1" dirty="0" smtClean="0">
                  <a:solidFill>
                    <a:schemeClr val="bg1"/>
                  </a:solidFill>
                  <a:effectLst>
                    <a:outerShdw blurRad="38100" dist="38100" dir="2700000" algn="tl">
                      <a:srgbClr val="C0C0C0"/>
                    </a:outerShdw>
                  </a:effectLst>
                  <a:ea typeface="宋体" pitchFamily="2" charset="-122"/>
                </a:rPr>
                <a:t>无风险</a:t>
              </a:r>
              <a:endParaRPr lang="en-US" altLang="zh-CN" sz="1400" b="1" dirty="0">
                <a:solidFill>
                  <a:schemeClr val="bg1"/>
                </a:solidFill>
                <a:effectLst>
                  <a:outerShdw blurRad="38100" dist="38100" dir="2700000" algn="tl">
                    <a:srgbClr val="C0C0C0"/>
                  </a:outerShdw>
                </a:effectLst>
                <a:ea typeface="宋体" pitchFamily="2" charset="-122"/>
              </a:endParaRPr>
            </a:p>
          </p:txBody>
        </p:sp>
        <p:sp>
          <p:nvSpPr>
            <p:cNvPr id="49" name="Line 8"/>
            <p:cNvSpPr>
              <a:spLocks noChangeShapeType="1"/>
            </p:cNvSpPr>
            <p:nvPr/>
          </p:nvSpPr>
          <p:spPr bwMode="black">
            <a:xfrm flipH="1">
              <a:off x="6318250" y="4357687"/>
              <a:ext cx="3748088" cy="1588"/>
            </a:xfrm>
            <a:prstGeom prst="line">
              <a:avLst/>
            </a:prstGeom>
            <a:noFill/>
            <a:ln w="19050" cap="rnd">
              <a:solidFill>
                <a:schemeClr val="tx1"/>
              </a:solidFill>
              <a:prstDash val="sysDot"/>
              <a:round/>
              <a:headEnd/>
              <a:tailEnd/>
            </a:ln>
          </p:spPr>
          <p:txBody>
            <a:bodyPr wrap="none" anchor="ctr"/>
            <a:lstStyle/>
            <a:p>
              <a:endParaRPr lang="zh-CN" altLang="en-US"/>
            </a:p>
          </p:txBody>
        </p:sp>
        <p:sp>
          <p:nvSpPr>
            <p:cNvPr id="50" name="Text Box 18"/>
            <p:cNvSpPr txBox="1">
              <a:spLocks noChangeArrowheads="1"/>
            </p:cNvSpPr>
            <p:nvPr/>
          </p:nvSpPr>
          <p:spPr bwMode="black">
            <a:xfrm>
              <a:off x="6308725" y="3837186"/>
              <a:ext cx="3956532" cy="523220"/>
            </a:xfrm>
            <a:prstGeom prst="rect">
              <a:avLst/>
            </a:prstGeom>
            <a:noFill/>
            <a:ln w="9525">
              <a:noFill/>
              <a:miter lim="800000"/>
              <a:headEnd/>
              <a:tailEnd/>
            </a:ln>
          </p:spPr>
          <p:txBody>
            <a:bodyPr wrap="none">
              <a:spAutoFit/>
            </a:bodyPr>
            <a:lstStyle/>
            <a:p>
              <a:pPr eaLnBrk="0" hangingPunct="0"/>
              <a:r>
                <a:rPr lang="zh-CN" altLang="en-US" sz="1400" b="0" dirty="0" smtClean="0">
                  <a:latin typeface="Verdana" pitchFamily="34" charset="0"/>
                </a:rPr>
                <a:t>久期中性策略、可转债套利策略、</a:t>
              </a:r>
              <a:endParaRPr lang="en-US" altLang="zh-CN" sz="1400" b="0" dirty="0" smtClean="0">
                <a:latin typeface="Verdana" pitchFamily="34" charset="0"/>
              </a:endParaRPr>
            </a:p>
            <a:p>
              <a:pPr eaLnBrk="0" hangingPunct="0"/>
              <a:r>
                <a:rPr lang="zh-CN" altLang="en-US" sz="1400" b="0" dirty="0" smtClean="0">
                  <a:latin typeface="Verdana" pitchFamily="34" charset="0"/>
                </a:rPr>
                <a:t>期现</a:t>
              </a:r>
              <a:r>
                <a:rPr lang="en-US" altLang="zh-CN" sz="1400" b="0" dirty="0" smtClean="0">
                  <a:latin typeface="Verdana" pitchFamily="34" charset="0"/>
                </a:rPr>
                <a:t>/</a:t>
              </a:r>
              <a:r>
                <a:rPr lang="zh-CN" altLang="en-US" sz="1400" b="0" dirty="0" smtClean="0">
                  <a:latin typeface="Verdana" pitchFamily="34" charset="0"/>
                </a:rPr>
                <a:t>跨期</a:t>
              </a:r>
              <a:r>
                <a:rPr lang="en-US" altLang="zh-CN" sz="1400" b="0" dirty="0" smtClean="0">
                  <a:latin typeface="Verdana" pitchFamily="34" charset="0"/>
                </a:rPr>
                <a:t>/</a:t>
              </a:r>
              <a:r>
                <a:rPr lang="zh-CN" altLang="en-US" sz="1400" b="0" dirty="0" smtClean="0">
                  <a:latin typeface="Verdana" pitchFamily="34" charset="0"/>
                </a:rPr>
                <a:t>跨品种套利策略、波动率套利策略</a:t>
              </a:r>
              <a:r>
                <a:rPr lang="en-US" altLang="zh-CN" sz="1400" b="0" dirty="0" smtClean="0">
                  <a:latin typeface="Verdana" pitchFamily="34" charset="0"/>
                </a:rPr>
                <a:t>...</a:t>
              </a:r>
              <a:endParaRPr lang="en-US" altLang="zh-CN" sz="1400" b="0" dirty="0">
                <a:latin typeface="Verdana" pitchFamily="34" charset="0"/>
              </a:endParaRPr>
            </a:p>
          </p:txBody>
        </p:sp>
        <p:sp>
          <p:nvSpPr>
            <p:cNvPr id="51" name="Line 8"/>
            <p:cNvSpPr>
              <a:spLocks noChangeShapeType="1"/>
            </p:cNvSpPr>
            <p:nvPr/>
          </p:nvSpPr>
          <p:spPr bwMode="black">
            <a:xfrm flipH="1">
              <a:off x="5811838" y="3679826"/>
              <a:ext cx="3748088" cy="1588"/>
            </a:xfrm>
            <a:prstGeom prst="line">
              <a:avLst/>
            </a:prstGeom>
            <a:noFill/>
            <a:ln w="19050" cap="rnd">
              <a:solidFill>
                <a:schemeClr val="tx1"/>
              </a:solidFill>
              <a:prstDash val="sysDot"/>
              <a:round/>
              <a:headEnd/>
              <a:tailEnd/>
            </a:ln>
          </p:spPr>
          <p:txBody>
            <a:bodyPr wrap="none" anchor="ctr"/>
            <a:lstStyle/>
            <a:p>
              <a:endParaRPr lang="zh-CN" altLang="en-US"/>
            </a:p>
          </p:txBody>
        </p:sp>
        <p:sp>
          <p:nvSpPr>
            <p:cNvPr id="52" name="Text Box 18"/>
            <p:cNvSpPr txBox="1">
              <a:spLocks noChangeArrowheads="1"/>
            </p:cNvSpPr>
            <p:nvPr/>
          </p:nvSpPr>
          <p:spPr bwMode="black">
            <a:xfrm>
              <a:off x="5830888" y="3158194"/>
              <a:ext cx="2715808" cy="523220"/>
            </a:xfrm>
            <a:prstGeom prst="rect">
              <a:avLst/>
            </a:prstGeom>
            <a:noFill/>
            <a:ln w="9525">
              <a:noFill/>
              <a:miter lim="800000"/>
              <a:headEnd/>
              <a:tailEnd/>
            </a:ln>
          </p:spPr>
          <p:txBody>
            <a:bodyPr wrap="none">
              <a:spAutoFit/>
            </a:bodyPr>
            <a:lstStyle/>
            <a:p>
              <a:pPr eaLnBrk="0" hangingPunct="0"/>
              <a:r>
                <a:rPr lang="zh-CN" altLang="en-US" sz="1400" b="0" dirty="0" smtClean="0">
                  <a:latin typeface="Verdana" pitchFamily="34" charset="0"/>
                </a:rPr>
                <a:t>债券型纯多头策略、</a:t>
              </a:r>
              <a:r>
                <a:rPr lang="en-US" altLang="zh-CN" sz="1400" b="0" dirty="0" smtClean="0">
                  <a:latin typeface="Verdana" pitchFamily="34" charset="0"/>
                </a:rPr>
                <a:t>T0</a:t>
              </a:r>
              <a:r>
                <a:rPr lang="zh-CN" altLang="en-US" sz="1400" b="0" dirty="0" smtClean="0">
                  <a:latin typeface="Verdana" pitchFamily="34" charset="0"/>
                </a:rPr>
                <a:t>策略、</a:t>
              </a:r>
              <a:endParaRPr lang="en-US" altLang="zh-CN" sz="1400" b="0" dirty="0" smtClean="0">
                <a:latin typeface="Verdana" pitchFamily="34" charset="0"/>
              </a:endParaRPr>
            </a:p>
            <a:p>
              <a:pPr eaLnBrk="0" hangingPunct="0"/>
              <a:r>
                <a:rPr lang="zh-CN" altLang="en-US" sz="1400" b="0" dirty="0" smtClean="0">
                  <a:latin typeface="Verdana" pitchFamily="34" charset="0"/>
                </a:rPr>
                <a:t>市场中性策略、基金套利策略</a:t>
              </a:r>
              <a:r>
                <a:rPr lang="en-US" altLang="zh-CN" sz="1400" b="0" dirty="0" smtClean="0">
                  <a:latin typeface="Verdana" pitchFamily="34" charset="0"/>
                </a:rPr>
                <a:t>...</a:t>
              </a:r>
              <a:endParaRPr lang="en-US" altLang="zh-CN" sz="1400" b="0" dirty="0">
                <a:latin typeface="Verdana" pitchFamily="34" charset="0"/>
              </a:endParaRPr>
            </a:p>
          </p:txBody>
        </p:sp>
        <p:sp>
          <p:nvSpPr>
            <p:cNvPr id="53" name="Line 8"/>
            <p:cNvSpPr>
              <a:spLocks noChangeShapeType="1"/>
            </p:cNvSpPr>
            <p:nvPr/>
          </p:nvSpPr>
          <p:spPr bwMode="black">
            <a:xfrm flipH="1">
              <a:off x="5319713" y="3009900"/>
              <a:ext cx="3748088" cy="1588"/>
            </a:xfrm>
            <a:prstGeom prst="line">
              <a:avLst/>
            </a:prstGeom>
            <a:noFill/>
            <a:ln w="19050" cap="rnd">
              <a:solidFill>
                <a:schemeClr val="tx1"/>
              </a:solidFill>
              <a:prstDash val="sysDot"/>
              <a:round/>
              <a:headEnd/>
              <a:tailEnd/>
            </a:ln>
          </p:spPr>
          <p:txBody>
            <a:bodyPr wrap="none" anchor="ctr"/>
            <a:lstStyle/>
            <a:p>
              <a:endParaRPr lang="zh-CN" altLang="en-US"/>
            </a:p>
          </p:txBody>
        </p:sp>
        <p:sp>
          <p:nvSpPr>
            <p:cNvPr id="54" name="Text Box 18"/>
            <p:cNvSpPr txBox="1">
              <a:spLocks noChangeArrowheads="1"/>
            </p:cNvSpPr>
            <p:nvPr/>
          </p:nvSpPr>
          <p:spPr bwMode="black">
            <a:xfrm>
              <a:off x="5335591" y="2700436"/>
              <a:ext cx="3423438" cy="307777"/>
            </a:xfrm>
            <a:prstGeom prst="rect">
              <a:avLst/>
            </a:prstGeom>
            <a:noFill/>
            <a:ln w="9525">
              <a:noFill/>
              <a:miter lim="800000"/>
              <a:headEnd/>
              <a:tailEnd/>
            </a:ln>
          </p:spPr>
          <p:txBody>
            <a:bodyPr wrap="none">
              <a:spAutoFit/>
            </a:bodyPr>
            <a:lstStyle/>
            <a:p>
              <a:pPr eaLnBrk="0" hangingPunct="0"/>
              <a:r>
                <a:rPr lang="en-US" altLang="zh-CN" sz="1400" b="0" dirty="0" smtClean="0">
                  <a:latin typeface="Verdana" pitchFamily="34" charset="0"/>
                </a:rPr>
                <a:t>CTA</a:t>
              </a:r>
              <a:r>
                <a:rPr lang="zh-CN" altLang="en-US" sz="1400" b="0" dirty="0" smtClean="0">
                  <a:latin typeface="Verdana" pitchFamily="34" charset="0"/>
                </a:rPr>
                <a:t>趋势、反转类策略、宏观对冲策略</a:t>
              </a:r>
              <a:r>
                <a:rPr lang="en-US" altLang="zh-CN" sz="1400" b="0" dirty="0" smtClean="0">
                  <a:latin typeface="Verdana" pitchFamily="34" charset="0"/>
                </a:rPr>
                <a:t>...</a:t>
              </a:r>
              <a:endParaRPr lang="en-US" altLang="zh-CN" sz="1400" b="0" dirty="0">
                <a:latin typeface="Verdana" pitchFamily="34" charset="0"/>
              </a:endParaRPr>
            </a:p>
          </p:txBody>
        </p:sp>
        <p:sp>
          <p:nvSpPr>
            <p:cNvPr id="55" name="Line 8"/>
            <p:cNvSpPr>
              <a:spLocks noChangeShapeType="1"/>
            </p:cNvSpPr>
            <p:nvPr/>
          </p:nvSpPr>
          <p:spPr bwMode="black">
            <a:xfrm flipH="1">
              <a:off x="4800600" y="2332038"/>
              <a:ext cx="3748088" cy="1588"/>
            </a:xfrm>
            <a:prstGeom prst="line">
              <a:avLst/>
            </a:prstGeom>
            <a:noFill/>
            <a:ln w="19050" cap="rnd">
              <a:solidFill>
                <a:schemeClr val="tx1"/>
              </a:solidFill>
              <a:prstDash val="sysDot"/>
              <a:round/>
              <a:headEnd/>
              <a:tailEnd/>
            </a:ln>
          </p:spPr>
          <p:txBody>
            <a:bodyPr wrap="none" anchor="ctr"/>
            <a:lstStyle/>
            <a:p>
              <a:endParaRPr lang="zh-CN" altLang="en-US"/>
            </a:p>
          </p:txBody>
        </p:sp>
        <p:sp>
          <p:nvSpPr>
            <p:cNvPr id="56" name="Text Box 18"/>
            <p:cNvSpPr txBox="1">
              <a:spLocks noChangeArrowheads="1"/>
            </p:cNvSpPr>
            <p:nvPr/>
          </p:nvSpPr>
          <p:spPr bwMode="black">
            <a:xfrm>
              <a:off x="4845053" y="2022574"/>
              <a:ext cx="1818126" cy="307777"/>
            </a:xfrm>
            <a:prstGeom prst="rect">
              <a:avLst/>
            </a:prstGeom>
            <a:noFill/>
            <a:ln w="9525">
              <a:noFill/>
              <a:miter lim="800000"/>
              <a:headEnd/>
              <a:tailEnd/>
            </a:ln>
          </p:spPr>
          <p:txBody>
            <a:bodyPr wrap="none">
              <a:spAutoFit/>
            </a:bodyPr>
            <a:lstStyle/>
            <a:p>
              <a:pPr eaLnBrk="0" hangingPunct="0"/>
              <a:r>
                <a:rPr lang="zh-CN" altLang="en-US" sz="1400" b="0" dirty="0" smtClean="0">
                  <a:latin typeface="Verdana" pitchFamily="34" charset="0"/>
                </a:rPr>
                <a:t>股票型纯多头策略</a:t>
              </a:r>
              <a:r>
                <a:rPr lang="en-US" altLang="zh-CN" sz="1400" b="0" dirty="0" smtClean="0">
                  <a:latin typeface="Verdana" pitchFamily="34" charset="0"/>
                </a:rPr>
                <a:t>...</a:t>
              </a:r>
              <a:endParaRPr lang="en-US" altLang="zh-CN" sz="1400" b="0" dirty="0">
                <a:latin typeface="Verdana" pitchFamily="34"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6491</TotalTime>
  <Words>2476</Words>
  <Application>Microsoft Macintosh PowerPoint</Application>
  <PresentationFormat>自定义</PresentationFormat>
  <Paragraphs>593</Paragraphs>
  <Slides>20</Slides>
  <Notes>0</Notes>
  <HiddenSlides>0</HiddenSlides>
  <MMClips>0</MMClips>
  <ScaleCrop>false</ScaleCrop>
  <HeadingPairs>
    <vt:vector size="4" baseType="variant">
      <vt:variant>
        <vt:lpstr>主题</vt:lpstr>
      </vt:variant>
      <vt:variant>
        <vt:i4>2</vt:i4>
      </vt:variant>
      <vt:variant>
        <vt:lpstr>幻灯片标题</vt:lpstr>
      </vt:variant>
      <vt:variant>
        <vt:i4>20</vt:i4>
      </vt:variant>
    </vt:vector>
  </HeadingPairs>
  <TitlesOfParts>
    <vt:vector size="22" baseType="lpstr">
      <vt:lpstr>Office Theme</vt:lpstr>
      <vt:lpstr>1_Office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 Zhou</dc:creator>
  <cp:lastModifiedBy>zcquant</cp:lastModifiedBy>
  <cp:revision>501</cp:revision>
  <dcterms:created xsi:type="dcterms:W3CDTF">2017-03-13T05:43:08Z</dcterms:created>
  <dcterms:modified xsi:type="dcterms:W3CDTF">2018-06-20T02:53:23Z</dcterms:modified>
</cp:coreProperties>
</file>