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5" r:id="rId8"/>
    <p:sldId id="266" r:id="rId9"/>
    <p:sldId id="261" r:id="rId10"/>
    <p:sldId id="268" r:id="rId11"/>
    <p:sldId id="269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112-18B8-4033-B6AE-180F6E45EBB7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BEB-EFE0-47E2-BA8D-D1531FF79D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1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112-18B8-4033-B6AE-180F6E45EBB7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BEB-EFE0-47E2-BA8D-D1531FF79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96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112-18B8-4033-B6AE-180F6E45EBB7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BEB-EFE0-47E2-BA8D-D1531FF79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7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112-18B8-4033-B6AE-180F6E45EBB7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BEB-EFE0-47E2-BA8D-D1531FF79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39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112-18B8-4033-B6AE-180F6E45EBB7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BEB-EFE0-47E2-BA8D-D1531FF79D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112-18B8-4033-B6AE-180F6E45EBB7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BEB-EFE0-47E2-BA8D-D1531FF79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40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112-18B8-4033-B6AE-180F6E45EBB7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BEB-EFE0-47E2-BA8D-D1531FF79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7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112-18B8-4033-B6AE-180F6E45EBB7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BEB-EFE0-47E2-BA8D-D1531FF79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6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112-18B8-4033-B6AE-180F6E45EBB7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BEB-EFE0-47E2-BA8D-D1531FF79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5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C5C112-18B8-4033-B6AE-180F6E45EBB7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29EBEB-EFE0-47E2-BA8D-D1531FF79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2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112-18B8-4033-B6AE-180F6E45EBB7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BEB-EFE0-47E2-BA8D-D1531FF79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10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C5C112-18B8-4033-B6AE-180F6E45EBB7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29EBEB-EFE0-47E2-BA8D-D1531FF79D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0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5DE31-A3F7-75CA-DAD2-171AA7FBE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Predict Future Sales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433196-D99A-4994-CC7D-E8CF9650B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P77111100 </a:t>
            </a:r>
            <a:r>
              <a:rPr lang="zh-TW" altLang="en-US" dirty="0"/>
              <a:t>蔡岳辰</a:t>
            </a:r>
            <a:endParaRPr lang="en-US" altLang="zh-TW" dirty="0"/>
          </a:p>
          <a:p>
            <a:r>
              <a:rPr lang="en-US" altLang="zh-TW" dirty="0"/>
              <a:t>P77111011 </a:t>
            </a:r>
            <a:r>
              <a:rPr lang="zh-TW" altLang="en-US" dirty="0"/>
              <a:t>曾志恩</a:t>
            </a:r>
          </a:p>
        </p:txBody>
      </p:sp>
    </p:spTree>
    <p:extLst>
      <p:ext uri="{BB962C8B-B14F-4D97-AF65-F5344CB8AC3E}">
        <p14:creationId xmlns:p14="http://schemas.microsoft.com/office/powerpoint/2010/main" val="68111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0F4AE-DB65-1037-6F84-3AC39900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81718C-95D2-BF5B-20E0-4D9003E646C5}"/>
              </a:ext>
            </a:extLst>
          </p:cNvPr>
          <p:cNvSpPr/>
          <p:nvPr/>
        </p:nvSpPr>
        <p:spPr>
          <a:xfrm>
            <a:off x="1097280" y="3489817"/>
            <a:ext cx="1863304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將日期拆分為</a:t>
            </a:r>
            <a:endParaRPr lang="en-US" altLang="zh-TW" b="1" dirty="0"/>
          </a:p>
          <a:p>
            <a:pPr algn="ctr"/>
            <a:r>
              <a:rPr lang="en-US" altLang="zh-TW" b="1" dirty="0"/>
              <a:t>month, year</a:t>
            </a:r>
            <a:r>
              <a:rPr lang="zh-TW" altLang="en-US" b="1" dirty="0"/>
              <a:t>做</a:t>
            </a:r>
            <a:r>
              <a:rPr lang="en-US" altLang="zh-TW" b="1" dirty="0"/>
              <a:t>one-hot encoding </a:t>
            </a:r>
          </a:p>
        </p:txBody>
      </p:sp>
      <p:sp>
        <p:nvSpPr>
          <p:cNvPr id="6" name="流程圖: 文件 5">
            <a:extLst>
              <a:ext uri="{FF2B5EF4-FFF2-40B4-BE49-F238E27FC236}">
                <a16:creationId xmlns:a16="http://schemas.microsoft.com/office/drawing/2014/main" id="{F7FD220F-2B5B-AABF-4422-00008617745B}"/>
              </a:ext>
            </a:extLst>
          </p:cNvPr>
          <p:cNvSpPr/>
          <p:nvPr/>
        </p:nvSpPr>
        <p:spPr>
          <a:xfrm>
            <a:off x="1348308" y="2100531"/>
            <a:ext cx="1361248" cy="114731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sales_train</a:t>
            </a:r>
            <a:endParaRPr lang="en-US" altLang="zh-TW" b="1" dirty="0"/>
          </a:p>
          <a:p>
            <a:pPr algn="ctr"/>
            <a:r>
              <a:rPr lang="en-US" altLang="zh-TW" b="1" dirty="0"/>
              <a:t>(2935849, 6) </a:t>
            </a:r>
          </a:p>
        </p:txBody>
      </p:sp>
      <p:sp>
        <p:nvSpPr>
          <p:cNvPr id="7" name="流程圖: 文件 6">
            <a:extLst>
              <a:ext uri="{FF2B5EF4-FFF2-40B4-BE49-F238E27FC236}">
                <a16:creationId xmlns:a16="http://schemas.microsoft.com/office/drawing/2014/main" id="{6F642C4F-D516-36B0-EE57-EEE53FC9712E}"/>
              </a:ext>
            </a:extLst>
          </p:cNvPr>
          <p:cNvSpPr/>
          <p:nvPr/>
        </p:nvSpPr>
        <p:spPr>
          <a:xfrm>
            <a:off x="4718935" y="2100531"/>
            <a:ext cx="1536655" cy="114731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sales_train</a:t>
            </a:r>
            <a:endParaRPr lang="en-US" altLang="zh-TW" b="1" dirty="0"/>
          </a:p>
          <a:p>
            <a:pPr algn="ctr"/>
            <a:r>
              <a:rPr lang="en-US" altLang="zh-TW" b="1" dirty="0"/>
              <a:t>(2935849, 21) 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FCAF005C-16A2-1892-AB43-54E96AB41AF9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5978625" y="4018526"/>
            <a:ext cx="564169" cy="15468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流程圖: 文件 9">
            <a:extLst>
              <a:ext uri="{FF2B5EF4-FFF2-40B4-BE49-F238E27FC236}">
                <a16:creationId xmlns:a16="http://schemas.microsoft.com/office/drawing/2014/main" id="{8168FA8A-55FB-E93F-E451-136E2861DA27}"/>
              </a:ext>
            </a:extLst>
          </p:cNvPr>
          <p:cNvSpPr/>
          <p:nvPr/>
        </p:nvSpPr>
        <p:spPr>
          <a:xfrm>
            <a:off x="5953267" y="5074059"/>
            <a:ext cx="2161779" cy="114731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sales_train</a:t>
            </a:r>
            <a:endParaRPr lang="en-US" altLang="zh-TW" b="1" dirty="0"/>
          </a:p>
          <a:p>
            <a:pPr algn="ctr"/>
            <a:r>
              <a:rPr lang="en-US" altLang="zh-TW" b="1" dirty="0"/>
              <a:t>(2935849, 21)</a:t>
            </a:r>
          </a:p>
          <a:p>
            <a:pPr algn="ctr"/>
            <a:r>
              <a:rPr lang="en-US" altLang="zh-TW" b="1" dirty="0"/>
              <a:t> Jan-2013~Dec-2014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A4F940-1BB5-9CE0-9651-32328EFF2F32}"/>
              </a:ext>
            </a:extLst>
          </p:cNvPr>
          <p:cNvSpPr/>
          <p:nvPr/>
        </p:nvSpPr>
        <p:spPr>
          <a:xfrm>
            <a:off x="4768682" y="3604117"/>
            <a:ext cx="1437160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Split</a:t>
            </a:r>
            <a:r>
              <a:rPr lang="zh-TW" altLang="en-US" b="1" dirty="0"/>
              <a:t> </a:t>
            </a:r>
            <a:endParaRPr lang="en-US" altLang="zh-TW" b="1" dirty="0"/>
          </a:p>
          <a:p>
            <a:pPr algn="ctr"/>
            <a:r>
              <a:rPr lang="en-US" altLang="zh-TW" b="1" dirty="0"/>
              <a:t>training</a:t>
            </a:r>
            <a:r>
              <a:rPr lang="zh-TW" altLang="en-US" b="1" dirty="0"/>
              <a:t> </a:t>
            </a:r>
            <a:r>
              <a:rPr lang="en-US" altLang="zh-TW" b="1" dirty="0"/>
              <a:t>data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CD77291-5C68-397E-4C90-DE1AA46640F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487262" y="3171995"/>
            <a:ext cx="1" cy="43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流程圖: 文件 20">
            <a:extLst>
              <a:ext uri="{FF2B5EF4-FFF2-40B4-BE49-F238E27FC236}">
                <a16:creationId xmlns:a16="http://schemas.microsoft.com/office/drawing/2014/main" id="{68481FBB-574E-0611-18C5-980A3C2EA577}"/>
              </a:ext>
            </a:extLst>
          </p:cNvPr>
          <p:cNvSpPr/>
          <p:nvPr/>
        </p:nvSpPr>
        <p:spPr>
          <a:xfrm>
            <a:off x="3673597" y="5074059"/>
            <a:ext cx="2161779" cy="114731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sales_val</a:t>
            </a:r>
            <a:endParaRPr lang="en-US" altLang="zh-TW" b="1" dirty="0"/>
          </a:p>
          <a:p>
            <a:pPr algn="ctr"/>
            <a:r>
              <a:rPr lang="en-US" altLang="zh-TW" b="1" dirty="0"/>
              <a:t>(2935849, 21)</a:t>
            </a:r>
          </a:p>
          <a:p>
            <a:pPr algn="ctr"/>
            <a:r>
              <a:rPr lang="en-US" altLang="zh-TW" b="1" dirty="0"/>
              <a:t> Jan-2015~Oct-2015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A72E1C7B-410F-D6B5-5101-1CE0CC828A69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rot="5400000">
            <a:off x="4838791" y="4425587"/>
            <a:ext cx="564169" cy="73277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AAB2D05-1F4D-4310-E21A-D76A0089934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 flipH="1" flipV="1">
            <a:off x="2610567" y="1518895"/>
            <a:ext cx="2295059" cy="3458331"/>
          </a:xfrm>
          <a:prstGeom prst="bentConnector5">
            <a:avLst>
              <a:gd name="adj1" fmla="val -9961"/>
              <a:gd name="adj2" fmla="val 52361"/>
              <a:gd name="adj3" fmla="val 109961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8AAECCF-4F10-A1F6-A44C-17D8F99707D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028932" y="3171995"/>
            <a:ext cx="0" cy="317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8" name="圖片 37">
            <a:extLst>
              <a:ext uri="{FF2B5EF4-FFF2-40B4-BE49-F238E27FC236}">
                <a16:creationId xmlns:a16="http://schemas.microsoft.com/office/drawing/2014/main" id="{C5E7CB38-58FA-1FF6-F6A8-91383071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63" y="4875963"/>
            <a:ext cx="3246234" cy="1326418"/>
          </a:xfrm>
          <a:prstGeom prst="rect">
            <a:avLst/>
          </a:prstGeom>
        </p:spPr>
      </p:pic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D9035FB8-A619-7C97-FE8F-CAF3B3F17D10}"/>
              </a:ext>
            </a:extLst>
          </p:cNvPr>
          <p:cNvCxnSpPr>
            <a:cxnSpLocks/>
            <a:stCxn id="10" idx="3"/>
            <a:endCxn id="59" idx="0"/>
          </p:cNvCxnSpPr>
          <p:nvPr/>
        </p:nvCxnSpPr>
        <p:spPr>
          <a:xfrm flipV="1">
            <a:off x="8115046" y="2173857"/>
            <a:ext cx="2540619" cy="3473859"/>
          </a:xfrm>
          <a:prstGeom prst="bentConnector4">
            <a:avLst>
              <a:gd name="adj1" fmla="val 22732"/>
              <a:gd name="adj2" fmla="val 106581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流程圖: 多重文件 58">
            <a:extLst>
              <a:ext uri="{FF2B5EF4-FFF2-40B4-BE49-F238E27FC236}">
                <a16:creationId xmlns:a16="http://schemas.microsoft.com/office/drawing/2014/main" id="{A5C86C70-B454-7184-DC8B-9653DD9FEDB8}"/>
              </a:ext>
            </a:extLst>
          </p:cNvPr>
          <p:cNvSpPr/>
          <p:nvPr/>
        </p:nvSpPr>
        <p:spPr>
          <a:xfrm>
            <a:off x="9270122" y="2173857"/>
            <a:ext cx="2435921" cy="1155940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32</a:t>
            </a:r>
            <a:r>
              <a:rPr lang="zh-TW" altLang="en-US" b="1" dirty="0"/>
              <a:t>個地區</a:t>
            </a:r>
            <a:r>
              <a:rPr lang="en-US" altLang="zh-TW" b="1" dirty="0"/>
              <a:t>(60</a:t>
            </a:r>
            <a:r>
              <a:rPr lang="zh-TW" altLang="en-US" b="1" dirty="0"/>
              <a:t>間商店</a:t>
            </a:r>
            <a:r>
              <a:rPr lang="en-US" altLang="zh-TW" b="1" dirty="0"/>
              <a:t>)</a:t>
            </a:r>
          </a:p>
          <a:p>
            <a:pPr algn="ctr"/>
            <a:r>
              <a:rPr lang="zh-TW" altLang="en-US" b="1" dirty="0"/>
              <a:t>銷售資訊</a:t>
            </a:r>
          </a:p>
        </p:txBody>
      </p:sp>
      <p:sp>
        <p:nvSpPr>
          <p:cNvPr id="63" name="流程圖: 整理 62">
            <a:extLst>
              <a:ext uri="{FF2B5EF4-FFF2-40B4-BE49-F238E27FC236}">
                <a16:creationId xmlns:a16="http://schemas.microsoft.com/office/drawing/2014/main" id="{7736B78C-98BF-82F4-200B-AF6023C0FFD9}"/>
              </a:ext>
            </a:extLst>
          </p:cNvPr>
          <p:cNvSpPr/>
          <p:nvPr/>
        </p:nvSpPr>
        <p:spPr>
          <a:xfrm>
            <a:off x="9313827" y="3766294"/>
            <a:ext cx="520859" cy="1250830"/>
          </a:xfrm>
          <a:prstGeom prst="flowChartCol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4" name="流程圖: 整理 63">
            <a:extLst>
              <a:ext uri="{FF2B5EF4-FFF2-40B4-BE49-F238E27FC236}">
                <a16:creationId xmlns:a16="http://schemas.microsoft.com/office/drawing/2014/main" id="{BEA9A6BB-EC09-EF53-4646-C8461522E756}"/>
              </a:ext>
            </a:extLst>
          </p:cNvPr>
          <p:cNvSpPr/>
          <p:nvPr/>
        </p:nvSpPr>
        <p:spPr>
          <a:xfrm>
            <a:off x="9581317" y="3766294"/>
            <a:ext cx="520859" cy="1250830"/>
          </a:xfrm>
          <a:prstGeom prst="flowChartCol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5" name="流程圖: 整理 64">
            <a:extLst>
              <a:ext uri="{FF2B5EF4-FFF2-40B4-BE49-F238E27FC236}">
                <a16:creationId xmlns:a16="http://schemas.microsoft.com/office/drawing/2014/main" id="{81137B1C-E272-B845-296F-2704C7BDF968}"/>
              </a:ext>
            </a:extLst>
          </p:cNvPr>
          <p:cNvSpPr/>
          <p:nvPr/>
        </p:nvSpPr>
        <p:spPr>
          <a:xfrm>
            <a:off x="9848807" y="3766294"/>
            <a:ext cx="520859" cy="1250830"/>
          </a:xfrm>
          <a:prstGeom prst="flowChartCol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6" name="流程圖: 整理 65">
            <a:extLst>
              <a:ext uri="{FF2B5EF4-FFF2-40B4-BE49-F238E27FC236}">
                <a16:creationId xmlns:a16="http://schemas.microsoft.com/office/drawing/2014/main" id="{C7AB9A9A-D877-E764-7418-4D0B6C4D84F9}"/>
              </a:ext>
            </a:extLst>
          </p:cNvPr>
          <p:cNvSpPr/>
          <p:nvPr/>
        </p:nvSpPr>
        <p:spPr>
          <a:xfrm>
            <a:off x="10116297" y="3766294"/>
            <a:ext cx="520859" cy="1250830"/>
          </a:xfrm>
          <a:prstGeom prst="flowChartCol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7" name="流程圖: 整理 66">
            <a:extLst>
              <a:ext uri="{FF2B5EF4-FFF2-40B4-BE49-F238E27FC236}">
                <a16:creationId xmlns:a16="http://schemas.microsoft.com/office/drawing/2014/main" id="{545B897A-83DD-54EC-E57A-CCE432F0AD86}"/>
              </a:ext>
            </a:extLst>
          </p:cNvPr>
          <p:cNvSpPr/>
          <p:nvPr/>
        </p:nvSpPr>
        <p:spPr>
          <a:xfrm>
            <a:off x="10383787" y="3766294"/>
            <a:ext cx="520859" cy="1250830"/>
          </a:xfrm>
          <a:prstGeom prst="flowChartCol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8" name="流程圖: 整理 67">
            <a:extLst>
              <a:ext uri="{FF2B5EF4-FFF2-40B4-BE49-F238E27FC236}">
                <a16:creationId xmlns:a16="http://schemas.microsoft.com/office/drawing/2014/main" id="{0AF09134-4D82-17F4-B5E2-C86D1EB9CCBB}"/>
              </a:ext>
            </a:extLst>
          </p:cNvPr>
          <p:cNvSpPr/>
          <p:nvPr/>
        </p:nvSpPr>
        <p:spPr>
          <a:xfrm>
            <a:off x="10651277" y="3766294"/>
            <a:ext cx="520859" cy="1250830"/>
          </a:xfrm>
          <a:prstGeom prst="flowChartCol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9" name="流程圖: 整理 68">
            <a:extLst>
              <a:ext uri="{FF2B5EF4-FFF2-40B4-BE49-F238E27FC236}">
                <a16:creationId xmlns:a16="http://schemas.microsoft.com/office/drawing/2014/main" id="{74753309-ADB3-FD62-9837-701679E55814}"/>
              </a:ext>
            </a:extLst>
          </p:cNvPr>
          <p:cNvSpPr/>
          <p:nvPr/>
        </p:nvSpPr>
        <p:spPr>
          <a:xfrm>
            <a:off x="10918767" y="3766294"/>
            <a:ext cx="520859" cy="1250830"/>
          </a:xfrm>
          <a:prstGeom prst="flowChartCol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D2DE6966-BE5E-9DFF-75B2-7203FC803F5E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 rot="16200000" flipH="1">
            <a:off x="10508810" y="3095906"/>
            <a:ext cx="480273" cy="8605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FA2A68B-B238-431B-130C-AB5D4F50D2A6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5400000">
            <a:off x="9706341" y="3153938"/>
            <a:ext cx="480273" cy="7444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D30157E1-3B50-1754-6E64-020F3DF91194}"/>
              </a:ext>
            </a:extLst>
          </p:cNvPr>
          <p:cNvCxnSpPr>
            <a:cxnSpLocks/>
            <a:stCxn id="59" idx="2"/>
            <a:endCxn id="68" idx="0"/>
          </p:cNvCxnSpPr>
          <p:nvPr/>
        </p:nvCxnSpPr>
        <p:spPr>
          <a:xfrm rot="16200000" flipH="1">
            <a:off x="10375065" y="3229651"/>
            <a:ext cx="480273" cy="5930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EDF3513C-B058-CEC8-9D0A-231C68F9FE57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 rot="5400000">
            <a:off x="9973831" y="3421428"/>
            <a:ext cx="480273" cy="2094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流程圖: 結束點 81">
            <a:extLst>
              <a:ext uri="{FF2B5EF4-FFF2-40B4-BE49-F238E27FC236}">
                <a16:creationId xmlns:a16="http://schemas.microsoft.com/office/drawing/2014/main" id="{59F3FD74-0511-2E02-6C6E-99B6387D49BF}"/>
              </a:ext>
            </a:extLst>
          </p:cNvPr>
          <p:cNvSpPr/>
          <p:nvPr/>
        </p:nvSpPr>
        <p:spPr>
          <a:xfrm>
            <a:off x="9460224" y="5509682"/>
            <a:ext cx="2055717" cy="692699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Fusion Model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83" name="接點: 肘形 82">
            <a:extLst>
              <a:ext uri="{FF2B5EF4-FFF2-40B4-BE49-F238E27FC236}">
                <a16:creationId xmlns:a16="http://schemas.microsoft.com/office/drawing/2014/main" id="{1DB9A1A1-00F1-ADBE-F94D-CB6274DA4092}"/>
              </a:ext>
            </a:extLst>
          </p:cNvPr>
          <p:cNvCxnSpPr>
            <a:cxnSpLocks/>
            <a:stCxn id="68" idx="2"/>
            <a:endCxn id="82" idx="0"/>
          </p:cNvCxnSpPr>
          <p:nvPr/>
        </p:nvCxnSpPr>
        <p:spPr>
          <a:xfrm rot="5400000">
            <a:off x="10453616" y="5051591"/>
            <a:ext cx="492558" cy="4236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14C673C4-D34D-2545-5FBB-BBDDC5E195A1}"/>
              </a:ext>
            </a:extLst>
          </p:cNvPr>
          <p:cNvCxnSpPr>
            <a:cxnSpLocks/>
            <a:stCxn id="63" idx="2"/>
            <a:endCxn id="82" idx="0"/>
          </p:cNvCxnSpPr>
          <p:nvPr/>
        </p:nvCxnSpPr>
        <p:spPr>
          <a:xfrm rot="16200000" flipH="1">
            <a:off x="9784891" y="4806490"/>
            <a:ext cx="492558" cy="9138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5FBC9A0A-D39A-C72A-BDD6-AB5111C96756}"/>
              </a:ext>
            </a:extLst>
          </p:cNvPr>
          <p:cNvCxnSpPr>
            <a:cxnSpLocks/>
            <a:stCxn id="65" idx="2"/>
            <a:endCxn id="82" idx="0"/>
          </p:cNvCxnSpPr>
          <p:nvPr/>
        </p:nvCxnSpPr>
        <p:spPr>
          <a:xfrm rot="16200000" flipH="1">
            <a:off x="10052381" y="5073980"/>
            <a:ext cx="492558" cy="3788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02B2A697-4B5B-C876-D411-05C44E74FC30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0587361" y="4917846"/>
            <a:ext cx="492558" cy="69111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27C964A5-27A3-3005-E488-40BA96E5CA76}"/>
              </a:ext>
            </a:extLst>
          </p:cNvPr>
          <p:cNvSpPr txBox="1"/>
          <p:nvPr/>
        </p:nvSpPr>
        <p:spPr>
          <a:xfrm>
            <a:off x="10669786" y="4644987"/>
            <a:ext cx="925261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u="sng" dirty="0"/>
              <a:t>weighting</a:t>
            </a:r>
            <a:endParaRPr lang="zh-TW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80562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69AD5-2954-E3DF-7555-1CC21865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95EFA-BD7A-CA7C-8804-63133154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LightGBM</a:t>
            </a:r>
            <a:r>
              <a:rPr lang="en-US" altLang="zh-TW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zh-TW" alt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是屬於 </a:t>
            </a:r>
            <a:r>
              <a:rPr lang="en-US" altLang="zh-TW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GBDT(Gradient Boosting Decision Tree)  </a:t>
            </a:r>
            <a:r>
              <a:rPr lang="zh-TW" alt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演算法之一，由微軟團隊於 </a:t>
            </a:r>
            <a:r>
              <a:rPr lang="en-US" altLang="zh-TW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2017 </a:t>
            </a:r>
            <a:r>
              <a:rPr lang="zh-TW" alt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年所發表提出。</a:t>
            </a:r>
            <a:endParaRPr lang="en-US" altLang="zh-TW" b="0" i="0" dirty="0">
              <a:solidFill>
                <a:srgbClr val="3A3A3A"/>
              </a:solidFill>
              <a:effectLst/>
              <a:latin typeface="Lato" panose="020F050202020403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其主要想法是利用決策樹為基底的弱學習器，不斷地迭代訓練並取得最佳的模型。同時該演算法進行了優化使得</a:t>
            </a:r>
            <a:r>
              <a:rPr lang="zh-TW" altLang="en-US" b="1" i="0" u="sng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訓練速度變快</a:t>
            </a:r>
            <a:r>
              <a:rPr lang="zh-TW" alt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，並且</a:t>
            </a:r>
            <a:r>
              <a:rPr lang="zh-TW" altLang="en-US" b="1" u="sng" dirty="0">
                <a:solidFill>
                  <a:srgbClr val="FF0000"/>
                </a:solidFill>
                <a:latin typeface="Lato" panose="020F0502020204030203" pitchFamily="34" charset="0"/>
              </a:rPr>
              <a:t>有效降低被消耗的資源</a:t>
            </a:r>
            <a:r>
              <a:rPr lang="zh-TW" alt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。</a:t>
            </a:r>
            <a:endParaRPr lang="en-US" altLang="zh-TW" b="0" i="0" dirty="0">
              <a:solidFill>
                <a:srgbClr val="3A3A3A"/>
              </a:solidFill>
              <a:effectLst/>
              <a:latin typeface="Lato" panose="020F050202020403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0" i="0" dirty="0">
                <a:solidFill>
                  <a:srgbClr val="121212"/>
                </a:solidFill>
                <a:effectLst/>
                <a:latin typeface="-apple-system"/>
              </a:rPr>
              <a:t>Facebook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用來自動發現有效的特徵組合，來作為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-apple-system"/>
              </a:rPr>
              <a:t>LR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模型中的特徵，以提高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-apple-system"/>
              </a:rPr>
              <a:t>CTR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預估（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-apple-system"/>
              </a:rPr>
              <a:t>Click-Through Rate Prediction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）的準確性（詳見參考文獻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-apple-system"/>
              </a:rPr>
              <a:t>6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）；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-apple-system"/>
              </a:rPr>
              <a:t>GBDT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在淘寶的搜索及預測業務上也發揮了重要作用（詳見參考文獻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-apple-system"/>
              </a:rPr>
              <a:t>7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）。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05D603-3DAE-A6FE-0B07-A6466871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286603"/>
            <a:ext cx="4895850" cy="10382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97986B3-C286-1BE3-B6B6-6797A2245027}"/>
              </a:ext>
            </a:extLst>
          </p:cNvPr>
          <p:cNvSpPr txBox="1"/>
          <p:nvPr/>
        </p:nvSpPr>
        <p:spPr>
          <a:xfrm>
            <a:off x="7296150" y="6048177"/>
            <a:ext cx="4466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https://proceedings.neurips.cc/paper/2017/file/6449f44a102fde848669bdd9eb6b76fa-Paper.pdf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596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69AD5-2954-E3DF-7555-1CC21865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05D603-3DAE-A6FE-0B07-A6466871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286603"/>
            <a:ext cx="4895850" cy="10382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B4F181D-7D26-CA8D-C025-B65AEB8AC695}"/>
              </a:ext>
            </a:extLst>
          </p:cNvPr>
          <p:cNvSpPr txBox="1"/>
          <p:nvPr/>
        </p:nvSpPr>
        <p:spPr>
          <a:xfrm>
            <a:off x="2399494" y="2867220"/>
            <a:ext cx="2576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i="0" dirty="0">
                <a:solidFill>
                  <a:srgbClr val="121212"/>
                </a:solidFill>
                <a:effectLst/>
                <a:latin typeface="-apple-system"/>
              </a:rPr>
              <a:t>Regression Decision Tree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D0C762E-79D6-C8DF-7783-492694CD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55" y="3226909"/>
            <a:ext cx="3881977" cy="233205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2B328B-97F2-9F0E-6E64-9F1AEB513D48}"/>
              </a:ext>
            </a:extLst>
          </p:cNvPr>
          <p:cNvSpPr txBox="1"/>
          <p:nvPr/>
        </p:nvSpPr>
        <p:spPr>
          <a:xfrm>
            <a:off x="7374941" y="2867220"/>
            <a:ext cx="247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i="0" dirty="0">
                <a:solidFill>
                  <a:srgbClr val="121212"/>
                </a:solidFill>
                <a:effectLst/>
                <a:latin typeface="-apple-system"/>
              </a:rPr>
              <a:t>Boosting Decision Tree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4CFB218-71F2-4B7A-8B94-14FE3EF04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471" y="3236552"/>
            <a:ext cx="4525197" cy="304822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81D021-4CF1-B9D2-80F9-FDC678724104}"/>
              </a:ext>
            </a:extLst>
          </p:cNvPr>
          <p:cNvSpPr txBox="1"/>
          <p:nvPr/>
        </p:nvSpPr>
        <p:spPr>
          <a:xfrm>
            <a:off x="1097279" y="1737360"/>
            <a:ext cx="65802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訓練集</a:t>
            </a:r>
            <a:r>
              <a:rPr lang="zh-TW" altLang="en-US" dirty="0">
                <a:solidFill>
                  <a:srgbClr val="121212"/>
                </a:solidFill>
                <a:latin typeface="-apple-system"/>
              </a:rPr>
              <a:t>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個人，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</a:t>
            </a:r>
            <a:r>
              <a:rPr lang="zh-TW" altLang="en-US" dirty="0">
                <a:solidFill>
                  <a:srgbClr val="121212"/>
                </a:solidFill>
                <a:latin typeface="-apple-system"/>
              </a:rPr>
              <a:t>年齡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分別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。樣本中有購物金額、上網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時間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、經常到百度知道提問等特徵。提升樹的過程如下：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955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69AD5-2954-E3DF-7555-1CC21865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05D603-3DAE-A6FE-0B07-A6466871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286603"/>
            <a:ext cx="4895850" cy="103822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BDF7AA-0805-105E-EF87-7ECDAAF51952}"/>
              </a:ext>
            </a:extLst>
          </p:cNvPr>
          <p:cNvSpPr txBox="1"/>
          <p:nvPr/>
        </p:nvSpPr>
        <p:spPr>
          <a:xfrm>
            <a:off x="2832871" y="1956184"/>
            <a:ext cx="3312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 i="0">
                <a:solidFill>
                  <a:srgbClr val="121212"/>
                </a:solidFill>
                <a:effectLst/>
                <a:latin typeface="-apple-system"/>
              </a:defRPr>
            </a:lvl1pPr>
          </a:lstStyle>
          <a:p>
            <a:r>
              <a:rPr lang="en-US" altLang="zh-TW" dirty="0"/>
              <a:t>Gradient Boosting Decision Tree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7C45909-DD75-5BCF-D568-D33AF9BC5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97" y="2422848"/>
            <a:ext cx="6213952" cy="377954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3DA4E77-6272-E68A-117A-249B4CCAA5E8}"/>
              </a:ext>
            </a:extLst>
          </p:cNvPr>
          <p:cNvSpPr txBox="1"/>
          <p:nvPr/>
        </p:nvSpPr>
        <p:spPr>
          <a:xfrm>
            <a:off x="8275781" y="3523148"/>
            <a:ext cx="331200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GBDT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err="1"/>
              <a:t>XGBoosting</a:t>
            </a: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err="1"/>
              <a:t>LightGBM</a:t>
            </a:r>
            <a:r>
              <a:rPr lang="zh-TW" altLang="en-US" sz="2400" dirty="0"/>
              <a:t>（</a:t>
            </a:r>
            <a:r>
              <a:rPr lang="en-US" altLang="zh-TW" sz="2400" dirty="0"/>
              <a:t>LGBM</a:t>
            </a:r>
            <a:r>
              <a:rPr lang="zh-TW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5786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30CCE-3EB7-38EC-1208-F71DDCE6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i="0" dirty="0">
                <a:solidFill>
                  <a:srgbClr val="121212"/>
                </a:solidFill>
                <a:effectLst/>
                <a:latin typeface="-apple-system"/>
              </a:rPr>
              <a:t>matrix completion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DC0F68-53D2-DC41-C5D9-183FC5E9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zh-TW" dirty="0" err="1">
                <a:latin typeface="inherit"/>
              </a:rPr>
              <a:t>s</a:t>
            </a:r>
            <a:r>
              <a:rPr lang="en-US" altLang="zh-TW" b="0" i="0" dirty="0" err="1">
                <a:effectLst/>
                <a:latin typeface="inherit"/>
              </a:rPr>
              <a:t>ales_train</a:t>
            </a:r>
            <a:r>
              <a:rPr lang="en-US" altLang="zh-TW" b="0" i="0" dirty="0">
                <a:effectLst/>
                <a:latin typeface="inherit"/>
              </a:rPr>
              <a:t>: matrix size = (2935849, 6)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b="0" i="0" dirty="0">
                <a:effectLst/>
                <a:latin typeface="inherit"/>
              </a:rPr>
              <a:t>Jan-2013 to Oct-2015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b="0" i="0" dirty="0">
                <a:effectLst/>
                <a:latin typeface="inherit"/>
              </a:rPr>
              <a:t>1034</a:t>
            </a:r>
            <a:r>
              <a:rPr lang="zh-TW" altLang="en-US" b="0" i="0" dirty="0">
                <a:effectLst/>
                <a:latin typeface="inherit"/>
              </a:rPr>
              <a:t>天 </a:t>
            </a:r>
            <a:r>
              <a:rPr lang="en-US" altLang="zh-TW" b="0" i="0" dirty="0">
                <a:effectLst/>
                <a:latin typeface="inherit"/>
              </a:rPr>
              <a:t>x 60</a:t>
            </a:r>
            <a:r>
              <a:rPr lang="zh-TW" altLang="en-US" b="0" i="0" dirty="0">
                <a:effectLst/>
                <a:latin typeface="inherit"/>
              </a:rPr>
              <a:t>間店 </a:t>
            </a:r>
            <a:r>
              <a:rPr lang="en-US" altLang="zh-TW" b="0" i="0" dirty="0">
                <a:effectLst/>
                <a:latin typeface="inherit"/>
              </a:rPr>
              <a:t>x 22170</a:t>
            </a:r>
            <a:r>
              <a:rPr lang="zh-TW" altLang="en-US" b="0" i="0" dirty="0">
                <a:effectLst/>
                <a:latin typeface="inherit"/>
              </a:rPr>
              <a:t>種商品 </a:t>
            </a:r>
            <a:r>
              <a:rPr lang="en-US" altLang="zh-TW" b="0" i="0" dirty="0">
                <a:effectLst/>
                <a:latin typeface="inherit"/>
              </a:rPr>
              <a:t>= 1,375,426,800?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1CD1F89-2913-88D7-7CD3-669D89D76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827" y="2397851"/>
            <a:ext cx="4694621" cy="3331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EB9426F-BB48-BA4D-720E-BD4D3F55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33" y="3462972"/>
            <a:ext cx="5744210" cy="2154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2CF653-E13B-66F5-3845-ECC6701A89B6}"/>
              </a:ext>
            </a:extLst>
          </p:cNvPr>
          <p:cNvSpPr txBox="1"/>
          <p:nvPr/>
        </p:nvSpPr>
        <p:spPr>
          <a:xfrm>
            <a:off x="5686820" y="5977468"/>
            <a:ext cx="6505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https://blog.csdn.net/weixin_39779928/article/details/113450862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9424E2-8E9C-16C9-A228-A5C821C9D0CC}"/>
              </a:ext>
            </a:extLst>
          </p:cNvPr>
          <p:cNvSpPr txBox="1"/>
          <p:nvPr/>
        </p:nvSpPr>
        <p:spPr>
          <a:xfrm>
            <a:off x="5686820" y="6236330"/>
            <a:ext cx="5295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https://www.zhihu.com/question/47716840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866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BEB0C-55AF-9A35-DA68-24EFD338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36C9D-A617-E710-8ABE-12C4AE774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zh-TW" altLang="en-US" dirty="0"/>
              <a:t>競賽描述：利用具時間序列的歷史銷售資料集，預測未來特定時間之商品銷售額。</a:t>
            </a:r>
            <a:endParaRPr lang="en-US" altLang="zh-TW" dirty="0"/>
          </a:p>
          <a:p>
            <a:pPr marL="457200" indent="-457200">
              <a:buFont typeface="+mj-lt"/>
              <a:buAutoNum type="alphaUcPeriod"/>
            </a:pPr>
            <a:r>
              <a:rPr lang="zh-TW" altLang="en-US" dirty="0"/>
              <a:t>資料來源：俄羅斯最大軟體公司「</a:t>
            </a:r>
            <a:r>
              <a:rPr lang="en-US" altLang="zh-TW" dirty="0"/>
              <a:t>1C COMPANY</a:t>
            </a:r>
            <a:r>
              <a:rPr lang="zh-TW" altLang="en-US" dirty="0"/>
              <a:t>」提供之歷史銷售數據。</a:t>
            </a:r>
            <a:endParaRPr lang="en-US" altLang="zh-TW" dirty="0"/>
          </a:p>
          <a:p>
            <a:pPr marL="457200" indent="-457200">
              <a:buFont typeface="+mj-lt"/>
              <a:buAutoNum type="alphaUcPeriod"/>
            </a:pPr>
            <a:endParaRPr lang="en-US" altLang="zh-TW" dirty="0"/>
          </a:p>
          <a:p>
            <a:pPr marL="457200" indent="-457200">
              <a:buFont typeface="+mj-lt"/>
              <a:buAutoNum type="alphaUcPeriod"/>
            </a:pPr>
            <a:endParaRPr lang="en-US" altLang="zh-TW" dirty="0"/>
          </a:p>
          <a:p>
            <a:pPr marL="457200" indent="-457200">
              <a:buFont typeface="+mj-lt"/>
              <a:buAutoNum type="alphaUcPeriod"/>
            </a:pPr>
            <a:endParaRPr lang="en-US" altLang="zh-TW" dirty="0"/>
          </a:p>
          <a:p>
            <a:pPr marL="457200" indent="-457200">
              <a:buFont typeface="+mj-lt"/>
              <a:buAutoNum type="alphaUcPeriod"/>
            </a:pPr>
            <a:endParaRPr lang="en-US" altLang="zh-TW" dirty="0"/>
          </a:p>
          <a:p>
            <a:pPr marL="457200" indent="-457200">
              <a:buFont typeface="+mj-lt"/>
              <a:buAutoNum type="alphaUcPeriod"/>
            </a:pPr>
            <a:endParaRPr lang="en-US" altLang="zh-TW" dirty="0"/>
          </a:p>
          <a:p>
            <a:pPr marL="457200" indent="-457200">
              <a:buFont typeface="+mj-lt"/>
              <a:buAutoNum type="alphaUcPeriod"/>
            </a:pPr>
            <a:r>
              <a:rPr lang="en-US" altLang="zh-TW" dirty="0"/>
              <a:t>Training Data:</a:t>
            </a:r>
            <a:r>
              <a:rPr lang="zh-TW" altLang="en-US" dirty="0"/>
              <a:t> </a:t>
            </a:r>
            <a:r>
              <a:rPr lang="en-US" altLang="zh-TW" b="1" u="sng" dirty="0"/>
              <a:t>2013</a:t>
            </a:r>
            <a:r>
              <a:rPr lang="zh-TW" altLang="en-US" b="1" u="sng" dirty="0"/>
              <a:t>年</a:t>
            </a:r>
            <a:r>
              <a:rPr lang="en-US" altLang="zh-TW" b="1" u="sng" dirty="0"/>
              <a:t>1</a:t>
            </a:r>
            <a:r>
              <a:rPr lang="zh-TW" altLang="en-US" b="1" u="sng" dirty="0"/>
              <a:t>月</a:t>
            </a:r>
            <a:r>
              <a:rPr lang="en-US" altLang="zh-TW" b="1" u="sng" dirty="0"/>
              <a:t>~2015</a:t>
            </a:r>
            <a:r>
              <a:rPr lang="zh-TW" altLang="en-US" b="1" u="sng" dirty="0"/>
              <a:t>年</a:t>
            </a:r>
            <a:r>
              <a:rPr lang="en-US" altLang="zh-TW" b="1" u="sng" dirty="0"/>
              <a:t>10</a:t>
            </a:r>
            <a:r>
              <a:rPr lang="zh-TW" altLang="en-US" b="1" u="sng" dirty="0"/>
              <a:t>月</a:t>
            </a:r>
            <a:r>
              <a:rPr lang="zh-TW" altLang="en-US" dirty="0"/>
              <a:t>各家商店每日銷售數據。</a:t>
            </a:r>
            <a:endParaRPr lang="en-US" altLang="zh-TW" dirty="0"/>
          </a:p>
          <a:p>
            <a:pPr marL="457200" indent="-457200">
              <a:buFont typeface="+mj-lt"/>
              <a:buAutoNum type="alphaUcPeriod"/>
            </a:pPr>
            <a:r>
              <a:rPr lang="en-US" altLang="zh-TW" dirty="0"/>
              <a:t>Test Data: </a:t>
            </a:r>
            <a:r>
              <a:rPr lang="zh-TW" altLang="en-US" dirty="0"/>
              <a:t>預測</a:t>
            </a:r>
            <a:r>
              <a:rPr lang="en-US" altLang="zh-TW" b="1" u="sng" dirty="0"/>
              <a:t>2015 </a:t>
            </a:r>
            <a:r>
              <a:rPr lang="zh-TW" altLang="en-US" b="1" u="sng" dirty="0"/>
              <a:t>年 </a:t>
            </a:r>
            <a:r>
              <a:rPr lang="en-US" altLang="zh-TW" b="1" u="sng" dirty="0"/>
              <a:t>11 </a:t>
            </a:r>
            <a:r>
              <a:rPr lang="zh-TW" altLang="en-US" b="1" u="sng" dirty="0"/>
              <a:t>月</a:t>
            </a:r>
            <a:r>
              <a:rPr lang="zh-TW" altLang="en-US" dirty="0"/>
              <a:t>上述商店和產品銷售總額。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19B951-B472-7CC7-831C-EF8F4D30F5F7}"/>
              </a:ext>
            </a:extLst>
          </p:cNvPr>
          <p:cNvSpPr txBox="1"/>
          <p:nvPr/>
        </p:nvSpPr>
        <p:spPr>
          <a:xfrm>
            <a:off x="1811548" y="2980251"/>
            <a:ext cx="8824821" cy="17543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“</a:t>
            </a:r>
            <a:r>
              <a:rPr lang="zh-TW" altLang="en-US" dirty="0"/>
              <a:t>目前有來自</a:t>
            </a:r>
            <a:r>
              <a:rPr lang="en-US" altLang="zh-TW" b="1" u="sng" dirty="0">
                <a:solidFill>
                  <a:srgbClr val="FF0000"/>
                </a:solidFill>
              </a:rPr>
              <a:t>600</a:t>
            </a:r>
            <a:r>
              <a:rPr lang="zh-TW" altLang="en-US" b="1" u="sng" dirty="0">
                <a:solidFill>
                  <a:srgbClr val="FF0000"/>
                </a:solidFill>
              </a:rPr>
              <a:t>個城市的</a:t>
            </a:r>
            <a:r>
              <a:rPr lang="en-US" altLang="zh-TW" b="1" u="sng" dirty="0">
                <a:solidFill>
                  <a:srgbClr val="FF0000"/>
                </a:solidFill>
              </a:rPr>
              <a:t>8000</a:t>
            </a:r>
            <a:r>
              <a:rPr lang="zh-TW" altLang="en-US" b="1" u="sng" dirty="0">
                <a:solidFill>
                  <a:srgbClr val="FF0000"/>
                </a:solidFill>
              </a:rPr>
              <a:t>家經銷商</a:t>
            </a:r>
            <a:r>
              <a:rPr lang="zh-TW" altLang="en-US" dirty="0"/>
              <a:t>與</a:t>
            </a:r>
            <a:r>
              <a:rPr lang="en-US" altLang="zh-TW" dirty="0"/>
              <a:t>1C</a:t>
            </a:r>
            <a:r>
              <a:rPr lang="zh-TW" altLang="en-US" dirty="0"/>
              <a:t>合作。約</a:t>
            </a:r>
            <a:r>
              <a:rPr lang="en-US" altLang="zh-TW" dirty="0"/>
              <a:t>7500</a:t>
            </a:r>
            <a:r>
              <a:rPr lang="zh-TW" altLang="en-US" dirty="0"/>
              <a:t>個團隊組成</a:t>
            </a:r>
            <a:r>
              <a:rPr lang="en-US" altLang="zh-TW" dirty="0"/>
              <a:t>1C</a:t>
            </a:r>
            <a:r>
              <a:rPr lang="zh-TW" altLang="en-US" dirty="0"/>
              <a:t>：加盟合作夥伴網絡，是</a:t>
            </a:r>
            <a:r>
              <a:rPr lang="en-US" altLang="zh-TW" dirty="0"/>
              <a:t>1C</a:t>
            </a:r>
            <a:r>
              <a:rPr lang="zh-TW" altLang="en-US" dirty="0"/>
              <a:t>產品增值的主要渠道。服務合作夥伴為 </a:t>
            </a:r>
            <a:r>
              <a:rPr lang="en-US" altLang="zh-TW" dirty="0"/>
              <a:t>1C </a:t>
            </a:r>
            <a:r>
              <a:rPr lang="zh-TW" altLang="en-US" dirty="0"/>
              <a:t>軟件客戶提供定期信息和技術支持。授權培訓中心網絡也在運作。</a:t>
            </a:r>
          </a:p>
          <a:p>
            <a:endParaRPr lang="zh-TW" altLang="en-US" dirty="0"/>
          </a:p>
          <a:p>
            <a:r>
              <a:rPr lang="en-US" altLang="zh-TW" dirty="0"/>
              <a:t>1C</a:t>
            </a:r>
            <a:r>
              <a:rPr lang="zh-TW" altLang="en-US" dirty="0"/>
              <a:t>是</a:t>
            </a:r>
            <a:r>
              <a:rPr lang="en-US" altLang="zh-TW" dirty="0"/>
              <a:t>Microsoft</a:t>
            </a:r>
            <a:r>
              <a:rPr lang="zh-TW" altLang="en-US" dirty="0"/>
              <a:t>、</a:t>
            </a:r>
            <a:r>
              <a:rPr lang="en-US" altLang="zh-TW" dirty="0"/>
              <a:t>Novell</a:t>
            </a:r>
            <a:r>
              <a:rPr lang="zh-TW" altLang="en-US" dirty="0"/>
              <a:t>、</a:t>
            </a:r>
            <a:r>
              <a:rPr lang="en-US" altLang="zh-TW" dirty="0"/>
              <a:t>Borland</a:t>
            </a:r>
            <a:r>
              <a:rPr lang="zh-TW" altLang="en-US" dirty="0"/>
              <a:t>、</a:t>
            </a:r>
            <a:r>
              <a:rPr lang="en-US" altLang="zh-TW" dirty="0"/>
              <a:t>Symantec</a:t>
            </a:r>
            <a:r>
              <a:rPr lang="zh-TW" altLang="en-US" dirty="0"/>
              <a:t>、</a:t>
            </a:r>
            <a:r>
              <a:rPr lang="en-US" altLang="zh-TW" dirty="0"/>
              <a:t>ABBYY</a:t>
            </a:r>
            <a:r>
              <a:rPr lang="zh-TW" altLang="en-US" dirty="0"/>
              <a:t>、</a:t>
            </a:r>
            <a:r>
              <a:rPr lang="en-US" altLang="zh-TW" dirty="0"/>
              <a:t>Kaspersky Lab</a:t>
            </a:r>
            <a:r>
              <a:rPr lang="zh-TW" altLang="en-US" dirty="0"/>
              <a:t>、</a:t>
            </a:r>
            <a:r>
              <a:rPr lang="en-US" altLang="zh-TW" dirty="0" err="1"/>
              <a:t>ProMT</a:t>
            </a:r>
            <a:r>
              <a:rPr lang="zh-TW" altLang="en-US" dirty="0"/>
              <a:t>、</a:t>
            </a:r>
            <a:r>
              <a:rPr lang="en-US" altLang="zh-TW" dirty="0" err="1"/>
              <a:t>Eset</a:t>
            </a:r>
            <a:r>
              <a:rPr lang="en-US" altLang="zh-TW" dirty="0"/>
              <a:t> Software</a:t>
            </a:r>
            <a:r>
              <a:rPr lang="zh-TW" altLang="en-US" dirty="0"/>
              <a:t>等</a:t>
            </a:r>
            <a:r>
              <a:rPr lang="en-US" altLang="zh-TW" dirty="0"/>
              <a:t>100</a:t>
            </a:r>
            <a:r>
              <a:rPr lang="zh-TW" altLang="en-US" dirty="0"/>
              <a:t>多家軟件廠商的官方經銷商。</a:t>
            </a:r>
            <a:r>
              <a:rPr lang="en-US" altLang="zh-TW" b="1" u="sng" dirty="0">
                <a:solidFill>
                  <a:srgbClr val="FF0000"/>
                </a:solidFill>
              </a:rPr>
              <a:t>1C </a:t>
            </a:r>
            <a:r>
              <a:rPr lang="zh-TW" altLang="en-US" b="1" u="sng" dirty="0">
                <a:solidFill>
                  <a:srgbClr val="FF0000"/>
                </a:solidFill>
              </a:rPr>
              <a:t>提供超過 </a:t>
            </a:r>
            <a:r>
              <a:rPr lang="en-US" altLang="zh-TW" b="1" u="sng" dirty="0">
                <a:solidFill>
                  <a:srgbClr val="FF0000"/>
                </a:solidFill>
              </a:rPr>
              <a:t>10,000 </a:t>
            </a:r>
            <a:r>
              <a:rPr lang="zh-TW" altLang="en-US" b="1" u="sng" dirty="0">
                <a:solidFill>
                  <a:srgbClr val="FF0000"/>
                </a:solidFill>
              </a:rPr>
              <a:t>種辦公和家庭軟件</a:t>
            </a:r>
            <a:r>
              <a:rPr lang="zh-TW" altLang="en-US" dirty="0"/>
              <a:t>。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7B701C-B5C8-1B72-9051-3BBF8540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0" y="0"/>
            <a:ext cx="21907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5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30CCE-3EB7-38EC-1208-F71DDCE6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競賽數據集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DC0F68-53D2-DC41-C5D9-183FC5E9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 fontAlgn="base">
              <a:buFont typeface="+mj-lt"/>
              <a:buAutoNum type="arabicPeriod"/>
            </a:pPr>
            <a:r>
              <a:rPr lang="en-US" altLang="zh-TW" b="1" i="0" dirty="0">
                <a:effectLst/>
                <a:latin typeface="inherit"/>
              </a:rPr>
              <a:t>sales_train.csv</a:t>
            </a:r>
            <a:r>
              <a:rPr lang="en-US" altLang="zh-TW" b="0" i="0" dirty="0">
                <a:effectLst/>
                <a:latin typeface="inherit"/>
              </a:rPr>
              <a:t> - the </a:t>
            </a:r>
            <a:r>
              <a:rPr lang="en-US" altLang="zh-TW" b="1" i="0" u="sng" dirty="0">
                <a:solidFill>
                  <a:srgbClr val="FF0000"/>
                </a:solidFill>
                <a:effectLst/>
                <a:latin typeface="inherit"/>
              </a:rPr>
              <a:t>training set</a:t>
            </a:r>
            <a:r>
              <a:rPr lang="en-US" altLang="zh-TW" b="0" i="0" dirty="0">
                <a:effectLst/>
                <a:latin typeface="inherit"/>
              </a:rPr>
              <a:t>. Daily historical data from January 2013 to October 2015.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altLang="zh-TW" b="1" i="0" dirty="0">
                <a:effectLst/>
                <a:latin typeface="inherit"/>
              </a:rPr>
              <a:t>test.csv</a:t>
            </a:r>
            <a:r>
              <a:rPr lang="en-US" altLang="zh-TW" b="0" i="0" dirty="0">
                <a:effectLst/>
                <a:latin typeface="inherit"/>
              </a:rPr>
              <a:t> - the </a:t>
            </a:r>
            <a:r>
              <a:rPr lang="en-US" altLang="zh-TW" b="1" u="sng" dirty="0">
                <a:solidFill>
                  <a:srgbClr val="FF0000"/>
                </a:solidFill>
                <a:latin typeface="inherit"/>
              </a:rPr>
              <a:t>test set</a:t>
            </a:r>
            <a:r>
              <a:rPr lang="en-US" altLang="zh-TW" b="0" i="0" dirty="0">
                <a:effectLst/>
                <a:latin typeface="inherit"/>
              </a:rPr>
              <a:t>. You need to forecast the sales for these shops and products for November 2015.</a:t>
            </a:r>
          </a:p>
          <a:p>
            <a:pPr marL="457200" indent="-457200" algn="l" fontAlgn="base">
              <a:buFont typeface="+mj-lt"/>
              <a:buAutoNum type="arabicPeriod"/>
            </a:pPr>
            <a:endParaRPr lang="en-US" altLang="zh-TW" b="0" i="0" dirty="0">
              <a:effectLst/>
              <a:latin typeface="inherit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altLang="zh-TW" b="1" i="0" dirty="0">
                <a:effectLst/>
                <a:latin typeface="inherit"/>
              </a:rPr>
              <a:t>sample_submission.csv</a:t>
            </a:r>
            <a:r>
              <a:rPr lang="en-US" altLang="zh-TW" b="0" i="0" dirty="0">
                <a:effectLst/>
                <a:latin typeface="inherit"/>
              </a:rPr>
              <a:t> - a sample submission file in the correct format.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altLang="zh-TW" b="1" i="0" dirty="0">
                <a:effectLst/>
                <a:latin typeface="inherit"/>
              </a:rPr>
              <a:t>items.csv</a:t>
            </a:r>
            <a:r>
              <a:rPr lang="en-US" altLang="zh-TW" b="0" i="0" dirty="0">
                <a:effectLst/>
                <a:latin typeface="inherit"/>
              </a:rPr>
              <a:t> - supplemental information about the items/products.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altLang="zh-TW" b="1" i="0" dirty="0">
                <a:effectLst/>
                <a:latin typeface="inherit"/>
              </a:rPr>
              <a:t>item_categories.csv</a:t>
            </a:r>
            <a:r>
              <a:rPr lang="en-US" altLang="zh-TW" b="0" i="0" dirty="0">
                <a:effectLst/>
                <a:latin typeface="inherit"/>
              </a:rPr>
              <a:t>  - supplemental information about the items categories.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altLang="zh-TW" b="1" i="0" dirty="0">
                <a:effectLst/>
                <a:latin typeface="inherit"/>
              </a:rPr>
              <a:t>shops.csv</a:t>
            </a:r>
            <a:r>
              <a:rPr lang="en-US" altLang="zh-TW" b="0" i="0" dirty="0">
                <a:effectLst/>
                <a:latin typeface="inherit"/>
              </a:rPr>
              <a:t>- supplemental information about the shops.</a:t>
            </a:r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16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71270-64AA-9D29-310A-61C07BD1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inherit"/>
              </a:rPr>
              <a:t>i</a:t>
            </a:r>
            <a:r>
              <a:rPr lang="en-US" altLang="zh-TW" b="1" i="0" dirty="0">
                <a:effectLst/>
                <a:latin typeface="inherit"/>
              </a:rPr>
              <a:t>tems, </a:t>
            </a:r>
            <a:r>
              <a:rPr lang="en-US" altLang="zh-TW" b="1" i="0" dirty="0" err="1">
                <a:effectLst/>
                <a:latin typeface="inherit"/>
              </a:rPr>
              <a:t>item_categories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53E1D6-FD3F-1422-36D4-60088C69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960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0. PC - </a:t>
            </a:r>
            <a:r>
              <a:rPr lang="az-Cyrl-AZ" altLang="zh-TW" dirty="0"/>
              <a:t>Гарнитуры/Наушники</a:t>
            </a:r>
            <a:r>
              <a:rPr lang="en-US" altLang="zh-TW" dirty="0"/>
              <a:t> / PC - Headsets/Headphones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az-Cyrl-AZ" altLang="zh-TW" dirty="0"/>
              <a:t>Аксессуары - </a:t>
            </a:r>
            <a:r>
              <a:rPr lang="en-US" altLang="zh-TW" dirty="0"/>
              <a:t>PS3 / Accessories - PS3</a:t>
            </a:r>
          </a:p>
          <a:p>
            <a:pPr marL="0" indent="0">
              <a:buNone/>
            </a:pPr>
            <a:r>
              <a:rPr lang="en-US" altLang="zh-TW" dirty="0"/>
              <a:t>11. </a:t>
            </a:r>
            <a:r>
              <a:rPr lang="az-Cyrl-AZ" altLang="zh-TW" dirty="0"/>
              <a:t>Игровые консоли - </a:t>
            </a:r>
            <a:r>
              <a:rPr lang="en-US" altLang="zh-TW" dirty="0"/>
              <a:t>PS3 / Game consoles - PS3</a:t>
            </a:r>
          </a:p>
          <a:p>
            <a:pPr marL="0" indent="0">
              <a:buNone/>
            </a:pPr>
            <a:r>
              <a:rPr lang="en-US" altLang="zh-TW" dirty="0"/>
              <a:t>18. </a:t>
            </a:r>
            <a:r>
              <a:rPr lang="az-Cyrl-AZ" altLang="zh-TW" dirty="0"/>
              <a:t>Игры - </a:t>
            </a:r>
            <a:r>
              <a:rPr lang="en-US" altLang="zh-TW" dirty="0"/>
              <a:t>PS2 / Games - PS2</a:t>
            </a:r>
          </a:p>
          <a:p>
            <a:pPr marL="0" indent="0">
              <a:buNone/>
            </a:pPr>
            <a:r>
              <a:rPr lang="en-US" altLang="zh-TW" dirty="0"/>
              <a:t>40. </a:t>
            </a:r>
            <a:r>
              <a:rPr lang="az-Cyrl-AZ" altLang="zh-TW" dirty="0"/>
              <a:t>Кино - </a:t>
            </a:r>
            <a:r>
              <a:rPr lang="en-US" altLang="zh-TW" dirty="0"/>
              <a:t>DVD / Cinema - DVD</a:t>
            </a:r>
          </a:p>
          <a:p>
            <a:pPr marL="0" indent="0">
              <a:buNone/>
            </a:pPr>
            <a:r>
              <a:rPr lang="en-US" altLang="zh-TW" dirty="0"/>
              <a:t>41. </a:t>
            </a:r>
            <a:r>
              <a:rPr lang="az-Cyrl-AZ" altLang="zh-TW" dirty="0"/>
              <a:t>Кино - Коллекционное</a:t>
            </a:r>
            <a:r>
              <a:rPr lang="en-US" altLang="zh-TW" dirty="0"/>
              <a:t> / Cinema - Collectible</a:t>
            </a:r>
          </a:p>
          <a:p>
            <a:pPr marL="0" indent="0">
              <a:buNone/>
            </a:pPr>
            <a:r>
              <a:rPr lang="en-US" altLang="zh-TW" dirty="0"/>
              <a:t>42.</a:t>
            </a:r>
            <a:r>
              <a:rPr lang="az-Cyrl-AZ" altLang="zh-TW" dirty="0"/>
              <a:t> Книги - Артбуки, энциклопедии</a:t>
            </a:r>
            <a:r>
              <a:rPr lang="en-US" altLang="zh-TW" dirty="0"/>
              <a:t> / Books - Artbooks, encyclopedias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E2A3FED-F0FE-0423-A4B2-CC7B7AE6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612" y="1991420"/>
            <a:ext cx="4434554" cy="37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1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71270-64AA-9D29-310A-61C07BD1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inherit"/>
              </a:rPr>
              <a:t>i</a:t>
            </a:r>
            <a:r>
              <a:rPr lang="en-US" altLang="zh-TW" b="1" i="0" dirty="0">
                <a:effectLst/>
                <a:latin typeface="inherit"/>
              </a:rPr>
              <a:t>tems, </a:t>
            </a:r>
            <a:r>
              <a:rPr lang="en-US" altLang="zh-TW" b="1" i="0" dirty="0" err="1">
                <a:effectLst/>
                <a:latin typeface="inherit"/>
              </a:rPr>
              <a:t>item_categories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53E1D6-FD3F-1422-36D4-60088C69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960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0. PC - </a:t>
            </a:r>
            <a:r>
              <a:rPr lang="az-Cyrl-AZ" altLang="zh-TW" dirty="0"/>
              <a:t>Гарнитуры/Наушники</a:t>
            </a:r>
            <a:r>
              <a:rPr lang="en-US" altLang="zh-TW" dirty="0"/>
              <a:t> / PC - Headsets/Headphones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az-Cyrl-AZ" altLang="zh-TW" dirty="0"/>
              <a:t>Аксессуары - </a:t>
            </a:r>
            <a:r>
              <a:rPr lang="en-US" altLang="zh-TW" dirty="0"/>
              <a:t>PS3 / Accessories - PS3</a:t>
            </a:r>
          </a:p>
          <a:p>
            <a:pPr marL="0" indent="0">
              <a:buNone/>
            </a:pPr>
            <a:r>
              <a:rPr lang="en-US" altLang="zh-TW" dirty="0"/>
              <a:t>11. </a:t>
            </a:r>
            <a:r>
              <a:rPr lang="az-Cyrl-AZ" altLang="zh-TW" dirty="0"/>
              <a:t>Игровые консоли - </a:t>
            </a:r>
            <a:r>
              <a:rPr lang="en-US" altLang="zh-TW" dirty="0"/>
              <a:t>PS3 / Game consoles - PS3</a:t>
            </a:r>
          </a:p>
          <a:p>
            <a:pPr marL="0" indent="0">
              <a:buNone/>
            </a:pPr>
            <a:r>
              <a:rPr lang="en-US" altLang="zh-TW" dirty="0"/>
              <a:t>18. </a:t>
            </a:r>
            <a:r>
              <a:rPr lang="az-Cyrl-AZ" altLang="zh-TW" dirty="0"/>
              <a:t>Игры - </a:t>
            </a:r>
            <a:r>
              <a:rPr lang="en-US" altLang="zh-TW" dirty="0"/>
              <a:t>PS2 / Games - PS2</a:t>
            </a:r>
          </a:p>
          <a:p>
            <a:pPr marL="0" indent="0">
              <a:buNone/>
            </a:pPr>
            <a:r>
              <a:rPr lang="en-US" altLang="zh-TW" dirty="0"/>
              <a:t>40. </a:t>
            </a:r>
            <a:r>
              <a:rPr lang="az-Cyrl-AZ" altLang="zh-TW" dirty="0"/>
              <a:t>Кино - </a:t>
            </a:r>
            <a:r>
              <a:rPr lang="en-US" altLang="zh-TW" dirty="0"/>
              <a:t>DVD / Cinema - DVD</a:t>
            </a:r>
          </a:p>
          <a:p>
            <a:pPr marL="0" indent="0">
              <a:buNone/>
            </a:pPr>
            <a:r>
              <a:rPr lang="en-US" altLang="zh-TW" dirty="0"/>
              <a:t>41. </a:t>
            </a:r>
            <a:r>
              <a:rPr lang="az-Cyrl-AZ" altLang="zh-TW" dirty="0"/>
              <a:t>Кино - Коллекционное</a:t>
            </a:r>
            <a:r>
              <a:rPr lang="en-US" altLang="zh-TW" dirty="0"/>
              <a:t> / Cinema - Collectible</a:t>
            </a:r>
          </a:p>
          <a:p>
            <a:pPr marL="0" indent="0">
              <a:buNone/>
            </a:pPr>
            <a:r>
              <a:rPr lang="en-US" altLang="zh-TW" dirty="0"/>
              <a:t>42.</a:t>
            </a:r>
            <a:r>
              <a:rPr lang="az-Cyrl-AZ" altLang="zh-TW" dirty="0"/>
              <a:t> Книги - Артбуки, энциклопедии</a:t>
            </a:r>
            <a:r>
              <a:rPr lang="en-US" altLang="zh-TW" dirty="0"/>
              <a:t> / Books - Artbooks, encyclopedias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F7CDCD-37C5-068D-E0C4-332E50AD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167" y="1940686"/>
            <a:ext cx="3926116" cy="39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C9B034D-D6EE-13B3-AC52-3A2FB6B3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7" y="2019402"/>
            <a:ext cx="4530840" cy="4124774"/>
          </a:xfrm>
          <a:prstGeom prst="rect">
            <a:avLst/>
          </a:prstGeom>
        </p:spPr>
      </p:pic>
      <p:pic>
        <p:nvPicPr>
          <p:cNvPr id="3074" name="Picture 2" descr="Russia political map with capital Moscow, national borders, important  cities, rivers and lakes. English labeling and scaling Stock Photo - Alamy">
            <a:extLst>
              <a:ext uri="{FF2B5EF4-FFF2-40B4-BE49-F238E27FC236}">
                <a16:creationId xmlns:a16="http://schemas.microsoft.com/office/drawing/2014/main" id="{82822FD5-7AFB-810F-3398-80117FA62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245" y="2019402"/>
            <a:ext cx="6256863" cy="412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AA9A441-5C80-2F51-4D0B-8261406A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effectLst/>
                <a:latin typeface="inherit"/>
              </a:rPr>
              <a:t>shops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A2241F2-BE5D-9428-76C0-D71A95D6D9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32" r="8284" b="74940"/>
          <a:stretch/>
        </p:blipFill>
        <p:spPr>
          <a:xfrm>
            <a:off x="8734288" y="411908"/>
            <a:ext cx="1937220" cy="1076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2F4E3C6-BB90-EE98-EB27-8DB276C4AF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3" t="80862" r="67507" b="954"/>
          <a:stretch/>
        </p:blipFill>
        <p:spPr>
          <a:xfrm>
            <a:off x="7427866" y="739045"/>
            <a:ext cx="1199180" cy="795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9D7F0FA-BC8A-B2BE-F4F9-527E37F9E74E}"/>
              </a:ext>
            </a:extLst>
          </p:cNvPr>
          <p:cNvSpPr txBox="1"/>
          <p:nvPr/>
        </p:nvSpPr>
        <p:spPr>
          <a:xfrm>
            <a:off x="948766" y="4285159"/>
            <a:ext cx="195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Moscow Store C21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DB3776-1A26-2323-15B5-79C17F64E74B}"/>
              </a:ext>
            </a:extLst>
          </p:cNvPr>
          <p:cNvSpPr txBox="1"/>
          <p:nvPr/>
        </p:nvSpPr>
        <p:spPr>
          <a:xfrm>
            <a:off x="948766" y="5344454"/>
            <a:ext cx="3819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zh-TW" dirty="0"/>
              <a:t>Moscow shopping center "Areal" (</a:t>
            </a:r>
            <a:r>
              <a:rPr lang="en-US" altLang="zh-TW" dirty="0" err="1"/>
              <a:t>Belyaevo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46A848-B00A-DC6D-E3BF-F7CA8B361320}"/>
              </a:ext>
            </a:extLst>
          </p:cNvPr>
          <p:cNvSpPr txBox="1"/>
          <p:nvPr/>
        </p:nvSpPr>
        <p:spPr>
          <a:xfrm>
            <a:off x="948766" y="4814806"/>
            <a:ext cx="4656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zh-TW" dirty="0"/>
              <a:t>Moscow shopping center "</a:t>
            </a:r>
            <a:r>
              <a:rPr lang="en-US" altLang="zh-TW" dirty="0" err="1"/>
              <a:t>Budenovsky</a:t>
            </a:r>
            <a:r>
              <a:rPr lang="en-US" altLang="zh-TW" dirty="0"/>
              <a:t>" (pavilion K7)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30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30CCE-3EB7-38EC-1208-F71DDCE6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 err="1">
                <a:effectLst/>
                <a:latin typeface="inherit"/>
              </a:rPr>
              <a:t>sales_train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7A6556E-CBB3-3891-5C84-63EF1E517428}"/>
              </a:ext>
            </a:extLst>
          </p:cNvPr>
          <p:cNvGrpSpPr/>
          <p:nvPr/>
        </p:nvGrpSpPr>
        <p:grpSpPr>
          <a:xfrm>
            <a:off x="235132" y="2299156"/>
            <a:ext cx="3683725" cy="3683725"/>
            <a:chOff x="7445829" y="2314308"/>
            <a:chExt cx="3886204" cy="388620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4BEB1B3-B055-3F91-5E40-9BCBBF95A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5829" y="2314308"/>
              <a:ext cx="3886204" cy="388620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76CCCA6-D4BE-15D9-E81D-18E95583BFC3}"/>
                </a:ext>
              </a:extLst>
            </p:cNvPr>
            <p:cNvSpPr/>
            <p:nvPr/>
          </p:nvSpPr>
          <p:spPr>
            <a:xfrm>
              <a:off x="8243754" y="2455816"/>
              <a:ext cx="1048292" cy="35443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805500B-CF7C-6190-343C-9ED18B13D272}"/>
                </a:ext>
              </a:extLst>
            </p:cNvPr>
            <p:cNvSpPr txBox="1"/>
            <p:nvPr/>
          </p:nvSpPr>
          <p:spPr>
            <a:xfrm>
              <a:off x="9292047" y="2701622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0000"/>
                  </a:solidFill>
                </a:rPr>
                <a:t>銷售資料筆數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C1774F3F-F648-57A1-C48D-ED157E38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7" y="2433292"/>
            <a:ext cx="3549590" cy="354959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2F1F1B-C230-2ECA-661C-70FFEA771127}"/>
              </a:ext>
            </a:extLst>
          </p:cNvPr>
          <p:cNvSpPr txBox="1"/>
          <p:nvPr/>
        </p:nvSpPr>
        <p:spPr>
          <a:xfrm>
            <a:off x="4815658" y="5977468"/>
            <a:ext cx="2272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Jan-2013 ~ Oct-2015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66CBE4-4E1F-C500-895C-DF45EA3A9E66}"/>
              </a:ext>
            </a:extLst>
          </p:cNvPr>
          <p:cNvSpPr txBox="1"/>
          <p:nvPr/>
        </p:nvSpPr>
        <p:spPr>
          <a:xfrm>
            <a:off x="991484" y="5977468"/>
            <a:ext cx="2272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Jan-2013 ~ Oct-2015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0DD3EFD-A8B9-313D-6D8F-344D09874F0E}"/>
              </a:ext>
            </a:extLst>
          </p:cNvPr>
          <p:cNvSpPr txBox="1"/>
          <p:nvPr/>
        </p:nvSpPr>
        <p:spPr>
          <a:xfrm>
            <a:off x="9297246" y="5975596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售價 </a:t>
            </a:r>
            <a:r>
              <a:rPr lang="en-US" altLang="zh-TW" dirty="0">
                <a:solidFill>
                  <a:srgbClr val="FF0000"/>
                </a:solidFill>
              </a:rPr>
              <a:t>vs </a:t>
            </a:r>
            <a:r>
              <a:rPr lang="zh-TW" altLang="en-US" dirty="0">
                <a:solidFill>
                  <a:srgbClr val="FF0000"/>
                </a:solidFill>
              </a:rPr>
              <a:t>銷售量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FB776940-FDB6-9960-06EB-205696BB6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818" y="3145711"/>
            <a:ext cx="4270974" cy="2831757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D3FBD1-EBF9-7691-F5C9-E321D0115379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inherit"/>
              </a:rPr>
              <a:t>matrix size = (2935849, 8) </a:t>
            </a:r>
          </a:p>
        </p:txBody>
      </p:sp>
    </p:spTree>
    <p:extLst>
      <p:ext uri="{BB962C8B-B14F-4D97-AF65-F5344CB8AC3E}">
        <p14:creationId xmlns:p14="http://schemas.microsoft.com/office/powerpoint/2010/main" val="403680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8A20F1-115A-F9A6-B9AC-FED1CB715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t="8413" r="7564" b="5695"/>
          <a:stretch/>
        </p:blipFill>
        <p:spPr>
          <a:xfrm>
            <a:off x="234248" y="0"/>
            <a:ext cx="11723504" cy="6633713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ABC538B4-6451-5FCD-91FA-3A8F9588FCB8}"/>
              </a:ext>
            </a:extLst>
          </p:cNvPr>
          <p:cNvGrpSpPr/>
          <p:nvPr/>
        </p:nvGrpSpPr>
        <p:grpSpPr>
          <a:xfrm>
            <a:off x="5497721" y="487184"/>
            <a:ext cx="4270974" cy="3201089"/>
            <a:chOff x="5437336" y="306029"/>
            <a:chExt cx="4270974" cy="320108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177F877-78D1-9B02-2DC1-982D5524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7336" y="675361"/>
              <a:ext cx="4270974" cy="2831757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DCA5BE6-3436-A58F-4006-DD6DF32409A2}"/>
                </a:ext>
              </a:extLst>
            </p:cNvPr>
            <p:cNvSpPr txBox="1"/>
            <p:nvPr/>
          </p:nvSpPr>
          <p:spPr>
            <a:xfrm>
              <a:off x="6847346" y="306029"/>
              <a:ext cx="1854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0000"/>
                  </a:solidFill>
                </a:rPr>
                <a:t>售價 </a:t>
              </a:r>
              <a:r>
                <a:rPr lang="en-US" altLang="zh-TW" dirty="0">
                  <a:solidFill>
                    <a:srgbClr val="FF0000"/>
                  </a:solidFill>
                </a:rPr>
                <a:t>vs </a:t>
              </a:r>
              <a:r>
                <a:rPr lang="zh-TW" altLang="en-US" dirty="0">
                  <a:solidFill>
                    <a:srgbClr val="FF0000"/>
                  </a:solidFill>
                </a:rPr>
                <a:t>銷售量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83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30CCE-3EB7-38EC-1208-F71DDCE6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effectLst/>
                <a:latin typeface="inherit"/>
              </a:rPr>
              <a:t>test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DC0F68-53D2-DC41-C5D9-183FC5E9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inherit"/>
              </a:rPr>
              <a:t>[t</a:t>
            </a:r>
            <a:r>
              <a:rPr lang="en-US" altLang="zh-TW" b="0" i="0" dirty="0">
                <a:effectLst/>
                <a:latin typeface="inherit"/>
              </a:rPr>
              <a:t>est] matrix size = (214200, </a:t>
            </a:r>
            <a:r>
              <a:rPr lang="en-US" altLang="zh-TW" dirty="0">
                <a:latin typeface="inherit"/>
              </a:rPr>
              <a:t>2</a:t>
            </a:r>
            <a:r>
              <a:rPr lang="en-US" altLang="zh-TW" b="0" i="0" dirty="0">
                <a:effectLst/>
                <a:latin typeface="inherit"/>
              </a:rPr>
              <a:t>)</a:t>
            </a:r>
            <a:r>
              <a:rPr lang="zh-TW" altLang="en-US" b="0" i="0" dirty="0">
                <a:effectLst/>
                <a:latin typeface="inherit"/>
              </a:rPr>
              <a:t> </a:t>
            </a:r>
            <a:endParaRPr lang="en-US" altLang="zh-TW" dirty="0">
              <a:latin typeface="inherit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dirty="0">
                <a:latin typeface="inherit"/>
              </a:rPr>
              <a:t>[Sample_submission] matrix size = (214200, 3)</a:t>
            </a:r>
            <a:endParaRPr lang="en-US" altLang="zh-TW" b="0" i="0" dirty="0">
              <a:effectLst/>
              <a:latin typeface="inherit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b="0" i="0" dirty="0">
                <a:effectLst/>
                <a:latin typeface="inherit"/>
              </a:rPr>
              <a:t>30</a:t>
            </a:r>
            <a:r>
              <a:rPr lang="zh-TW" altLang="en-US" b="0" i="0" dirty="0">
                <a:effectLst/>
                <a:latin typeface="inherit"/>
              </a:rPr>
              <a:t>天 </a:t>
            </a:r>
            <a:r>
              <a:rPr lang="en-US" altLang="zh-TW" b="0" i="0" dirty="0">
                <a:effectLst/>
                <a:latin typeface="inherit"/>
              </a:rPr>
              <a:t>x 60</a:t>
            </a:r>
            <a:r>
              <a:rPr lang="zh-TW" altLang="en-US" b="0" i="0" dirty="0">
                <a:effectLst/>
                <a:latin typeface="inherit"/>
              </a:rPr>
              <a:t>間店 </a:t>
            </a:r>
            <a:r>
              <a:rPr lang="en-US" altLang="zh-TW" b="0" i="0" dirty="0">
                <a:effectLst/>
                <a:latin typeface="inherit"/>
              </a:rPr>
              <a:t>x 22170</a:t>
            </a:r>
            <a:r>
              <a:rPr lang="zh-TW" altLang="en-US" b="0" i="0" dirty="0">
                <a:effectLst/>
                <a:latin typeface="inherit"/>
              </a:rPr>
              <a:t>種商品 </a:t>
            </a:r>
            <a:r>
              <a:rPr lang="en-US" altLang="zh-TW" b="0" i="0" dirty="0">
                <a:effectLst/>
                <a:latin typeface="inherit"/>
              </a:rPr>
              <a:t>= 39,906,000?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DA8389-50D8-6FD2-6799-DE0E00BF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92" y="3162115"/>
            <a:ext cx="3356979" cy="33569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C8BD88-E41B-CF5B-B4C6-AC3EEACCA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52" y="4352750"/>
            <a:ext cx="3159388" cy="2169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28CBB04-4844-4707-B359-C94ED4C54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772" y="4356029"/>
            <a:ext cx="3159387" cy="2163065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4F5F0155-6048-E46B-78E4-449C02610722}"/>
              </a:ext>
            </a:extLst>
          </p:cNvPr>
          <p:cNvGrpSpPr/>
          <p:nvPr/>
        </p:nvGrpSpPr>
        <p:grpSpPr>
          <a:xfrm>
            <a:off x="7774004" y="1845734"/>
            <a:ext cx="1809535" cy="2412834"/>
            <a:chOff x="6428548" y="3926225"/>
            <a:chExt cx="1809535" cy="2412834"/>
          </a:xfrm>
        </p:grpSpPr>
        <p:pic>
          <p:nvPicPr>
            <p:cNvPr id="1026" name="Picture 2" descr="Day 02] 介紹類神經網路- iT 邦幫忙::一起幫忙解決難題，拯救IT 人的一天">
              <a:extLst>
                <a:ext uri="{FF2B5EF4-FFF2-40B4-BE49-F238E27FC236}">
                  <a16:creationId xmlns:a16="http://schemas.microsoft.com/office/drawing/2014/main" id="{1A4EB68F-5DAC-68DE-857D-A31B31B5CB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39" r="46645" b="8329"/>
            <a:stretch/>
          </p:blipFill>
          <p:spPr bwMode="auto">
            <a:xfrm>
              <a:off x="6428548" y="4202885"/>
              <a:ext cx="1503872" cy="213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D76CB46-AAD5-1C49-020A-A4EFDD9DE130}"/>
                </a:ext>
              </a:extLst>
            </p:cNvPr>
            <p:cNvSpPr txBox="1"/>
            <p:nvPr/>
          </p:nvSpPr>
          <p:spPr>
            <a:xfrm>
              <a:off x="6428548" y="3926225"/>
              <a:ext cx="892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shop id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C096CAC-1DA5-0B34-60C8-A3FB6BBA9CDC}"/>
                </a:ext>
              </a:extLst>
            </p:cNvPr>
            <p:cNvSpPr txBox="1"/>
            <p:nvPr/>
          </p:nvSpPr>
          <p:spPr>
            <a:xfrm>
              <a:off x="7345538" y="3926225"/>
              <a:ext cx="892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item id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4B4CDEA-5B52-77A2-084D-1E0591C275D0}"/>
                </a:ext>
              </a:extLst>
            </p:cNvPr>
            <p:cNvSpPr txBox="1"/>
            <p:nvPr/>
          </p:nvSpPr>
          <p:spPr>
            <a:xfrm>
              <a:off x="7099540" y="4341597"/>
              <a:ext cx="46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ID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DA00B0D-A2EA-DCF2-6445-70FA08F2D98C}"/>
                </a:ext>
              </a:extLst>
            </p:cNvPr>
            <p:cNvSpPr txBox="1"/>
            <p:nvPr/>
          </p:nvSpPr>
          <p:spPr>
            <a:xfrm>
              <a:off x="7221460" y="4524477"/>
              <a:ext cx="46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ID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E1333B8-ADDA-086A-C441-49AD0E818EC9}"/>
                </a:ext>
              </a:extLst>
            </p:cNvPr>
            <p:cNvSpPr txBox="1"/>
            <p:nvPr/>
          </p:nvSpPr>
          <p:spPr>
            <a:xfrm>
              <a:off x="7107160" y="4814037"/>
              <a:ext cx="46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ID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9B1F293-42D0-CD43-EEB8-B739825AE580}"/>
                </a:ext>
              </a:extLst>
            </p:cNvPr>
            <p:cNvSpPr txBox="1"/>
            <p:nvPr/>
          </p:nvSpPr>
          <p:spPr>
            <a:xfrm>
              <a:off x="7168120" y="5210277"/>
              <a:ext cx="46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ID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881E314-1C3D-E2F1-AAC9-8982DEB455A0}"/>
                </a:ext>
              </a:extLst>
            </p:cNvPr>
            <p:cNvSpPr txBox="1"/>
            <p:nvPr/>
          </p:nvSpPr>
          <p:spPr>
            <a:xfrm>
              <a:off x="7030960" y="5537937"/>
              <a:ext cx="46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ID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AC9ED57-0C36-99A3-D022-63BDFC9A2406}"/>
                </a:ext>
              </a:extLst>
            </p:cNvPr>
            <p:cNvSpPr txBox="1"/>
            <p:nvPr/>
          </p:nvSpPr>
          <p:spPr>
            <a:xfrm>
              <a:off x="7160500" y="5797017"/>
              <a:ext cx="46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ID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06045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673</TotalTime>
  <Words>871</Words>
  <Application>Microsoft Office PowerPoint</Application>
  <PresentationFormat>寬螢幕</PresentationFormat>
  <Paragraphs>102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-apple-system</vt:lpstr>
      <vt:lpstr>inherit</vt:lpstr>
      <vt:lpstr>Calibri</vt:lpstr>
      <vt:lpstr>Calibri Light</vt:lpstr>
      <vt:lpstr>Lato</vt:lpstr>
      <vt:lpstr>Wingdings</vt:lpstr>
      <vt:lpstr>回顧</vt:lpstr>
      <vt:lpstr>Predict Future Sales</vt:lpstr>
      <vt:lpstr>競賽簡介</vt:lpstr>
      <vt:lpstr>競賽數據集</vt:lpstr>
      <vt:lpstr>items, item_categories</vt:lpstr>
      <vt:lpstr>items, item_categories</vt:lpstr>
      <vt:lpstr>shops</vt:lpstr>
      <vt:lpstr>sales_train</vt:lpstr>
      <vt:lpstr>PowerPoint 簡報</vt:lpstr>
      <vt:lpstr>test</vt:lpstr>
      <vt:lpstr>流程</vt:lpstr>
      <vt:lpstr>演算法</vt:lpstr>
      <vt:lpstr>演算法</vt:lpstr>
      <vt:lpstr>演算法</vt:lpstr>
      <vt:lpstr>matrix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Future Sales</dc:title>
  <dc:creator>岳辰 蔡</dc:creator>
  <cp:lastModifiedBy>岳辰 蔡</cp:lastModifiedBy>
  <cp:revision>15</cp:revision>
  <dcterms:created xsi:type="dcterms:W3CDTF">2022-12-07T13:21:42Z</dcterms:created>
  <dcterms:modified xsi:type="dcterms:W3CDTF">2022-12-08T11:16:05Z</dcterms:modified>
</cp:coreProperties>
</file>