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65" r:id="rId4"/>
    <p:sldId id="319" r:id="rId5"/>
    <p:sldId id="314" r:id="rId6"/>
    <p:sldId id="301" r:id="rId7"/>
    <p:sldId id="315" r:id="rId8"/>
    <p:sldId id="309" r:id="rId9"/>
    <p:sldId id="322" r:id="rId10"/>
    <p:sldId id="310" r:id="rId11"/>
    <p:sldId id="311" r:id="rId12"/>
    <p:sldId id="318" r:id="rId13"/>
    <p:sldId id="312" r:id="rId14"/>
    <p:sldId id="320" r:id="rId15"/>
    <p:sldId id="321" r:id="rId16"/>
    <p:sldId id="317" r:id="rId17"/>
    <p:sldId id="298" r:id="rId18"/>
  </p:sldIdLst>
  <p:sldSz cx="8999538" cy="5040313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B49B"/>
    <a:srgbClr val="959AA2"/>
    <a:srgbClr val="C0F6ED"/>
    <a:srgbClr val="99F1E2"/>
    <a:srgbClr val="53585F"/>
    <a:srgbClr val="138774"/>
    <a:srgbClr val="1AB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8" autoAdjust="0"/>
    <p:restoredTop sz="94590"/>
  </p:normalViewPr>
  <p:slideViewPr>
    <p:cSldViewPr snapToGrid="0">
      <p:cViewPr varScale="1">
        <p:scale>
          <a:sx n="142" d="100"/>
          <a:sy n="142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CFDDC-4151-4F58-BEA7-655A61B04F29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D692C-C307-4C02-AC17-4596772F2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701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676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8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326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312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45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372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213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0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158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436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528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40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16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05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70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205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23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824885"/>
            <a:ext cx="674965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647331"/>
            <a:ext cx="6749654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04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5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68350"/>
            <a:ext cx="1940525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68350"/>
            <a:ext cx="5709082" cy="427143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26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1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256579"/>
            <a:ext cx="7762102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373044"/>
            <a:ext cx="7762102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57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341750"/>
            <a:ext cx="3824804" cy="31980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341750"/>
            <a:ext cx="3824804" cy="31980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24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68350"/>
            <a:ext cx="7762102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235577"/>
            <a:ext cx="380722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841114"/>
            <a:ext cx="3807226" cy="270800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235577"/>
            <a:ext cx="382597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841114"/>
            <a:ext cx="3825976" cy="270800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2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2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12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36021"/>
            <a:ext cx="29025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725712"/>
            <a:ext cx="4556016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512094"/>
            <a:ext cx="29025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16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36021"/>
            <a:ext cx="29025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725712"/>
            <a:ext cx="4556016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512094"/>
            <a:ext cx="29025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11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68350"/>
            <a:ext cx="7762102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341750"/>
            <a:ext cx="7762102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4671624"/>
            <a:ext cx="202489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4FFCF-463E-4D67-9145-5F37447319F8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4671624"/>
            <a:ext cx="303734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4671624"/>
            <a:ext cx="202489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3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0EACA00-6FF0-4BAA-8D34-F10560AA718B}"/>
              </a:ext>
            </a:extLst>
          </p:cNvPr>
          <p:cNvGrpSpPr/>
          <p:nvPr/>
        </p:nvGrpSpPr>
        <p:grpSpPr>
          <a:xfrm>
            <a:off x="798653" y="0"/>
            <a:ext cx="10797892" cy="5416952"/>
            <a:chOff x="798653" y="0"/>
            <a:chExt cx="10797892" cy="541695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1D9B0E8-C194-46F2-A391-E279E0668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773" y="0"/>
              <a:ext cx="7641765" cy="5040313"/>
            </a:xfrm>
            <a:prstGeom prst="rect">
              <a:avLst/>
            </a:prstGeom>
          </p:spPr>
        </p:pic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25AED5C-AAC9-4210-B394-DCA8A40B9276}"/>
                </a:ext>
              </a:extLst>
            </p:cNvPr>
            <p:cNvSpPr/>
            <p:nvPr/>
          </p:nvSpPr>
          <p:spPr>
            <a:xfrm>
              <a:off x="798653" y="0"/>
              <a:ext cx="10797892" cy="5416952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43ACF4B5-3196-48FE-B2C6-0A6EBBFF1433}"/>
              </a:ext>
            </a:extLst>
          </p:cNvPr>
          <p:cNvSpPr/>
          <p:nvPr/>
        </p:nvSpPr>
        <p:spPr>
          <a:xfrm>
            <a:off x="0" y="0"/>
            <a:ext cx="6193742" cy="5040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729F32-B1CF-409D-9D40-DCF83FEB4112}"/>
              </a:ext>
            </a:extLst>
          </p:cNvPr>
          <p:cNvSpPr/>
          <p:nvPr/>
        </p:nvSpPr>
        <p:spPr>
          <a:xfrm>
            <a:off x="769053" y="1112394"/>
            <a:ext cx="7112000" cy="2834640"/>
          </a:xfrm>
          <a:prstGeom prst="rect">
            <a:avLst/>
          </a:prstGeom>
          <a:noFill/>
          <a:ln w="38100"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49E199-73FA-4DCD-95C0-785846948B65}"/>
              </a:ext>
            </a:extLst>
          </p:cNvPr>
          <p:cNvSpPr txBox="1"/>
          <p:nvPr/>
        </p:nvSpPr>
        <p:spPr>
          <a:xfrm>
            <a:off x="1201360" y="1327143"/>
            <a:ext cx="13003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19B49B"/>
                </a:solidFill>
                <a:latin typeface="Agency FB" panose="020B0503020202020204" pitchFamily="34" charset="0"/>
              </a:rPr>
              <a:t>2019</a:t>
            </a:r>
            <a:endParaRPr lang="zh-CN" altLang="en-US" sz="6000" dirty="0">
              <a:solidFill>
                <a:srgbClr val="19B49B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C2A3FB-BDB8-45AD-9ABC-C9725D1D4C64}"/>
              </a:ext>
            </a:extLst>
          </p:cNvPr>
          <p:cNvSpPr txBox="1"/>
          <p:nvPr/>
        </p:nvSpPr>
        <p:spPr>
          <a:xfrm>
            <a:off x="1140438" y="2213235"/>
            <a:ext cx="5371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方正兰亭准黑_GBK" panose="02000000000000000000" pitchFamily="2" charset="-122"/>
                <a:ea typeface="方正兰亭中粗黑_GBK" panose="02000000000000000000" pitchFamily="2" charset="-122"/>
              </a:rPr>
              <a:t>第</a:t>
            </a:r>
            <a:r>
              <a:rPr lang="en-US" altLang="zh-CN" sz="3600" b="1" dirty="0">
                <a:latin typeface="方正兰亭准黑_GBK" panose="02000000000000000000" pitchFamily="2" charset="-122"/>
                <a:ea typeface="方正兰亭中粗黑_GBK" panose="02000000000000000000" pitchFamily="2" charset="-122"/>
              </a:rPr>
              <a:t>12</a:t>
            </a:r>
            <a:r>
              <a:rPr lang="zh-CN" altLang="en-US" sz="3600" b="1" dirty="0">
                <a:latin typeface="方正兰亭准黑_GBK" panose="02000000000000000000" pitchFamily="2" charset="-122"/>
                <a:ea typeface="方正兰亭中粗黑_GBK" panose="02000000000000000000" pitchFamily="2" charset="-122"/>
              </a:rPr>
              <a:t>組資料結構期末專案</a:t>
            </a:r>
            <a:endParaRPr lang="zh-CN" altLang="en-US" sz="3600" b="1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C37B0F-00A9-4F73-BAAA-5F3EA4C5E53C}"/>
              </a:ext>
            </a:extLst>
          </p:cNvPr>
          <p:cNvCxnSpPr>
            <a:cxnSpLocks/>
          </p:cNvCxnSpPr>
          <p:nvPr/>
        </p:nvCxnSpPr>
        <p:spPr>
          <a:xfrm>
            <a:off x="1335940" y="2877385"/>
            <a:ext cx="521435" cy="0"/>
          </a:xfrm>
          <a:prstGeom prst="line">
            <a:avLst/>
          </a:prstGeom>
          <a:ln w="254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87ABEDF-3EB7-4AB0-9219-2AACC2C0AD59}"/>
              </a:ext>
            </a:extLst>
          </p:cNvPr>
          <p:cNvSpPr txBox="1"/>
          <p:nvPr/>
        </p:nvSpPr>
        <p:spPr>
          <a:xfrm>
            <a:off x="1252198" y="2959416"/>
            <a:ext cx="492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53585F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組員：金妍彣、紀玥綺、連慧均、胡璧翎</a:t>
            </a:r>
            <a:endParaRPr lang="en-US" altLang="zh-CN" sz="1400" dirty="0">
              <a:solidFill>
                <a:srgbClr val="53585F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A563EAC-806F-49B4-AE8E-B9FB7A39A99A}"/>
              </a:ext>
            </a:extLst>
          </p:cNvPr>
          <p:cNvCxnSpPr>
            <a:cxnSpLocks/>
          </p:cNvCxnSpPr>
          <p:nvPr/>
        </p:nvCxnSpPr>
        <p:spPr>
          <a:xfrm>
            <a:off x="8627239" y="1119224"/>
            <a:ext cx="0" cy="54193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0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D680D95C-5D96-44AF-B68F-072FECF6068D}"/>
              </a:ext>
            </a:extLst>
          </p:cNvPr>
          <p:cNvSpPr/>
          <p:nvPr/>
        </p:nvSpPr>
        <p:spPr>
          <a:xfrm>
            <a:off x="398206" y="317090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01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6CA392E-7272-411F-8D64-FF875CF2162F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E2B46693-3EE7-4822-8596-02C75487C3C0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26198E9-DE4F-C24E-A60C-F1BD858418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14420" y="0"/>
            <a:ext cx="5240562" cy="498309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C4E8C13-7A43-7B4D-9AB3-C4AF7315235E}"/>
              </a:ext>
            </a:extLst>
          </p:cNvPr>
          <p:cNvSpPr/>
          <p:nvPr/>
        </p:nvSpPr>
        <p:spPr>
          <a:xfrm>
            <a:off x="397792" y="317090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02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8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D680D95C-5D96-44AF-B68F-072FECF6068D}"/>
              </a:ext>
            </a:extLst>
          </p:cNvPr>
          <p:cNvSpPr/>
          <p:nvPr/>
        </p:nvSpPr>
        <p:spPr>
          <a:xfrm>
            <a:off x="398206" y="317090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01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6CA392E-7272-411F-8D64-FF875CF2162F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E2B46693-3EE7-4822-8596-02C75487C3C0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B5C457E-319D-0940-9774-0093DC8A04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02691" y="114415"/>
            <a:ext cx="4830618" cy="492589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FCC1732-3AE9-3747-BBBC-4E854E4BB2F8}"/>
              </a:ext>
            </a:extLst>
          </p:cNvPr>
          <p:cNvSpPr/>
          <p:nvPr/>
        </p:nvSpPr>
        <p:spPr>
          <a:xfrm>
            <a:off x="397792" y="317090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02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61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D259A2F-7821-42CA-898C-7EB9EA6EF0F9}"/>
              </a:ext>
            </a:extLst>
          </p:cNvPr>
          <p:cNvSpPr txBox="1"/>
          <p:nvPr/>
        </p:nvSpPr>
        <p:spPr>
          <a:xfrm>
            <a:off x="907976" y="292746"/>
            <a:ext cx="206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音樂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680D95C-5D96-44AF-B68F-072FECF6068D}"/>
              </a:ext>
            </a:extLst>
          </p:cNvPr>
          <p:cNvSpPr/>
          <p:nvPr/>
        </p:nvSpPr>
        <p:spPr>
          <a:xfrm>
            <a:off x="398206" y="317090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01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6CA392E-7272-411F-8D64-FF875CF2162F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E2B46693-3EE7-4822-8596-02C75487C3C0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07F8D3-A3F2-4D4A-8052-F8A1D2E89738}"/>
              </a:ext>
            </a:extLst>
          </p:cNvPr>
          <p:cNvSpPr/>
          <p:nvPr/>
        </p:nvSpPr>
        <p:spPr>
          <a:xfrm>
            <a:off x="397792" y="317090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02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03EAE64-D279-494A-9DC5-92D33D340521}"/>
              </a:ext>
            </a:extLst>
          </p:cNvPr>
          <p:cNvPicPr/>
          <p:nvPr/>
        </p:nvPicPr>
        <p:blipFill rotWithShape="1">
          <a:blip r:embed="rId3"/>
          <a:srcRect l="29207"/>
          <a:stretch/>
        </p:blipFill>
        <p:spPr>
          <a:xfrm>
            <a:off x="397792" y="807735"/>
            <a:ext cx="3733856" cy="402653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8308AA0-D4FF-D34F-BB26-6F0C0F72A072}"/>
              </a:ext>
            </a:extLst>
          </p:cNvPr>
          <p:cNvSpPr txBox="1"/>
          <p:nvPr/>
        </p:nvSpPr>
        <p:spPr>
          <a:xfrm>
            <a:off x="4284736" y="1084879"/>
            <a:ext cx="3733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Project parameter </a:t>
            </a:r>
            <a:r>
              <a:rPr lang="zh-TW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增加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lwinmm</a:t>
            </a:r>
            <a:endParaRPr lang="zh-TW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kumimoji="1"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8DE8061-EB6C-1B44-8335-12E40FD04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646" y="1876294"/>
            <a:ext cx="4610100" cy="10414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9C9F00B-450E-D142-BE02-7709D38FA3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088" y="3062778"/>
            <a:ext cx="49022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8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D680D95C-5D96-44AF-B68F-072FECF6068D}"/>
              </a:ext>
            </a:extLst>
          </p:cNvPr>
          <p:cNvSpPr/>
          <p:nvPr/>
        </p:nvSpPr>
        <p:spPr>
          <a:xfrm>
            <a:off x="398206" y="317090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01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6CA392E-7272-411F-8D64-FF875CF2162F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E2B46693-3EE7-4822-8596-02C75487C3C0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EBB6FBC-D4CC-4246-8EFD-6232460C5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773" y="1334229"/>
            <a:ext cx="330257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void movePlayer(NodePointer player)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圖片 4">
            <a:extLst>
              <a:ext uri="{FF2B5EF4-FFF2-40B4-BE49-F238E27FC236}">
                <a16:creationId xmlns:a16="http://schemas.microsoft.com/office/drawing/2014/main" id="{774B15A2-1B49-8548-B87C-FBDD83A76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" y="1730288"/>
            <a:ext cx="7419296" cy="20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8328D8-3E2B-1E44-AA91-99C98ECC8D4C}"/>
              </a:ext>
            </a:extLst>
          </p:cNvPr>
          <p:cNvSpPr/>
          <p:nvPr/>
        </p:nvSpPr>
        <p:spPr>
          <a:xfrm>
            <a:off x="397792" y="317090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02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8388468-AEE1-1949-91B0-F80D5F988B6E}"/>
              </a:ext>
            </a:extLst>
          </p:cNvPr>
          <p:cNvSpPr txBox="1"/>
          <p:nvPr/>
        </p:nvSpPr>
        <p:spPr>
          <a:xfrm>
            <a:off x="859155" y="285168"/>
            <a:ext cx="3048000" cy="37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生存者外觀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901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E2B46693-3EE7-4822-8596-02C75487C3C0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圖片 9" descr="一張含有 計分板, 文字, 黑色 的圖片&#10;&#10;自動產生的描述">
            <a:extLst>
              <a:ext uri="{FF2B5EF4-FFF2-40B4-BE49-F238E27FC236}">
                <a16:creationId xmlns:a16="http://schemas.microsoft.com/office/drawing/2014/main" id="{F5684911-7731-1340-A57F-B33E1156A9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" t="6173" r="12803" b="12084"/>
          <a:stretch/>
        </p:blipFill>
        <p:spPr>
          <a:xfrm>
            <a:off x="0" y="380110"/>
            <a:ext cx="4495589" cy="4392360"/>
          </a:xfrm>
          <a:prstGeom prst="rect">
            <a:avLst/>
          </a:prstGeom>
        </p:spPr>
      </p:pic>
      <p:pic>
        <p:nvPicPr>
          <p:cNvPr id="6" name="圖片 5" descr="一張含有 計分板, 物件, 文字, 黑色 的圖片&#10;&#10;自動產生的描述">
            <a:extLst>
              <a:ext uri="{FF2B5EF4-FFF2-40B4-BE49-F238E27FC236}">
                <a16:creationId xmlns:a16="http://schemas.microsoft.com/office/drawing/2014/main" id="{2E816084-4CC2-5B42-B64B-F274299927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" t="10562" r="13309" b="11603"/>
          <a:stretch/>
        </p:blipFill>
        <p:spPr>
          <a:xfrm>
            <a:off x="4601835" y="380110"/>
            <a:ext cx="4393523" cy="439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5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D680D95C-5D96-44AF-B68F-072FECF6068D}"/>
              </a:ext>
            </a:extLst>
          </p:cNvPr>
          <p:cNvSpPr/>
          <p:nvPr/>
        </p:nvSpPr>
        <p:spPr>
          <a:xfrm>
            <a:off x="398206" y="317090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01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E2B46693-3EE7-4822-8596-02C75487C3C0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8328D8-3E2B-1E44-AA91-99C98ECC8D4C}"/>
              </a:ext>
            </a:extLst>
          </p:cNvPr>
          <p:cNvSpPr/>
          <p:nvPr/>
        </p:nvSpPr>
        <p:spPr>
          <a:xfrm>
            <a:off x="397792" y="317090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02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pic>
        <p:nvPicPr>
          <p:cNvPr id="3" name="圖片 2" descr="一張含有 監視器, 黑色, 螢幕擷取畫面 的圖片&#10;&#10;自動產生的描述">
            <a:extLst>
              <a:ext uri="{FF2B5EF4-FFF2-40B4-BE49-F238E27FC236}">
                <a16:creationId xmlns:a16="http://schemas.microsoft.com/office/drawing/2014/main" id="{F91726A0-0579-E540-B2D0-AA397DA20B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2" t="10705" r="8885" b="11639"/>
          <a:stretch/>
        </p:blipFill>
        <p:spPr>
          <a:xfrm>
            <a:off x="237" y="237085"/>
            <a:ext cx="4499532" cy="4486138"/>
          </a:xfrm>
          <a:prstGeom prst="rect">
            <a:avLst/>
          </a:prstGeom>
        </p:spPr>
      </p:pic>
      <p:pic>
        <p:nvPicPr>
          <p:cNvPr id="5" name="圖片 4" descr="一張含有 物件, 計分板, 文字 的圖片&#10;&#10;自動產生的描述">
            <a:extLst>
              <a:ext uri="{FF2B5EF4-FFF2-40B4-BE49-F238E27FC236}">
                <a16:creationId xmlns:a16="http://schemas.microsoft.com/office/drawing/2014/main" id="{8A17CBE7-68FD-A347-8D91-D23D17AF8A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9" t="10477" r="8414" b="11174"/>
          <a:stretch/>
        </p:blipFill>
        <p:spPr>
          <a:xfrm>
            <a:off x="4553139" y="224552"/>
            <a:ext cx="4446399" cy="449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3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D3A4BD0-4619-5A4C-A295-899C13EF9D10}"/>
              </a:ext>
            </a:extLst>
          </p:cNvPr>
          <p:cNvSpPr/>
          <p:nvPr/>
        </p:nvSpPr>
        <p:spPr>
          <a:xfrm>
            <a:off x="907976" y="1206458"/>
            <a:ext cx="7353155" cy="3291968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94F03-CA4A-45FF-9A31-E0C7D01D35AB}"/>
              </a:ext>
            </a:extLst>
          </p:cNvPr>
          <p:cNvSpPr txBox="1"/>
          <p:nvPr/>
        </p:nvSpPr>
        <p:spPr>
          <a:xfrm>
            <a:off x="907976" y="292746"/>
            <a:ext cx="206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遊戲的缺失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76257D-2914-43D7-8600-89915A0532FB}"/>
              </a:ext>
            </a:extLst>
          </p:cNvPr>
          <p:cNvSpPr/>
          <p:nvPr/>
        </p:nvSpPr>
        <p:spPr>
          <a:xfrm>
            <a:off x="398206" y="317090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02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548DA11-A247-4FC5-93CD-0BA4FB19AA15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21219CF-7D58-4A2B-A4C4-B5326F9CFE09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F6D72F-3AAE-1B4B-B15A-B3CD5EC15E0A}"/>
              </a:ext>
            </a:extLst>
          </p:cNvPr>
          <p:cNvSpPr txBox="1"/>
          <p:nvPr/>
        </p:nvSpPr>
        <p:spPr>
          <a:xfrm>
            <a:off x="1499235" y="1672264"/>
            <a:ext cx="60014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zh-TW" sz="2400" dirty="0">
                <a:solidFill>
                  <a:schemeClr val="bg1"/>
                </a:solidFill>
              </a:rPr>
              <a:t>AI</a:t>
            </a:r>
            <a:r>
              <a:rPr kumimoji="1" lang="zh-CN" altLang="en-US" sz="2400" dirty="0">
                <a:solidFill>
                  <a:schemeClr val="bg1"/>
                </a:solidFill>
              </a:rPr>
              <a:t>有時候會為了取得資源撞到殭屍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</a:rPr>
              <a:t>2</a:t>
            </a:r>
            <a:r>
              <a:rPr kumimoji="1" lang="en-US" altLang="zh-CN" sz="2400">
                <a:solidFill>
                  <a:schemeClr val="bg1"/>
                </a:solidFill>
              </a:rPr>
              <a:t>.   </a:t>
            </a:r>
            <a:r>
              <a:rPr kumimoji="1" lang="zh-CN" altLang="en-US" sz="2400">
                <a:solidFill>
                  <a:schemeClr val="bg1"/>
                </a:solidFill>
              </a:rPr>
              <a:t>因</a:t>
            </a:r>
            <a:r>
              <a:rPr kumimoji="1" lang="zh-CN" altLang="en-US" sz="2400" dirty="0">
                <a:solidFill>
                  <a:schemeClr val="bg1"/>
                </a:solidFill>
              </a:rPr>
              <a:t>爲玩家的顏色是依據</a:t>
            </a:r>
            <a:r>
              <a:rPr kumimoji="1" lang="zh-TW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rand()</a:t>
            </a:r>
            <a:r>
              <a:rPr kumimoji="1" lang="zh-TW" altLang="en-US" sz="2400" dirty="0">
                <a:solidFill>
                  <a:schemeClr val="bg1"/>
                </a:solidFill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</a:rPr>
              <a:t>決定的，所以有時候玩家會不小心隱身在背景裡面</a:t>
            </a:r>
            <a:endParaRPr kumimoji="1" lang="en-US" altLang="zh-TW" sz="2400" dirty="0">
              <a:solidFill>
                <a:schemeClr val="bg1"/>
              </a:solidFill>
            </a:endParaRPr>
          </a:p>
          <a:p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2676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D3E8EB2-3FE7-4B4C-859C-E3C0C25D1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82240" cy="5040313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F29DE7B2-CFDA-472F-B4C3-2869833D80AB}"/>
              </a:ext>
            </a:extLst>
          </p:cNvPr>
          <p:cNvSpPr/>
          <p:nvPr/>
        </p:nvSpPr>
        <p:spPr>
          <a:xfrm>
            <a:off x="1040849" y="1469706"/>
            <a:ext cx="7334632" cy="2901612"/>
          </a:xfrm>
          <a:prstGeom prst="rect">
            <a:avLst/>
          </a:prstGeom>
          <a:solidFill>
            <a:srgbClr val="19B49B"/>
          </a:solidFill>
          <a:ln>
            <a:solidFill>
              <a:srgbClr val="19B49B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endParaRPr lang="zh-CN" altLang="en-US" sz="1890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5">
            <a:extLst>
              <a:ext uri="{FF2B5EF4-FFF2-40B4-BE49-F238E27FC236}">
                <a16:creationId xmlns:a16="http://schemas.microsoft.com/office/drawing/2014/main" id="{1DBB4F63-823F-4CD1-B28D-6137EE9A0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338" y="1476851"/>
            <a:ext cx="7418762" cy="2901612"/>
          </a:xfrm>
          <a:prstGeom prst="rect">
            <a:avLst/>
          </a:prstGeom>
          <a:noFill/>
          <a:ln w="19050">
            <a:solidFill>
              <a:srgbClr val="19B49B"/>
            </a:solidFill>
            <a:bevel/>
            <a:headEnd/>
            <a:tailEnd/>
          </a:ln>
        </p:spPr>
        <p:txBody>
          <a:bodyPr lIns="71996" tIns="35999" rIns="71996" bIns="35999" anchor="ctr"/>
          <a:lstStyle/>
          <a:p>
            <a:pPr algn="ctr"/>
            <a:endParaRPr lang="zh-CN" altLang="zh-CN" sz="1890">
              <a:solidFill>
                <a:srgbClr val="FFFFF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83DECBB3-1705-4DE7-80BD-85A6F5827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038" y="1981038"/>
            <a:ext cx="6730162" cy="1543095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6180" tIns="38090" rIns="76180" bIns="3809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indent="457200" eaLnBrk="0" hangingPunct="0">
              <a:lnSpc>
                <a:spcPct val="150000"/>
              </a:lnSpc>
            </a:pPr>
            <a:r>
              <a:rPr lang="en-US" altLang="zh-CN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DEMO TIME !</a:t>
            </a:r>
            <a:endParaRPr lang="zh-CN" altLang="en-US" sz="7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00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9" dur="2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33" grpId="0" animBg="1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9" dur="2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33" grpId="0" animBg="1"/>
          <p:bldP spid="3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7A9CE3-1FDC-42FD-A308-7B5155066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8000" cy="504031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B94BB8-4D86-4415-A018-2BFD8161DF7B}"/>
              </a:ext>
            </a:extLst>
          </p:cNvPr>
          <p:cNvSpPr/>
          <p:nvPr/>
        </p:nvSpPr>
        <p:spPr>
          <a:xfrm>
            <a:off x="1341119" y="1092074"/>
            <a:ext cx="6489133" cy="2834640"/>
          </a:xfrm>
          <a:prstGeom prst="rect">
            <a:avLst/>
          </a:prstGeom>
          <a:noFill/>
          <a:ln w="38100"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5B5C36-48B5-4EA8-9CCA-3579AA626F9C}"/>
              </a:ext>
            </a:extLst>
          </p:cNvPr>
          <p:cNvSpPr txBox="1"/>
          <p:nvPr/>
        </p:nvSpPr>
        <p:spPr>
          <a:xfrm>
            <a:off x="6132068" y="1362890"/>
            <a:ext cx="1568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rgbClr val="19B49B"/>
                </a:solidFill>
                <a:latin typeface="Agency FB" panose="020B0503020202020204" pitchFamily="34" charset="0"/>
              </a:rPr>
              <a:t>PART 01</a:t>
            </a:r>
            <a:endParaRPr lang="zh-CN" altLang="en-US" sz="3600" spc="300" dirty="0">
              <a:solidFill>
                <a:srgbClr val="19B49B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77A60F-6437-4A52-A98E-3DFF5A667757}"/>
              </a:ext>
            </a:extLst>
          </p:cNvPr>
          <p:cNvSpPr txBox="1"/>
          <p:nvPr/>
        </p:nvSpPr>
        <p:spPr>
          <a:xfrm>
            <a:off x="4413932" y="199847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Agency FB" panose="020B0503020202020204" pitchFamily="34" charset="0"/>
              </a:rPr>
              <a:t>遊戲介紹及玩法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96361AE-2C38-46F2-B75E-C04B645FB4E1}"/>
              </a:ext>
            </a:extLst>
          </p:cNvPr>
          <p:cNvCxnSpPr>
            <a:cxnSpLocks/>
          </p:cNvCxnSpPr>
          <p:nvPr/>
        </p:nvCxnSpPr>
        <p:spPr>
          <a:xfrm>
            <a:off x="7093974" y="2781520"/>
            <a:ext cx="412034" cy="0"/>
          </a:xfrm>
          <a:prstGeom prst="line">
            <a:avLst/>
          </a:prstGeom>
          <a:ln w="3175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17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0">
            <a:extLst>
              <a:ext uri="{FF2B5EF4-FFF2-40B4-BE49-F238E27FC236}">
                <a16:creationId xmlns:a16="http://schemas.microsoft.com/office/drawing/2014/main" id="{B7A94F03-CA4A-45FF-9A31-E0C7D01D35AB}"/>
              </a:ext>
            </a:extLst>
          </p:cNvPr>
          <p:cNvSpPr txBox="1"/>
          <p:nvPr/>
        </p:nvSpPr>
        <p:spPr>
          <a:xfrm>
            <a:off x="907976" y="292746"/>
            <a:ext cx="206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選擇主題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76257D-2914-43D7-8600-89915A0532FB}"/>
              </a:ext>
            </a:extLst>
          </p:cNvPr>
          <p:cNvSpPr/>
          <p:nvPr/>
        </p:nvSpPr>
        <p:spPr>
          <a:xfrm>
            <a:off x="398206" y="317090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01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548DA11-A247-4FC5-93CD-0BA4FB19AA15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21219CF-7D58-4A2B-A4C4-B5326F9CFE09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圖片 17" descr="一張含有 地面, 室外, 個人, 樹 的圖片&#10;&#10;自動產生的描述">
            <a:extLst>
              <a:ext uri="{FF2B5EF4-FFF2-40B4-BE49-F238E27FC236}">
                <a16:creationId xmlns:a16="http://schemas.microsoft.com/office/drawing/2014/main" id="{CCCE015C-E442-B849-85D7-15D384FB4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91" y="993605"/>
            <a:ext cx="8091562" cy="40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6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螢幕 的圖片&#10;&#10;自動產生的描述">
            <a:extLst>
              <a:ext uri="{FF2B5EF4-FFF2-40B4-BE49-F238E27FC236}">
                <a16:creationId xmlns:a16="http://schemas.microsoft.com/office/drawing/2014/main" id="{2DBBA97E-FCD9-A645-8E22-0BF024AF1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9538" cy="5279729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1E485F4-B96C-AA48-9E40-E2363D9EF079}"/>
              </a:ext>
            </a:extLst>
          </p:cNvPr>
          <p:cNvSpPr txBox="1"/>
          <p:nvPr/>
        </p:nvSpPr>
        <p:spPr>
          <a:xfrm>
            <a:off x="3617208" y="2871091"/>
            <a:ext cx="434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努力閃避殭屍，活多久是多久</a:t>
            </a:r>
            <a:r>
              <a:rPr kumimoji="1" lang="en-US" altLang="zh-CN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…</a:t>
            </a:r>
            <a:endParaRPr kumimoji="1" lang="zh-TW" alt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958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FA26D41-205F-B442-A65B-9B1DBA539EB0}"/>
              </a:ext>
            </a:extLst>
          </p:cNvPr>
          <p:cNvSpPr/>
          <p:nvPr/>
        </p:nvSpPr>
        <p:spPr>
          <a:xfrm>
            <a:off x="859155" y="895931"/>
            <a:ext cx="7886454" cy="3851636"/>
          </a:xfrm>
          <a:prstGeom prst="rect">
            <a:avLst/>
          </a:prstGeom>
          <a:solidFill>
            <a:srgbClr val="19B49B"/>
          </a:solidFill>
          <a:ln>
            <a:solidFill>
              <a:srgbClr val="19B49B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endParaRPr lang="zh-CN" altLang="en-US" sz="1890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94F03-CA4A-45FF-9A31-E0C7D01D35AB}"/>
              </a:ext>
            </a:extLst>
          </p:cNvPr>
          <p:cNvSpPr txBox="1"/>
          <p:nvPr/>
        </p:nvSpPr>
        <p:spPr>
          <a:xfrm>
            <a:off x="907976" y="292746"/>
            <a:ext cx="206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遊戲玩法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76257D-2914-43D7-8600-89915A0532FB}"/>
              </a:ext>
            </a:extLst>
          </p:cNvPr>
          <p:cNvSpPr/>
          <p:nvPr/>
        </p:nvSpPr>
        <p:spPr>
          <a:xfrm>
            <a:off x="398206" y="317090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01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548DA11-A247-4FC5-93CD-0BA4FB19AA15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21219CF-7D58-4A2B-A4C4-B5326F9CFE09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FC56C894-9733-E944-BB79-DE149CF54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58" y="1558542"/>
            <a:ext cx="1899589" cy="189958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A2C165C-6AF5-974A-9514-E4BC614165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13"/>
          <a:stretch/>
        </p:blipFill>
        <p:spPr>
          <a:xfrm>
            <a:off x="6061861" y="1553964"/>
            <a:ext cx="1992248" cy="189958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7F86556-5C1E-614F-AB17-AAB1FCB19EC7}"/>
              </a:ext>
            </a:extLst>
          </p:cNvPr>
          <p:cNvSpPr txBox="1"/>
          <p:nvPr/>
        </p:nvSpPr>
        <p:spPr>
          <a:xfrm>
            <a:off x="1613189" y="1029797"/>
            <a:ext cx="123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一般模式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4C99AA9-7D8B-A84D-97A3-675BAEE49B8C}"/>
              </a:ext>
            </a:extLst>
          </p:cNvPr>
          <p:cNvSpPr txBox="1"/>
          <p:nvPr/>
        </p:nvSpPr>
        <p:spPr>
          <a:xfrm>
            <a:off x="6268275" y="1033496"/>
            <a:ext cx="157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chemeClr val="bg1"/>
                </a:solidFill>
                <a:sym typeface="Wingdings" pitchFamily="2" charset="2"/>
              </a:rPr>
              <a:t>AI</a:t>
            </a:r>
            <a:r>
              <a:rPr kumimoji="1" lang="zh-CN" altLang="en-US" dirty="0">
                <a:solidFill>
                  <a:schemeClr val="bg1"/>
                </a:solidFill>
                <a:sym typeface="Wingdings" pitchFamily="2" charset="2"/>
              </a:rPr>
              <a:t>模式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1130830-C2DB-D346-9178-E15282ECED76}"/>
              </a:ext>
            </a:extLst>
          </p:cNvPr>
          <p:cNvSpPr txBox="1"/>
          <p:nvPr/>
        </p:nvSpPr>
        <p:spPr>
          <a:xfrm>
            <a:off x="994005" y="3595468"/>
            <a:ext cx="4373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W</a:t>
            </a:r>
            <a:r>
              <a:rPr kumimoji="1" lang="zh-TW" altLang="en-US" dirty="0">
                <a:solidFill>
                  <a:schemeClr val="bg1"/>
                </a:solidFill>
              </a:rPr>
              <a:t>：</a:t>
            </a:r>
            <a:r>
              <a:rPr kumimoji="1"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New Tai Lue" panose="020B0502040204020203" pitchFamily="34" charset="0"/>
              </a:rPr>
              <a:t>造牆閃避殭屍（扣</a:t>
            </a:r>
            <a:r>
              <a:rPr kumimoji="1" lang="en-US" altLang="zh-TW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New Tai Lue" panose="020B0502040204020203" pitchFamily="34" charset="0"/>
              </a:rPr>
              <a:t>3</a:t>
            </a:r>
            <a:r>
              <a:rPr kumimoji="1"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New Tai Lue" panose="020B0502040204020203" pitchFamily="34" charset="0"/>
              </a:rPr>
              <a:t>個解毒劑）</a:t>
            </a:r>
            <a:endParaRPr kumimoji="1" lang="en-US" altLang="zh-TW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Microsoft New Tai Lue" panose="020B0502040204020203" pitchFamily="34" charset="0"/>
            </a:endParaRPr>
          </a:p>
          <a:p>
            <a:pPr algn="ctr"/>
            <a:r>
              <a:rPr kumimoji="1" lang="en-US" altLang="zh-TW" dirty="0">
                <a:solidFill>
                  <a:schemeClr val="bg1"/>
                </a:solidFill>
              </a:rPr>
              <a:t>R</a:t>
            </a:r>
            <a:r>
              <a:rPr kumimoji="1" lang="zh-TW" altLang="en-US" dirty="0">
                <a:solidFill>
                  <a:schemeClr val="bg1"/>
                </a:solidFill>
              </a:rPr>
              <a:t>：</a:t>
            </a:r>
            <a:r>
              <a:rPr kumimoji="1" lang="zh-CN" altLang="en-US" dirty="0">
                <a:solidFill>
                  <a:schemeClr val="bg1"/>
                </a:solidFill>
              </a:rPr>
              <a:t>閃現</a:t>
            </a:r>
            <a:r>
              <a:rPr kumimoji="1" lang="en-US" altLang="zh-CN" dirty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kumimoji="1" lang="zh-CN" altLang="en-US" dirty="0">
                <a:solidFill>
                  <a:schemeClr val="bg1"/>
                </a:solidFill>
              </a:rPr>
              <a:t>一次移動三格（扣</a:t>
            </a:r>
            <a:r>
              <a:rPr kumimoji="1" lang="en-US" altLang="zh-CN" dirty="0">
                <a:solidFill>
                  <a:schemeClr val="bg1"/>
                </a:solidFill>
              </a:rPr>
              <a:t>2</a:t>
            </a:r>
            <a:r>
              <a:rPr kumimoji="1" lang="zh-CN" altLang="en-US" dirty="0">
                <a:solidFill>
                  <a:schemeClr val="bg1"/>
                </a:solidFill>
              </a:rPr>
              <a:t>個解毒劑）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左-右雙向箭號 10">
            <a:extLst>
              <a:ext uri="{FF2B5EF4-FFF2-40B4-BE49-F238E27FC236}">
                <a16:creationId xmlns:a16="http://schemas.microsoft.com/office/drawing/2014/main" id="{C59E229E-9753-3441-98F0-44F1E506ED44}"/>
              </a:ext>
            </a:extLst>
          </p:cNvPr>
          <p:cNvSpPr/>
          <p:nvPr/>
        </p:nvSpPr>
        <p:spPr>
          <a:xfrm>
            <a:off x="3581766" y="2046833"/>
            <a:ext cx="2078975" cy="946646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265A616-D5E6-D84D-93F9-A5EFFA3A7CB6}"/>
              </a:ext>
            </a:extLst>
          </p:cNvPr>
          <p:cNvSpPr txBox="1"/>
          <p:nvPr/>
        </p:nvSpPr>
        <p:spPr>
          <a:xfrm>
            <a:off x="3681984" y="1677501"/>
            <a:ext cx="184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按</a:t>
            </a:r>
            <a:r>
              <a:rPr kumimoji="1" lang="en-US" altLang="zh-TW" dirty="0">
                <a:solidFill>
                  <a:schemeClr val="bg1"/>
                </a:solidFill>
              </a:rPr>
              <a:t>A</a:t>
            </a:r>
            <a:r>
              <a:rPr kumimoji="1" lang="zh-CN" altLang="en-US" dirty="0">
                <a:solidFill>
                  <a:schemeClr val="bg1"/>
                </a:solidFill>
              </a:rPr>
              <a:t>轉換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A97365F-28AE-D945-BD0C-FAB9013F1EDC}"/>
              </a:ext>
            </a:extLst>
          </p:cNvPr>
          <p:cNvSpPr txBox="1"/>
          <p:nvPr/>
        </p:nvSpPr>
        <p:spPr>
          <a:xfrm>
            <a:off x="5895605" y="3649188"/>
            <a:ext cx="2324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以演算法觀察殭屍動向決定行進方向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89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7A9CE3-1FDC-42FD-A308-7B5155066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8000" cy="504031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B94BB8-4D86-4415-A018-2BFD8161DF7B}"/>
              </a:ext>
            </a:extLst>
          </p:cNvPr>
          <p:cNvSpPr/>
          <p:nvPr/>
        </p:nvSpPr>
        <p:spPr>
          <a:xfrm>
            <a:off x="1341119" y="1092074"/>
            <a:ext cx="6489133" cy="2834640"/>
          </a:xfrm>
          <a:prstGeom prst="rect">
            <a:avLst/>
          </a:prstGeom>
          <a:noFill/>
          <a:ln w="38100"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5B5C36-48B5-4EA8-9CCA-3579AA626F9C}"/>
              </a:ext>
            </a:extLst>
          </p:cNvPr>
          <p:cNvSpPr txBox="1"/>
          <p:nvPr/>
        </p:nvSpPr>
        <p:spPr>
          <a:xfrm>
            <a:off x="6132068" y="1362890"/>
            <a:ext cx="165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rgbClr val="19B49B"/>
                </a:solidFill>
                <a:latin typeface="Agency FB" panose="020B0503020202020204" pitchFamily="34" charset="0"/>
              </a:rPr>
              <a:t>PART 02</a:t>
            </a:r>
            <a:endParaRPr lang="zh-CN" altLang="en-US" sz="3600" spc="300" dirty="0">
              <a:solidFill>
                <a:srgbClr val="19B49B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77A60F-6437-4A52-A98E-3DFF5A667757}"/>
              </a:ext>
            </a:extLst>
          </p:cNvPr>
          <p:cNvSpPr txBox="1"/>
          <p:nvPr/>
        </p:nvSpPr>
        <p:spPr>
          <a:xfrm>
            <a:off x="5165429" y="207220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Agency FB" panose="020B0503020202020204" pitchFamily="34" charset="0"/>
              </a:rPr>
              <a:t>程式碼內容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96361AE-2C38-46F2-B75E-C04B645FB4E1}"/>
              </a:ext>
            </a:extLst>
          </p:cNvPr>
          <p:cNvCxnSpPr>
            <a:cxnSpLocks/>
          </p:cNvCxnSpPr>
          <p:nvPr/>
        </p:nvCxnSpPr>
        <p:spPr>
          <a:xfrm>
            <a:off x="7093974" y="2781520"/>
            <a:ext cx="412034" cy="0"/>
          </a:xfrm>
          <a:prstGeom prst="line">
            <a:avLst/>
          </a:prstGeom>
          <a:ln w="3175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06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D259A2F-7821-42CA-898C-7EB9EA6EF0F9}"/>
              </a:ext>
            </a:extLst>
          </p:cNvPr>
          <p:cNvSpPr txBox="1"/>
          <p:nvPr/>
        </p:nvSpPr>
        <p:spPr>
          <a:xfrm>
            <a:off x="907976" y="292746"/>
            <a:ext cx="206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生存者</a:t>
            </a:r>
            <a:r>
              <a:rPr lang="en-US" altLang="zh-CN" sz="24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AI</a:t>
            </a:r>
            <a:endParaRPr lang="zh-CN" altLang="en-US" sz="24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680D95C-5D96-44AF-B68F-072FECF6068D}"/>
              </a:ext>
            </a:extLst>
          </p:cNvPr>
          <p:cNvSpPr/>
          <p:nvPr/>
        </p:nvSpPr>
        <p:spPr>
          <a:xfrm>
            <a:off x="398206" y="317090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6CA392E-7272-411F-8D64-FF875CF2162F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E2B46693-3EE7-4822-8596-02C75487C3C0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884A2BD5-43E9-5D42-95C1-D155DE1C0C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59155" y="1021153"/>
            <a:ext cx="6788124" cy="273811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E0C7359-CC34-A54E-9D83-0FAD6F1650A5}"/>
              </a:ext>
            </a:extLst>
          </p:cNvPr>
          <p:cNvSpPr/>
          <p:nvPr/>
        </p:nvSpPr>
        <p:spPr>
          <a:xfrm>
            <a:off x="397792" y="307119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02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3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D680D95C-5D96-44AF-B68F-072FECF6068D}"/>
              </a:ext>
            </a:extLst>
          </p:cNvPr>
          <p:cNvSpPr/>
          <p:nvPr/>
        </p:nvSpPr>
        <p:spPr>
          <a:xfrm>
            <a:off x="398206" y="317090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Agency FB" panose="020B050302020202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6CA392E-7272-411F-8D64-FF875CF2162F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E2B46693-3EE7-4822-8596-02C75487C3C0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1DFF3D-7D7B-0C4D-B8DF-24D9D74E532C}"/>
              </a:ext>
            </a:extLst>
          </p:cNvPr>
          <p:cNvSpPr/>
          <p:nvPr/>
        </p:nvSpPr>
        <p:spPr>
          <a:xfrm>
            <a:off x="397792" y="317090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02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8455C266-2989-B74B-96EA-985F8304E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1" y="807735"/>
            <a:ext cx="8999538" cy="3647295"/>
          </a:xfrm>
          <a:prstGeom prst="rect">
            <a:avLst/>
          </a:prstGeom>
        </p:spPr>
      </p:pic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45D13776-B1C7-B945-88E1-9E8614519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124" y="807735"/>
            <a:ext cx="48006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0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D259A2F-7821-42CA-898C-7EB9EA6EF0F9}"/>
              </a:ext>
            </a:extLst>
          </p:cNvPr>
          <p:cNvSpPr txBox="1"/>
          <p:nvPr/>
        </p:nvSpPr>
        <p:spPr>
          <a:xfrm>
            <a:off x="907976" y="292746"/>
            <a:ext cx="206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玩家操控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680D95C-5D96-44AF-B68F-072FECF6068D}"/>
              </a:ext>
            </a:extLst>
          </p:cNvPr>
          <p:cNvSpPr/>
          <p:nvPr/>
        </p:nvSpPr>
        <p:spPr>
          <a:xfrm>
            <a:off x="398206" y="317090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Agency FB" panose="020B050302020202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6CA392E-7272-411F-8D64-FF875CF2162F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E2B46693-3EE7-4822-8596-02C75487C3C0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DC24FDF-35E9-BD49-B8DA-C4D67F60F0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7791" y="998481"/>
            <a:ext cx="5540553" cy="142010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525D74E-F472-154B-9BA4-415748DAE15F}"/>
              </a:ext>
            </a:extLst>
          </p:cNvPr>
          <p:cNvSpPr txBox="1"/>
          <p:nvPr/>
        </p:nvSpPr>
        <p:spPr>
          <a:xfrm>
            <a:off x="6304451" y="966948"/>
            <a:ext cx="1926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Z -&gt; </a:t>
            </a:r>
            <a:r>
              <a:rPr kumimoji="1"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切換地圖</a:t>
            </a:r>
            <a:endParaRPr kumimoji="1"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S-&gt;</a:t>
            </a:r>
            <a:r>
              <a:rPr kumimoji="1"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重新開始</a:t>
            </a:r>
            <a:endParaRPr kumimoji="1"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</a:t>
            </a:r>
            <a:r>
              <a:rPr kumimoji="1"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-&gt;</a:t>
            </a:r>
            <a:r>
              <a:rPr kumimoji="1"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改變模式</a:t>
            </a:r>
            <a:endParaRPr kumimoji="1" lang="en-US" altLang="zh-C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</a:t>
            </a:r>
            <a:r>
              <a:rPr kumimoji="1"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-&gt;</a:t>
            </a:r>
            <a:r>
              <a:rPr kumimoji="1"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執行造牆</a:t>
            </a:r>
            <a:endParaRPr kumimoji="1" lang="en-US" altLang="zh-C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</a:t>
            </a:r>
            <a:r>
              <a:rPr kumimoji="1"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-&gt;</a:t>
            </a:r>
            <a:r>
              <a:rPr kumimoji="1"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執行閃現</a:t>
            </a:r>
            <a:endParaRPr kumimoji="1" lang="en-US" altLang="zh-C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1DFF3D-7D7B-0C4D-B8DF-24D9D74E532C}"/>
              </a:ext>
            </a:extLst>
          </p:cNvPr>
          <p:cNvSpPr/>
          <p:nvPr/>
        </p:nvSpPr>
        <p:spPr>
          <a:xfrm>
            <a:off x="397792" y="317090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02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11E43FD-E3E2-9749-8965-259A527FF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91" y="2788235"/>
            <a:ext cx="4816452" cy="125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9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6"/>
</p:tagLst>
</file>

<file path=ppt/theme/theme1.xml><?xml version="1.0" encoding="utf-8"?>
<a:theme xmlns:a="http://schemas.openxmlformats.org/drawingml/2006/main" name="Office 主题​​">
  <a:themeElements>
    <a:clrScheme name="自定义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1E98A8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1231</TotalTime>
  <Words>203</Words>
  <Application>Microsoft Macintosh PowerPoint</Application>
  <PresentationFormat>自訂</PresentationFormat>
  <Paragraphs>65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方正兰亭准黑_GBK</vt:lpstr>
      <vt:lpstr>等线</vt:lpstr>
      <vt:lpstr>Microsoft JhengHei UI</vt:lpstr>
      <vt:lpstr>微软雅黑</vt:lpstr>
      <vt:lpstr>Agency FB</vt:lpstr>
      <vt:lpstr>Arial</vt:lpstr>
      <vt:lpstr>Calibri</vt:lpstr>
      <vt:lpstr>Calibri Light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b1cd34erwt@gmail.com</cp:lastModifiedBy>
  <cp:revision>113</cp:revision>
  <dcterms:created xsi:type="dcterms:W3CDTF">2017-08-07T14:44:08Z</dcterms:created>
  <dcterms:modified xsi:type="dcterms:W3CDTF">2019-06-30T05:57:59Z</dcterms:modified>
</cp:coreProperties>
</file>