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63" r:id="rId4"/>
    <p:sldId id="264" r:id="rId5"/>
    <p:sldId id="258" r:id="rId6"/>
    <p:sldId id="260" r:id="rId7"/>
    <p:sldId id="261" r:id="rId8"/>
    <p:sldId id="262" r:id="rId9"/>
    <p:sldId id="265" r:id="rId10"/>
    <p:sldId id="266" r:id="rId11"/>
    <p:sldId id="270" r:id="rId12"/>
    <p:sldId id="259" r:id="rId13"/>
    <p:sldId id="269" r:id="rId14"/>
    <p:sldId id="271" r:id="rId15"/>
    <p:sldId id="275" r:id="rId16"/>
    <p:sldId id="276" r:id="rId17"/>
    <p:sldId id="277" r:id="rId18"/>
    <p:sldId id="272" r:id="rId19"/>
    <p:sldId id="273" r:id="rId20"/>
    <p:sldId id="274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4" r:id="rId32"/>
    <p:sldId id="26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定要知道的Django" id="{DA5146B1-6E68-417C-A842-9E3449E399F9}">
          <p14:sldIdLst>
            <p14:sldId id="256"/>
            <p14:sldId id="257"/>
            <p14:sldId id="263"/>
            <p14:sldId id="264"/>
            <p14:sldId id="258"/>
            <p14:sldId id="260"/>
            <p14:sldId id="261"/>
            <p14:sldId id="262"/>
            <p14:sldId id="265"/>
            <p14:sldId id="266"/>
            <p14:sldId id="270"/>
            <p14:sldId id="259"/>
            <p14:sldId id="269"/>
          </p14:sldIdLst>
        </p14:section>
        <p14:section name="model" id="{DAB2DEDC-36E2-4CC8-B88A-D2CAF620F8E0}">
          <p14:sldIdLst>
            <p14:sldId id="271"/>
            <p14:sldId id="275"/>
            <p14:sldId id="276"/>
            <p14:sldId id="277"/>
            <p14:sldId id="272"/>
            <p14:sldId id="273"/>
            <p14:sldId id="274"/>
            <p14:sldId id="278"/>
            <p14:sldId id="279"/>
            <p14:sldId id="280"/>
            <p14:sldId id="281"/>
            <p14:sldId id="282"/>
            <p14:sldId id="283"/>
            <p14:sldId id="285"/>
          </p14:sldIdLst>
        </p14:section>
        <p14:section name="Django admin sit" id="{AC8E55CE-CD83-4DC6-A068-19BC6607DA61}">
          <p14:sldIdLst>
            <p14:sldId id="286"/>
            <p14:sldId id="287"/>
            <p14:sldId id="288"/>
            <p14:sldId id="284"/>
            <p14:sldId id="268"/>
          </p14:sldIdLst>
        </p14:section>
        <p14:section name="創建首頁" id="{F4BB3A70-A93B-4944-A14B-E77127508CCB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Generic list and detail view" id="{CC440E5A-A653-4380-9BE0-FC85478E146E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Sessions framework" id="{38B41996-8277-4D31-ACE8-DDF4695ABD3F}">
          <p14:sldIdLst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User authentication and permissions" id="{F99356B6-AE8C-4232-BB21-CE781680154B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4745A-CF2D-4F26-822D-CA88F2FE2627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16C98-B681-49EF-BEB6-4189F61470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99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0/ref/templates/builtins/#if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djangoproject.com/en/2.0/ref/templates/builtins" TargetMode="External"/><Relationship Id="rId5" Type="http://schemas.openxmlformats.org/officeDocument/2006/relationships/hyperlink" Target="https://docs.djangoproject.com/en/2.0/ref/templates/builtins/#ifchanged" TargetMode="External"/><Relationship Id="rId4" Type="http://schemas.openxmlformats.org/officeDocument/2006/relationships/hyperlink" Target="https://docs.djangoproject.com/en/2.0/ref/templates/builtins/#ifequal-and-ifnotequal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modules.html#packag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0/topics/http/sessions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0/topics/http/sessions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Learn/Server-side/Django/Admin_site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__init__.py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是一個空文件，指示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將此目錄視為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套件。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settings.py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 包含所有的網站設置。這是可以註冊所有創建的應用的地方，也是靜態文件，數據庫配置的地方，等等。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urls.py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定義了網站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url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到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view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的映射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雖然這裡可以包含所有的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url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，但是更常見的做法是把應用相關的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url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包含在相關應用中，你可以在接下來的教程裡看到。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wsgi.py 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幫助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Django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應用和網絡服務器間的通訊。你可以把這個當作模板。</a:t>
            </a:r>
            <a:endParaRPr lang="en-US" altLang="zh-TW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manage.py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腳本可以創建應用，和資料庫通訊，啟動開發用網絡服務器。</a:t>
            </a:r>
            <a:endParaRPr lang="en-US" altLang="zh-TW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https://developer.mozilla.org/zh-TW/docs/Learn/Server-side/Django/skeleton_website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https://docs.djangoproject.com/zh-hans/4.0/howto/deployment/asgi/</a:t>
            </a:r>
            <a:endParaRPr lang="zh-TW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867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https://developer.mozilla.org/zh-TW/docs/Learn/Server-side/Django/Models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46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https://developer.mozilla.org/zh-TW/docs/Learn/Server-side/Django/Models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218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https://developer.mozilla.org/zh-TW/docs/Learn/Server-side/Django/Models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862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https://developer.mozilla.org/zh-TW/docs/Learn/Server-side/Django/Models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333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5B5B66"/>
                </a:solidFill>
                <a:effectLst/>
                <a:latin typeface="Inter"/>
              </a:rPr>
              <a:t>註：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如果沒有任何的欄位被宣告為</a:t>
            </a:r>
            <a:r>
              <a:rPr lang="zh-TW" altLang="en-US" dirty="0"/>
              <a:t>主鍵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，這筆新的紀錄會被自動的賦予一個主鍵並將主鍵欄命名為 </a:t>
            </a:r>
            <a:r>
              <a:rPr lang="en-US" altLang="zh-TW" dirty="0"/>
              <a:t>id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。上例的那筆資料被儲存後，試著查詢這筆紀錄會看到它被自動賦予 </a:t>
            </a:r>
            <a:r>
              <a:rPr lang="en-US" altLang="zh-TW" b="0" i="0" dirty="0">
                <a:solidFill>
                  <a:srgbClr val="5B5B66"/>
                </a:solidFill>
                <a:effectLst/>
                <a:latin typeface="Inter"/>
              </a:rPr>
              <a:t>1 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的編號。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292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5B5B66"/>
                </a:solidFill>
                <a:effectLst/>
                <a:latin typeface="Inter"/>
              </a:rPr>
              <a:t>Note</a:t>
            </a:r>
            <a:r>
              <a:rPr lang="en-US" altLang="zh-TW" b="0" i="0" dirty="0">
                <a:solidFill>
                  <a:srgbClr val="5B5B66"/>
                </a:solidFill>
                <a:effectLst/>
                <a:latin typeface="Inter"/>
              </a:rPr>
              <a:t>: 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要用</a:t>
            </a:r>
            <a:r>
              <a:rPr lang="en-US" altLang="zh-TW" b="0" i="0" dirty="0">
                <a:solidFill>
                  <a:srgbClr val="5B5B66"/>
                </a:solidFill>
                <a:effectLst/>
                <a:latin typeface="Inter"/>
              </a:rPr>
              <a:t>"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抽象的</a:t>
            </a:r>
            <a:r>
              <a:rPr lang="en-US" altLang="zh-TW" b="0" i="0" dirty="0">
                <a:solidFill>
                  <a:srgbClr val="5B5B66"/>
                </a:solidFill>
                <a:effectLst/>
                <a:latin typeface="Inter"/>
              </a:rPr>
              <a:t>"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模型還有欄位說明怎麼搜尋紀錄可能會有點令人困惑。我們會以一個</a:t>
            </a:r>
            <a:r>
              <a:rPr lang="en-US" altLang="zh-TW" b="0" i="0" dirty="0">
                <a:solidFill>
                  <a:srgbClr val="5B5B66"/>
                </a:solidFill>
                <a:effectLst/>
                <a:latin typeface="Inter"/>
              </a:rPr>
              <a:t>Book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模型，其包含</a:t>
            </a:r>
            <a:r>
              <a:rPr lang="en-US" altLang="zh-TW" dirty="0"/>
              <a:t>title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與</a:t>
            </a:r>
            <a:r>
              <a:rPr lang="en-US" altLang="zh-TW" dirty="0"/>
              <a:t>genre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字段，而</a:t>
            </a:r>
            <a:r>
              <a:rPr lang="en-US" altLang="zh-TW" b="0" i="0" dirty="0">
                <a:solidFill>
                  <a:srgbClr val="5B5B66"/>
                </a:solidFill>
                <a:effectLst/>
                <a:latin typeface="Inter"/>
              </a:rPr>
              <a:t>genre 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也是一個僅有</a:t>
            </a:r>
            <a:r>
              <a:rPr lang="en-US" altLang="zh-TW" dirty="0"/>
              <a:t>name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一個字段的模型。</a:t>
            </a:r>
            <a:endParaRPr lang="en-US" altLang="zh-TW" b="0" i="0" dirty="0">
              <a:solidFill>
                <a:srgbClr val="5B5B66"/>
              </a:solidFill>
              <a:effectLst/>
              <a:latin typeface="Inter"/>
            </a:endParaRPr>
          </a:p>
          <a:p>
            <a:endParaRPr lang="en-US" altLang="zh-TW" b="0" i="0" dirty="0">
              <a:solidFill>
                <a:srgbClr val="5B5B66"/>
              </a:solidFill>
              <a:effectLst/>
              <a:latin typeface="Inter"/>
            </a:endParaRPr>
          </a:p>
          <a:p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要比對的字段與比對方法都要被定義在篩選的參數名稱裡，並且使用這個格式：</a:t>
            </a:r>
            <a:r>
              <a:rPr lang="zh-TW" altLang="en-US" dirty="0"/>
              <a:t>比對字段</a:t>
            </a:r>
            <a:r>
              <a:rPr lang="en-US" altLang="zh-TW" dirty="0"/>
              <a:t>__</a:t>
            </a:r>
            <a:r>
              <a:rPr lang="zh-TW" altLang="en-US" dirty="0"/>
              <a:t>比對方法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 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(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請注意上方範例中的 </a:t>
            </a:r>
            <a:r>
              <a:rPr lang="en-US" altLang="zh-TW" dirty="0"/>
              <a:t>title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 與 </a:t>
            </a:r>
            <a:r>
              <a:rPr lang="en-US" altLang="zh-TW" dirty="0"/>
              <a:t>contains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 中間隔了</a:t>
            </a:r>
            <a:r>
              <a:rPr lang="zh-TW" altLang="en-US" b="0" i="0" dirty="0">
                <a:solidFill>
                  <a:srgbClr val="FFFF00"/>
                </a:solidFill>
                <a:effectLst/>
                <a:latin typeface="Inter"/>
              </a:rPr>
              <a:t>兩個底線唷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)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。在上面我們使用大小寫區分的方式比對</a:t>
            </a:r>
            <a:r>
              <a:rPr lang="en-US" altLang="zh-TW" dirty="0"/>
              <a:t>title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 。還有很多比對方式可以使用： </a:t>
            </a:r>
            <a:r>
              <a:rPr lang="en-US" altLang="zh-TW" dirty="0" err="1">
                <a:solidFill>
                  <a:srgbClr val="FF0000"/>
                </a:solidFill>
              </a:rPr>
              <a:t>icontains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 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(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不區分大小寫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), </a:t>
            </a:r>
            <a:r>
              <a:rPr lang="en-US" altLang="zh-TW" dirty="0" err="1"/>
              <a:t>iexact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 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(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大小寫區分且完全符合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), </a:t>
            </a:r>
            <a:r>
              <a:rPr lang="en-US" altLang="zh-TW" dirty="0"/>
              <a:t>exact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 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(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不區分大小寫但完全符合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) 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還有 </a:t>
            </a:r>
            <a:r>
              <a:rPr lang="en-US" altLang="zh-TW" dirty="0"/>
              <a:t>in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, </a:t>
            </a:r>
            <a:r>
              <a:rPr lang="en-US" altLang="zh-TW" dirty="0" err="1"/>
              <a:t>gt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 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(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大於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), </a:t>
            </a:r>
            <a:r>
              <a:rPr lang="en-US" altLang="zh-TW" dirty="0" err="1"/>
              <a:t>startswith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, 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之類的。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844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https://developer.mozilla.org/zh-TW/docs/Learn/Server-side/Django/Models#%E6%9B%B8%E6%9C%AC%E6%A8%A1%E5%9E%8B_book_model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703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https://developer.mozilla.org/zh-TW/docs/Learn/Server-side/Django/Models#%E6%9B%B8%E6%9C%AC%E6%A8%A1%E5%9E%8B_book_model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468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https://developer.mozilla.org/zh-TW/docs/Learn/Server-side/Django/Admin_site</a:t>
            </a:r>
          </a:p>
          <a:p>
            <a:endParaRPr lang="en-US" altLang="zh-TW" dirty="0"/>
          </a:p>
          <a:p>
            <a:pPr algn="l"/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這是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註冊模型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最簡單的方式。</a:t>
            </a:r>
          </a:p>
          <a:p>
            <a:pPr algn="l"/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而管理站則是高度用戶化的，我們會在接下來繼續說明其它註冊你的模型的方式。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190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13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有兩個設置你現在不會用到，不過你應該留意：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SECRET_KEY.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這個密匙值，是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Django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網站安全策略的一部分。如果在開發環境中，沒有保護好這個密匙，把代碼投入生產環境時，最好用不同的密匙代替。（可能從環境變量或文件中讀取）。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744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View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是一個用來處理 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HTTP 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請求的函式，根據需求從資料庫取得資料，通過使用 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HTML 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模板呈現此數據來生成 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HTML , 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並且在一個 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HTTP 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回應中返回 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HTML 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來呈現給用戶。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Index view 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遵循這個模型 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— 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獲取有關數據庫中有多少 </a:t>
            </a:r>
            <a:r>
              <a:rPr lang="en-US" altLang="zh-TW" dirty="0"/>
              <a:t>Book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, </a:t>
            </a:r>
            <a:r>
              <a:rPr lang="en-US" altLang="zh-TW" dirty="0" err="1"/>
              <a:t>BookInstance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, 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可用的 </a:t>
            </a:r>
            <a:r>
              <a:rPr lang="en-US" altLang="zh-TW" dirty="0" err="1"/>
              <a:t>BookInstance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 還有 </a:t>
            </a:r>
            <a:r>
              <a:rPr lang="en-US" altLang="zh-TW" dirty="0"/>
              <a:t>Author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 的訊息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, 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然後把他們傳遞給模板進行顯示。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0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View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是一個用來處理 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HTTP 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請求的函式，根據需求從資料庫取得資料，通過使用 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HTML 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模板呈現此數據來生成 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HTML , 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並且在一個 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HTTP 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回應中返回 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HTML 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來呈現給用戶。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Index view 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遵循這個模型 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— 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獲取有關數據庫中有多少 </a:t>
            </a:r>
            <a:r>
              <a:rPr lang="en-US" altLang="zh-TW" dirty="0"/>
              <a:t>Book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, </a:t>
            </a:r>
            <a:r>
              <a:rPr lang="en-US" altLang="zh-TW" dirty="0" err="1"/>
              <a:t>BookInstance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, 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可用的 </a:t>
            </a:r>
            <a:r>
              <a:rPr lang="en-US" altLang="zh-TW" dirty="0" err="1"/>
              <a:t>BookInstance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 還有 </a:t>
            </a:r>
            <a:r>
              <a:rPr lang="en-US" altLang="zh-TW" dirty="0"/>
              <a:t>Author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 的訊息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, 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然後把他們傳遞給模板進行顯示。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887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模板是一個文本文件，用於定義文件（例如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HTML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頁面）的結構或佈局，並使用佔位符表示實際內容。 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Django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會在您的應用程序名為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'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templates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'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的目錄中自動查找模板。 因此，例如，在我們剛剛添加的索引視圖中， </a:t>
            </a:r>
            <a:r>
              <a:rPr lang="en-US" altLang="zh-TW" dirty="0"/>
              <a:t>render()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 函數將有望能夠找到文件 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/</a:t>
            </a:r>
            <a:r>
              <a:rPr lang="en-US" altLang="zh-TW" b="1" i="0" dirty="0" err="1">
                <a:solidFill>
                  <a:srgbClr val="15141A"/>
                </a:solidFill>
                <a:effectLst/>
                <a:latin typeface="Inter"/>
              </a:rPr>
              <a:t>locallibrary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/catalog/templates/</a:t>
            </a:r>
            <a:r>
              <a:rPr lang="en-US" altLang="zh-TW" b="1" i="1" dirty="0">
                <a:solidFill>
                  <a:srgbClr val="15141A"/>
                </a:solidFill>
                <a:effectLst/>
                <a:latin typeface="Inter"/>
              </a:rPr>
              <a:t>index.html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，如果找不到該文件，則會引發錯誤。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32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162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565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執行此操作時，務必遵循上面使用的模式：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首先從我們的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superclass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中獲取現有內文。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然後添加新的內文信息。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然後返回新的（更新後）內文。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111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The condition above only checks for one case, but you can test on additional conditions using the </a:t>
            </a:r>
            <a:r>
              <a:rPr lang="en-US" altLang="zh-TW" dirty="0" err="1"/>
              <a:t>elif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 template tag (e.g. </a:t>
            </a:r>
            <a:r>
              <a:rPr lang="en-US" altLang="zh-TW" dirty="0"/>
              <a:t>{% </a:t>
            </a:r>
            <a:r>
              <a:rPr lang="en-US" altLang="zh-TW" dirty="0" err="1"/>
              <a:t>elif</a:t>
            </a:r>
            <a:r>
              <a:rPr lang="en-US" altLang="zh-TW" dirty="0"/>
              <a:t> var2 %}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 ). For more information about conditional operators see: </a:t>
            </a:r>
            <a:r>
              <a:rPr lang="en-US" altLang="zh-TW" b="0" i="0" u="none" strike="noStrike" dirty="0">
                <a:effectLst/>
                <a:latin typeface="Inter"/>
                <a:hlinkClick r:id="rId3"/>
              </a:rPr>
              <a:t>if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, </a:t>
            </a:r>
            <a:r>
              <a:rPr lang="en-US" altLang="zh-TW" b="0" i="0" u="none" strike="noStrike" dirty="0" err="1">
                <a:effectLst/>
                <a:latin typeface="Inter"/>
                <a:hlinkClick r:id="rId4"/>
              </a:rPr>
              <a:t>ifequal</a:t>
            </a:r>
            <a:r>
              <a:rPr lang="en-US" altLang="zh-TW" b="0" i="0" u="none" strike="noStrike" dirty="0">
                <a:effectLst/>
                <a:latin typeface="Inter"/>
                <a:hlinkClick r:id="rId4"/>
              </a:rPr>
              <a:t>/</a:t>
            </a:r>
            <a:r>
              <a:rPr lang="en-US" altLang="zh-TW" b="0" i="0" u="none" strike="noStrike" dirty="0" err="1">
                <a:effectLst/>
                <a:latin typeface="Inter"/>
                <a:hlinkClick r:id="rId4"/>
              </a:rPr>
              <a:t>ifnotequal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, and </a:t>
            </a:r>
            <a:r>
              <a:rPr lang="en-US" altLang="zh-TW" b="0" i="0" u="none" strike="noStrike" dirty="0" err="1">
                <a:effectLst/>
                <a:latin typeface="Inter"/>
                <a:hlinkClick r:id="rId5"/>
              </a:rPr>
              <a:t>ifchanged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 in </a:t>
            </a:r>
            <a:r>
              <a:rPr lang="en-US" altLang="zh-TW" b="0" i="0" u="none" strike="noStrike" dirty="0">
                <a:effectLst/>
                <a:latin typeface="Inter"/>
                <a:hlinkClick r:id="rId6"/>
              </a:rPr>
              <a:t>Built-in template tags and filters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 (Django Docs).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00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1" i="0" dirty="0">
                <a:effectLst/>
                <a:latin typeface="Inter"/>
              </a:rPr>
              <a:t>Note</a:t>
            </a:r>
            <a:r>
              <a:rPr lang="en-US" altLang="zh-TW" b="0" i="0" dirty="0">
                <a:effectLst/>
                <a:latin typeface="Inter"/>
              </a:rPr>
              <a:t>: As discussed previously, our matched URL is actually catalog/book/&lt;digits&gt; (because we are in the </a:t>
            </a:r>
            <a:r>
              <a:rPr lang="en-US" altLang="zh-TW" b="1" i="0" dirty="0">
                <a:effectLst/>
                <a:latin typeface="Inter"/>
              </a:rPr>
              <a:t>catalog</a:t>
            </a:r>
            <a:r>
              <a:rPr lang="en-US" altLang="zh-TW" b="0" i="0" dirty="0">
                <a:effectLst/>
                <a:latin typeface="Inter"/>
              </a:rPr>
              <a:t> application, /catalog/ is assumed).</a:t>
            </a:r>
          </a:p>
          <a:p>
            <a:pPr algn="l"/>
            <a:r>
              <a:rPr lang="en-US" altLang="zh-TW" b="1" i="0" dirty="0">
                <a:effectLst/>
                <a:latin typeface="Inter"/>
              </a:rPr>
              <a:t>Important</a:t>
            </a:r>
            <a:r>
              <a:rPr lang="en-US" altLang="zh-TW" b="0" i="0" dirty="0">
                <a:effectLst/>
                <a:latin typeface="Inter"/>
              </a:rPr>
              <a:t>: The generic class-based detail view </a:t>
            </a:r>
            <a:r>
              <a:rPr lang="en-US" altLang="zh-TW" b="0" i="1" dirty="0">
                <a:effectLst/>
                <a:latin typeface="Inter"/>
              </a:rPr>
              <a:t>expects</a:t>
            </a:r>
            <a:r>
              <a:rPr lang="en-US" altLang="zh-TW" b="0" i="0" dirty="0">
                <a:effectLst/>
                <a:latin typeface="Inter"/>
              </a:rPr>
              <a:t> to be passed a parameter named </a:t>
            </a:r>
            <a:r>
              <a:rPr lang="en-US" altLang="zh-TW" b="1" i="0" dirty="0">
                <a:effectLst/>
                <a:latin typeface="Inter"/>
              </a:rPr>
              <a:t>pk</a:t>
            </a:r>
            <a:r>
              <a:rPr lang="en-US" altLang="zh-TW" b="0" i="0" dirty="0">
                <a:effectLst/>
                <a:latin typeface="Inter"/>
              </a:rPr>
              <a:t>. If you're writing your own function view you can use whatever parameter name you like, or indeed pass the information in an unnamed argument.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518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https://developer.mozilla.org/zh-TW/docs/Learn/Server-side/Django/Sessions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574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https://developer.mozilla.org/zh-TW/docs/Learn/Server-side/Django/Sessions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804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一個</a:t>
            </a:r>
            <a:r>
              <a:rPr lang="en-US" altLang="zh-TW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migration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文件夾，用來存放 “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migrations” ——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當你修改你的數據模型時，這個文件會自動升級你的資料庫。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__init__.py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—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一個空文件，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Django/Python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會將這個文件作為</a:t>
            </a:r>
            <a:r>
              <a:rPr lang="en-US" altLang="zh-TW" b="0" i="0" u="none" strike="noStrike" dirty="0">
                <a:solidFill>
                  <a:srgbClr val="3F87A6"/>
                </a:solidFill>
                <a:effectLst/>
                <a:latin typeface="Open Sans" panose="020B0606030504020204" pitchFamily="34" charset="0"/>
                <a:hlinkClick r:id="rId3"/>
              </a:rPr>
              <a:t>Python</a:t>
            </a:r>
            <a:r>
              <a:rPr lang="zh-TW" altLang="en-US" b="0" i="0" u="none" strike="noStrike" dirty="0">
                <a:solidFill>
                  <a:srgbClr val="3F87A6"/>
                </a:solidFill>
                <a:effectLst/>
                <a:latin typeface="Open Sans" panose="020B0606030504020204" pitchFamily="34" charset="0"/>
                <a:hlinkClick r:id="rId3"/>
              </a:rPr>
              <a:t>套件包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並允許你在項目的其他部分使用它。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285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該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API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還提供了許多其他方法，這些方法主要用於管理關聯的會話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cookie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。 例如，有一些方法可以測試客戶端瀏覽器是否支持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cookie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，設置和檢查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cookie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到期日期以及從數據存儲中清除過期的會話。 您可以在如 </a:t>
            </a:r>
            <a:r>
              <a:rPr lang="en-US" altLang="zh-TW" b="0" i="0" u="none" strike="noStrike" dirty="0">
                <a:effectLst/>
                <a:latin typeface="Inter"/>
                <a:hlinkClick r:id="rId3"/>
              </a:rPr>
              <a:t>How to use sessions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 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找到完整的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API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（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Django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文檔）。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050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5B5B66"/>
                </a:solidFill>
                <a:effectLst/>
                <a:latin typeface="Inter"/>
              </a:rPr>
              <a:t>注意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：您可以更改行為，以便站點可以通過在您的項目設置（</a:t>
            </a:r>
            <a:r>
              <a:rPr lang="en-US" altLang="zh-TW" b="1" i="0" dirty="0">
                <a:solidFill>
                  <a:srgbClr val="5B5B66"/>
                </a:solidFill>
                <a:effectLst/>
                <a:latin typeface="Inter"/>
              </a:rPr>
              <a:t>locallibrary/locallibrary/settings.py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）中添加</a:t>
            </a:r>
            <a:r>
              <a:rPr lang="en-US" altLang="zh-TW" dirty="0"/>
              <a:t>SESSION_SAVE_EVERY_REQUEST = True</a:t>
            </a:r>
            <a:r>
              <a:rPr lang="en-US" altLang="zh-TW" b="0" i="0" dirty="0">
                <a:solidFill>
                  <a:srgbClr val="5B5B66"/>
                </a:solidFill>
                <a:effectLst/>
                <a:latin typeface="Inter"/>
              </a:rPr>
              <a:t> 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來更新每個請求的數據庫</a:t>
            </a:r>
            <a:r>
              <a:rPr lang="en-US" altLang="zh-TW" b="0" i="0" dirty="0">
                <a:solidFill>
                  <a:srgbClr val="5B5B66"/>
                </a:solidFill>
                <a:effectLst/>
                <a:latin typeface="Inter"/>
              </a:rPr>
              <a:t>/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發送</a:t>
            </a:r>
            <a:r>
              <a:rPr lang="en-US" altLang="zh-TW" b="0" i="0" dirty="0">
                <a:solidFill>
                  <a:srgbClr val="5B5B66"/>
                </a:solidFill>
                <a:effectLst/>
                <a:latin typeface="Inter"/>
              </a:rPr>
              <a:t>coo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557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1" i="0" dirty="0">
                <a:effectLst/>
                <a:latin typeface="Inter"/>
              </a:rPr>
              <a:t>注意：</a:t>
            </a:r>
            <a:r>
              <a:rPr lang="zh-TW" altLang="en-US" b="0" i="0" dirty="0">
                <a:effectLst/>
                <a:latin typeface="Inter"/>
              </a:rPr>
              <a:t>我們也可能會在此處測試瀏覽器是否甚至支持</a:t>
            </a:r>
            <a:r>
              <a:rPr lang="en-US" altLang="zh-TW" b="0" i="0" dirty="0">
                <a:effectLst/>
                <a:latin typeface="Inter"/>
              </a:rPr>
              <a:t>cookie</a:t>
            </a:r>
            <a:r>
              <a:rPr lang="zh-TW" altLang="en-US" b="0" i="0" dirty="0">
                <a:effectLst/>
                <a:latin typeface="Inter"/>
              </a:rPr>
              <a:t>（例如，請參閱</a:t>
            </a:r>
            <a:r>
              <a:rPr lang="en-US" altLang="zh-TW" b="0" i="0" u="none" strike="noStrike" dirty="0">
                <a:effectLst/>
                <a:latin typeface="Inter"/>
                <a:hlinkClick r:id="rId3"/>
              </a:rPr>
              <a:t>How to use sessions</a:t>
            </a:r>
            <a:r>
              <a:rPr lang="zh-TW" altLang="en-US" b="0" i="0" dirty="0">
                <a:effectLst/>
                <a:latin typeface="Inter"/>
              </a:rPr>
              <a:t>）或設計我們的</a:t>
            </a:r>
            <a:r>
              <a:rPr lang="en-US" altLang="zh-TW" b="0" i="0" dirty="0">
                <a:effectLst/>
                <a:latin typeface="Inter"/>
              </a:rPr>
              <a:t>UI</a:t>
            </a:r>
            <a:r>
              <a:rPr lang="zh-TW" altLang="en-US" b="0" i="0" dirty="0">
                <a:effectLst/>
                <a:latin typeface="Inter"/>
              </a:rPr>
              <a:t>，以便無論是否支持</a:t>
            </a:r>
            <a:r>
              <a:rPr lang="en-US" altLang="zh-TW" b="0" i="0" dirty="0">
                <a:effectLst/>
                <a:latin typeface="Inter"/>
              </a:rPr>
              <a:t>cookie</a:t>
            </a:r>
            <a:r>
              <a:rPr lang="zh-TW" altLang="en-US" b="0" i="0" dirty="0">
                <a:effectLst/>
                <a:latin typeface="Inter"/>
              </a:rPr>
              <a:t>都無關緊要。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176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https://docs.djangoproject.com/en/4.0/topics/http/sessions/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15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i="0" dirty="0">
                <a:solidFill>
                  <a:srgbClr val="5B5B66"/>
                </a:solidFill>
                <a:effectLst/>
                <a:latin typeface="Inter"/>
              </a:rPr>
              <a:t>注意</a:t>
            </a:r>
            <a:r>
              <a:rPr lang="en-US" altLang="zh-TW" b="0" i="0" dirty="0">
                <a:solidFill>
                  <a:srgbClr val="5B5B66"/>
                </a:solidFill>
                <a:effectLst/>
                <a:latin typeface="Inter"/>
              </a:rPr>
              <a:t>: 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當我們使用</a:t>
            </a:r>
            <a:r>
              <a:rPr lang="en-US" altLang="zh-TW" dirty="0" err="1"/>
              <a:t>django</a:t>
            </a:r>
            <a:r>
              <a:rPr lang="en-US" altLang="zh-TW" dirty="0"/>
              <a:t>-admin </a:t>
            </a:r>
            <a:r>
              <a:rPr lang="en-US" altLang="zh-TW" dirty="0" err="1"/>
              <a:t>startproject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命令創建應用程序時，所有必要的配置都為我們完成了。 用戶和模型權限的數據庫表是在我們首次調用</a:t>
            </a:r>
            <a:r>
              <a:rPr lang="en-US" altLang="zh-TW" dirty="0"/>
              <a:t>python manage.py migrate</a:t>
            </a:r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時創建的。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9135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當我們在教程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4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中查看</a:t>
            </a:r>
            <a:r>
              <a:rPr lang="en-US" altLang="zh-TW" b="0" i="0" u="none" strike="noStrike" dirty="0">
                <a:effectLst/>
                <a:latin typeface="Inter"/>
                <a:hlinkClick r:id="rId3"/>
              </a:rPr>
              <a:t>Django</a:t>
            </a:r>
            <a:r>
              <a:rPr lang="zh-TW" altLang="en-US" b="0" i="0" u="none" strike="noStrike" dirty="0">
                <a:effectLst/>
                <a:latin typeface="Inter"/>
                <a:hlinkClick r:id="rId3"/>
              </a:rPr>
              <a:t>管理站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點時，您已經創建了第一個用戶（這是一個超級用戶，使用命令</a:t>
            </a:r>
            <a:r>
              <a:rPr lang="en-US" altLang="zh-TW" b="0" i="0" dirty="0" err="1">
                <a:solidFill>
                  <a:srgbClr val="15141A"/>
                </a:solidFill>
                <a:effectLst/>
                <a:latin typeface="Inter"/>
              </a:rPr>
              <a:t>p</a:t>
            </a:r>
            <a:r>
              <a:rPr lang="en-US" altLang="zh-TW" dirty="0" err="1"/>
              <a:t>python</a:t>
            </a:r>
            <a:r>
              <a:rPr lang="en-US" altLang="zh-TW" dirty="0"/>
              <a:t> manage.py </a:t>
            </a:r>
            <a:r>
              <a:rPr lang="en-US" altLang="zh-TW" dirty="0" err="1"/>
              <a:t>createsuperuser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創建）。 我們的超級用戶已經通過身份驗證，並且具有所有權限，因此我們需要創建一個測試用戶來代表普通站點用戶。 我們將使用管理站點來創建本地圖書館組和網站登錄名，因為這是最快的方法之一。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92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https://docs.djangoproject.com/en/4.0/topics/auth/default/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20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URLs: 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雖然可以通過單個功能來處理來自每個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URL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的請求，但是編寫單獨的視圖函數來處理每個資源是更加可維護的。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URL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映射器用於根據請求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URL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將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HTTP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請求重定向到相應的視圖。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URL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映射器還可以匹配出現在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URL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中的字符串或數字的特定模式，並將其作為數據傳遞給視圖功能。</a:t>
            </a:r>
            <a:b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</a:br>
            <a:endParaRPr lang="zh-TW" altLang="en-US" b="0" i="0" dirty="0">
              <a:solidFill>
                <a:srgbClr val="15141A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View: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 視圖是一個請求處理函數，它接收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HTTP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請求並返回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HTTP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響應。視圖通過模型訪問滿足請求所需的數據，並將響應的格式委託給模板。</a:t>
            </a:r>
            <a:b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</a:br>
            <a:endParaRPr lang="zh-TW" altLang="en-US" b="0" i="0" dirty="0">
              <a:solidFill>
                <a:srgbClr val="15141A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Models: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 模型是定義應用程序數據結構的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Python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對象，並提供在數據庫中管理（添加，修改，刪除）和查詢記錄的機制。</a:t>
            </a:r>
            <a:b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</a:br>
            <a:endParaRPr lang="zh-TW" altLang="en-US" b="0" i="0" dirty="0">
              <a:solidFill>
                <a:srgbClr val="15141A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Templates: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 模板是定義文件（例如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HTML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頁面）的結構或佈局的文本文件，用於表示實際內容的佔位符。一個視圖可以使用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HTML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模板，從數據填充它動態地創建一個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HTML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頁面模型。可以使用模板來定義任何類型的文件的結構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;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它不一定是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HTML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070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https://developer.mozilla.org/zh-TW/docs/Learn/Server-side/Django/Models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49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https://developer.mozilla.org/zh-TW/docs/Learn/Server-side/Django/Models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159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https://developer.mozilla.org/zh-TW/docs/Learn/Server-side/Django/Models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349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https://developer.mozilla.org/zh-TW/docs/Learn/Server-side/Django/Models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7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https://developer.mozilla.org/zh-TW/docs/Learn/Server-side/Django/Models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BADB5-7A08-41E5-B9CB-87B0842E7C0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43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6B660-8471-49D2-8872-20ED607BD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014E16-D977-418A-9456-5A2393DEA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55F2FA-7089-4753-AFFD-AF9BA25A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40B3-530E-4626-BF49-F4E326167D8F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3DDC15-AB1D-4CB6-8551-88885F02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4B8B9D-0EDD-4494-8B16-1339760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ACCD-9480-4A63-B172-958034AFB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41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025DB-93B4-40A3-A6E5-E3320C35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E4F86C-90B1-4083-B58D-19BDB2248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6EC79E-21A0-4814-B149-C6542C4F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40B3-530E-4626-BF49-F4E326167D8F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9DB5B9-4005-4FC4-B218-55D5CAA6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4AEF4B-DBA2-42A3-997D-CC65748F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ACCD-9480-4A63-B172-958034AFB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19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57E67A-4B7C-4E33-AE3E-37290E0D6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E01581-56ED-4F97-96B4-F30132632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250A03-2BD4-4F10-AD8D-C1C695F4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40B3-530E-4626-BF49-F4E326167D8F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D4BAF3-261D-455B-B29D-D873D4CA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04D875-5BA6-4EA5-A951-3427BC53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ACCD-9480-4A63-B172-958034AFB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70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37983-9CBE-45A8-A760-9B4600AB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97FC1C-639C-45F5-9524-93BA8EB0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54947F-D24D-41AE-8CA9-D35D1888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40B3-530E-4626-BF49-F4E326167D8F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A3139-F2E4-41DD-B0D3-54B7E025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188545-480C-43DA-8419-FA96941F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ACCD-9480-4A63-B172-958034AFB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10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40C03-5724-4E5B-8EBC-F10861A5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AAE1C-6840-47E3-9BC0-776AB2C15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AEA334-FD26-495D-864D-E90864A9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40B3-530E-4626-BF49-F4E326167D8F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50E955-D7C8-4D30-A8FA-ED710B6C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2CF239-0FD5-4331-AFED-083E9E19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ACCD-9480-4A63-B172-958034AFB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9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E880E-0E54-40D5-9E95-3BD94525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952BC-00E1-4CF7-96F4-ED2D83EA2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494824-93DD-4CE2-868D-5A397A488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8E6A42-CF3E-4CCA-B208-3A95241A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40B3-530E-4626-BF49-F4E326167D8F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9E7C03-FB43-4C7F-BEB5-93269AC9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0924FE-18DB-4944-B129-AF2EF17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ACCD-9480-4A63-B172-958034AFB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46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B6596-2EAE-4338-9258-A562745A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EB4D37-AD1A-4857-A9F1-8D7E1629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B149BF-AA9C-4156-B7CF-10AF3BA0D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28371-C3FF-439F-825C-33EF54352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D71180-0B63-4B01-8430-C73E109EC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D66C25-E2F1-4BCC-97FB-0B07632C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40B3-530E-4626-BF49-F4E326167D8F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7CC9F5-6BC4-4B87-BFB5-E05F6907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8B9960-BDF8-4702-9F52-CE5ACE01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ACCD-9480-4A63-B172-958034AFB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52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92DF8-5762-4B6E-9EEA-4C95E863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EA6DF9-7CB9-47C6-921E-C0C74976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40B3-530E-4626-BF49-F4E326167D8F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47BD2D-AC7C-4ADE-B060-B6104244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59A09A-3651-41A5-BB24-FCCE6C88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ACCD-9480-4A63-B172-958034AFB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5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5481A7-058C-4B75-A706-D8507F24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40B3-530E-4626-BF49-F4E326167D8F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225B39-9514-4D92-AA85-2750F9FD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6D0C76-71A8-48E3-93CC-3ACA0C86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ACCD-9480-4A63-B172-958034AFB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49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25F20-EB6F-459D-A854-E5F718D6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95EE1-C514-42A5-84BF-D6F851D37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68CB00-A47A-4A8E-B871-510113511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231E35-63BD-4389-819B-ACAAFF89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40B3-530E-4626-BF49-F4E326167D8F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C7DD6F-3D45-441F-B9E0-611CCCFF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458C8C-2291-4F6F-9E47-358569B4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ACCD-9480-4A63-B172-958034AFB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45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6B8B51-B28E-4DBB-88A7-854B1F9C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6DEFF0-6186-4BEF-96A7-1959136CA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046089-26CE-4011-A456-6387707D1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B6EB02-22CC-4138-B20C-CDABE59B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40B3-530E-4626-BF49-F4E326167D8F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3CA6EF-055C-44D0-881B-817FAB0C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66575B-4AB6-41EF-BFA5-9C99D637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ACCD-9480-4A63-B172-958034AFB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1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AC2BAC-4F0B-4780-9CDB-A6C5BB66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C6C19D-5955-4CC6-98B9-FF434949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8459C9-6F88-4138-9554-A84162348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140B3-530E-4626-BF49-F4E326167D8F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DD5B8-9456-4401-80FF-986A53436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9421C0-347C-478B-9E81-17B16EA8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ACCD-9480-4A63-B172-958034AFBD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8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uehChi/ToolBo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blog/2020-12-15-token-authentication-requirements-for-git-operations/" TargetMode="External"/><Relationship Id="rId2" Type="http://schemas.openxmlformats.org/officeDocument/2006/relationships/hyperlink" Target="https://github.com/YuehChi/ToolBox.gi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TW/docs/Learn/Server-side/Django/Admin_sit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ehChi/ToolBox.gi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developer.mozilla.org/zh-TW/docs/Learn/Server-side/Django/Authentication#project_urls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890BDB-9385-4933-B70E-699652902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Django </a:t>
            </a:r>
            <a:r>
              <a:rPr lang="zh-TW" altLang="en-US" dirty="0"/>
              <a:t>使用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90B225-34F0-4DD4-9505-5C67F90ED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https://docs.djangoproject.com/en/4.0/faq/install/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57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0A5D-0EB0-4F2D-9741-0C2081C9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 </a:t>
            </a:r>
            <a:r>
              <a:rPr lang="en-US" altLang="zh-TW" dirty="0"/>
              <a:t>catalog </a:t>
            </a:r>
            <a:r>
              <a:rPr lang="zh-TW" altLang="en-US" dirty="0"/>
              <a:t>應用</a:t>
            </a:r>
            <a:r>
              <a:rPr lang="en-US" altLang="zh-TW" dirty="0"/>
              <a:t>(</a:t>
            </a:r>
            <a:r>
              <a:rPr lang="en-US" altLang="zh-TW" dirty="0" err="1"/>
              <a:t>toolfamily</a:t>
            </a:r>
            <a:r>
              <a:rPr lang="zh-TW" altLang="en-US" dirty="0"/>
              <a:t>的架構一樣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C94D9E-FC7A-4579-A1D4-F8BBEB552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909"/>
            <a:ext cx="10515600" cy="4351338"/>
          </a:xfrm>
        </p:spPr>
        <p:txBody>
          <a:bodyPr/>
          <a:lstStyle/>
          <a:p>
            <a:r>
              <a:rPr lang="zh-TW" altLang="en-US" dirty="0"/>
              <a:t>指令 </a:t>
            </a:r>
            <a:r>
              <a:rPr lang="en-US" altLang="zh-TW" dirty="0"/>
              <a:t>python manage.py </a:t>
            </a:r>
            <a:r>
              <a:rPr lang="en-US" altLang="zh-TW" dirty="0" err="1"/>
              <a:t>startapp</a:t>
            </a:r>
            <a:r>
              <a:rPr lang="en-US" altLang="zh-TW" dirty="0"/>
              <a:t> catalog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F56248-FEE4-4FBF-8903-58E8DCF5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94" y="2171499"/>
            <a:ext cx="3620226" cy="4321376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8F1258E-CBA3-4F63-B1B8-4E0B55E000A0}"/>
              </a:ext>
            </a:extLst>
          </p:cNvPr>
          <p:cNvCxnSpPr>
            <a:cxnSpLocks/>
          </p:cNvCxnSpPr>
          <p:nvPr/>
        </p:nvCxnSpPr>
        <p:spPr>
          <a:xfrm flipV="1">
            <a:off x="3170537" y="3429000"/>
            <a:ext cx="4369252" cy="532384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8004878-D9DD-41B2-8E00-05AF032BC351}"/>
              </a:ext>
            </a:extLst>
          </p:cNvPr>
          <p:cNvSpPr txBox="1"/>
          <p:nvPr/>
        </p:nvSpPr>
        <p:spPr>
          <a:xfrm>
            <a:off x="7926082" y="2934245"/>
            <a:ext cx="2803073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Agency FB" panose="020B0503020202020204" pitchFamily="34" charset="0"/>
              </a:rPr>
              <a:t>網站管理設置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52A0CDB-5B86-4740-807A-ECAABB743111}"/>
              </a:ext>
            </a:extLst>
          </p:cNvPr>
          <p:cNvCxnSpPr>
            <a:cxnSpLocks/>
          </p:cNvCxnSpPr>
          <p:nvPr/>
        </p:nvCxnSpPr>
        <p:spPr>
          <a:xfrm>
            <a:off x="3074284" y="5565595"/>
            <a:ext cx="4465505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7838F90-7E88-474C-ACE9-33B5FC762C39}"/>
              </a:ext>
            </a:extLst>
          </p:cNvPr>
          <p:cNvSpPr txBox="1"/>
          <p:nvPr/>
        </p:nvSpPr>
        <p:spPr>
          <a:xfrm>
            <a:off x="7926082" y="5381027"/>
            <a:ext cx="184979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視圖函數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B37E6A5-1D29-49AE-B1AA-0500161DEDB6}"/>
              </a:ext>
            </a:extLst>
          </p:cNvPr>
          <p:cNvCxnSpPr>
            <a:cxnSpLocks/>
          </p:cNvCxnSpPr>
          <p:nvPr/>
        </p:nvCxnSpPr>
        <p:spPr>
          <a:xfrm>
            <a:off x="3170537" y="4763489"/>
            <a:ext cx="4465505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829A23-3CB0-4438-AD7C-BCAD2504602E}"/>
              </a:ext>
            </a:extLst>
          </p:cNvPr>
          <p:cNvSpPr txBox="1"/>
          <p:nvPr/>
        </p:nvSpPr>
        <p:spPr>
          <a:xfrm>
            <a:off x="7926082" y="4525525"/>
            <a:ext cx="2517329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模型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zh-TW" alt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資料庫</a:t>
            </a:r>
            <a:r>
              <a:rPr lang="en-US" altLang="zh-TW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CE23EE5-8607-4417-8697-1DEF0665936A}"/>
              </a:ext>
            </a:extLst>
          </p:cNvPr>
          <p:cNvCxnSpPr>
            <a:cxnSpLocks/>
          </p:cNvCxnSpPr>
          <p:nvPr/>
        </p:nvCxnSpPr>
        <p:spPr>
          <a:xfrm flipV="1">
            <a:off x="3170537" y="4219074"/>
            <a:ext cx="4369252" cy="127321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73E8907-2426-4517-B3C2-1A2A94F91F5D}"/>
              </a:ext>
            </a:extLst>
          </p:cNvPr>
          <p:cNvSpPr txBox="1"/>
          <p:nvPr/>
        </p:nvSpPr>
        <p:spPr>
          <a:xfrm>
            <a:off x="7926082" y="3692483"/>
            <a:ext cx="16991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註冊應用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C4D59C47-E143-4957-B780-7BCF32A306AF}"/>
              </a:ext>
            </a:extLst>
          </p:cNvPr>
          <p:cNvCxnSpPr>
            <a:cxnSpLocks/>
          </p:cNvCxnSpPr>
          <p:nvPr/>
        </p:nvCxnSpPr>
        <p:spPr>
          <a:xfrm flipV="1">
            <a:off x="3074284" y="2326105"/>
            <a:ext cx="4851798" cy="881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6C9455-12D2-4241-813B-6BEE4A884437}"/>
              </a:ext>
            </a:extLst>
          </p:cNvPr>
          <p:cNvSpPr txBox="1"/>
          <p:nvPr/>
        </p:nvSpPr>
        <p:spPr>
          <a:xfrm>
            <a:off x="7546898" y="1384552"/>
            <a:ext cx="4457950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000" b="0" i="0" dirty="0">
                <a:solidFill>
                  <a:srgbClr val="333333"/>
                </a:solidFill>
                <a:effectLst/>
                <a:latin typeface="Inter"/>
              </a:rPr>
              <a:t>用來存放 </a:t>
            </a:r>
            <a:r>
              <a:rPr lang="en-US" altLang="zh-TW" sz="2000" b="0" i="0" dirty="0">
                <a:solidFill>
                  <a:srgbClr val="333333"/>
                </a:solidFill>
                <a:effectLst/>
                <a:latin typeface="Inter"/>
              </a:rPr>
              <a:t>migrations ——</a:t>
            </a:r>
            <a:r>
              <a:rPr lang="zh-TW" altLang="en-US" sz="2000" b="0" i="0" dirty="0">
                <a:solidFill>
                  <a:srgbClr val="333333"/>
                </a:solidFill>
                <a:effectLst/>
                <a:latin typeface="Inter"/>
              </a:rPr>
              <a:t>當你修改你的數據模型時，這個文件會自動升級你的資料庫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86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8EDC17C-716C-4B9C-8CAE-A04421CD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2" y="585640"/>
            <a:ext cx="11394337" cy="539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6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93D8298-E96C-4A49-B863-404A81D8A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21" y="204169"/>
            <a:ext cx="9088158" cy="644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1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A6182-A596-47B0-9B01-670DFB0D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運行網站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19484F2-AE14-485F-A573-C6471A4B6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68" y="2541804"/>
            <a:ext cx="8653559" cy="1995334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162FA95-2370-4509-8FD3-5DB760624962}"/>
              </a:ext>
            </a:extLst>
          </p:cNvPr>
          <p:cNvSpPr txBox="1"/>
          <p:nvPr/>
        </p:nvSpPr>
        <p:spPr>
          <a:xfrm>
            <a:off x="660947" y="169068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指令： python manage.py runserver</a:t>
            </a:r>
          </a:p>
        </p:txBody>
      </p:sp>
    </p:spTree>
    <p:extLst>
      <p:ext uri="{BB962C8B-B14F-4D97-AF65-F5344CB8AC3E}">
        <p14:creationId xmlns:p14="http://schemas.microsoft.com/office/powerpoint/2010/main" val="123666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19E8-F603-41E9-A122-DB9A1269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Using models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 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(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模型定義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F97DE43-5E76-4012-A248-3D9B2FD34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8" y="2573092"/>
            <a:ext cx="11362843" cy="1398139"/>
          </a:xfrm>
          <a:prstGeom prst="rect">
            <a:avLst/>
          </a:prstGeom>
        </p:spPr>
      </p:pic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5C2FEFA3-DDA8-4FFC-8A93-ADBA1EB31950}"/>
              </a:ext>
            </a:extLst>
          </p:cNvPr>
          <p:cNvSpPr/>
          <p:nvPr/>
        </p:nvSpPr>
        <p:spPr>
          <a:xfrm rot="20326262">
            <a:off x="6038038" y="3447804"/>
            <a:ext cx="453083" cy="186343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C3B2CBDE-82E2-4CB1-9774-B266F5806C85}"/>
              </a:ext>
            </a:extLst>
          </p:cNvPr>
          <p:cNvSpPr/>
          <p:nvPr/>
        </p:nvSpPr>
        <p:spPr>
          <a:xfrm rot="20326262">
            <a:off x="7349583" y="3393132"/>
            <a:ext cx="453083" cy="177808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5E0A915-F3E7-45A3-904F-3DB039514B73}"/>
              </a:ext>
            </a:extLst>
          </p:cNvPr>
          <p:cNvSpPr txBox="1"/>
          <p:nvPr/>
        </p:nvSpPr>
        <p:spPr>
          <a:xfrm>
            <a:off x="6264579" y="55295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b="1" i="0" cap="all" dirty="0">
                <a:solidFill>
                  <a:srgbClr val="FF0000"/>
                </a:solidFill>
                <a:effectLst/>
                <a:latin typeface="Inter"/>
              </a:rPr>
              <a:t>常用字段參數</a:t>
            </a:r>
          </a:p>
        </p:txBody>
      </p:sp>
    </p:spTree>
    <p:extLst>
      <p:ext uri="{BB962C8B-B14F-4D97-AF65-F5344CB8AC3E}">
        <p14:creationId xmlns:p14="http://schemas.microsoft.com/office/powerpoint/2010/main" val="283159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19E8-F603-41E9-A122-DB9A1269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Using models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 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(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模型定義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) -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常用字段參數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33DEB9-3671-4FA9-8520-769ACB88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1825625"/>
            <a:ext cx="11630526" cy="46672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max_length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=20 —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表示此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字段中值的最大長度為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個字符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的狀態。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help_text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="Enter field documentation" —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提供一個幫助用戶的文本標籤，讓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用戶知道當前透過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表單輸入時要提供什麼值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verbose_name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字段標籤中的可讀性名稱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，如果沒有被指定，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Django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將從字段名稱推斷默認的詳細名稱。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default 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該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字段的默認值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。這可以是值或可呼叫物件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(callable object)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，在這種情況下，每次創建新紀錄時都將呼叫該物件。</a:t>
            </a:r>
          </a:p>
        </p:txBody>
      </p:sp>
    </p:spTree>
    <p:extLst>
      <p:ext uri="{BB962C8B-B14F-4D97-AF65-F5344CB8AC3E}">
        <p14:creationId xmlns:p14="http://schemas.microsoft.com/office/powerpoint/2010/main" val="154012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19E8-F603-41E9-A122-DB9A1269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Using models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 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(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模型定義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) -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常用字段參數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33DEB9-3671-4FA9-8520-769ACB88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1825625"/>
            <a:ext cx="11582400" cy="4799764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blank :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True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，表單中的字段被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允許為空白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默認是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False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，這意味著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Django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的表單驗證將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強制你輸入一個值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。這通常搭配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NULL=True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使用，因為如果要允許空值，你還希望數據庫能夠適當地表示它們。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choices 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這是給此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字段的一組選項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。如果提供這一項，預設對應的表單部件是「該組選項的列表」，而不是原先的標准文本字段。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primary_key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: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如果是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True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，將當前字段設置為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模型的主鍵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（主鍵是被指定用來唯一辨識所有不同表記錄的特殊數據庫欄位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(column)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如果沒有指定字段作為主鍵，則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Django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將自動為此添加一個字段。</a:t>
            </a:r>
          </a:p>
        </p:txBody>
      </p:sp>
    </p:spTree>
    <p:extLst>
      <p:ext uri="{BB962C8B-B14F-4D97-AF65-F5344CB8AC3E}">
        <p14:creationId xmlns:p14="http://schemas.microsoft.com/office/powerpoint/2010/main" val="92789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19E8-F603-41E9-A122-DB9A1269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Using models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 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(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模型定義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F97DE43-5E76-4012-A248-3D9B2FD34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78" y="2573092"/>
            <a:ext cx="11362843" cy="1398139"/>
          </a:xfrm>
          <a:prstGeom prst="rect">
            <a:avLst/>
          </a:prstGeom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804AC954-D9DF-49AA-A5F6-54F47415307C}"/>
              </a:ext>
            </a:extLst>
          </p:cNvPr>
          <p:cNvSpPr/>
          <p:nvPr/>
        </p:nvSpPr>
        <p:spPr>
          <a:xfrm>
            <a:off x="3768810" y="3429000"/>
            <a:ext cx="453083" cy="156930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75421E-DB64-4235-BBC3-0D0B4CF0F484}"/>
              </a:ext>
            </a:extLst>
          </p:cNvPr>
          <p:cNvSpPr txBox="1"/>
          <p:nvPr/>
        </p:nvSpPr>
        <p:spPr>
          <a:xfrm>
            <a:off x="2825800" y="523926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常用的字段類型</a:t>
            </a:r>
            <a:endParaRPr lang="zh-TW" alt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7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19E8-F603-41E9-A122-DB9A1269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Using models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 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(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模型定義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) -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常用字段類型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33DEB9-3671-4FA9-8520-769ACB88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1825625"/>
            <a:ext cx="11582400" cy="4799764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CharField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是用來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定義短到中等長度的字段字符串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。你必須指定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max_length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要存儲的數據。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TextField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用於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大型任意長度的字符串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。你可以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max_length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為該字段指定一個字段，但僅當該字段以表單顯示時才會使用（不會在數據庫級別強制執行）。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IntegerField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是一個用於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存儲整數（整數）值的字段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，用於在表單中驗證輸入的值為整數。</a:t>
            </a:r>
            <a:endParaRPr lang="zh-TW" altLang="en-US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949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19E8-F603-41E9-A122-DB9A1269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Using models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 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(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模型定義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) -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常用字段類型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33DEB9-3671-4FA9-8520-769ACB88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1825625"/>
            <a:ext cx="11582400" cy="4799764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DateField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DateTimeField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用於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存儲／表示日期和日期／時間信息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（分別是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Python.datetime.date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datetime.datetime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對象）。這些字段可以另外表明（互斥）參數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auto_now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=Ture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（在每次保存模型時將該字段設置為當前日期），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auto_now_add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（僅設置模型首次創建時的日期）和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default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（設置默認日期，可以被用戶覆蓋）。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EmailField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用於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存儲和驗證電子郵件地址。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FileField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ImageField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分別用於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上傳文件和圖像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ImageField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只需添加上傳的文件是圖像的附加驗證）。這些參數用於定義上傳文件的存儲方式和位置。</a:t>
            </a:r>
          </a:p>
        </p:txBody>
      </p:sp>
    </p:spTree>
    <p:extLst>
      <p:ext uri="{BB962C8B-B14F-4D97-AF65-F5344CB8AC3E}">
        <p14:creationId xmlns:p14="http://schemas.microsoft.com/office/powerpoint/2010/main" val="181612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321CF-978F-412C-B515-57C327C4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383123-F931-468B-B0C3-94DACFA18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53" y="1648829"/>
            <a:ext cx="3589421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https://github.com/YuehChi/ToolBox</a:t>
            </a:r>
            <a:endParaRPr lang="en-US" altLang="zh-TW" dirty="0"/>
          </a:p>
          <a:p>
            <a:r>
              <a:rPr lang="zh-TW" altLang="en-US" dirty="0"/>
              <a:t>請大家給我</a:t>
            </a:r>
            <a:r>
              <a:rPr lang="en-US" altLang="zh-TW" dirty="0"/>
              <a:t>account or email</a:t>
            </a:r>
          </a:p>
          <a:p>
            <a:r>
              <a:rPr lang="zh-TW" altLang="en-US" dirty="0"/>
              <a:t>請閱讀</a:t>
            </a:r>
            <a:r>
              <a:rPr lang="en-US" altLang="zh-TW" dirty="0"/>
              <a:t>Quick Start</a:t>
            </a:r>
          </a:p>
          <a:p>
            <a:pPr marL="0" indent="0">
              <a:buNone/>
            </a:pPr>
            <a:r>
              <a:rPr lang="zh-TW" altLang="en-US" dirty="0"/>
              <a:t>    按照步驟執行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B54164-6180-44A7-A283-993FF1FD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093" y="0"/>
            <a:ext cx="6621254" cy="685800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CBD6397-6DF8-465A-9AE2-4C55F0829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19818"/>
              </p:ext>
            </p:extLst>
          </p:nvPr>
        </p:nvGraphicFramePr>
        <p:xfrm>
          <a:off x="838200" y="5012749"/>
          <a:ext cx="3878180" cy="731520"/>
        </p:xfrm>
        <a:graphic>
          <a:graphicData uri="http://schemas.openxmlformats.org/drawingml/2006/table">
            <a:tbl>
              <a:tblPr/>
              <a:tblGrid>
                <a:gridCol w="1939090">
                  <a:extLst>
                    <a:ext uri="{9D8B030D-6E8A-4147-A177-3AD203B41FA5}">
                      <a16:colId xmlns:a16="http://schemas.microsoft.com/office/drawing/2014/main" val="280782441"/>
                    </a:ext>
                  </a:extLst>
                </a:gridCol>
                <a:gridCol w="1939090">
                  <a:extLst>
                    <a:ext uri="{9D8B030D-6E8A-4147-A177-3AD203B41FA5}">
                      <a16:colId xmlns:a16="http://schemas.microsoft.com/office/drawing/2014/main" val="1125586857"/>
                    </a:ext>
                  </a:extLst>
                </a:gridCol>
              </a:tblGrid>
              <a:tr h="12393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Django </a:t>
                      </a:r>
                      <a:r>
                        <a:rPr lang="zh-TW" altLang="en-US">
                          <a:effectLst/>
                        </a:rPr>
                        <a:t>版本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CFE3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Python </a:t>
                      </a:r>
                      <a:r>
                        <a:rPr lang="zh-TW" altLang="en-US">
                          <a:effectLst/>
                        </a:rPr>
                        <a:t>版本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CFE3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797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E3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E3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3.8</a:t>
                      </a:r>
                      <a:r>
                        <a:rPr lang="zh-TW" altLang="en-US" dirty="0">
                          <a:effectLst/>
                        </a:rPr>
                        <a:t>，</a:t>
                      </a:r>
                      <a:r>
                        <a:rPr lang="en-US" altLang="zh-TW" dirty="0">
                          <a:effectLst/>
                        </a:rPr>
                        <a:t>3.9</a:t>
                      </a:r>
                      <a:r>
                        <a:rPr lang="zh-TW" altLang="en-US" dirty="0">
                          <a:effectLst/>
                        </a:rPr>
                        <a:t>，</a:t>
                      </a:r>
                      <a:r>
                        <a:rPr lang="en-US" altLang="zh-TW" dirty="0">
                          <a:effectLst/>
                        </a:rPr>
                        <a:t>3.10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FE3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FE3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4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04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19E8-F603-41E9-A122-DB9A1269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Using models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 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(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模型定義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) -</a:t>
            </a:r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常用字段類型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33DEB9-3671-4FA9-8520-769ACB88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1690688"/>
            <a:ext cx="11582400" cy="4799764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AutoField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是一種 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IntegerField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自動遞增的特殊類型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。如果你沒有明確指定一個主鍵，則此類型的主鍵將自動添加到模型中。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ForeignKey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用於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指定與另一個數據庫模型的一對多關係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（例如，汽車有一個製造商，但製造商可以製作許多汽車）。關係的“一”側是包含密鑰的模型。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ManyToManyField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用於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指定多對多關係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（例如，一本書可以有幾種類型，每種類型可以包含幾本書）。在我們的圖書館應用程序中，我們將非常類似地使用它們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ForeignKeys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，但是可以用更複雜的方式來描述組之間的關係。這些具有參數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on_delete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來定義關聯記錄被刪除時會發生什麼（例如，值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models.SET_NULL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將簡單地設置為值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NULL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38897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19E8-F603-41E9-A122-DB9A1269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212725"/>
            <a:ext cx="10515600" cy="1325563"/>
          </a:xfrm>
        </p:spPr>
        <p:txBody>
          <a:bodyPr/>
          <a:lstStyle/>
          <a:p>
            <a:pPr algn="l"/>
            <a:r>
              <a:rPr lang="zh-TW" altLang="en-US" b="1" i="0" dirty="0">
                <a:solidFill>
                  <a:srgbClr val="15141A"/>
                </a:solidFill>
                <a:effectLst/>
                <a:latin typeface="Inter"/>
              </a:rPr>
              <a:t>元數據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Inter"/>
              </a:rPr>
              <a:t>(Metadata)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DC8DB9-659B-4355-B515-FC72991D7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2" y="1538288"/>
            <a:ext cx="7707296" cy="157992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705C15-6C96-44D7-98A8-AAA2AE8AA1F9}"/>
              </a:ext>
            </a:extLst>
          </p:cNvPr>
          <p:cNvSpPr txBox="1"/>
          <p:nvPr/>
        </p:nvSpPr>
        <p:spPr>
          <a:xfrm>
            <a:off x="8309967" y="1333701"/>
            <a:ext cx="36229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控制在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查詢模型類型時返回之記錄的默認排序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。你可以透過在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ordering 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屬性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的字段名稱列表中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指定匹配順序來執行此操作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，如上所示。排序將依賴字段的類型（</a:t>
            </a: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字符串字段按字母順序排序，而日期字段按時間順序排序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）。如上所示，你可以使用</a:t>
            </a: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減號（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）前綴字段名稱以反轉排序順序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49EEB19-2148-4D1B-8516-FDF40C821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03" y="3429000"/>
            <a:ext cx="816406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6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19E8-F603-41E9-A122-DB9A1269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212725"/>
            <a:ext cx="10515600" cy="1325563"/>
          </a:xfrm>
        </p:spPr>
        <p:txBody>
          <a:bodyPr/>
          <a:lstStyle/>
          <a:p>
            <a:pPr algn="l"/>
            <a:r>
              <a:rPr lang="zh-TW" altLang="en-US" b="1" i="0" dirty="0">
                <a:solidFill>
                  <a:srgbClr val="333333"/>
                </a:solidFill>
                <a:effectLst/>
                <a:latin typeface="x-locale-heading-primary"/>
              </a:rPr>
              <a:t>方法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x-locale-heading-primary"/>
              </a:rPr>
              <a:t>(Methods)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DC8DB9-659B-4355-B515-FC72991D7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2" y="1538288"/>
            <a:ext cx="7707296" cy="157992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705C15-6C96-44D7-98A8-AAA2AE8AA1F9}"/>
              </a:ext>
            </a:extLst>
          </p:cNvPr>
          <p:cNvSpPr txBox="1"/>
          <p:nvPr/>
        </p:nvSpPr>
        <p:spPr>
          <a:xfrm>
            <a:off x="8309967" y="1333701"/>
            <a:ext cx="36229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控制在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查詢模型類型時返回之記錄的默認排序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。你可以透過在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ordering 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屬性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的字段名稱列表中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指定匹配順序來執行此操作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，如上所示。排序將依賴字段的類型（</a:t>
            </a: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字符串字段按字母順序排序，而日期字段按時間順序排序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）。如上所示，你可以使用</a:t>
            </a: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減號（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）前綴字段名稱以反轉排序順序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49EEB19-2148-4D1B-8516-FDF40C821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03" y="3429000"/>
            <a:ext cx="8164064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72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4678D-9015-4314-8B6B-B309C730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0"/>
            <a:ext cx="10515600" cy="1325563"/>
          </a:xfrm>
        </p:spPr>
        <p:txBody>
          <a:bodyPr/>
          <a:lstStyle/>
          <a:p>
            <a:r>
              <a:rPr lang="zh-TW" altLang="en-US" dirty="0"/>
              <a:t>模型管理</a:t>
            </a:r>
            <a:r>
              <a:rPr lang="en-US" altLang="zh-TW" dirty="0"/>
              <a:t>-</a:t>
            </a:r>
            <a:r>
              <a:rPr lang="zh-TW" altLang="en-US" dirty="0"/>
              <a:t>創建和修改記錄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0F0302-6765-47E7-82E9-824E19865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5189" y="1325563"/>
            <a:ext cx="7504412" cy="288717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CE57F6C-FB02-4352-8C8E-B4F546C1F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449" y="3594607"/>
            <a:ext cx="7973538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8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4678D-9015-4314-8B6B-B309C730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02" y="-112295"/>
            <a:ext cx="10515600" cy="1325563"/>
          </a:xfrm>
        </p:spPr>
        <p:txBody>
          <a:bodyPr/>
          <a:lstStyle/>
          <a:p>
            <a:r>
              <a:rPr lang="zh-TW" altLang="en-US" dirty="0"/>
              <a:t>模型管理</a:t>
            </a:r>
            <a:r>
              <a:rPr lang="en-US" altLang="zh-TW" dirty="0"/>
              <a:t>-</a:t>
            </a:r>
            <a:r>
              <a:rPr lang="zh-TW" altLang="en-US" dirty="0"/>
              <a:t>搜尋紀錄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72B6B4-BDB7-4706-AF60-5805F4047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59"/>
          <a:stretch/>
        </p:blipFill>
        <p:spPr>
          <a:xfrm>
            <a:off x="292802" y="1045096"/>
            <a:ext cx="8387408" cy="1521641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BA55EB5-CA16-4937-AEE6-8BC441A253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93"/>
          <a:stretch/>
        </p:blipFill>
        <p:spPr>
          <a:xfrm>
            <a:off x="292802" y="2875647"/>
            <a:ext cx="8517471" cy="194592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EC7C81-EED2-4362-B9A4-CCA3C0049B7B}"/>
              </a:ext>
            </a:extLst>
          </p:cNvPr>
          <p:cNvSpPr txBox="1"/>
          <p:nvPr/>
        </p:nvSpPr>
        <p:spPr>
          <a:xfrm>
            <a:off x="9323765" y="3620659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2400" b="1" cap="all" dirty="0">
                <a:solidFill>
                  <a:srgbClr val="FF0000"/>
                </a:solidFill>
                <a:latin typeface="Inter"/>
              </a:rPr>
              <a:t>像是</a:t>
            </a:r>
            <a:r>
              <a:rPr lang="en-US" altLang="zh-TW" sz="2400" b="1" i="0" cap="all" dirty="0">
                <a:solidFill>
                  <a:srgbClr val="FF0000"/>
                </a:solidFill>
                <a:effectLst/>
                <a:latin typeface="Inter"/>
              </a:rPr>
              <a:t>where</a:t>
            </a:r>
            <a:endParaRPr lang="zh-TW" altLang="en-US" sz="2400" b="1" i="0" cap="all" dirty="0">
              <a:solidFill>
                <a:srgbClr val="FF0000"/>
              </a:solidFill>
              <a:effectLst/>
              <a:latin typeface="Inter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35710A2-EFDE-4C19-B5B6-993BA90D8C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983"/>
          <a:stretch/>
        </p:blipFill>
        <p:spPr>
          <a:xfrm>
            <a:off x="292802" y="4981092"/>
            <a:ext cx="7954485" cy="166362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9898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432C8-C61A-4292-87B2-94F2ECB5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1" y="62299"/>
            <a:ext cx="10515600" cy="1325563"/>
          </a:xfrm>
        </p:spPr>
        <p:txBody>
          <a:bodyPr/>
          <a:lstStyle/>
          <a:p>
            <a:r>
              <a:rPr lang="zh-TW" altLang="en-US" dirty="0"/>
              <a:t>定義 </a:t>
            </a:r>
            <a:r>
              <a:rPr lang="en-US" altLang="zh-TW" dirty="0"/>
              <a:t>model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90110D-4AEF-444F-A7FB-8FB005254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363" y="420281"/>
            <a:ext cx="8617975" cy="62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2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432C8-C61A-4292-87B2-94F2ECB5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6" y="479394"/>
            <a:ext cx="10515600" cy="1325563"/>
          </a:xfrm>
        </p:spPr>
        <p:txBody>
          <a:bodyPr/>
          <a:lstStyle/>
          <a:p>
            <a:r>
              <a:rPr lang="zh-TW" altLang="en-US" dirty="0"/>
              <a:t>再次執行資料庫遷移</a:t>
            </a:r>
            <a:r>
              <a:rPr lang="en-US" altLang="zh-TW" dirty="0"/>
              <a:t>(database migrations)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A8B0B2-BAF7-44BC-84E5-4FC4B71A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73" y="1997462"/>
            <a:ext cx="9824486" cy="38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1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92E00-2B88-4BF1-BE72-FEF7996E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57" y="23297"/>
            <a:ext cx="10515600" cy="1325563"/>
          </a:xfrm>
        </p:spPr>
        <p:txBody>
          <a:bodyPr/>
          <a:lstStyle/>
          <a:p>
            <a:r>
              <a:rPr lang="zh-TW" altLang="en-US" dirty="0"/>
              <a:t>註冊模型</a:t>
            </a:r>
            <a:r>
              <a:rPr lang="en-US" altLang="zh-TW" dirty="0"/>
              <a:t>(Registering models 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331A0D-E10B-4968-8D77-09C90FBA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41" y="1347537"/>
            <a:ext cx="8087854" cy="5487166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1A62015-EE5A-45E3-8A18-A9E0AA09A455}"/>
              </a:ext>
            </a:extLst>
          </p:cNvPr>
          <p:cNvSpPr/>
          <p:nvPr/>
        </p:nvSpPr>
        <p:spPr>
          <a:xfrm>
            <a:off x="1026695" y="3721769"/>
            <a:ext cx="8470231" cy="295174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043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C40F7-A46A-413A-962D-7F9655D1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365125"/>
            <a:ext cx="10920663" cy="838033"/>
          </a:xfrm>
        </p:spPr>
        <p:txBody>
          <a:bodyPr/>
          <a:lstStyle/>
          <a:p>
            <a:r>
              <a:rPr lang="zh-TW" altLang="en-US" dirty="0"/>
              <a:t>創建超級用戶</a:t>
            </a:r>
            <a:r>
              <a:rPr lang="en-US" altLang="zh-TW" dirty="0"/>
              <a:t>(Creating a superuser)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A1DE0F-4808-4967-9C1F-78F5D04E0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1396821"/>
            <a:ext cx="11357810" cy="5081170"/>
          </a:xfrm>
        </p:spPr>
        <p:txBody>
          <a:bodyPr/>
          <a:lstStyle/>
          <a:p>
            <a:r>
              <a:rPr lang="zh-TW" altLang="en-US" b="0" i="0" dirty="0">
                <a:solidFill>
                  <a:srgbClr val="15141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為了能夠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登入管理站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，我們需要一個有啟用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員工狀態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0" i="1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Staff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status)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的使用者帳號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，另外為了要能</a:t>
            </a:r>
            <a:r>
              <a:rPr lang="zh-TW" alt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檢視與產生資料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，我們也需要讓這個</a:t>
            </a:r>
            <a:r>
              <a:rPr lang="zh-TW" alt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使用者帳號擁有管理所有物件的權限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，因此，你可以透過 </a:t>
            </a:r>
            <a:r>
              <a:rPr lang="en-US" altLang="zh-TW" b="1" i="0" dirty="0">
                <a:solidFill>
                  <a:srgbClr val="15141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manage.py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 來創建一個</a:t>
            </a:r>
            <a:r>
              <a:rPr lang="zh-TW" alt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擁有所有網站存取權限的超級用戶</a:t>
            </a:r>
            <a:r>
              <a:rPr lang="en-US" altLang="zh-TW" b="0" i="0" dirty="0">
                <a:solidFill>
                  <a:schemeClr val="accent6">
                    <a:lumMod val="50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(superuser)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EC40C9-9178-4CAA-BEB4-6EF34C10B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3" y="3027244"/>
            <a:ext cx="8261684" cy="18982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AC572D8-EBDD-4898-B745-A44BAB05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75" y="4911735"/>
            <a:ext cx="7316751" cy="18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36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C40F7-A46A-413A-962D-7F9655D1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365125"/>
            <a:ext cx="10920663" cy="838033"/>
          </a:xfrm>
        </p:spPr>
        <p:txBody>
          <a:bodyPr/>
          <a:lstStyle/>
          <a:p>
            <a:r>
              <a:rPr lang="zh-TW" altLang="en-US" dirty="0"/>
              <a:t>登入並開始使用網站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4FE9110-D2A5-48D1-8358-79987EED0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87" y="1777499"/>
            <a:ext cx="5607581" cy="4351338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6BCF149-379C-4A23-97FD-1C92D92B1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284" y="784141"/>
            <a:ext cx="5682052" cy="5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2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DC5B1-2017-42EC-9DB7-AD79DADE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0"/>
            <a:ext cx="10515600" cy="1325563"/>
          </a:xfrm>
        </p:spPr>
        <p:txBody>
          <a:bodyPr/>
          <a:lstStyle/>
          <a:p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FCF278-B83A-4BBA-ADAD-50BD8115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42" y="1181184"/>
            <a:ext cx="11855116" cy="5351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clone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的指令：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git clone </a:t>
            </a:r>
            <a:r>
              <a:rPr lang="en-US" altLang="zh-TW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https://github.com/YuehChi/ToolBox.git/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0" indent="0">
              <a:buNone/>
            </a:pPr>
            <a:endParaRPr lang="en-US" altLang="zh-TW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如果遇到以下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error... 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Cloning into '</a:t>
            </a:r>
            <a:r>
              <a:rPr lang="en-US" altLang="zh-TW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ToolBox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'... remote: Support for password authentication was removed on August 13, 2021.Please use a personal access token instead. remote: Please see </a:t>
            </a:r>
            <a:r>
              <a:rPr lang="en-US" altLang="zh-TW" b="0" i="0" u="sng" dirty="0">
                <a:solidFill>
                  <a:srgbClr val="FF0000"/>
                </a:solidFill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https://github.blog/2020-12-15-token-authentication-requirements-for-git-operations/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for more information. fatal: Authentication failed for '</a:t>
            </a:r>
            <a:r>
              <a:rPr lang="en-US" altLang="zh-TW" b="0" i="0" u="sng" dirty="0">
                <a:solidFill>
                  <a:srgbClr val="0563C1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altLang="zh-TW" b="0" i="0" u="sng" dirty="0" err="1">
                <a:solidFill>
                  <a:srgbClr val="0563C1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YuehChi</a:t>
            </a:r>
            <a:r>
              <a:rPr lang="en-US" altLang="zh-TW" b="0" i="0" u="sng" dirty="0">
                <a:solidFill>
                  <a:srgbClr val="0563C1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TW" b="0" i="0" u="sng" dirty="0" err="1">
                <a:solidFill>
                  <a:srgbClr val="0563C1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ToolBox.git</a:t>
            </a:r>
            <a:r>
              <a:rPr lang="en-US" altLang="zh-TW" b="0" i="0" u="sng" dirty="0">
                <a:solidFill>
                  <a:srgbClr val="FF0000"/>
                </a:solidFill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'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67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C8EC8-A323-49ED-99C5-51ABA7BF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後臺資料庫管理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05D10F-24DE-4C14-9B5E-22422461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https://developer.mozilla.org/zh-TW/docs/Learn/Server-side/Django/Admin_site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The Django admin site</a:t>
            </a:r>
            <a:r>
              <a:rPr lang="zh-TW" alt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TW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zh-TW" alt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官方文件</a:t>
            </a:r>
            <a:r>
              <a:rPr lang="en-US" altLang="zh-TW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)</a:t>
            </a:r>
            <a:endParaRPr lang="en-US" altLang="zh-TW" dirty="0"/>
          </a:p>
          <a:p>
            <a:r>
              <a:rPr lang="en-US" altLang="zh-TW" dirty="0"/>
              <a:t>https://docs.djangoproject.com/en/4.0/ref/contrib/admin/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812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62D05-0A0B-49C3-9DFA-1D1E0F0A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執行資料庫結果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3349FB-1EB9-48FA-93E0-4ACA55384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79" y="1965218"/>
            <a:ext cx="10236733" cy="4146824"/>
          </a:xfrm>
        </p:spPr>
      </p:pic>
    </p:spTree>
    <p:extLst>
      <p:ext uri="{BB962C8B-B14F-4D97-AF65-F5344CB8AC3E}">
        <p14:creationId xmlns:p14="http://schemas.microsoft.com/office/powerpoint/2010/main" val="4184541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D65E0-5D96-4705-8D7D-A9C4A56F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運行資料庫遷移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C83A03-E686-421B-97FB-FADE00D2C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2591" y="1825625"/>
            <a:ext cx="7857262" cy="4783074"/>
          </a:xfrm>
        </p:spPr>
      </p:pic>
    </p:spTree>
    <p:extLst>
      <p:ext uri="{BB962C8B-B14F-4D97-AF65-F5344CB8AC3E}">
        <p14:creationId xmlns:p14="http://schemas.microsoft.com/office/powerpoint/2010/main" val="4086752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69411-AA1F-465B-9EC9-98D4A4C3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URL mapping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A82704-F911-4459-BAFB-CB3976A3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5171"/>
            <a:ext cx="8021169" cy="19338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8B99911-2D1F-4788-9BD0-35E5BD309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11" y="3429000"/>
            <a:ext cx="7519737" cy="22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05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69411-AA1F-465B-9EC9-98D4A4C3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 (function-based)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69723A-0D64-440B-B4EA-59B75257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2582"/>
            <a:ext cx="8862919" cy="24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53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9114104-449A-4FA2-89E7-E0C369F5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2" y="0"/>
            <a:ext cx="6868484" cy="68494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EC0D31-5728-4C6A-A5D7-25ED7A2EEBF8}"/>
              </a:ext>
            </a:extLst>
          </p:cNvPr>
          <p:cNvSpPr/>
          <p:nvPr/>
        </p:nvSpPr>
        <p:spPr>
          <a:xfrm>
            <a:off x="2549561" y="1796526"/>
            <a:ext cx="1215615" cy="290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05407CA1-4DB2-4885-8DA0-10F8046E96FA}"/>
              </a:ext>
            </a:extLst>
          </p:cNvPr>
          <p:cNvSpPr/>
          <p:nvPr/>
        </p:nvSpPr>
        <p:spPr>
          <a:xfrm rot="21396225">
            <a:off x="3883511" y="1710464"/>
            <a:ext cx="3797449" cy="457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E6C781E-2FAE-4ED9-8DEE-EB2927C4CB94}"/>
              </a:ext>
            </a:extLst>
          </p:cNvPr>
          <p:cNvSpPr txBox="1"/>
          <p:nvPr/>
        </p:nvSpPr>
        <p:spPr>
          <a:xfrm>
            <a:off x="7799295" y="13639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獲取記錄數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9EB82C-126A-4888-9333-F35055AB138E}"/>
              </a:ext>
            </a:extLst>
          </p:cNvPr>
          <p:cNvSpPr/>
          <p:nvPr/>
        </p:nvSpPr>
        <p:spPr>
          <a:xfrm>
            <a:off x="1818041" y="3033655"/>
            <a:ext cx="3065931" cy="290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77379288-5E92-4CFE-B52C-ED19E7646954}"/>
              </a:ext>
            </a:extLst>
          </p:cNvPr>
          <p:cNvSpPr/>
          <p:nvPr/>
        </p:nvSpPr>
        <p:spPr>
          <a:xfrm rot="21396225" flipV="1">
            <a:off x="4001503" y="2807367"/>
            <a:ext cx="3358887" cy="457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884B6F-1BFC-47CD-A381-E063095DFA0A}"/>
              </a:ext>
            </a:extLst>
          </p:cNvPr>
          <p:cNvSpPr txBox="1"/>
          <p:nvPr/>
        </p:nvSpPr>
        <p:spPr>
          <a:xfrm>
            <a:off x="7400980" y="2352373"/>
            <a:ext cx="20950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取具有狀態字段值為“ </a:t>
            </a:r>
            <a:r>
              <a:rPr lang="en-US" altLang="zh-TW" dirty="0"/>
              <a:t>a”</a:t>
            </a:r>
            <a:r>
              <a:rPr lang="zh-TW" altLang="en-US" dirty="0"/>
              <a:t>（可用）的</a:t>
            </a:r>
            <a:r>
              <a:rPr lang="en-US" altLang="zh-TW" dirty="0" err="1"/>
              <a:t>BookInstance</a:t>
            </a:r>
            <a:r>
              <a:rPr lang="en-US" altLang="zh-TW" dirty="0"/>
              <a:t> </a:t>
            </a:r>
            <a:r>
              <a:rPr lang="zh-TW" altLang="en-US" dirty="0"/>
              <a:t>物件列表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34931C-9D06-45FE-ADF1-F7CFC582897F}"/>
              </a:ext>
            </a:extLst>
          </p:cNvPr>
          <p:cNvSpPr/>
          <p:nvPr/>
        </p:nvSpPr>
        <p:spPr>
          <a:xfrm>
            <a:off x="602426" y="193638"/>
            <a:ext cx="5163673" cy="45771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0E5EE0AD-83A0-4668-822A-7F5341D48F55}"/>
              </a:ext>
            </a:extLst>
          </p:cNvPr>
          <p:cNvSpPr/>
          <p:nvPr/>
        </p:nvSpPr>
        <p:spPr>
          <a:xfrm rot="21396225">
            <a:off x="5769097" y="335853"/>
            <a:ext cx="2160646" cy="165273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E4203C5-4CCE-4514-9A6F-D91553C784FD}"/>
              </a:ext>
            </a:extLst>
          </p:cNvPr>
          <p:cNvSpPr txBox="1"/>
          <p:nvPr/>
        </p:nvSpPr>
        <p:spPr>
          <a:xfrm>
            <a:off x="8035963" y="1956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導入模型</a:t>
            </a:r>
            <a:r>
              <a:rPr lang="zh-TW" altLang="en-US" dirty="0">
                <a:solidFill>
                  <a:srgbClr val="15141A"/>
                </a:solidFill>
                <a:latin typeface="Inter"/>
              </a:rPr>
              <a:t>數據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60B264-CA09-4A0A-97B8-C688251AF7DA}"/>
              </a:ext>
            </a:extLst>
          </p:cNvPr>
          <p:cNvSpPr/>
          <p:nvPr/>
        </p:nvSpPr>
        <p:spPr>
          <a:xfrm>
            <a:off x="980738" y="6526801"/>
            <a:ext cx="5163673" cy="290457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2CCD3A9B-6B0C-44E1-8618-CCCA56CA8B6D}"/>
              </a:ext>
            </a:extLst>
          </p:cNvPr>
          <p:cNvSpPr/>
          <p:nvPr/>
        </p:nvSpPr>
        <p:spPr>
          <a:xfrm rot="20556044">
            <a:off x="6108848" y="6310334"/>
            <a:ext cx="1509384" cy="162229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3988BBC-BDFE-48CA-8F42-BA4225552797}"/>
              </a:ext>
            </a:extLst>
          </p:cNvPr>
          <p:cNvSpPr txBox="1"/>
          <p:nvPr/>
        </p:nvSpPr>
        <p:spPr>
          <a:xfrm>
            <a:off x="7638353" y="5545619"/>
            <a:ext cx="1660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調用 </a:t>
            </a:r>
            <a:r>
              <a:rPr lang="en-US" altLang="zh-TW" dirty="0"/>
              <a:t>render() </a:t>
            </a:r>
            <a:r>
              <a:rPr lang="zh-TW" altLang="en-US" dirty="0"/>
              <a:t>函數來創建並返回</a:t>
            </a:r>
            <a:r>
              <a:rPr lang="en-US" altLang="zh-TW" dirty="0"/>
              <a:t>HTML</a:t>
            </a:r>
            <a:r>
              <a:rPr lang="zh-TW" altLang="en-US" dirty="0"/>
              <a:t>頁面作為響應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06965D-EE51-4922-8472-604BC01823F1}"/>
              </a:ext>
            </a:extLst>
          </p:cNvPr>
          <p:cNvSpPr/>
          <p:nvPr/>
        </p:nvSpPr>
        <p:spPr>
          <a:xfrm>
            <a:off x="980738" y="788252"/>
            <a:ext cx="1428975" cy="29045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422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69411-AA1F-465B-9EC9-98D4A4C3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891" y="214312"/>
            <a:ext cx="10515600" cy="1325563"/>
          </a:xfrm>
        </p:spPr>
        <p:txBody>
          <a:bodyPr/>
          <a:lstStyle/>
          <a:p>
            <a:r>
              <a:rPr lang="en-US" altLang="zh-TW" dirty="0"/>
              <a:t>Template-</a:t>
            </a:r>
            <a:r>
              <a:rPr lang="zh-TW" altLang="en-US" dirty="0"/>
              <a:t>基本模板</a:t>
            </a:r>
            <a:r>
              <a:rPr lang="en-US" altLang="zh-TW" dirty="0"/>
              <a:t>(base_generic.html 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DDE2A5-F5A8-467F-ACF6-289E9FFE6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09" y="1325563"/>
            <a:ext cx="7903341" cy="37608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A014519-C499-49E0-A36A-A91216F949F6}"/>
              </a:ext>
            </a:extLst>
          </p:cNvPr>
          <p:cNvSpPr txBox="1"/>
          <p:nvPr/>
        </p:nvSpPr>
        <p:spPr>
          <a:xfrm>
            <a:off x="999564" y="5265177"/>
            <a:ext cx="100875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當我們想為特定視圖定義模板時，我們首先指定基本模板（帶有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extends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模板標籤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請參見下一個代碼清單）。 如果我們要在模板中替換任何節，則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使用與基本模板中相同的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block/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endblock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節來聲明這些節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77118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83FB6AC-92B3-42E0-A668-C719FDD7E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615" y="1343588"/>
            <a:ext cx="10182769" cy="2791849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126669B-7A92-49D2-95DF-C647BD6D7653}"/>
              </a:ext>
            </a:extLst>
          </p:cNvPr>
          <p:cNvSpPr txBox="1"/>
          <p:nvPr/>
        </p:nvSpPr>
        <p:spPr>
          <a:xfrm>
            <a:off x="1087823" y="4314083"/>
            <a:ext cx="100163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我們如何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extends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模板標籤並覆蓋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content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區塊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 生成的</a:t>
            </a:r>
            <a:r>
              <a:rPr lang="zh-TW" altLang="en-US" sz="24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最終</a:t>
            </a:r>
            <a:r>
              <a:rPr lang="en-US" altLang="zh-TW" sz="24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sz="24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將具有基本模板中定義的所有</a:t>
            </a:r>
            <a:r>
              <a:rPr lang="en-US" altLang="zh-TW" sz="24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sz="24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和結構（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包括您在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title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區塊中定義的默認內容），但是將新的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content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區塊插入到默認模板中</a:t>
            </a:r>
          </a:p>
        </p:txBody>
      </p:sp>
    </p:spTree>
    <p:extLst>
      <p:ext uri="{BB962C8B-B14F-4D97-AF65-F5344CB8AC3E}">
        <p14:creationId xmlns:p14="http://schemas.microsoft.com/office/powerpoint/2010/main" val="2226922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B2C03-7CF9-47BF-8EF7-FFEF0277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07963"/>
            <a:ext cx="10515600" cy="7064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42F2150-FD6E-43C6-82E1-6E8A62FE2B68}"/>
              </a:ext>
            </a:extLst>
          </p:cNvPr>
          <p:cNvSpPr txBox="1"/>
          <p:nvPr/>
        </p:nvSpPr>
        <p:spPr>
          <a:xfrm>
            <a:off x="670137" y="1150939"/>
            <a:ext cx="28908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創建一個新文件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locallibrary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/catalog/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templates/base_generic.html 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8843D8C-7564-4FB0-9EE3-769A72DB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625" y="-28575"/>
            <a:ext cx="6797463" cy="6858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F7379CD-29A8-4089-B086-06FDC4A41A48}"/>
              </a:ext>
            </a:extLst>
          </p:cNvPr>
          <p:cNvSpPr txBox="1"/>
          <p:nvPr/>
        </p:nvSpPr>
        <p:spPr>
          <a:xfrm>
            <a:off x="670137" y="2957137"/>
            <a:ext cx="30446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該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模板包括來自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Bootstrap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，以改進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頁面的佈局和表示方式。 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Bootstrap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或其他客戶端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框架是創建吸引人的頁面的快速方法，該頁面可以在不同的瀏覽器大小上很好地擴展。</a:t>
            </a:r>
          </a:p>
        </p:txBody>
      </p:sp>
    </p:spTree>
    <p:extLst>
      <p:ext uri="{BB962C8B-B14F-4D97-AF65-F5344CB8AC3E}">
        <p14:creationId xmlns:p14="http://schemas.microsoft.com/office/powerpoint/2010/main" val="3045861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B2C03-7CF9-47BF-8EF7-FFEF0277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806"/>
            <a:ext cx="10515600" cy="706438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FDB7BB-CA76-4889-82C7-B30D8F398D6C}"/>
              </a:ext>
            </a:extLst>
          </p:cNvPr>
          <p:cNvSpPr txBox="1"/>
          <p:nvPr/>
        </p:nvSpPr>
        <p:spPr>
          <a:xfrm>
            <a:off x="838200" y="2010073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基本模板還引用了本地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文件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(styles.css)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，該文件提供了一些其他樣式。 創建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locallibrary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/catalog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/static/</a:t>
            </a:r>
            <a:r>
              <a:rPr lang="en-US" altLang="zh-TW" sz="2400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/styles.css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並為其提供以下內容：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44F585-0E17-478B-BBCD-A078F90F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35" y="3309817"/>
            <a:ext cx="10063315" cy="220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6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5EE8D-ED21-469D-B5B6-D04EAB3E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B3F8FB-784D-474A-A9C7-7F040322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解決方法： 到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GitHub&gt;&gt;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個人頭像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&gt;&gt;Settings&gt;&gt;(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左下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)Developer Settings&gt;&gt;Personal access tokens&gt;&gt;Generate new token Expiration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可以設長一點，下面要勾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repo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，然後就可以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Generate token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，之後就會得到一串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token </a:t>
            </a:r>
          </a:p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再執行一次指令，會被要求輸入使用者名稱跟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token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： </a:t>
            </a:r>
            <a:endParaRPr lang="en-US" altLang="zh-TW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git clone </a:t>
            </a:r>
            <a:r>
              <a:rPr lang="en-US" altLang="zh-TW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https://github.com/YuehChi/ToolBox.git/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Username: </a:t>
            </a:r>
            <a:r>
              <a:rPr lang="en-US" altLang="zh-TW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your_username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//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輸入使用者名稱 </a:t>
            </a:r>
            <a:endParaRPr lang="en-US" altLang="zh-TW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Password: </a:t>
            </a:r>
            <a:r>
              <a:rPr lang="en-US" altLang="zh-TW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your_token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//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輸入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token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805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E5245-0E56-47A3-866D-81FADE82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-220663"/>
            <a:ext cx="10515600" cy="1325563"/>
          </a:xfrm>
        </p:spPr>
        <p:txBody>
          <a:bodyPr/>
          <a:lstStyle/>
          <a:p>
            <a:r>
              <a:rPr lang="en-US" altLang="zh-TW" dirty="0"/>
              <a:t>The index template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1D7C37-F891-424F-B19D-7EF5140D2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1" y="1531144"/>
            <a:ext cx="7834541" cy="4281488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FEC0600-306E-4FB8-BBB3-F261D9CCC754}"/>
              </a:ext>
            </a:extLst>
          </p:cNvPr>
          <p:cNvSpPr txBox="1"/>
          <p:nvPr/>
        </p:nvSpPr>
        <p:spPr>
          <a:xfrm>
            <a:off x="8161736" y="2157413"/>
            <a:ext cx="36397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注意：因為變量具有雙括號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({{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num_books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}})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，而標籤則用百分號括在單括號中擴展為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({% extends "base_generic.html" %})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，所以您可以輕鬆識別是要處理模板變量還是模板標籤（函數）。</a:t>
            </a:r>
          </a:p>
        </p:txBody>
      </p:sp>
    </p:spTree>
    <p:extLst>
      <p:ext uri="{BB962C8B-B14F-4D97-AF65-F5344CB8AC3E}">
        <p14:creationId xmlns:p14="http://schemas.microsoft.com/office/powerpoint/2010/main" val="2088961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A4BC197-7580-462F-89E2-B6CB38E0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1" y="1561851"/>
            <a:ext cx="10126918" cy="442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30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E8260-B795-4B4F-9197-2B0A6B34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Referencing static files in templates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8F3F23C-B8D0-42AC-8CC3-3702C50A3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797"/>
          <a:stretch/>
        </p:blipFill>
        <p:spPr>
          <a:xfrm>
            <a:off x="838200" y="1868488"/>
            <a:ext cx="7826878" cy="3017837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DB42E2-BCBF-4B39-9DBF-3F009C28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7" y="5232348"/>
            <a:ext cx="10705476" cy="6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97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04CF357-49A8-45B8-B97B-CB2B1CD9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53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8BCF8-AC7F-4478-AF6C-C335BFC9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URL mapping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1ED0E4-2547-4B1D-85B6-6FA0C7D12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358" y="1804987"/>
            <a:ext cx="8923762" cy="4467225"/>
          </a:xfrm>
        </p:spPr>
      </p:pic>
    </p:spTree>
    <p:extLst>
      <p:ext uri="{BB962C8B-B14F-4D97-AF65-F5344CB8AC3E}">
        <p14:creationId xmlns:p14="http://schemas.microsoft.com/office/powerpoint/2010/main" val="6387131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23647-2A19-4D86-9919-BA975044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View (class-based)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89B0ED-8EE9-4CCF-B74E-95F680DC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使用基於類的通用列表視圖（</a:t>
            </a:r>
            <a:r>
              <a:rPr lang="en-US" altLang="zh-TW" dirty="0" err="1"/>
              <a:t>ListView</a:t>
            </a:r>
            <a:r>
              <a:rPr lang="zh-TW" altLang="en-US" dirty="0"/>
              <a:t>）</a:t>
            </a:r>
            <a:r>
              <a:rPr lang="en-US" altLang="zh-TW" dirty="0"/>
              <a:t>-</a:t>
            </a:r>
            <a:r>
              <a:rPr lang="zh-TW" altLang="en-US" dirty="0"/>
              <a:t>一個繼承自現有視圖的類。因為通用視圖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BCF17F-3EA8-4C10-8547-FC7E910F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5" y="2990682"/>
            <a:ext cx="10168170" cy="31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96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9DCB1-FF22-42DB-BE6D-6602A9D6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Overriding methods in class-based views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3EF517-C8EE-4BA9-98C2-B05DA00D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例如，我們可以覆寫</a:t>
            </a:r>
            <a:r>
              <a:rPr lang="en-US" altLang="zh-TW" dirty="0" err="1"/>
              <a:t>get_queryset</a:t>
            </a:r>
            <a:r>
              <a:rPr lang="zh-TW" altLang="en-US" dirty="0"/>
              <a:t>（）方法，來更改返回的記錄列表。這比單獨設置</a:t>
            </a:r>
            <a:r>
              <a:rPr lang="en-US" altLang="zh-TW" dirty="0" err="1"/>
              <a:t>queryset</a:t>
            </a:r>
            <a:r>
              <a:rPr lang="zh-TW" altLang="en-US" dirty="0"/>
              <a:t>屬性更靈活，就像我們在前面的代碼片段中進行的那樣（儘管在這案例中沒有太大用處）：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18CDB4-B152-4094-9456-FD5C0AB7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09" y="3586034"/>
            <a:ext cx="9873203" cy="233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06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C95976-4554-4F59-AFC3-9DDE7832E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864" y="597693"/>
            <a:ext cx="10524942" cy="5662613"/>
          </a:xfrm>
        </p:spPr>
      </p:pic>
    </p:spTree>
    <p:extLst>
      <p:ext uri="{BB962C8B-B14F-4D97-AF65-F5344CB8AC3E}">
        <p14:creationId xmlns:p14="http://schemas.microsoft.com/office/powerpoint/2010/main" val="4011887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16186-790F-4207-B56F-6CE36102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14299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Creating the List View template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5B90AE7-3E4A-4126-955F-3C37C0515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747" y="1439862"/>
            <a:ext cx="7154931" cy="5053013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4CB6E5E-D994-4EA0-9FCB-5AB2E6BA9EF3}"/>
              </a:ext>
            </a:extLst>
          </p:cNvPr>
          <p:cNvSpPr txBox="1"/>
          <p:nvPr/>
        </p:nvSpPr>
        <p:spPr>
          <a:xfrm>
            <a:off x="8061100" y="1997839"/>
            <a:ext cx="24687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及複製以下文字串到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locallibrary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/catalog/templates/catalog/book_list.html 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這是基於通用類的列表視圖所期望的默認模板文件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默認在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catalog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中名稱為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Book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的模組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).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4131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3A4DF-8D1C-409E-9830-28C8093A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execution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82B0773-A0B4-4F03-B0BA-4A763F298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2897" y="2029383"/>
            <a:ext cx="9810216" cy="4085667"/>
          </a:xfrm>
        </p:spPr>
      </p:pic>
    </p:spTree>
    <p:extLst>
      <p:ext uri="{BB962C8B-B14F-4D97-AF65-F5344CB8AC3E}">
        <p14:creationId xmlns:p14="http://schemas.microsoft.com/office/powerpoint/2010/main" val="181834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20A804A-7E6F-40C5-9F15-42ECCFB0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88" y="795427"/>
            <a:ext cx="16432754" cy="533391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7DE616B-F3A9-466B-9110-CE825ABBEDA0}"/>
              </a:ext>
            </a:extLst>
          </p:cNvPr>
          <p:cNvSpPr/>
          <p:nvPr/>
        </p:nvSpPr>
        <p:spPr>
          <a:xfrm>
            <a:off x="450888" y="3168316"/>
            <a:ext cx="7599196" cy="52322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39048D-E2A7-4DF3-AB0E-782039114504}"/>
              </a:ext>
            </a:extLst>
          </p:cNvPr>
          <p:cNvSpPr txBox="1"/>
          <p:nvPr/>
        </p:nvSpPr>
        <p:spPr>
          <a:xfrm>
            <a:off x="2505579" y="3167390"/>
            <a:ext cx="264393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 dirty="0"/>
              <a:t># </a:t>
            </a:r>
            <a:r>
              <a:rPr lang="zh-TW" altLang="en-US" sz="2800" dirty="0"/>
              <a:t>主要環境設置</a:t>
            </a:r>
          </a:p>
        </p:txBody>
      </p:sp>
    </p:spTree>
    <p:extLst>
      <p:ext uri="{BB962C8B-B14F-4D97-AF65-F5344CB8AC3E}">
        <p14:creationId xmlns:p14="http://schemas.microsoft.com/office/powerpoint/2010/main" val="16858430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FDD82-CEDF-41B8-85FC-0AE06D00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loops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D0F7B2B-8724-4807-8FA3-9D0F401B9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67" y="2033588"/>
            <a:ext cx="10802530" cy="3772897"/>
          </a:xfrm>
        </p:spPr>
      </p:pic>
    </p:spTree>
    <p:extLst>
      <p:ext uri="{BB962C8B-B14F-4D97-AF65-F5344CB8AC3E}">
        <p14:creationId xmlns:p14="http://schemas.microsoft.com/office/powerpoint/2010/main" val="13987158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F55AF-DF71-4765-9465-87301DB5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51220"/>
            <a:ext cx="10515600" cy="1325563"/>
          </a:xfrm>
        </p:spPr>
        <p:txBody>
          <a:bodyPr/>
          <a:lstStyle/>
          <a:p>
            <a:r>
              <a:rPr lang="en-US" altLang="zh-TW" dirty="0"/>
              <a:t>Accessing variables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B9458A25-3A88-4D0F-8161-F0762E6F8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019" y="1411708"/>
            <a:ext cx="8478632" cy="5081167"/>
          </a:xfrm>
        </p:spPr>
      </p:pic>
    </p:spTree>
    <p:extLst>
      <p:ext uri="{BB962C8B-B14F-4D97-AF65-F5344CB8AC3E}">
        <p14:creationId xmlns:p14="http://schemas.microsoft.com/office/powerpoint/2010/main" val="12547081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05EB4-2B2C-4E76-AD87-E33DE170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the base template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78C11B-CAC3-496B-9689-260921F9B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13" y="1905001"/>
            <a:ext cx="10152661" cy="3825292"/>
          </a:xfrm>
        </p:spPr>
      </p:pic>
    </p:spTree>
    <p:extLst>
      <p:ext uri="{BB962C8B-B14F-4D97-AF65-F5344CB8AC3E}">
        <p14:creationId xmlns:p14="http://schemas.microsoft.com/office/powerpoint/2010/main" val="4162728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C6157-C92E-4B87-8ADB-23D4EB00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0"/>
            <a:ext cx="10515600" cy="1325563"/>
          </a:xfrm>
        </p:spPr>
        <p:txBody>
          <a:bodyPr/>
          <a:lstStyle/>
          <a:p>
            <a:r>
              <a:rPr lang="zh-TW" altLang="en-US" dirty="0"/>
              <a:t>再來一次 </a:t>
            </a:r>
            <a:r>
              <a:rPr lang="en-US" altLang="zh-TW" dirty="0"/>
              <a:t>URL mapping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740B265-3B3B-4D0E-9B5B-573BF9E1B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313" y="1164539"/>
            <a:ext cx="9754364" cy="3963424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A15AA5F-2D65-48E2-B1A8-29880B566789}"/>
              </a:ext>
            </a:extLst>
          </p:cNvPr>
          <p:cNvSpPr txBox="1"/>
          <p:nvPr/>
        </p:nvSpPr>
        <p:spPr>
          <a:xfrm>
            <a:off x="700088" y="5127963"/>
            <a:ext cx="96495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You can optionally precede the variable name with a converter specification that defines the </a:t>
            </a:r>
            <a:r>
              <a:rPr lang="en-US" altLang="zh-TW" sz="2000" dirty="0">
                <a:solidFill>
                  <a:srgbClr val="FF0000"/>
                </a:solidFill>
              </a:rPr>
              <a:t>type of data (int, str, slug, </a:t>
            </a:r>
            <a:r>
              <a:rPr lang="en-US" altLang="zh-TW" sz="2000" dirty="0" err="1">
                <a:solidFill>
                  <a:srgbClr val="FF0000"/>
                </a:solidFill>
              </a:rPr>
              <a:t>uuid</a:t>
            </a:r>
            <a:r>
              <a:rPr lang="en-US" altLang="zh-TW" sz="2000" dirty="0">
                <a:solidFill>
                  <a:srgbClr val="FF0000"/>
                </a:solidFill>
              </a:rPr>
              <a:t>, path).</a:t>
            </a:r>
          </a:p>
          <a:p>
            <a:r>
              <a:rPr lang="en-US" altLang="zh-TW" sz="2000" dirty="0"/>
              <a:t>In this case we </a:t>
            </a:r>
            <a:r>
              <a:rPr lang="en-US" altLang="zh-TW" sz="2000" dirty="0">
                <a:solidFill>
                  <a:srgbClr val="FF0000"/>
                </a:solidFill>
              </a:rPr>
              <a:t>use '&lt;</a:t>
            </a:r>
            <a:r>
              <a:rPr lang="en-US" altLang="zh-TW" sz="2000" dirty="0" err="1">
                <a:solidFill>
                  <a:srgbClr val="FF0000"/>
                </a:solidFill>
              </a:rPr>
              <a:t>int:pk</a:t>
            </a:r>
            <a:r>
              <a:rPr lang="en-US" altLang="zh-TW" sz="2000" dirty="0">
                <a:solidFill>
                  <a:srgbClr val="FF0000"/>
                </a:solidFill>
              </a:rPr>
              <a:t>&gt;'  </a:t>
            </a:r>
            <a:r>
              <a:rPr lang="en-US" altLang="zh-TW" sz="2000" dirty="0"/>
              <a:t>to capture the </a:t>
            </a:r>
            <a:r>
              <a:rPr lang="en-US" altLang="zh-TW" sz="2000" dirty="0">
                <a:solidFill>
                  <a:srgbClr val="FF0000"/>
                </a:solidFill>
              </a:rPr>
              <a:t>book id, </a:t>
            </a:r>
            <a:r>
              <a:rPr lang="en-US" altLang="zh-TW" sz="2000" dirty="0"/>
              <a:t>which must be </a:t>
            </a:r>
            <a:r>
              <a:rPr lang="en-US" altLang="zh-TW" sz="2000" dirty="0">
                <a:solidFill>
                  <a:srgbClr val="FF0000"/>
                </a:solidFill>
              </a:rPr>
              <a:t>an integer</a:t>
            </a:r>
            <a:r>
              <a:rPr lang="en-US" altLang="zh-TW" sz="2000" dirty="0"/>
              <a:t>, and pass it to the view as a parameter </a:t>
            </a:r>
            <a:r>
              <a:rPr lang="en-US" altLang="zh-TW" sz="2000" dirty="0">
                <a:solidFill>
                  <a:srgbClr val="FF0000"/>
                </a:solidFill>
              </a:rPr>
              <a:t>named pk (short for primary key).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882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4F400-A978-4E0F-AB33-35995793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D05A8-A7C2-4B06-B8DB-B8D9F079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https://developer.mozilla.org/zh-TW/docs/Learn/Server-side/Django/Generic_views#url_mapping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BB4EB8-2E49-4D4D-8E0F-D1541F67E337}"/>
              </a:ext>
            </a:extLst>
          </p:cNvPr>
          <p:cNvSpPr txBox="1"/>
          <p:nvPr/>
        </p:nvSpPr>
        <p:spPr>
          <a:xfrm>
            <a:off x="838200" y="3400425"/>
            <a:ext cx="10340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Advanced path matching/regular expression primer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EC1E3E1-423C-40C6-BD3D-79300EFE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1293"/>
            <a:ext cx="822122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14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120499B-630E-4246-A317-02488CA6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73" y="0"/>
            <a:ext cx="6809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05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AB6F7CA-6A48-4525-9C9A-C2AEC784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389" y="0"/>
            <a:ext cx="6041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715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37BA2-41A6-4578-AE4F-E6A7F55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Passing additional options in your URL maps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52492-7B16-4210-B6BA-8461CD05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options are declared as a dictionary that you pass as the third un-named argument to the path() function. This approach can be useful if you want to use the same view for multiple resources, and pass data to configure its </a:t>
            </a:r>
            <a:r>
              <a:rPr lang="en-US" altLang="zh-TW" dirty="0" err="1"/>
              <a:t>behaviour</a:t>
            </a:r>
            <a:r>
              <a:rPr lang="en-US" altLang="zh-TW" dirty="0"/>
              <a:t> in each case (below we supply a different template in each case).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A61BE0-DFEC-453D-BCE4-9C515996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10" y="3998912"/>
            <a:ext cx="10704290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87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DD31D-57B4-4E54-BC69-85B2BE73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 (class-based)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301DC8-842D-445B-8C67-96E5ACC56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" y="1404684"/>
            <a:ext cx="9492390" cy="212432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0B6176B-73C6-47AB-B40D-423CF400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26" y="3272976"/>
            <a:ext cx="7964011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02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6D332-0744-4023-8166-60E71F13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3688"/>
            <a:ext cx="2747963" cy="239236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Creating the </a:t>
            </a:r>
            <a:br>
              <a:rPr lang="en-US" altLang="zh-TW" dirty="0"/>
            </a:br>
            <a:r>
              <a:rPr lang="en-US" altLang="zh-TW" dirty="0"/>
              <a:t>Detail View </a:t>
            </a:r>
            <a:br>
              <a:rPr lang="en-US" altLang="zh-TW" dirty="0"/>
            </a:br>
            <a:r>
              <a:rPr lang="en-US" altLang="zh-TW" dirty="0"/>
              <a:t>template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3E222C-4933-4003-9190-00801C762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54325"/>
            <a:ext cx="2200275" cy="4351338"/>
          </a:xfrm>
        </p:spPr>
        <p:txBody>
          <a:bodyPr/>
          <a:lstStyle/>
          <a:p>
            <a:r>
              <a:rPr lang="en-US" altLang="zh-TW" dirty="0"/>
              <a:t>Create the HTML file /</a:t>
            </a:r>
            <a:r>
              <a:rPr lang="en-US" altLang="zh-TW" dirty="0" err="1"/>
              <a:t>locallibrary</a:t>
            </a:r>
            <a:r>
              <a:rPr lang="en-US" altLang="zh-TW" dirty="0"/>
              <a:t>/catalog/templates/catalog/book_detail.html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51B439-B96A-4BF9-B327-293F7A827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782" y="0"/>
            <a:ext cx="7273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7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15B68-ECC2-471B-8CC8-0D128A0B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6EE39-E850-4E0D-88C6-1916AB4A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4"/>
            <a:ext cx="10515600" cy="4351338"/>
          </a:xfrm>
        </p:spPr>
        <p:txBody>
          <a:bodyPr/>
          <a:lstStyle/>
          <a:p>
            <a:r>
              <a:rPr lang="en-US" altLang="zh-TW" dirty="0" err="1"/>
              <a:t>django</a:t>
            </a:r>
            <a:r>
              <a:rPr lang="en-US" altLang="zh-TW" dirty="0"/>
              <a:t>-admin </a:t>
            </a:r>
            <a:r>
              <a:rPr lang="en-US" altLang="zh-TW" dirty="0" err="1"/>
              <a:t>startproject</a:t>
            </a:r>
            <a:r>
              <a:rPr lang="en-US" altLang="zh-TW" dirty="0"/>
              <a:t> </a:t>
            </a:r>
            <a:r>
              <a:rPr lang="en-US" altLang="zh-TW" dirty="0" err="1"/>
              <a:t>toolcase</a:t>
            </a:r>
            <a:r>
              <a:rPr lang="en-US" altLang="zh-TW" dirty="0"/>
              <a:t> (</a:t>
            </a:r>
            <a:r>
              <a:rPr lang="zh-TW" altLang="en-US" dirty="0"/>
              <a:t>名叫</a:t>
            </a:r>
            <a:r>
              <a:rPr lang="en-US" altLang="zh-TW" dirty="0" err="1"/>
              <a:t>toolcase</a:t>
            </a:r>
            <a:r>
              <a:rPr lang="zh-TW" altLang="en-US" dirty="0"/>
              <a:t>的專案</a:t>
            </a:r>
            <a:r>
              <a:rPr lang="en-US" altLang="zh-TW" dirty="0"/>
              <a:t>)</a:t>
            </a:r>
            <a:r>
              <a:rPr lang="zh-TW" altLang="en-US" dirty="0"/>
              <a:t> 結構如下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DB243F-2329-44EA-83CE-8544CAAD0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1" y="2338905"/>
            <a:ext cx="5012586" cy="4087755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FBF9B93-0C12-437F-9140-055CF25127BC}"/>
              </a:ext>
            </a:extLst>
          </p:cNvPr>
          <p:cNvCxnSpPr>
            <a:cxnSpLocks/>
          </p:cNvCxnSpPr>
          <p:nvPr/>
        </p:nvCxnSpPr>
        <p:spPr>
          <a:xfrm flipV="1">
            <a:off x="2957513" y="2351647"/>
            <a:ext cx="6043612" cy="26161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1FE2F0F-BA2E-4535-94B0-97909FD78895}"/>
              </a:ext>
            </a:extLst>
          </p:cNvPr>
          <p:cNvSpPr txBox="1"/>
          <p:nvPr/>
        </p:nvSpPr>
        <p:spPr>
          <a:xfrm>
            <a:off x="9146576" y="2090037"/>
            <a:ext cx="2803073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 dirty="0"/>
              <a:t># Website folder</a:t>
            </a:r>
            <a:endParaRPr lang="zh-TW" altLang="en-US" sz="28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902BFF9-3C2D-436A-B6FF-98C2A0DB50F8}"/>
              </a:ext>
            </a:extLst>
          </p:cNvPr>
          <p:cNvCxnSpPr>
            <a:cxnSpLocks/>
          </p:cNvCxnSpPr>
          <p:nvPr/>
        </p:nvCxnSpPr>
        <p:spPr>
          <a:xfrm>
            <a:off x="2957513" y="3143752"/>
            <a:ext cx="46832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B72A284-385B-4027-8148-67AC24C7D1F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61794" y="6211579"/>
            <a:ext cx="4472256" cy="1120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171C215-395A-4ACA-8D12-D27518506DAD}"/>
              </a:ext>
            </a:extLst>
          </p:cNvPr>
          <p:cNvSpPr txBox="1"/>
          <p:nvPr/>
        </p:nvSpPr>
        <p:spPr>
          <a:xfrm>
            <a:off x="7640770" y="2737104"/>
            <a:ext cx="4457950" cy="8309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/>
              <a:t># Website/project folder (created using </a:t>
            </a:r>
            <a:r>
              <a:rPr lang="en-US" altLang="zh-TW" sz="2000" dirty="0" err="1"/>
              <a:t>django</a:t>
            </a:r>
            <a:r>
              <a:rPr lang="en-US" altLang="zh-TW" sz="2000" dirty="0"/>
              <a:t>-admin</a:t>
            </a:r>
            <a:r>
              <a:rPr lang="en-US" altLang="zh-TW" sz="2800" dirty="0"/>
              <a:t>)</a:t>
            </a:r>
            <a:r>
              <a:rPr lang="zh-TW" altLang="en-US" sz="2400" b="0" i="0" dirty="0">
                <a:solidFill>
                  <a:srgbClr val="333333"/>
                </a:solidFill>
                <a:effectLst/>
              </a:rPr>
              <a:t>整個網站的進入點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F99AE2C-8539-4BE6-BC5D-41D29F1CE740}"/>
              </a:ext>
            </a:extLst>
          </p:cNvPr>
          <p:cNvSpPr txBox="1"/>
          <p:nvPr/>
        </p:nvSpPr>
        <p:spPr>
          <a:xfrm>
            <a:off x="7734050" y="5969655"/>
            <a:ext cx="4457950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000" dirty="0"/>
              <a:t>可以創建應用，和資料庫通訊，啟動開發用網絡服務器。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7249BB0-A6E5-4376-802C-E2708D38EC92}"/>
              </a:ext>
            </a:extLst>
          </p:cNvPr>
          <p:cNvCxnSpPr>
            <a:cxnSpLocks/>
          </p:cNvCxnSpPr>
          <p:nvPr/>
        </p:nvCxnSpPr>
        <p:spPr>
          <a:xfrm>
            <a:off x="3459295" y="3592416"/>
            <a:ext cx="148418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FC73243-90A1-4768-9DCC-0E46780F28C0}"/>
              </a:ext>
            </a:extLst>
          </p:cNvPr>
          <p:cNvCxnSpPr>
            <a:cxnSpLocks/>
          </p:cNvCxnSpPr>
          <p:nvPr/>
        </p:nvCxnSpPr>
        <p:spPr>
          <a:xfrm>
            <a:off x="3516445" y="5744829"/>
            <a:ext cx="142703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F4F81040-B4C7-4C3C-ABBD-56457BEF0618}"/>
              </a:ext>
            </a:extLst>
          </p:cNvPr>
          <p:cNvCxnSpPr>
            <a:cxnSpLocks/>
          </p:cNvCxnSpPr>
          <p:nvPr/>
        </p:nvCxnSpPr>
        <p:spPr>
          <a:xfrm>
            <a:off x="3506920" y="5159041"/>
            <a:ext cx="1436555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7204854-A23D-4398-ABA9-E645FE8BD224}"/>
              </a:ext>
            </a:extLst>
          </p:cNvPr>
          <p:cNvCxnSpPr>
            <a:cxnSpLocks/>
          </p:cNvCxnSpPr>
          <p:nvPr/>
        </p:nvCxnSpPr>
        <p:spPr>
          <a:xfrm>
            <a:off x="3516445" y="4630404"/>
            <a:ext cx="1427030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B4DD0CF-CECA-4A00-825C-B73707A8131F}"/>
              </a:ext>
            </a:extLst>
          </p:cNvPr>
          <p:cNvCxnSpPr>
            <a:cxnSpLocks/>
          </p:cNvCxnSpPr>
          <p:nvPr/>
        </p:nvCxnSpPr>
        <p:spPr>
          <a:xfrm>
            <a:off x="3506920" y="4173204"/>
            <a:ext cx="1436555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FAF709F-3C76-4614-B13F-1E4E33629290}"/>
              </a:ext>
            </a:extLst>
          </p:cNvPr>
          <p:cNvSpPr txBox="1"/>
          <p:nvPr/>
        </p:nvSpPr>
        <p:spPr>
          <a:xfrm>
            <a:off x="5494940" y="5590565"/>
            <a:ext cx="3651636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0" i="0" dirty="0">
                <a:solidFill>
                  <a:srgbClr val="333333"/>
                </a:solidFill>
                <a:effectLst/>
              </a:rPr>
              <a:t>幫助</a:t>
            </a:r>
            <a:r>
              <a:rPr lang="en-US" altLang="zh-TW" sz="1600" b="0" i="0" dirty="0">
                <a:solidFill>
                  <a:srgbClr val="333333"/>
                </a:solidFill>
                <a:effectLst/>
              </a:rPr>
              <a:t>Django</a:t>
            </a:r>
            <a:r>
              <a:rPr lang="zh-TW" altLang="en-US" sz="1600" b="0" i="0" dirty="0">
                <a:solidFill>
                  <a:srgbClr val="333333"/>
                </a:solidFill>
                <a:effectLst/>
              </a:rPr>
              <a:t>應用和網絡服務器間的通訊。</a:t>
            </a:r>
            <a:endParaRPr lang="zh-TW" altLang="en-US" sz="16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D246187-8C8A-4976-A253-A6860E3778E6}"/>
              </a:ext>
            </a:extLst>
          </p:cNvPr>
          <p:cNvSpPr txBox="1"/>
          <p:nvPr/>
        </p:nvSpPr>
        <p:spPr>
          <a:xfrm>
            <a:off x="5494940" y="5121371"/>
            <a:ext cx="2820385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0" i="0" dirty="0">
                <a:solidFill>
                  <a:srgbClr val="333333"/>
                </a:solidFill>
                <a:effectLst/>
              </a:rPr>
              <a:t>定義了網站</a:t>
            </a:r>
            <a:r>
              <a:rPr lang="en-US" altLang="zh-TW" sz="1600" b="0" i="0" dirty="0" err="1">
                <a:solidFill>
                  <a:srgbClr val="333333"/>
                </a:solidFill>
                <a:effectLst/>
              </a:rPr>
              <a:t>url</a:t>
            </a:r>
            <a:r>
              <a:rPr lang="zh-TW" altLang="en-US" sz="1600" b="0" i="0" dirty="0">
                <a:solidFill>
                  <a:srgbClr val="333333"/>
                </a:solidFill>
                <a:effectLst/>
              </a:rPr>
              <a:t>到</a:t>
            </a:r>
            <a:r>
              <a:rPr lang="en-US" altLang="zh-TW" sz="1600" b="0" i="0" dirty="0">
                <a:solidFill>
                  <a:srgbClr val="333333"/>
                </a:solidFill>
                <a:effectLst/>
              </a:rPr>
              <a:t>view</a:t>
            </a:r>
            <a:r>
              <a:rPr lang="zh-TW" altLang="en-US" sz="1600" b="0" i="0" dirty="0">
                <a:solidFill>
                  <a:srgbClr val="333333"/>
                </a:solidFill>
                <a:effectLst/>
              </a:rPr>
              <a:t>的</a:t>
            </a:r>
            <a:r>
              <a:rPr lang="zh-TW" altLang="en-US" sz="1600" dirty="0">
                <a:solidFill>
                  <a:srgbClr val="333333"/>
                </a:solidFill>
              </a:rPr>
              <a:t>映射</a:t>
            </a:r>
            <a:r>
              <a:rPr lang="zh-TW" altLang="en-US" sz="1600" b="1" i="0" dirty="0">
                <a:solidFill>
                  <a:srgbClr val="333333"/>
                </a:solidFill>
                <a:effectLst/>
              </a:rPr>
              <a:t>。</a:t>
            </a:r>
            <a:endParaRPr lang="zh-TW" altLang="en-US" sz="16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DE206C3-F0FA-4949-BAAD-1B1F16D791E3}"/>
              </a:ext>
            </a:extLst>
          </p:cNvPr>
          <p:cNvSpPr txBox="1"/>
          <p:nvPr/>
        </p:nvSpPr>
        <p:spPr>
          <a:xfrm>
            <a:off x="5494940" y="4551325"/>
            <a:ext cx="214583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333333"/>
                </a:solidFill>
              </a:rPr>
              <a:t>包含所有的網站設置。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F43510E-2E5C-49F1-BE8B-AFF72A9910C0}"/>
              </a:ext>
            </a:extLst>
          </p:cNvPr>
          <p:cNvSpPr txBox="1"/>
          <p:nvPr/>
        </p:nvSpPr>
        <p:spPr>
          <a:xfrm>
            <a:off x="5494940" y="4049784"/>
            <a:ext cx="630752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0C3C26"/>
                </a:solidFill>
                <a:effectLst/>
              </a:rPr>
              <a:t>是为了支持异步网络服务器和应用</a:t>
            </a:r>
            <a:r>
              <a:rPr lang="zh-CN" altLang="en-US" sz="1600" dirty="0">
                <a:solidFill>
                  <a:srgbClr val="333333"/>
                </a:solidFill>
              </a:rPr>
              <a:t>而</a:t>
            </a:r>
            <a:r>
              <a:rPr lang="zh-CN" altLang="en-US" sz="1600" b="0" i="0" dirty="0">
                <a:solidFill>
                  <a:srgbClr val="0C3C26"/>
                </a:solidFill>
                <a:effectLst/>
              </a:rPr>
              <a:t>新出现的 </a:t>
            </a:r>
            <a:r>
              <a:rPr lang="en-US" altLang="zh-CN" sz="1600" b="0" i="0" dirty="0">
                <a:solidFill>
                  <a:srgbClr val="0C3C26"/>
                </a:solidFill>
                <a:effectLst/>
              </a:rPr>
              <a:t>Python </a:t>
            </a:r>
            <a:r>
              <a:rPr lang="zh-CN" altLang="en-US" sz="1600" b="0" i="0" dirty="0">
                <a:solidFill>
                  <a:srgbClr val="0C3C26"/>
                </a:solidFill>
                <a:effectLst/>
              </a:rPr>
              <a:t>标准。</a:t>
            </a:r>
            <a:endParaRPr lang="zh-TW" altLang="en-US" sz="16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F383078-8AAE-4C74-A522-500E12D6AFD3}"/>
              </a:ext>
            </a:extLst>
          </p:cNvPr>
          <p:cNvSpPr txBox="1"/>
          <p:nvPr/>
        </p:nvSpPr>
        <p:spPr>
          <a:xfrm>
            <a:off x="5494940" y="3548243"/>
            <a:ext cx="5163535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b="0" i="0" dirty="0">
                <a:solidFill>
                  <a:srgbClr val="333333"/>
                </a:solidFill>
                <a:effectLst/>
              </a:rPr>
              <a:t>是一個空文件，指示 </a:t>
            </a:r>
            <a:r>
              <a:rPr lang="en-US" altLang="zh-TW" sz="1600" b="0" i="0" dirty="0">
                <a:solidFill>
                  <a:srgbClr val="333333"/>
                </a:solidFill>
                <a:effectLst/>
              </a:rPr>
              <a:t>Python </a:t>
            </a:r>
            <a:r>
              <a:rPr lang="zh-TW" altLang="en-US" sz="1600" b="0" i="0" dirty="0">
                <a:solidFill>
                  <a:srgbClr val="333333"/>
                </a:solidFill>
                <a:effectLst/>
              </a:rPr>
              <a:t>將此目錄視為 </a:t>
            </a:r>
            <a:r>
              <a:rPr lang="en-US" altLang="zh-TW" sz="1600" b="0" i="0" dirty="0">
                <a:solidFill>
                  <a:srgbClr val="333333"/>
                </a:solidFill>
                <a:effectLst/>
              </a:rPr>
              <a:t>Python </a:t>
            </a:r>
            <a:r>
              <a:rPr lang="zh-TW" altLang="en-US" sz="1600" b="0" i="0" dirty="0">
                <a:solidFill>
                  <a:srgbClr val="333333"/>
                </a:solidFill>
                <a:effectLst/>
              </a:rPr>
              <a:t>套件。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78707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FF6F29AE-D66E-46B7-9CD1-FF5DDDBB7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204" y="477043"/>
            <a:ext cx="9745961" cy="5903913"/>
          </a:xfrm>
        </p:spPr>
      </p:pic>
    </p:spTree>
    <p:extLst>
      <p:ext uri="{BB962C8B-B14F-4D97-AF65-F5344CB8AC3E}">
        <p14:creationId xmlns:p14="http://schemas.microsoft.com/office/powerpoint/2010/main" val="1736784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D83AA-CB9A-466C-A687-375B0A19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are sessions?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517D2-B9C9-4D56-92EE-C839AB42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會話是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Django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（以及大多數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Internet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）使用的機制，用於跟踪站點與特定瀏覽器之間的“狀態”。會話允許您在每個瀏覽器中存儲任意數據，並且只要瀏覽器連接，該數據就可用於站點。然後，與會話相關聯的單個數據項被一個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``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鍵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''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引用，該鍵既用於存儲又用於檢索數據。</a:t>
            </a:r>
            <a:endParaRPr lang="en-US" altLang="zh-TW" b="0" i="0" dirty="0">
              <a:solidFill>
                <a:srgbClr val="15141A"/>
              </a:solidFill>
              <a:effectLst/>
              <a:latin typeface="Inter"/>
            </a:endParaRPr>
          </a:p>
          <a:p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Django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使用包含特殊會話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ID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的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cookie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來標識每個瀏覽器及其與站點的關聯會話。默認情況下，實際會話數據默認存儲在站點數據庫中（這比將數據存儲在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cookie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中更安全，因為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cookie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在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cookie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中更容易受到惡意用戶的攻擊）。您可以將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Django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配置為將會話數據存儲在其他位置（緩存，文件或是“安全” </a:t>
            </a:r>
            <a:r>
              <a:rPr lang="en-US" altLang="zh-TW" b="0" i="0" dirty="0">
                <a:solidFill>
                  <a:srgbClr val="15141A"/>
                </a:solidFill>
                <a:effectLst/>
                <a:latin typeface="Inter"/>
              </a:rPr>
              <a:t>Cookie</a:t>
            </a:r>
            <a:r>
              <a:rPr lang="zh-TW" altLang="en-US" b="0" i="0" dirty="0">
                <a:solidFill>
                  <a:srgbClr val="15141A"/>
                </a:solidFill>
                <a:effectLst/>
                <a:latin typeface="Inter"/>
              </a:rPr>
              <a:t>），但是默認位置是一個很好且相對安全的選擇。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25599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4CB05-A88A-40DD-B13C-7AFD70A1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Enabling sessions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E2617B-8960-4066-A55E-EE5C370D0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8704" y="2043633"/>
            <a:ext cx="8354591" cy="3915321"/>
          </a:xfrm>
        </p:spPr>
      </p:pic>
    </p:spTree>
    <p:extLst>
      <p:ext uri="{BB962C8B-B14F-4D97-AF65-F5344CB8AC3E}">
        <p14:creationId xmlns:p14="http://schemas.microsoft.com/office/powerpoint/2010/main" val="5093584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72058-3130-4A1A-8F6C-5FD40F53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sessions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E6079AC-FC99-45DB-9529-52CB6B0AE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841" y="1636630"/>
            <a:ext cx="9971856" cy="4350702"/>
          </a:xfrm>
        </p:spPr>
      </p:pic>
    </p:spTree>
    <p:extLst>
      <p:ext uri="{BB962C8B-B14F-4D97-AF65-F5344CB8AC3E}">
        <p14:creationId xmlns:p14="http://schemas.microsoft.com/office/powerpoint/2010/main" val="30692541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39617-DC69-4C7B-8124-7B456EBC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Saving session data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436815C-09C3-472B-B2B6-DAB585F22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6285" y="1333271"/>
            <a:ext cx="7139429" cy="5348266"/>
          </a:xfrm>
        </p:spPr>
      </p:pic>
    </p:spTree>
    <p:extLst>
      <p:ext uri="{BB962C8B-B14F-4D97-AF65-F5344CB8AC3E}">
        <p14:creationId xmlns:p14="http://schemas.microsoft.com/office/powerpoint/2010/main" val="17602502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F020A-AA7A-43B6-9E8C-00BBE43F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8" y="-329579"/>
            <a:ext cx="10515600" cy="1325563"/>
          </a:xfrm>
        </p:spPr>
        <p:txBody>
          <a:bodyPr/>
          <a:lstStyle/>
          <a:p>
            <a:r>
              <a:rPr lang="en-US" altLang="zh-TW" dirty="0"/>
              <a:t>Simple example — getting visit counts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F9275-63BE-4B8F-A79F-8614CCF0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42" y="863099"/>
            <a:ext cx="11016916" cy="4351338"/>
          </a:xfrm>
        </p:spPr>
        <p:txBody>
          <a:bodyPr/>
          <a:lstStyle/>
          <a:p>
            <a:r>
              <a:rPr lang="zh-TW" altLang="en-US" dirty="0"/>
              <a:t>打開</a:t>
            </a:r>
            <a:r>
              <a:rPr lang="en-US" altLang="zh-TW" dirty="0"/>
              <a:t>/ /locallibrary/catalog/views.py</a:t>
            </a:r>
            <a:r>
              <a:rPr lang="zh-TW" altLang="en-US" dirty="0"/>
              <a:t>，然後進行以下粗體顯示的更改。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FB7D31-648B-4C94-A8B2-BC9A54852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42" y="1278295"/>
            <a:ext cx="7796463" cy="545941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80E99C2-301D-41AC-9200-69237217EF48}"/>
              </a:ext>
            </a:extLst>
          </p:cNvPr>
          <p:cNvSpPr txBox="1"/>
          <p:nvPr/>
        </p:nvSpPr>
        <p:spPr>
          <a:xfrm>
            <a:off x="8927431" y="2115177"/>
            <a:ext cx="26770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我們首先獲取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'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num_visits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'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會話密鑰的值，如果之前未設置，則將其設置為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 每次接收到請求時，我們都將增加該值並將其存儲回會話中（對於下一次用戶訪問該頁面）。 然後將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num_visits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變量傳遞到我們的上下文變量中的模板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146719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7BCBF-C922-4781-92D7-D148908F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37" y="333709"/>
            <a:ext cx="10515600" cy="4351338"/>
          </a:xfrm>
        </p:spPr>
        <p:txBody>
          <a:bodyPr/>
          <a:lstStyle/>
          <a:p>
            <a:r>
              <a:rPr lang="zh-TW" altLang="en-US" dirty="0"/>
              <a:t>將以下區塊底部看到的行添加到</a:t>
            </a:r>
            <a:r>
              <a:rPr lang="en-US" altLang="zh-TW" dirty="0"/>
              <a:t>``</a:t>
            </a:r>
            <a:r>
              <a:rPr lang="zh-TW" altLang="en-US" dirty="0"/>
              <a:t>動態內容</a:t>
            </a:r>
            <a:r>
              <a:rPr lang="en-US" altLang="zh-TW" dirty="0"/>
              <a:t>''</a:t>
            </a:r>
            <a:r>
              <a:rPr lang="zh-TW" altLang="en-US" dirty="0"/>
              <a:t>部分底部的主</a:t>
            </a:r>
            <a:r>
              <a:rPr lang="en-US" altLang="zh-TW" dirty="0"/>
              <a:t>HTML</a:t>
            </a:r>
            <a:r>
              <a:rPr lang="zh-TW" altLang="en-US" dirty="0"/>
              <a:t>模板</a:t>
            </a:r>
            <a:r>
              <a:rPr lang="en-US" altLang="zh-TW" dirty="0"/>
              <a:t>(/</a:t>
            </a:r>
            <a:r>
              <a:rPr lang="en-US" altLang="zh-TW" dirty="0" err="1"/>
              <a:t>locallibrary</a:t>
            </a:r>
            <a:r>
              <a:rPr lang="en-US" altLang="zh-TW" dirty="0"/>
              <a:t>/catalog/templates/index.html)</a:t>
            </a:r>
            <a:r>
              <a:rPr lang="zh-TW" altLang="en-US" dirty="0"/>
              <a:t>中以顯示上下文變量：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0D8A82-2EDD-4724-A842-458ED2297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26" y="1651350"/>
            <a:ext cx="101942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13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83187-1842-4CE0-86BC-EE4A3354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dirty="0"/>
              <a:t> User authentication and permissions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0FD665-6325-4863-8686-C8A8644D9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3148" y="1072720"/>
            <a:ext cx="8558945" cy="5640901"/>
          </a:xfrm>
        </p:spPr>
      </p:pic>
    </p:spTree>
    <p:extLst>
      <p:ext uri="{BB962C8B-B14F-4D97-AF65-F5344CB8AC3E}">
        <p14:creationId xmlns:p14="http://schemas.microsoft.com/office/powerpoint/2010/main" val="2877144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CACD7-499A-435D-ACB4-1D8A78FD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users and groups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F20916F-759C-46A9-A4B6-C10E9027E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7744" y="1949031"/>
            <a:ext cx="6850660" cy="4351338"/>
          </a:xfrm>
        </p:spPr>
      </p:pic>
    </p:spTree>
    <p:extLst>
      <p:ext uri="{BB962C8B-B14F-4D97-AF65-F5344CB8AC3E}">
        <p14:creationId xmlns:p14="http://schemas.microsoft.com/office/powerpoint/2010/main" val="17642389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BD010-DF6A-4F51-99DF-3CAACF5F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Authentication and </a:t>
            </a:r>
            <a:r>
              <a:rPr lang="en-US" altLang="zh-TW" dirty="0" err="1"/>
              <a:t>Authorisation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9A91662-3575-4B35-B577-CDC64183A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10" y="1424572"/>
            <a:ext cx="11802979" cy="4351338"/>
          </a:xfrm>
        </p:spPr>
        <p:txBody>
          <a:bodyPr/>
          <a:lstStyle/>
          <a:p>
            <a:r>
              <a:rPr lang="zh-TW" altLang="en-US" dirty="0"/>
              <a:t>啟動開發服務器，然後在本地</a:t>
            </a:r>
            <a:r>
              <a:rPr lang="en-US" altLang="zh-TW" dirty="0"/>
              <a:t>Web</a:t>
            </a:r>
            <a:r>
              <a:rPr lang="zh-TW" altLang="en-US" dirty="0"/>
              <a:t>瀏覽器（</a:t>
            </a:r>
            <a:r>
              <a:rPr lang="en-US" altLang="zh-TW" dirty="0"/>
              <a:t>http://127.0.0.1:8000/admin/</a:t>
            </a:r>
            <a:r>
              <a:rPr lang="zh-TW" altLang="en-US" dirty="0"/>
              <a:t>）中導航到管理站點。 使用您的超級用戶帳戶的憑據登錄到該站點。 管理站點的頂層顯示所有模型，按“ </a:t>
            </a:r>
            <a:r>
              <a:rPr lang="en-US" altLang="zh-TW" dirty="0" err="1"/>
              <a:t>django</a:t>
            </a:r>
            <a:r>
              <a:rPr lang="zh-TW" altLang="en-US" dirty="0"/>
              <a:t>應用程序”排序。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30EF23B-4F73-4137-8B2C-C1A887891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5" y="2750135"/>
            <a:ext cx="7122258" cy="40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0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20A804A-7E6F-40C5-9F15-42ECCFB0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88" y="795427"/>
            <a:ext cx="16432754" cy="533391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7DE616B-F3A9-466B-9110-CE825ABBEDA0}"/>
              </a:ext>
            </a:extLst>
          </p:cNvPr>
          <p:cNvSpPr/>
          <p:nvPr/>
        </p:nvSpPr>
        <p:spPr>
          <a:xfrm>
            <a:off x="614362" y="3686175"/>
            <a:ext cx="7599196" cy="5232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FBC36E9-B230-4357-94D0-7A8E879F297E}"/>
              </a:ext>
            </a:extLst>
          </p:cNvPr>
          <p:cNvSpPr/>
          <p:nvPr/>
        </p:nvSpPr>
        <p:spPr>
          <a:xfrm>
            <a:off x="614361" y="2171700"/>
            <a:ext cx="5267325" cy="5121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8AF83F-29C4-4F4D-9A4B-50CBDE1A01F5}"/>
              </a:ext>
            </a:extLst>
          </p:cNvPr>
          <p:cNvSpPr txBox="1"/>
          <p:nvPr/>
        </p:nvSpPr>
        <p:spPr>
          <a:xfrm>
            <a:off x="2326105" y="2171700"/>
            <a:ext cx="355558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 dirty="0"/>
              <a:t># </a:t>
            </a:r>
            <a:r>
              <a:rPr lang="zh-TW" altLang="en-US" sz="2800" dirty="0"/>
              <a:t>圖書館範例</a:t>
            </a:r>
            <a:r>
              <a:rPr lang="en-US" altLang="zh-TW" sz="2800" dirty="0"/>
              <a:t>(</a:t>
            </a:r>
            <a:r>
              <a:rPr lang="zh-TW" altLang="en-US" sz="2800" dirty="0"/>
              <a:t>可參考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39048D-E2A7-4DF3-AB0E-782039114504}"/>
              </a:ext>
            </a:extLst>
          </p:cNvPr>
          <p:cNvSpPr txBox="1"/>
          <p:nvPr/>
        </p:nvSpPr>
        <p:spPr>
          <a:xfrm>
            <a:off x="2345157" y="3621757"/>
            <a:ext cx="586840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 dirty="0"/>
              <a:t># </a:t>
            </a:r>
            <a:r>
              <a:rPr lang="zh-TW" altLang="en-US" sz="2800" dirty="0"/>
              <a:t>我們要實作的地方</a:t>
            </a:r>
            <a:r>
              <a:rPr lang="en-US" altLang="zh-TW" sz="2800" dirty="0"/>
              <a:t>(</a:t>
            </a:r>
            <a:r>
              <a:rPr lang="zh-TW" altLang="en-US" sz="2800" dirty="0"/>
              <a:t>可參考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09900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E1A97-174F-43B0-B9B6-4076985A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your authentication views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FFD2BD-778B-4F94-9E7B-3A2873300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0" u="none" strike="noStrike" dirty="0">
                <a:solidFill>
                  <a:srgbClr val="15141A"/>
                </a:solidFill>
                <a:effectLst/>
                <a:latin typeface="Inter"/>
                <a:hlinkClick r:id="rId2" tooltip="Permalink to Project URLs"/>
              </a:rPr>
              <a:t>Project URLs</a:t>
            </a:r>
            <a:endParaRPr lang="en-US" altLang="zh-TW" b="1" i="0" dirty="0">
              <a:solidFill>
                <a:srgbClr val="15141A"/>
              </a:solidFill>
              <a:effectLst/>
              <a:latin typeface="Inter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F52565-EE21-4A98-957D-3FC6662A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67" y="2556958"/>
            <a:ext cx="8097380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900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F0ADF55-DED5-43C1-95E3-E1C4A710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56679"/>
            <a:ext cx="8011643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686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E3A56-F077-4E20-9D01-D187DD15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4" y="-3843"/>
            <a:ext cx="10515600" cy="1325563"/>
          </a:xfrm>
        </p:spPr>
        <p:txBody>
          <a:bodyPr/>
          <a:lstStyle/>
          <a:p>
            <a:r>
              <a:rPr lang="en-US" altLang="zh-TW" dirty="0"/>
              <a:t>Template directory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E96496-EC9A-443D-B37E-8F1C8EA7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72" y="1097131"/>
            <a:ext cx="8306959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1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3096F2F-D5C7-4C71-810E-008E7AD9C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54" y="1463203"/>
            <a:ext cx="11370092" cy="4355903"/>
          </a:xfrm>
        </p:spPr>
      </p:pic>
    </p:spTree>
    <p:extLst>
      <p:ext uri="{BB962C8B-B14F-4D97-AF65-F5344CB8AC3E}">
        <p14:creationId xmlns:p14="http://schemas.microsoft.com/office/powerpoint/2010/main" val="23283407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B7553-7B6F-40A9-A9A6-B3016307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25"/>
            <a:ext cx="10515600" cy="1325563"/>
          </a:xfrm>
        </p:spPr>
        <p:txBody>
          <a:bodyPr/>
          <a:lstStyle/>
          <a:p>
            <a:r>
              <a:rPr lang="en-US" altLang="zh-TW" dirty="0"/>
              <a:t>Login template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A91D75-FEA4-4DE7-8092-C46017FC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488"/>
            <a:ext cx="10515600" cy="1029870"/>
          </a:xfrm>
        </p:spPr>
        <p:txBody>
          <a:bodyPr/>
          <a:lstStyle/>
          <a:p>
            <a:r>
              <a:rPr lang="zh-TW" altLang="en-US" dirty="0"/>
              <a:t>創建一個名為</a:t>
            </a:r>
            <a:r>
              <a:rPr lang="en-US" altLang="zh-TW" dirty="0"/>
              <a:t>/</a:t>
            </a:r>
            <a:r>
              <a:rPr lang="en-US" altLang="zh-TW" dirty="0" err="1"/>
              <a:t>locallibrary</a:t>
            </a:r>
            <a:r>
              <a:rPr lang="en-US" altLang="zh-TW" dirty="0"/>
              <a:t>/templates/registration/login.html</a:t>
            </a:r>
            <a:r>
              <a:rPr lang="zh-TW" altLang="en-US" dirty="0"/>
              <a:t>的新</a:t>
            </a:r>
            <a:r>
              <a:rPr lang="en-US" altLang="zh-TW" dirty="0"/>
              <a:t>HTML</a:t>
            </a:r>
            <a:r>
              <a:rPr lang="zh-TW" altLang="en-US" dirty="0"/>
              <a:t>文件。 為其提供以下內容：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F96031-1B20-4297-ADEF-6EB34F19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2154087"/>
            <a:ext cx="5325218" cy="45631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62C7B90-9915-4341-BCC7-26C013FBD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42" y="2386263"/>
            <a:ext cx="5201376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680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849A62D-6B78-47E3-8ABB-0E24D4363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24" y="751875"/>
            <a:ext cx="9608552" cy="56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338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EFEE29-DC12-41CA-8957-9C8DE7C6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3" y="908751"/>
            <a:ext cx="11216356" cy="50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39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2808B-6E16-4083-9948-F1B64B9E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Logout template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605DB0-3837-4D85-BE2A-98CCCDB35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23" y="1071646"/>
            <a:ext cx="7892490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64E3C79-0507-4EBB-AFA0-4A7EE06AB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68975"/>
            <a:ext cx="5494232" cy="216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789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1FBD-2160-45DE-9C57-FB295264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2220"/>
            <a:ext cx="10515600" cy="1325563"/>
          </a:xfrm>
        </p:spPr>
        <p:txBody>
          <a:bodyPr/>
          <a:lstStyle/>
          <a:p>
            <a:r>
              <a:rPr lang="en-US" altLang="zh-TW" dirty="0"/>
              <a:t>Password reset templates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BBC2F-FA99-4AD3-B58E-665D5159C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349"/>
            <a:ext cx="10515600" cy="1575301"/>
          </a:xfrm>
        </p:spPr>
        <p:txBody>
          <a:bodyPr/>
          <a:lstStyle/>
          <a:p>
            <a:r>
              <a:rPr lang="zh-TW" altLang="en-US" dirty="0"/>
              <a:t>默認的密碼重置系統使用電子郵件向用戶發送重置鏈接。 您需要創建表格以獲取用戶的電子郵件地址，發送電子郵件，允許他們輸入新密碼並在整個過程完成時註明。</a:t>
            </a:r>
          </a:p>
        </p:txBody>
      </p:sp>
    </p:spTree>
    <p:extLst>
      <p:ext uri="{BB962C8B-B14F-4D97-AF65-F5344CB8AC3E}">
        <p14:creationId xmlns:p14="http://schemas.microsoft.com/office/powerpoint/2010/main" val="22580312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817C9-ADAF-4374-90C1-83C9EB1B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密碼重設表格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7A177E5-C9C7-40D1-AE6B-480D088A1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512" y="1825625"/>
            <a:ext cx="6726976" cy="4351338"/>
          </a:xfrm>
        </p:spPr>
      </p:pic>
    </p:spTree>
    <p:extLst>
      <p:ext uri="{BB962C8B-B14F-4D97-AF65-F5344CB8AC3E}">
        <p14:creationId xmlns:p14="http://schemas.microsoft.com/office/powerpoint/2010/main" val="285110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20A804A-7E6F-40C5-9F15-42ECCFB0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88" y="762045"/>
            <a:ext cx="16432754" cy="533391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7DE616B-F3A9-466B-9110-CE825ABBEDA0}"/>
              </a:ext>
            </a:extLst>
          </p:cNvPr>
          <p:cNvSpPr/>
          <p:nvPr/>
        </p:nvSpPr>
        <p:spPr>
          <a:xfrm>
            <a:off x="450888" y="2644170"/>
            <a:ext cx="7599196" cy="52322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39048D-E2A7-4DF3-AB0E-782039114504}"/>
              </a:ext>
            </a:extLst>
          </p:cNvPr>
          <p:cNvSpPr txBox="1"/>
          <p:nvPr/>
        </p:nvSpPr>
        <p:spPr>
          <a:xfrm>
            <a:off x="8393031" y="2556030"/>
            <a:ext cx="3590421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 dirty="0"/>
              <a:t># account login logout </a:t>
            </a:r>
            <a:r>
              <a:rPr lang="zh-TW" altLang="en-US" sz="2800" dirty="0"/>
              <a:t>尚未做到註冊部分</a:t>
            </a:r>
            <a:r>
              <a:rPr lang="en-US" altLang="zh-TW" sz="2800" dirty="0"/>
              <a:t>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14395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34959-5A39-4EDF-BDD5-F1B51DF9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密碼重置完成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E85ACD-81E3-437E-95FF-0E71B177F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789986" cy="4517607"/>
          </a:xfrm>
        </p:spPr>
      </p:pic>
    </p:spTree>
    <p:extLst>
      <p:ext uri="{BB962C8B-B14F-4D97-AF65-F5344CB8AC3E}">
        <p14:creationId xmlns:p14="http://schemas.microsoft.com/office/powerpoint/2010/main" val="1467246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E45549-9A7D-4A60-8E73-B2B2F4F4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密碼重置電子郵件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16AF4C-E61A-4A9C-B9F4-908064AB2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6087"/>
            <a:ext cx="11068635" cy="3714903"/>
          </a:xfrm>
        </p:spPr>
      </p:pic>
    </p:spTree>
    <p:extLst>
      <p:ext uri="{BB962C8B-B14F-4D97-AF65-F5344CB8AC3E}">
        <p14:creationId xmlns:p14="http://schemas.microsoft.com/office/powerpoint/2010/main" val="29974633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AAEDF-E54C-42C7-8546-A043CCDD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96130"/>
            <a:ext cx="10515600" cy="1325563"/>
          </a:xfrm>
        </p:spPr>
        <p:txBody>
          <a:bodyPr/>
          <a:lstStyle/>
          <a:p>
            <a:r>
              <a:rPr lang="zh-TW" altLang="en-US" dirty="0"/>
              <a:t>密碼重置確認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5EA196-2EBD-48ED-A6E1-3D4DB44EA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42" y="1253331"/>
            <a:ext cx="11353800" cy="4351338"/>
          </a:xfrm>
        </p:spPr>
        <p:txBody>
          <a:bodyPr/>
          <a:lstStyle/>
          <a:p>
            <a:r>
              <a:rPr lang="zh-TW" altLang="en-US" dirty="0"/>
              <a:t>單擊密碼重置電子郵件中的鏈接後，即可在此頁面輸入新密碼。 創建 </a:t>
            </a:r>
            <a:r>
              <a:rPr lang="en-US" altLang="zh-TW" dirty="0"/>
              <a:t>/</a:t>
            </a:r>
            <a:r>
              <a:rPr lang="en-US" altLang="zh-TW" dirty="0" err="1"/>
              <a:t>locallibrary</a:t>
            </a:r>
            <a:r>
              <a:rPr lang="en-US" altLang="zh-TW" dirty="0"/>
              <a:t>/templates/registration/password_reset_confirm.html</a:t>
            </a:r>
            <a:r>
              <a:rPr lang="zh-TW" altLang="en-US" dirty="0"/>
              <a:t>，並為其提供以下內容：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84A3D1-BC10-4A80-8DD2-FDABCBE5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41" y="2578894"/>
            <a:ext cx="5530811" cy="39342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20CAFA-30E2-4433-96CB-A1C1DA507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59" y="2578894"/>
            <a:ext cx="5538599" cy="393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049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CFE60-517F-49C2-8931-F06C2E01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密碼重置完成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80D116-0FD9-473A-9961-83871482D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794" y="1867151"/>
            <a:ext cx="10432006" cy="4421354"/>
          </a:xfrm>
        </p:spPr>
      </p:pic>
    </p:spTree>
    <p:extLst>
      <p:ext uri="{BB962C8B-B14F-4D97-AF65-F5344CB8AC3E}">
        <p14:creationId xmlns:p14="http://schemas.microsoft.com/office/powerpoint/2010/main" val="20951419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5AF3C-E34B-4132-ACBD-E814D41B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5B5B66"/>
                </a:solidFill>
                <a:effectLst/>
                <a:latin typeface="Inter"/>
              </a:rPr>
              <a:t>密碼重設系統要求您的網站支持電子郵件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0951E69-60B8-4608-A0F7-B3B72699D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0599"/>
            <a:ext cx="10515601" cy="2635911"/>
          </a:xfrm>
        </p:spPr>
      </p:pic>
    </p:spTree>
    <p:extLst>
      <p:ext uri="{BB962C8B-B14F-4D97-AF65-F5344CB8AC3E}">
        <p14:creationId xmlns:p14="http://schemas.microsoft.com/office/powerpoint/2010/main" val="13508872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FE6B1-8867-41DB-A925-2DB70F5A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針對經過身份驗證的用戶進行測試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70E5570-7C9C-4C44-994E-18D8101DB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30271" cy="4567503"/>
          </a:xfrm>
        </p:spPr>
      </p:pic>
    </p:spTree>
    <p:extLst>
      <p:ext uri="{BB962C8B-B14F-4D97-AF65-F5344CB8AC3E}">
        <p14:creationId xmlns:p14="http://schemas.microsoft.com/office/powerpoint/2010/main" val="32638229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406BA93-9B38-4611-B982-177DADDF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52" y="170995"/>
            <a:ext cx="7973538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23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7CFEC-7010-486D-89A6-E7B08B67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在視圖中測試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11A0D8B-CDEB-40B7-89DD-2B38711D8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179" y="1922801"/>
            <a:ext cx="8164064" cy="4124901"/>
          </a:xfrm>
        </p:spPr>
      </p:pic>
    </p:spTree>
    <p:extLst>
      <p:ext uri="{BB962C8B-B14F-4D97-AF65-F5344CB8AC3E}">
        <p14:creationId xmlns:p14="http://schemas.microsoft.com/office/powerpoint/2010/main" val="26601604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3DAE15-1725-463F-81EF-A08BE95A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34" y="0"/>
            <a:ext cx="7050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8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D23E1-38F2-46C4-A3C6-6823667A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97" y="0"/>
            <a:ext cx="10515600" cy="1325563"/>
          </a:xfrm>
        </p:spPr>
        <p:txBody>
          <a:bodyPr/>
          <a:lstStyle/>
          <a:p>
            <a:r>
              <a:rPr lang="zh-TW" altLang="en-US" dirty="0"/>
              <a:t>其他項目設置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9C6885-3563-43B1-AE97-D7DC47442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629" y="1247727"/>
            <a:ext cx="9240459" cy="931943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A277DB4-3308-4BBD-A938-58DA167AEEC1}"/>
              </a:ext>
            </a:extLst>
          </p:cNvPr>
          <p:cNvSpPr txBox="1"/>
          <p:nvPr/>
        </p:nvSpPr>
        <p:spPr>
          <a:xfrm>
            <a:off x="248653" y="2223863"/>
            <a:ext cx="108605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solidFill>
                  <a:srgbClr val="333333"/>
                </a:solidFill>
                <a:effectLst/>
              </a:rPr>
              <a:t>DEBUG. </a:t>
            </a:r>
            <a:r>
              <a:rPr lang="zh-TW" altLang="en-US" sz="2400" b="0" i="0" dirty="0">
                <a:solidFill>
                  <a:srgbClr val="333333"/>
                </a:solidFill>
                <a:effectLst/>
              </a:rPr>
              <a:t>這個會在</a:t>
            </a:r>
            <a:r>
              <a:rPr lang="en-US" altLang="zh-TW" sz="2400" b="0" i="0" dirty="0">
                <a:solidFill>
                  <a:srgbClr val="333333"/>
                </a:solidFill>
                <a:effectLst/>
              </a:rPr>
              <a:t>debug</a:t>
            </a:r>
            <a:r>
              <a:rPr lang="zh-TW" altLang="en-US" sz="2400" b="0" i="0" dirty="0">
                <a:solidFill>
                  <a:srgbClr val="333333"/>
                </a:solidFill>
                <a:effectLst/>
              </a:rPr>
              <a:t>日誌裡輸出錯誤信息，而不是輸入</a:t>
            </a:r>
            <a:r>
              <a:rPr lang="en-US" altLang="zh-TW" sz="2400" b="0" i="0" dirty="0">
                <a:solidFill>
                  <a:srgbClr val="333333"/>
                </a:solidFill>
                <a:effectLst/>
              </a:rPr>
              <a:t>H​​TTP</a:t>
            </a:r>
            <a:r>
              <a:rPr lang="zh-TW" altLang="en-US" sz="2400" b="0" i="0" dirty="0">
                <a:solidFill>
                  <a:srgbClr val="333333"/>
                </a:solidFill>
                <a:effectLst/>
              </a:rPr>
              <a:t>的返回碼。在生產環境中，它應設置為</a:t>
            </a:r>
            <a:r>
              <a:rPr lang="en-US" altLang="zh-TW" sz="2400" b="0" i="0" dirty="0">
                <a:solidFill>
                  <a:srgbClr val="333333"/>
                </a:solidFill>
                <a:effectLst/>
              </a:rPr>
              <a:t>false</a:t>
            </a:r>
            <a:r>
              <a:rPr lang="zh-TW" altLang="en-US" sz="2400" b="0" i="0" dirty="0">
                <a:solidFill>
                  <a:srgbClr val="333333"/>
                </a:solidFill>
                <a:effectLst/>
              </a:rPr>
              <a:t>，因為輸出的錯誤信息，會幫助想要攻擊網站的人</a:t>
            </a:r>
            <a:endParaRPr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0033844-1E70-4353-B7D7-644D3E91E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22" y="3143245"/>
            <a:ext cx="905001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0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4677</Words>
  <Application>Microsoft Office PowerPoint</Application>
  <PresentationFormat>寬螢幕</PresentationFormat>
  <Paragraphs>263</Paragraphs>
  <Slides>88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88</vt:i4>
      </vt:variant>
    </vt:vector>
  </HeadingPairs>
  <TitlesOfParts>
    <vt:vector size="98" baseType="lpstr">
      <vt:lpstr>Inter</vt:lpstr>
      <vt:lpstr>x-locale-heading-primary</vt:lpstr>
      <vt:lpstr>標楷體</vt:lpstr>
      <vt:lpstr>Agency FB</vt:lpstr>
      <vt:lpstr>Arial</vt:lpstr>
      <vt:lpstr>Calibri</vt:lpstr>
      <vt:lpstr>Calibri Light</vt:lpstr>
      <vt:lpstr>Open Sans</vt:lpstr>
      <vt:lpstr>Roboto</vt:lpstr>
      <vt:lpstr>Office 佈景主題</vt:lpstr>
      <vt:lpstr>Django 使用</vt:lpstr>
      <vt:lpstr>GitHub</vt:lpstr>
      <vt:lpstr>GitHub</vt:lpstr>
      <vt:lpstr>GitHub</vt:lpstr>
      <vt:lpstr>PowerPoint 簡報</vt:lpstr>
      <vt:lpstr>創建專案</vt:lpstr>
      <vt:lpstr>PowerPoint 簡報</vt:lpstr>
      <vt:lpstr>PowerPoint 簡報</vt:lpstr>
      <vt:lpstr>其他項目設置</vt:lpstr>
      <vt:lpstr>創建 catalog 應用(toolfamily的架構一樣)</vt:lpstr>
      <vt:lpstr>PowerPoint 簡報</vt:lpstr>
      <vt:lpstr>PowerPoint 簡報</vt:lpstr>
      <vt:lpstr>運行網站</vt:lpstr>
      <vt:lpstr>Using models (模型定義)</vt:lpstr>
      <vt:lpstr>Using models (模型定義) -常用字段參數</vt:lpstr>
      <vt:lpstr>Using models (模型定義) -常用字段參數</vt:lpstr>
      <vt:lpstr>Using models (模型定義)</vt:lpstr>
      <vt:lpstr>Using models (模型定義) -常用字段類型</vt:lpstr>
      <vt:lpstr>Using models (模型定義) -常用字段類型</vt:lpstr>
      <vt:lpstr>Using models (模型定義) -常用字段類型</vt:lpstr>
      <vt:lpstr>元數據(Metadata)</vt:lpstr>
      <vt:lpstr>方法(Methods)</vt:lpstr>
      <vt:lpstr>模型管理-創建和修改記錄</vt:lpstr>
      <vt:lpstr>模型管理-搜尋紀錄</vt:lpstr>
      <vt:lpstr>定義 model</vt:lpstr>
      <vt:lpstr>再次執行資料庫遷移(database migrations)</vt:lpstr>
      <vt:lpstr>註冊模型(Registering models )</vt:lpstr>
      <vt:lpstr>創建超級用戶(Creating a superuser)</vt:lpstr>
      <vt:lpstr>登入並開始使用網站</vt:lpstr>
      <vt:lpstr>後臺資料庫管理</vt:lpstr>
      <vt:lpstr>執行資料庫結果</vt:lpstr>
      <vt:lpstr>運行資料庫遷移</vt:lpstr>
      <vt:lpstr>URL mapping</vt:lpstr>
      <vt:lpstr>View (function-based)</vt:lpstr>
      <vt:lpstr>PowerPoint 簡報</vt:lpstr>
      <vt:lpstr>Template-基本模板(base_generic.html )</vt:lpstr>
      <vt:lpstr>PowerPoint 簡報</vt:lpstr>
      <vt:lpstr>範例</vt:lpstr>
      <vt:lpstr>範例</vt:lpstr>
      <vt:lpstr>The index template</vt:lpstr>
      <vt:lpstr>PowerPoint 簡報</vt:lpstr>
      <vt:lpstr>Referencing static files in templates</vt:lpstr>
      <vt:lpstr>PowerPoint 簡報</vt:lpstr>
      <vt:lpstr>URL mapping</vt:lpstr>
      <vt:lpstr>View (class-based)</vt:lpstr>
      <vt:lpstr>Overriding methods in class-based views</vt:lpstr>
      <vt:lpstr>PowerPoint 簡報</vt:lpstr>
      <vt:lpstr>Creating the List View template</vt:lpstr>
      <vt:lpstr>Conditional execution</vt:lpstr>
      <vt:lpstr>For loops</vt:lpstr>
      <vt:lpstr>Accessing variables</vt:lpstr>
      <vt:lpstr>Update the base template</vt:lpstr>
      <vt:lpstr>再來一次 URL mapping</vt:lpstr>
      <vt:lpstr>其他例子</vt:lpstr>
      <vt:lpstr>PowerPoint 簡報</vt:lpstr>
      <vt:lpstr>PowerPoint 簡報</vt:lpstr>
      <vt:lpstr>Passing additional options in your URL maps</vt:lpstr>
      <vt:lpstr>View (class-based)</vt:lpstr>
      <vt:lpstr>Creating the  Detail View  template</vt:lpstr>
      <vt:lpstr>PowerPoint 簡報</vt:lpstr>
      <vt:lpstr>What are sessions?</vt:lpstr>
      <vt:lpstr>Enabling sessions</vt:lpstr>
      <vt:lpstr>Using sessions</vt:lpstr>
      <vt:lpstr>Saving session data</vt:lpstr>
      <vt:lpstr>Simple example — getting visit counts</vt:lpstr>
      <vt:lpstr>PowerPoint 簡報</vt:lpstr>
      <vt:lpstr> User authentication and permissions</vt:lpstr>
      <vt:lpstr>Creating users and groups</vt:lpstr>
      <vt:lpstr>Authentication and Authorisation</vt:lpstr>
      <vt:lpstr>Setting up your authentication views</vt:lpstr>
      <vt:lpstr>PowerPoint 簡報</vt:lpstr>
      <vt:lpstr>Template directory</vt:lpstr>
      <vt:lpstr>PowerPoint 簡報</vt:lpstr>
      <vt:lpstr>Login template</vt:lpstr>
      <vt:lpstr>PowerPoint 簡報</vt:lpstr>
      <vt:lpstr>PowerPoint 簡報</vt:lpstr>
      <vt:lpstr>Logout template</vt:lpstr>
      <vt:lpstr>Password reset templates</vt:lpstr>
      <vt:lpstr>密碼重設表格</vt:lpstr>
      <vt:lpstr>密碼重置完成</vt:lpstr>
      <vt:lpstr>密碼重置電子郵件</vt:lpstr>
      <vt:lpstr>密碼重置確認</vt:lpstr>
      <vt:lpstr>密碼重置完成</vt:lpstr>
      <vt:lpstr>密碼重設系統要求您的網站支持電子郵件</vt:lpstr>
      <vt:lpstr>針對經過身份驗證的用戶進行測試</vt:lpstr>
      <vt:lpstr>PowerPoint 簡報</vt:lpstr>
      <vt:lpstr>在視圖中測試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使用</dc:title>
  <dc:creator>玥綺 紀</dc:creator>
  <cp:lastModifiedBy>玥綺 紀</cp:lastModifiedBy>
  <cp:revision>1</cp:revision>
  <dcterms:created xsi:type="dcterms:W3CDTF">2022-03-13T15:11:51Z</dcterms:created>
  <dcterms:modified xsi:type="dcterms:W3CDTF">2022-03-13T15:46:41Z</dcterms:modified>
</cp:coreProperties>
</file>