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1"/>
  </p:handoutMasterIdLst>
  <p:sldIdLst>
    <p:sldId id="409" r:id="rId3"/>
    <p:sldId id="410" r:id="rId4"/>
    <p:sldId id="411" r:id="rId5"/>
    <p:sldId id="412" r:id="rId7"/>
    <p:sldId id="413" r:id="rId8"/>
    <p:sldId id="425" r:id="rId9"/>
    <p:sldId id="424" r:id="rId10"/>
    <p:sldId id="415" r:id="rId11"/>
    <p:sldId id="426" r:id="rId12"/>
    <p:sldId id="414" r:id="rId13"/>
    <p:sldId id="416" r:id="rId14"/>
    <p:sldId id="418" r:id="rId15"/>
    <p:sldId id="417" r:id="rId16"/>
    <p:sldId id="419" r:id="rId17"/>
    <p:sldId id="420" r:id="rId18"/>
    <p:sldId id="421" r:id="rId19"/>
    <p:sldId id="42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The COVID-19 affects the price/sqft of big counties (New York and Los Angeles) obviously. 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The COVID-19 has a positive influence on the </a:t>
            </a:r>
            <a:r>
              <a:rPr lang="en-US" altLang="zh-CN"/>
              <a:t>property </a:t>
            </a:r>
            <a:r>
              <a:rPr lang="zh-CN" altLang="en-US"/>
              <a:t>price/sqft of Los Angeles. With the daily cases increasing to over 7500 from early November. The property market is Rebounding. The price/sqft of Los Angeles is over 517.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The COVID-19 has a positive influence on the </a:t>
            </a:r>
            <a:r>
              <a:rPr lang="en-US" altLang="zh-CN">
                <a:sym typeface="+mn-ea"/>
              </a:rPr>
              <a:t>property </a:t>
            </a:r>
            <a:r>
              <a:rPr lang="zh-CN" altLang="en-US"/>
              <a:t>price/sqft of New York. From January to June, the </a:t>
            </a:r>
            <a:r>
              <a:rPr lang="en-US" altLang="zh-CN">
                <a:sym typeface="+mn-ea"/>
              </a:rPr>
              <a:t>property  </a:t>
            </a:r>
            <a:r>
              <a:rPr lang="zh-CN" altLang="en-US"/>
              <a:t>price/sqft of New York is stability, because COVID-19 is under better control. The daily cases are around 300 cases. The </a:t>
            </a:r>
            <a:r>
              <a:rPr lang="en-US" altLang="zh-CN">
                <a:sym typeface="+mn-ea"/>
              </a:rPr>
              <a:t>property</a:t>
            </a:r>
            <a:r>
              <a:rPr lang="zh-CN" altLang="en-US"/>
              <a:t> price/sqft of New York has fallen to 676 because the daily cases have increased to over 500.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The COVID-19 does not affect the </a:t>
            </a:r>
            <a:r>
              <a:rPr lang="en-US" altLang="zh-CN">
                <a:sym typeface="+mn-ea"/>
              </a:rPr>
              <a:t>property  </a:t>
            </a:r>
            <a:r>
              <a:rPr lang="zh-CN" altLang="en-US"/>
              <a:t>price/sqft in Houston. The change of the </a:t>
            </a:r>
            <a:r>
              <a:rPr lang="en-US" altLang="zh-CN">
                <a:sym typeface="+mn-ea"/>
              </a:rPr>
              <a:t>property </a:t>
            </a:r>
            <a:r>
              <a:rPr lang="zh-CN" altLang="en-US"/>
              <a:t>price/sqft is between 177 and 178. Even though the picture seems to be trending up, the change is too small.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If I got data of all counties, this map can be a better visulazition.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The COVID-19 has a negative influence on the price/sqft of Condos and Multi-family, but it has a positive influence on the price/sqft of single-family from November.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The COVID-19 has a positive influence on the price/sqft of single-family from November. In March, the price/sqft of single-family has risen to 418, because of the outbreak of a pandemic. The daily COVID-19 cases have reached over 40000. But the price has fallen to 411 because COVID-19 is under better control from June to late October. From November, the price/sqft risen to 413.</a:t>
            </a:r>
          </a:p>
          <a:p/>
          <a:p>
            <a:r>
              <a:t>The COVID-19 has a negative influence on the price/sqft of the condo. From January to June, the price/sqft of the condo is between 588 to 589. But the price/sqft of the condo has fallen to 579 because the 3rd peak of daily COVID-19 cases has reached over 200,000.</a:t>
            </a:r>
          </a:p>
          <a:p/>
          <a:p>
            <a:r>
              <a:t>The COVID-19 has a negative influence on the price/sqft of multi-family. The price/sqft of multi-family kept fall to 395. Because the 3rd peak of daily COVID-19 cases has reached over 200,000 from November.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1.xml"/><Relationship Id="rId2" Type="http://schemas.openxmlformats.org/officeDocument/2006/relationships/image" Target="../media/image13.png"/><Relationship Id="rId1" Type="http://schemas.openxmlformats.org/officeDocument/2006/relationships/tags" Target="../tags/tag90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4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3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6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76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0" Type="http://schemas.openxmlformats.org/officeDocument/2006/relationships/notesSlide" Target="../notesSlides/notesSlide3.xml"/><Relationship Id="rId1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8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8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8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Data Acquisition &amp; Management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Yuehao Wang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z="4800"/>
              <a:t>What are my research steps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2865120"/>
          </a:xfrm>
        </p:spPr>
        <p:txBody>
          <a:bodyPr>
            <a:normAutofit lnSpcReduction="1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Get COVID-19 data from Kaggle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Get history prices of houses from Realtor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Using API to get data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Using PostgreSQL to store data</a:t>
            </a:r>
            <a:endParaRPr lang="en-US" altLang="zh-CN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 sz="2400"/>
              <a:t>Analyze Data</a:t>
            </a:r>
            <a:endParaRPr lang="en-US" altLang="zh-CN" sz="24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Using Pandas, matplotlib, seaborn to analyze data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1071245"/>
          </a:xfrm>
        </p:spPr>
        <p:txBody>
          <a:bodyPr>
            <a:normAutofit fontScale="90000"/>
          </a:bodyPr>
          <a:p>
            <a:r>
              <a:rPr lang="en-US" altLang="zh-CN" sz="4800"/>
              <a:t>How to use API to get and store my target data?</a:t>
            </a:r>
            <a:endParaRPr lang="en-US" altLang="zh-CN" sz="4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635" y="1918335"/>
            <a:ext cx="7371080" cy="48952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The big challenge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64285" y="1636395"/>
            <a:ext cx="9799320" cy="530860"/>
          </a:xfrm>
        </p:spPr>
        <p:txBody>
          <a:bodyPr>
            <a:normAutofit fontScale="7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How to process these data?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85" y="1983105"/>
            <a:ext cx="8915400" cy="17030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285" y="3747770"/>
            <a:ext cx="3695700" cy="30200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81905" y="3787775"/>
            <a:ext cx="6152515" cy="3446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I got </a:t>
            </a:r>
            <a:endParaRPr lang="en-US" altLang="zh-CN"/>
          </a:p>
          <a:p>
            <a:r>
              <a:rPr lang="en-US" altLang="zh-CN"/>
              <a:t>1888 items of history price.</a:t>
            </a:r>
            <a:endParaRPr lang="en-US" altLang="zh-CN"/>
          </a:p>
          <a:p>
            <a:r>
              <a:rPr lang="en-US" altLang="zh-CN"/>
              <a:t>1472 items that are greater than 0 spft.</a:t>
            </a:r>
            <a:endParaRPr lang="en-US" altLang="zh-CN"/>
          </a:p>
          <a:p>
            <a:r>
              <a:rPr lang="en-US" altLang="zh-CN"/>
              <a:t>735 items of event date are greater than 2019-01-01</a:t>
            </a:r>
            <a:endParaRPr lang="en-US" altLang="zh-CN"/>
          </a:p>
          <a:p>
            <a:r>
              <a:rPr lang="en-US" altLang="zh-CN"/>
              <a:t>662 </a:t>
            </a:r>
            <a:r>
              <a:rPr lang="en-US" altLang="zh-CN">
                <a:sym typeface="+mn-ea"/>
              </a:rPr>
              <a:t>items of event date are greater than 2020-01-01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 sz="2800">
                <a:solidFill>
                  <a:srgbClr val="FF0000"/>
                </a:solidFill>
                <a:sym typeface="+mn-ea"/>
              </a:rPr>
              <a:t>I think that it hard to make accurate predictions with these data. </a:t>
            </a:r>
            <a:endParaRPr lang="en-US" altLang="zh-CN" sz="2800">
              <a:solidFill>
                <a:srgbClr val="FF0000"/>
              </a:solidFill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1377315"/>
          </a:xfrm>
        </p:spPr>
        <p:txBody>
          <a:bodyPr/>
          <a:p>
            <a:r>
              <a:rPr lang="en-US" altLang="zh-CN" sz="4800"/>
              <a:t>The big challenge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2570480"/>
            <a:ext cx="9799320" cy="385508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Scrape data from Realtor is illegal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did not read the robot.txt at the beginning.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spent 4 days to scrape data, before I read the robot.txt.</a:t>
            </a:r>
            <a:endParaRPr lang="en-US" altLang="zh-CN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/>
              <a:t>Use API to get data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Many API can not get history prices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chose the API that has request times limit (500 times per month)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history prices are incomplete.</a:t>
            </a:r>
            <a:r>
              <a:rPr lang="en-US" altLang="zh-CN">
                <a:solidFill>
                  <a:srgbClr val="FF0000"/>
                </a:solidFill>
              </a:rPr>
              <a:t>(This can lead to unreliable data analysis)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How to solve the big challenge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77620" y="1892300"/>
            <a:ext cx="9799320" cy="3894455"/>
          </a:xfrm>
        </p:spPr>
        <p:txBody>
          <a:bodyPr>
            <a:normAutofit lnSpcReduction="2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Next time, I will use the unfree API to get enough data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This time, because not all houses has 12 months of 2020 history prices, I use average price of each house. If one house has only one price of 2020, this price will be its average monthly price.( </a:t>
            </a:r>
            <a:r>
              <a:rPr lang="en-US" altLang="zh-CN">
                <a:solidFill>
                  <a:srgbClr val="FF0000"/>
                </a:solidFill>
              </a:rPr>
              <a:t>This way may lead to inaccurate result.</a:t>
            </a:r>
            <a:r>
              <a:rPr lang="en-US" altLang="zh-CN"/>
              <a:t>)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use the average price of 2020 to fill empty data for each house.</a:t>
            </a:r>
            <a:endParaRPr lang="en-US" altLang="zh-CN"/>
          </a:p>
          <a:p>
            <a:pPr algn="l">
              <a:buFont typeface="Arial" panose="020B0604020202020204" pitchFamily="34" charset="0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How to solve the big challenge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77620" y="1892300"/>
            <a:ext cx="9799320" cy="389445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For example: bad data sampel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55" y="2659380"/>
            <a:ext cx="6549390" cy="28340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55" y="5603240"/>
            <a:ext cx="11506200" cy="10553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How to solve the big challenge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77620" y="1892300"/>
            <a:ext cx="9799320" cy="389445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For example: good data sample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215" y="2783205"/>
            <a:ext cx="7536180" cy="2537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" y="5786755"/>
            <a:ext cx="11601450" cy="10210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What technology did I use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77620" y="1892300"/>
            <a:ext cx="9799320" cy="389445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Pandas and Numpy: To analyze data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Matplotlib and seaborn: To visualize data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Folium: To draw US map to show data.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RapidAPI: To download data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Postgresql: To store data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What is my research?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algn="l"/>
            <a:r>
              <a:rPr lang="en-US" altLang="zh-CN"/>
              <a:t>Data helps drive decisions. I'm going to analyze between COVID-19 and Real estate price in NYC, Houston and Los Angeles.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What is my Hypothesis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algn="l"/>
            <a:r>
              <a:rPr lang="en-US" altLang="zh-CN"/>
              <a:t>My hypothesis is that the U.S. housing markets are most vulnerable to the impact of the COVID-19 pandemic.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What is my Conclusion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7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COVID-19 affects the property price of big counties(New York and Los Angeles) obviously. 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COVID-19 has a negative influence on the price of Condos and Multi-family, but it has a positive influence on the price of single-family.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51205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County </a:t>
            </a:r>
            <a:r>
              <a:rPr lang="en-US" altLang="zh-CN"/>
              <a:t>Data Visualization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" y="1574800"/>
            <a:ext cx="2600325" cy="2344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615" y="1510665"/>
            <a:ext cx="2616200" cy="23444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735" y="1483360"/>
            <a:ext cx="2817495" cy="23990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95" y="3950970"/>
            <a:ext cx="3153410" cy="29070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1615" y="3919855"/>
            <a:ext cx="3226435" cy="29381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8100" y="3919220"/>
            <a:ext cx="3261360" cy="293878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algn="l"/>
            <a:r>
              <a:rPr lang="en-US" altLang="zh-CN"/>
              <a:t>Q1:</a:t>
            </a:r>
            <a:br>
              <a:rPr lang="en-US" altLang="zh-CN"/>
            </a:br>
            <a:r>
              <a:rPr lang="en-US" altLang="zh-CN" sz="5335"/>
              <a:t>Does COVID-19 affects the price of the estate?</a:t>
            </a:r>
            <a:endParaRPr lang="en-US" altLang="zh-CN" sz="533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3078480"/>
          </a:xfrm>
        </p:spPr>
        <p:txBody>
          <a:bodyPr>
            <a:normAutofit fontScale="90000" lnSpcReduction="2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COVID-19 has a positive influence on the property price/sqft of Los Angeles. </a:t>
            </a:r>
            <a:endParaRPr lang="en-US" altLang="zh-CN"/>
          </a:p>
          <a:p>
            <a:pPr algn="l">
              <a:buFont typeface="Arial" panose="020B0604020202020204" pitchFamily="34" charset="0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COVID-19 has a positive influence on the </a:t>
            </a:r>
            <a:r>
              <a:rPr lang="en-US" altLang="zh-CN">
                <a:sym typeface="+mn-ea"/>
              </a:rPr>
              <a:t>property </a:t>
            </a:r>
            <a:r>
              <a:rPr lang="en-US" altLang="zh-CN"/>
              <a:t> price/sqft of New York. 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COVID-19 does not affect the </a:t>
            </a:r>
            <a:r>
              <a:rPr lang="en-US" altLang="zh-CN">
                <a:sym typeface="+mn-ea"/>
              </a:rPr>
              <a:t>property</a:t>
            </a:r>
            <a:r>
              <a:rPr lang="en-US" altLang="zh-CN"/>
              <a:t> price/sqft in Houston.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51205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County </a:t>
            </a:r>
            <a:r>
              <a:rPr lang="en-US" altLang="zh-CN"/>
              <a:t>Data Visualization</a:t>
            </a:r>
            <a:endParaRPr lang="en-US" altLang="zh-CN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2445"/>
            <a:ext cx="6911975" cy="445262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975" y="1782445"/>
            <a:ext cx="5220970" cy="316674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911975" y="4949190"/>
            <a:ext cx="50698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The </a:t>
            </a:r>
            <a:r>
              <a:rPr lang="en-US" altLang="zh-CN" sz="3200">
                <a:solidFill>
                  <a:srgbClr val="C00000"/>
                </a:solidFill>
              </a:rPr>
              <a:t>Red place </a:t>
            </a:r>
            <a:r>
              <a:rPr lang="en-US" altLang="zh-CN" sz="3200"/>
              <a:t>means the change rate is higher than other places.</a:t>
            </a:r>
            <a:endParaRPr lang="en-US" altLang="zh-CN" sz="3200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51205"/>
          </a:xfrm>
        </p:spPr>
        <p:txBody>
          <a:bodyPr>
            <a:normAutofit fontScale="90000"/>
          </a:bodyPr>
          <a:p>
            <a:r>
              <a:rPr lang="en-US" altLang="zh-CN"/>
              <a:t>House Type</a:t>
            </a:r>
            <a:r>
              <a:rPr lang="en-US" altLang="zh-CN"/>
              <a:t> </a:t>
            </a:r>
            <a:r>
              <a:rPr lang="en-US" altLang="zh-CN"/>
              <a:t>Data Visualization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75" y="1563370"/>
            <a:ext cx="2402840" cy="2774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70" y="1563370"/>
            <a:ext cx="2440940" cy="2787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865" y="1590675"/>
            <a:ext cx="2565400" cy="27851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015" y="4352290"/>
            <a:ext cx="4523740" cy="236664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algn="l"/>
            <a:r>
              <a:rPr lang="en-US" altLang="zh-CN"/>
              <a:t>Q2:</a:t>
            </a:r>
            <a:br>
              <a:rPr lang="en-US" altLang="zh-CN"/>
            </a:br>
            <a:r>
              <a:rPr lang="en-US" altLang="zh-CN" sz="4445"/>
              <a:t>What types of houses have been most affected, Muti-family, Single-family, or Condos?</a:t>
            </a:r>
            <a:endParaRPr lang="en-US" altLang="zh-CN" sz="444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3078480"/>
          </a:xfrm>
        </p:spPr>
        <p:txBody>
          <a:bodyPr>
            <a:normAutofit fontScale="90000" lnSpcReduction="2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The COVID-19 has a positive influence on the price/sqft of single-family </a:t>
            </a:r>
            <a:r>
              <a:rPr lang="en-US" altLang="zh-CN">
                <a:sym typeface="+mn-ea"/>
              </a:rPr>
              <a:t>from November</a:t>
            </a:r>
            <a:r>
              <a:rPr lang="zh-CN" altLang="en-US">
                <a:sym typeface="+mn-ea"/>
              </a:rPr>
              <a:t>. 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The COVID-19 has a negative influence on the price/sqft of the condo. 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The COVID-19 has a negative influence on the price/sqft of multi-family.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2884</Words>
  <Application>WPS 演示</Application>
  <PresentationFormat>宽屏</PresentationFormat>
  <Paragraphs>107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Microsoft YaHei</vt:lpstr>
      <vt:lpstr>Wingdings</vt:lpstr>
      <vt:lpstr>Arial Unicode MS</vt:lpstr>
      <vt:lpstr>Calibri</vt:lpstr>
      <vt:lpstr>Office 主题​​</vt:lpstr>
      <vt:lpstr>Data Acquisition &amp; Management</vt:lpstr>
      <vt:lpstr>What is my research?</vt:lpstr>
      <vt:lpstr>What is my Hypothesis</vt:lpstr>
      <vt:lpstr>What is my Conclusion</vt:lpstr>
      <vt:lpstr>County Data Visualization</vt:lpstr>
      <vt:lpstr>Q1: Does COVID-19 affects the price of the estate?</vt:lpstr>
      <vt:lpstr>County Data Visualization</vt:lpstr>
      <vt:lpstr>House Type Data Visualization</vt:lpstr>
      <vt:lpstr>Q2: What types of houses have been most affected, Muti-family, Single-family, or Condos?</vt:lpstr>
      <vt:lpstr>What are my research steps</vt:lpstr>
      <vt:lpstr>How to use API to get and store my target data?</vt:lpstr>
      <vt:lpstr>The big challenge</vt:lpstr>
      <vt:lpstr>The big challenge</vt:lpstr>
      <vt:lpstr>How to solve the big challenge</vt:lpstr>
      <vt:lpstr>How to solve the big challenge</vt:lpstr>
      <vt:lpstr>How to solve the big challenge</vt:lpstr>
      <vt:lpstr>What technology did I use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老昊</cp:lastModifiedBy>
  <cp:revision>200</cp:revision>
  <dcterms:created xsi:type="dcterms:W3CDTF">2019-06-19T02:08:00Z</dcterms:created>
  <dcterms:modified xsi:type="dcterms:W3CDTF">2020-12-21T03:18:31Z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