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2"/>
  </p:handoutMasterIdLst>
  <p:sldIdLst>
    <p:sldId id="409" r:id="rId3"/>
    <p:sldId id="410" r:id="rId4"/>
    <p:sldId id="411" r:id="rId5"/>
    <p:sldId id="412" r:id="rId7"/>
    <p:sldId id="413" r:id="rId8"/>
    <p:sldId id="425" r:id="rId9"/>
    <p:sldId id="424" r:id="rId10"/>
    <p:sldId id="415" r:id="rId11"/>
    <p:sldId id="426" r:id="rId12"/>
    <p:sldId id="414" r:id="rId13"/>
    <p:sldId id="416" r:id="rId14"/>
    <p:sldId id="418" r:id="rId15"/>
    <p:sldId id="417" r:id="rId16"/>
    <p:sldId id="419" r:id="rId17"/>
    <p:sldId id="420" r:id="rId18"/>
    <p:sldId id="421" r:id="rId19"/>
    <p:sldId id="438" r:id="rId20"/>
    <p:sldId id="42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I use line charts to compare housing prices and daily cases of COVID-19 in three counties.</a:t>
            </a:r>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With the daily cases increasing, the property market is Rebounding in Los Angeles.</a:t>
            </a:r>
            <a:endParaRPr lang="zh-CN" altLang="en-US"/>
          </a:p>
          <a:p>
            <a:r>
              <a:rPr lang="zh-CN" altLang="en-US"/>
              <a:t>The COVID-19 does not affect the </a:t>
            </a:r>
            <a:r>
              <a:rPr lang="en-US" altLang="zh-CN">
                <a:sym typeface="+mn-ea"/>
              </a:rPr>
              <a:t>property  </a:t>
            </a:r>
            <a:r>
              <a:rPr lang="zh-CN" altLang="en-US"/>
              <a:t>price/sqft in Houston. The change of the </a:t>
            </a:r>
            <a:r>
              <a:rPr lang="en-US" altLang="zh-CN">
                <a:sym typeface="+mn-ea"/>
              </a:rPr>
              <a:t>property </a:t>
            </a:r>
            <a:r>
              <a:rPr lang="zh-CN" altLang="en-US"/>
              <a:t>price/sqft is between 177 and 178. Even though the picture seems to be trending up, the change is too small.</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If I got data from </a:t>
            </a:r>
            <a:r>
              <a:rPr lang="en-US" altLang="zh-CN"/>
              <a:t>all counties, this map can be a better visualization.</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The average price/sqft of Condo has been falling from over 590 to below 580 since June.</a:t>
            </a:r>
            <a:endParaRPr lang="en-US" altLang="zh-CN">
              <a:sym typeface="+mn-ea"/>
            </a:endParaRPr>
          </a:p>
          <a:p>
            <a:endParaRPr lang="en-US" altLang="zh-CN">
              <a:sym typeface="+mn-ea"/>
            </a:endParaRPr>
          </a:p>
          <a:p>
            <a:r>
              <a:rPr lang="en-US" altLang="zh-CN">
                <a:sym typeface="+mn-ea"/>
              </a:rPr>
              <a:t>The average price/sqft of Multi_family has been falling from over 409 to around 395 since June.</a:t>
            </a:r>
            <a:endParaRPr lang="en-US" altLang="zh-CN">
              <a:sym typeface="+mn-ea"/>
            </a:endParaRPr>
          </a:p>
          <a:p>
            <a:endParaRPr lang="en-US" altLang="zh-CN">
              <a:sym typeface="+mn-ea"/>
            </a:endParaRPr>
          </a:p>
          <a:p>
            <a:r>
              <a:rPr lang="en-US" altLang="zh-CN">
                <a:sym typeface="+mn-ea"/>
              </a:rPr>
              <a:t>The average price/sqft of Single_family has been increased to over 418 in March, but it has fallen to 411 in November. In December but it rose to 413.</a:t>
            </a:r>
            <a:endParaRPr lang="en-US" altLang="zh-CN">
              <a:sym typeface="+mn-ea"/>
            </a:endParaRPr>
          </a:p>
          <a:p>
            <a:endParaRPr lang="en-US" altLang="zh-CN">
              <a:sym typeface="+mn-ea"/>
            </a:endParaRPr>
          </a:p>
          <a:p>
            <a:r>
              <a:rPr lang="en-US" altLang="zh-CN">
                <a:solidFill>
                  <a:srgbClr val="FF0000"/>
                </a:solidFill>
                <a:sym typeface="+mn-ea"/>
              </a:rPr>
              <a:t>The daily cases of COVID-19 show an upward trend. It has three peaks. </a:t>
            </a:r>
            <a:endParaRPr lang="en-US" altLang="zh-CN">
              <a:solidFill>
                <a:srgbClr val="FF0000"/>
              </a:solidFill>
              <a:sym typeface="+mn-ea"/>
            </a:endParaRPr>
          </a:p>
          <a:p>
            <a:endParaRPr lang="en-US" altLang="zh-CN">
              <a:sym typeface="+mn-ea"/>
            </a:endParaRPr>
          </a:p>
          <a:p>
            <a:r>
              <a:rPr lang="en-US" altLang="zh-CN">
                <a:sym typeface="+mn-ea"/>
              </a:rPr>
              <a:t>The first peak is in the middle of April with around 40,000. The second peak is in the middle of July with around 75,000. The third is from late October to December with over 200,000.</a:t>
            </a:r>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COVID-19 has a positive influence on the price/sqft of single-family from November. In March, the price/sqft of single-family has risen to 418, because of the outbreak of a pandemic. The daily COVID-19 cases have reached over 40000. But the price has fallen to 411 because COVID-19 is under better control from June to late October. From November, the price/sqft risen to 413.</a:t>
            </a:r>
          </a:p>
          <a:p/>
          <a:p>
            <a:r>
              <a:t>The COVID-19 has a negative influence on the price/sqft of the condo. From January to June, the price/sqft of the condo is between 588 to 589. But the price/sqft of the condo has fallen to 579 because the 3rd peak of daily COVID-19 cases has reached over 200,000.</a:t>
            </a:r>
          </a:p>
          <a:p/>
          <a:p>
            <a:r>
              <a:t>The COVID-19 has a negative influence on the price/sqft of multi-family. The price/sqft of multi-family kept fall to 395. Because the 3rd peak of daily COVID-19 cases has reached over 200,000 from November.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1.xml"/><Relationship Id="rId2" Type="http://schemas.openxmlformats.org/officeDocument/2006/relationships/image" Target="../media/image13.png"/><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tags" Target="../tags/tag9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tags" Target="../tags/tag103.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102.xml"/><Relationship Id="rId1" Type="http://schemas.openxmlformats.org/officeDocument/2006/relationships/tags" Target="../tags/tag101.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tags" Target="../tags/tag106.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105.xml"/><Relationship Id="rId1" Type="http://schemas.openxmlformats.org/officeDocument/2006/relationships/tags" Target="../tags/tag104.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tags" Target="../tags/tag109.xml"/><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tags" Target="../tags/tag108.xml"/><Relationship Id="rId1" Type="http://schemas.openxmlformats.org/officeDocument/2006/relationships/tags" Target="../tags/tag10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6.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0" Type="http://schemas.openxmlformats.org/officeDocument/2006/relationships/notesSlide" Target="../notesSlides/notesSlide3.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8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tags" Target="../tags/tag8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Data Acquisition &amp; Management</a:t>
            </a:r>
            <a:endParaRPr lang="zh-CN" altLang="zh-CN"/>
          </a:p>
        </p:txBody>
      </p:sp>
      <p:sp>
        <p:nvSpPr>
          <p:cNvPr id="3" name="副标题 2"/>
          <p:cNvSpPr>
            <a:spLocks noGrp="1"/>
          </p:cNvSpPr>
          <p:nvPr>
            <p:ph type="subTitle" idx="1"/>
            <p:custDataLst>
              <p:tags r:id="rId2"/>
            </p:custDataLst>
          </p:nvPr>
        </p:nvSpPr>
        <p:spPr/>
        <p:txBody>
          <a:bodyPr/>
          <a:p>
            <a:r>
              <a:rPr lang="en-US" altLang="zh-CN"/>
              <a:t>Yuehao Wang</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sz="4800"/>
              <a:t>What are my research steps?</a:t>
            </a:r>
            <a:endParaRPr lang="en-US" altLang="zh-CN" sz="4800"/>
          </a:p>
        </p:txBody>
      </p:sp>
      <p:sp>
        <p:nvSpPr>
          <p:cNvPr id="3" name="副标题 2"/>
          <p:cNvSpPr>
            <a:spLocks noGrp="1"/>
          </p:cNvSpPr>
          <p:nvPr>
            <p:ph type="subTitle" idx="1"/>
            <p:custDataLst>
              <p:tags r:id="rId2"/>
            </p:custDataLst>
          </p:nvPr>
        </p:nvSpPr>
        <p:spPr>
          <a:xfrm>
            <a:off x="1198880" y="3560445"/>
            <a:ext cx="9799320" cy="2865120"/>
          </a:xfrm>
        </p:spPr>
        <p:txBody>
          <a:bodyPr>
            <a:normAutofit lnSpcReduction="10000"/>
          </a:bodyPr>
          <a:p>
            <a:pPr marL="285750" indent="-285750" algn="l">
              <a:buFont typeface="Arial" panose="020B0604020202020204" pitchFamily="34" charset="0"/>
              <a:buChar char="•"/>
            </a:pPr>
            <a:r>
              <a:rPr lang="en-US" altLang="zh-CN"/>
              <a:t>Get COVID-19 data from Kaggle</a:t>
            </a:r>
            <a:endParaRPr lang="en-US" altLang="zh-CN"/>
          </a:p>
          <a:p>
            <a:pPr marL="285750" indent="-285750" algn="l">
              <a:buFont typeface="Arial" panose="020B0604020202020204" pitchFamily="34" charset="0"/>
              <a:buChar char="•"/>
            </a:pPr>
            <a:r>
              <a:rPr lang="en-US" altLang="zh-CN"/>
              <a:t>Get history prices of houses from Realtor</a:t>
            </a:r>
            <a:endParaRPr lang="en-US" altLang="zh-CN"/>
          </a:p>
          <a:p>
            <a:pPr marL="742950" lvl="1" indent="-285750" algn="l">
              <a:buFont typeface="Arial" panose="020B0604020202020204" pitchFamily="34" charset="0"/>
              <a:buChar char="•"/>
            </a:pPr>
            <a:r>
              <a:rPr lang="en-US" altLang="zh-CN"/>
              <a:t>Using API to get data</a:t>
            </a:r>
            <a:endParaRPr lang="en-US" altLang="zh-CN"/>
          </a:p>
          <a:p>
            <a:pPr marL="742950" lvl="1" indent="-285750" algn="l">
              <a:buFont typeface="Arial" panose="020B0604020202020204" pitchFamily="34" charset="0"/>
              <a:buChar char="•"/>
            </a:pPr>
            <a:r>
              <a:rPr lang="en-US" altLang="zh-CN"/>
              <a:t>Using PostgreSQL to store data</a:t>
            </a:r>
            <a:endParaRPr lang="en-US" altLang="zh-CN"/>
          </a:p>
          <a:p>
            <a:pPr marL="285750" lvl="0" indent="-285750" algn="l">
              <a:buFont typeface="Arial" panose="020B0604020202020204" pitchFamily="34" charset="0"/>
              <a:buChar char="•"/>
            </a:pPr>
            <a:r>
              <a:rPr lang="en-US" altLang="zh-CN" sz="2400"/>
              <a:t>Analyze Data</a:t>
            </a:r>
            <a:endParaRPr lang="en-US" altLang="zh-CN" sz="2400"/>
          </a:p>
          <a:p>
            <a:pPr marL="742950" lvl="1" indent="-285750" algn="l">
              <a:buFont typeface="Arial" panose="020B0604020202020204" pitchFamily="34" charset="0"/>
              <a:buChar char="•"/>
            </a:pPr>
            <a:r>
              <a:rPr lang="en-US" altLang="zh-CN"/>
              <a:t>Using Pandas, matplotlib, seaborn to analyze data</a:t>
            </a:r>
            <a:endParaRPr lang="en-US" altLang="zh-CN"/>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0005" y="367030"/>
            <a:ext cx="9799320" cy="497205"/>
          </a:xfrm>
        </p:spPr>
        <p:txBody>
          <a:bodyPr>
            <a:normAutofit fontScale="90000"/>
          </a:bodyPr>
          <a:p>
            <a:r>
              <a:rPr lang="en-US" altLang="zh-CN" sz="2665"/>
              <a:t>How to use API to get and store my target data?</a:t>
            </a:r>
            <a:endParaRPr lang="en-US" altLang="zh-CN" sz="2665"/>
          </a:p>
        </p:txBody>
      </p:sp>
      <p:pic>
        <p:nvPicPr>
          <p:cNvPr id="4" name="图片 3"/>
          <p:cNvPicPr>
            <a:picLocks noChangeAspect="1"/>
          </p:cNvPicPr>
          <p:nvPr/>
        </p:nvPicPr>
        <p:blipFill>
          <a:blip r:embed="rId2"/>
          <a:stretch>
            <a:fillRect/>
          </a:stretch>
        </p:blipFill>
        <p:spPr>
          <a:xfrm>
            <a:off x="1590040" y="827405"/>
            <a:ext cx="9011920" cy="598614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The big challenge 1</a:t>
            </a:r>
            <a:endParaRPr lang="en-US" altLang="zh-CN" sz="4800"/>
          </a:p>
        </p:txBody>
      </p:sp>
      <p:sp>
        <p:nvSpPr>
          <p:cNvPr id="3" name="副标题 2"/>
          <p:cNvSpPr>
            <a:spLocks noGrp="1"/>
          </p:cNvSpPr>
          <p:nvPr>
            <p:ph type="subTitle" idx="1"/>
            <p:custDataLst>
              <p:tags r:id="rId2"/>
            </p:custDataLst>
          </p:nvPr>
        </p:nvSpPr>
        <p:spPr>
          <a:xfrm>
            <a:off x="1264285" y="1636395"/>
            <a:ext cx="9799320" cy="530860"/>
          </a:xfrm>
        </p:spPr>
        <p:txBody>
          <a:bodyPr>
            <a:normAutofit fontScale="70000"/>
          </a:bodyPr>
          <a:p>
            <a:pPr marL="285750" indent="-285750" algn="l">
              <a:buFont typeface="Arial" panose="020B0604020202020204" pitchFamily="34" charset="0"/>
              <a:buChar char="•"/>
            </a:pPr>
            <a:r>
              <a:rPr lang="en-US" altLang="zh-CN"/>
              <a:t>How to process these data?</a:t>
            </a:r>
            <a:endParaRPr lang="en-US" altLang="zh-CN"/>
          </a:p>
          <a:p>
            <a:pPr marL="285750" indent="-285750" algn="l">
              <a:buFont typeface="Arial" panose="020B0604020202020204" pitchFamily="34" charset="0"/>
              <a:buChar char="•"/>
            </a:pPr>
            <a:endParaRPr lang="en-US" altLang="zh-CN">
              <a:solidFill>
                <a:srgbClr val="FF0000"/>
              </a:solidFill>
            </a:endParaRPr>
          </a:p>
        </p:txBody>
      </p:sp>
      <p:pic>
        <p:nvPicPr>
          <p:cNvPr id="4" name="图片 3"/>
          <p:cNvPicPr>
            <a:picLocks noChangeAspect="1"/>
          </p:cNvPicPr>
          <p:nvPr/>
        </p:nvPicPr>
        <p:blipFill>
          <a:blip r:embed="rId3"/>
          <a:stretch>
            <a:fillRect/>
          </a:stretch>
        </p:blipFill>
        <p:spPr>
          <a:xfrm>
            <a:off x="1264285" y="1983105"/>
            <a:ext cx="8915400" cy="1703070"/>
          </a:xfrm>
          <a:prstGeom prst="rect">
            <a:avLst/>
          </a:prstGeom>
        </p:spPr>
      </p:pic>
      <p:pic>
        <p:nvPicPr>
          <p:cNvPr id="5" name="图片 4"/>
          <p:cNvPicPr>
            <a:picLocks noChangeAspect="1"/>
          </p:cNvPicPr>
          <p:nvPr/>
        </p:nvPicPr>
        <p:blipFill>
          <a:blip r:embed="rId4"/>
          <a:stretch>
            <a:fillRect/>
          </a:stretch>
        </p:blipFill>
        <p:spPr>
          <a:xfrm>
            <a:off x="1264285" y="3747770"/>
            <a:ext cx="3695700" cy="3020060"/>
          </a:xfrm>
          <a:prstGeom prst="rect">
            <a:avLst/>
          </a:prstGeom>
        </p:spPr>
      </p:pic>
      <p:sp>
        <p:nvSpPr>
          <p:cNvPr id="6" name="文本框 5"/>
          <p:cNvSpPr txBox="1"/>
          <p:nvPr/>
        </p:nvSpPr>
        <p:spPr>
          <a:xfrm>
            <a:off x="5081905" y="3787775"/>
            <a:ext cx="6152515" cy="3907790"/>
          </a:xfrm>
          <a:prstGeom prst="rect">
            <a:avLst/>
          </a:prstGeom>
          <a:noFill/>
        </p:spPr>
        <p:txBody>
          <a:bodyPr wrap="square" rtlCol="0" anchor="t">
            <a:spAutoFit/>
          </a:bodyPr>
          <a:p>
            <a:r>
              <a:rPr lang="en-US" altLang="zh-CN"/>
              <a:t>I got </a:t>
            </a:r>
            <a:endParaRPr lang="en-US" altLang="zh-CN"/>
          </a:p>
          <a:p>
            <a:r>
              <a:rPr lang="en-US" altLang="zh-CN"/>
              <a:t>1888 items that have history price.</a:t>
            </a:r>
            <a:endParaRPr lang="en-US" altLang="zh-CN"/>
          </a:p>
          <a:p>
            <a:r>
              <a:rPr lang="en-US" altLang="zh-CN"/>
              <a:t>1472 items that are greater than 0 price/spft.</a:t>
            </a:r>
            <a:endParaRPr lang="en-US" altLang="zh-CN"/>
          </a:p>
          <a:p>
            <a:r>
              <a:rPr lang="en-US" altLang="zh-CN"/>
              <a:t>735 items </a:t>
            </a:r>
            <a:r>
              <a:rPr lang="en-US" altLang="zh-CN">
                <a:sym typeface="+mn-ea"/>
              </a:rPr>
              <a:t>that </a:t>
            </a:r>
            <a:r>
              <a:rPr lang="en-US" altLang="zh-CN"/>
              <a:t>event date are greater than 2019-01-01</a:t>
            </a:r>
            <a:endParaRPr lang="en-US" altLang="zh-CN"/>
          </a:p>
          <a:p>
            <a:r>
              <a:rPr lang="en-US" altLang="zh-CN"/>
              <a:t>662 </a:t>
            </a:r>
            <a:r>
              <a:rPr lang="en-US" altLang="zh-CN">
                <a:sym typeface="+mn-ea"/>
              </a:rPr>
              <a:t>items that event date are greater than 2020-01-01</a:t>
            </a:r>
            <a:endParaRPr lang="en-US" altLang="zh-CN">
              <a:sym typeface="+mn-ea"/>
            </a:endParaRPr>
          </a:p>
          <a:p>
            <a:r>
              <a:rPr lang="en-US" altLang="zh-CN" sz="2400">
                <a:solidFill>
                  <a:schemeClr val="accent1">
                    <a:lumMod val="75000"/>
                  </a:schemeClr>
                </a:solidFill>
                <a:sym typeface="+mn-ea"/>
              </a:rPr>
              <a:t>227 unique houses have 2 history prices after 2019-01-01</a:t>
            </a:r>
            <a:endParaRPr lang="en-US" altLang="zh-CN">
              <a:solidFill>
                <a:schemeClr val="accent1">
                  <a:lumMod val="75000"/>
                </a:schemeClr>
              </a:solidFill>
              <a:sym typeface="+mn-ea"/>
            </a:endParaRPr>
          </a:p>
          <a:p>
            <a:r>
              <a:rPr lang="en-US" altLang="zh-CN" sz="2800">
                <a:solidFill>
                  <a:srgbClr val="FF0000"/>
                </a:solidFill>
                <a:sym typeface="+mn-ea"/>
              </a:rPr>
              <a:t>I think that it is difficult to make accurate predictions with these data. </a:t>
            </a:r>
            <a:endParaRPr lang="en-US" altLang="zh-CN" sz="2800">
              <a:solidFill>
                <a:srgbClr val="FF0000"/>
              </a:solidFill>
              <a:sym typeface="+mn-ea"/>
            </a:endParaRPr>
          </a:p>
          <a:p>
            <a:endParaRPr lang="zh-CN" altLang="en-US"/>
          </a:p>
          <a:p>
            <a:endParaRPr lang="zh-CN" altLang="en-US"/>
          </a:p>
          <a:p>
            <a:endParaRPr lang="zh-CN" altLang="en-US"/>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377315"/>
          </a:xfrm>
        </p:spPr>
        <p:txBody>
          <a:bodyPr/>
          <a:p>
            <a:r>
              <a:rPr lang="en-US" altLang="zh-CN" sz="4800"/>
              <a:t>The big challenge 2</a:t>
            </a:r>
            <a:endParaRPr lang="en-US" altLang="zh-CN" sz="4800"/>
          </a:p>
        </p:txBody>
      </p:sp>
      <p:sp>
        <p:nvSpPr>
          <p:cNvPr id="3" name="副标题 2"/>
          <p:cNvSpPr>
            <a:spLocks noGrp="1"/>
          </p:cNvSpPr>
          <p:nvPr>
            <p:ph type="subTitle" idx="1"/>
            <p:custDataLst>
              <p:tags r:id="rId2"/>
            </p:custDataLst>
          </p:nvPr>
        </p:nvSpPr>
        <p:spPr>
          <a:xfrm>
            <a:off x="1198880" y="2570480"/>
            <a:ext cx="9799320" cy="3855085"/>
          </a:xfrm>
        </p:spPr>
        <p:txBody>
          <a:bodyPr>
            <a:normAutofit/>
          </a:bodyPr>
          <a:p>
            <a:pPr marL="285750" indent="-285750" algn="l">
              <a:buFont typeface="Arial" panose="020B0604020202020204" pitchFamily="34" charset="0"/>
              <a:buChar char="•"/>
            </a:pPr>
            <a:r>
              <a:rPr lang="en-US" altLang="zh-CN"/>
              <a:t>Scrape data from Realtor is illegal</a:t>
            </a:r>
            <a:endParaRPr lang="en-US" altLang="zh-CN"/>
          </a:p>
          <a:p>
            <a:pPr marL="742950" lvl="1" indent="-285750" algn="l">
              <a:buFont typeface="Arial" panose="020B0604020202020204" pitchFamily="34" charset="0"/>
              <a:buChar char="•"/>
            </a:pPr>
            <a:r>
              <a:rPr lang="en-US" altLang="zh-CN"/>
              <a:t>I did not read the robot.txt at the beginning.</a:t>
            </a:r>
            <a:endParaRPr lang="en-US" altLang="zh-CN"/>
          </a:p>
          <a:p>
            <a:pPr marL="742950" lvl="1" indent="-285750" algn="l">
              <a:buFont typeface="Arial" panose="020B0604020202020204" pitchFamily="34" charset="0"/>
              <a:buChar char="•"/>
            </a:pPr>
            <a:r>
              <a:rPr lang="en-US" altLang="zh-CN"/>
              <a:t>I spent 4 days to scrape data before I read the robot.txt.</a:t>
            </a:r>
            <a:endParaRPr lang="en-US" altLang="zh-CN"/>
          </a:p>
          <a:p>
            <a:pPr marL="285750" lvl="0" indent="-285750" algn="l">
              <a:buFont typeface="Arial" panose="020B0604020202020204" pitchFamily="34" charset="0"/>
              <a:buChar char="•"/>
            </a:pPr>
            <a:r>
              <a:rPr lang="en-US" altLang="zh-CN"/>
              <a:t>Use API to get data</a:t>
            </a:r>
            <a:endParaRPr lang="en-US" altLang="zh-CN"/>
          </a:p>
          <a:p>
            <a:pPr marL="742950" lvl="1" indent="-285750" algn="l">
              <a:buFont typeface="Arial" panose="020B0604020202020204" pitchFamily="34" charset="0"/>
              <a:buChar char="•"/>
            </a:pPr>
            <a:r>
              <a:rPr lang="en-US" altLang="zh-CN"/>
              <a:t>Many API can not get history prices</a:t>
            </a:r>
            <a:endParaRPr lang="en-US" altLang="zh-CN"/>
          </a:p>
          <a:p>
            <a:pPr marL="742950" lvl="1" indent="-285750" algn="l">
              <a:buFont typeface="Arial" panose="020B0604020202020204" pitchFamily="34" charset="0"/>
              <a:buChar char="•"/>
            </a:pPr>
            <a:r>
              <a:rPr lang="en-US" altLang="zh-CN"/>
              <a:t>I chose the API that has request times limit (500 times per month)</a:t>
            </a:r>
            <a:endParaRPr lang="en-US" altLang="zh-CN"/>
          </a:p>
          <a:p>
            <a:pPr marL="742950" lvl="1" indent="-285750" algn="l">
              <a:buFont typeface="Arial" panose="020B0604020202020204" pitchFamily="34" charset="0"/>
              <a:buChar char="•"/>
            </a:pPr>
            <a:r>
              <a:rPr lang="en-US" altLang="zh-CN"/>
              <a:t>The history prices are incomplete. </a:t>
            </a:r>
            <a:r>
              <a:rPr lang="en-US" altLang="zh-CN">
                <a:solidFill>
                  <a:srgbClr val="FF0000"/>
                </a:solidFill>
              </a:rPr>
              <a:t>(This can lead to unreliable data analysis)</a:t>
            </a:r>
            <a:endParaRPr lang="en-US" altLang="zh-CN">
              <a:solidFill>
                <a:srgbClr val="FF0000"/>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How to solve the big challenge?</a:t>
            </a:r>
            <a:endParaRPr lang="en-US" altLang="zh-CN" sz="4800"/>
          </a:p>
        </p:txBody>
      </p:sp>
      <p:sp>
        <p:nvSpPr>
          <p:cNvPr id="3" name="副标题 2"/>
          <p:cNvSpPr>
            <a:spLocks noGrp="1"/>
          </p:cNvSpPr>
          <p:nvPr>
            <p:ph type="subTitle" idx="1"/>
            <p:custDataLst>
              <p:tags r:id="rId2"/>
            </p:custDataLst>
          </p:nvPr>
        </p:nvSpPr>
        <p:spPr>
          <a:xfrm>
            <a:off x="1277620" y="1892300"/>
            <a:ext cx="9799320" cy="4585335"/>
          </a:xfrm>
        </p:spPr>
        <p:txBody>
          <a:bodyPr>
            <a:normAutofit/>
          </a:bodyPr>
          <a:p>
            <a:pPr marL="285750" indent="-285750" algn="l">
              <a:buFont typeface="Arial" panose="020B0604020202020204" pitchFamily="34" charset="0"/>
              <a:buChar char="•"/>
            </a:pPr>
            <a:r>
              <a:rPr lang="en-US" altLang="zh-CN"/>
              <a:t>Next time, I will use the unfree API to get enough data.</a:t>
            </a:r>
            <a:endParaRPr lang="en-US" altLang="zh-CN"/>
          </a:p>
          <a:p>
            <a:pPr marL="285750" indent="-285750" algn="l">
              <a:buFont typeface="Arial" panose="020B0604020202020204" pitchFamily="34" charset="0"/>
              <a:buChar char="•"/>
            </a:pPr>
            <a:r>
              <a:rPr lang="en-US" altLang="zh-CN"/>
              <a:t>This time, because not all houses have 12 months of 2020 history prices, I use the average price of each house. If one house has only one price of 2020, this price will be its average monthly price. ( </a:t>
            </a:r>
            <a:r>
              <a:rPr lang="en-US" altLang="zh-CN">
                <a:solidFill>
                  <a:srgbClr val="FF0000"/>
                </a:solidFill>
              </a:rPr>
              <a:t>This way may lead to inaccurate results</a:t>
            </a:r>
            <a:r>
              <a:rPr lang="en-US" altLang="zh-CN"/>
              <a:t>).</a:t>
            </a:r>
            <a:endParaRPr lang="en-US" altLang="zh-CN"/>
          </a:p>
          <a:p>
            <a:pPr marL="285750" indent="-285750" algn="l">
              <a:buFont typeface="Arial" panose="020B0604020202020204" pitchFamily="34" charset="0"/>
              <a:buChar char="•"/>
            </a:pPr>
            <a:r>
              <a:rPr lang="en-US" altLang="zh-CN"/>
              <a:t>I use the average price/sqft of 2020 to fill empty data for each house.</a:t>
            </a:r>
            <a:endParaRPr lang="en-US" altLang="zh-CN"/>
          </a:p>
          <a:p>
            <a:pPr marL="285750" indent="-285750" algn="l">
              <a:buFont typeface="Arial" panose="020B0604020202020204" pitchFamily="34" charset="0"/>
              <a:buChar char="•"/>
            </a:pPr>
            <a:endParaRPr lang="en-US" altLang="zh-CN"/>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How to solve the big challenge?</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For example: </a:t>
            </a:r>
            <a:r>
              <a:rPr lang="en-US" altLang="zh-CN" b="1"/>
              <a:t>bad data sampel</a:t>
            </a:r>
            <a:endParaRPr lang="en-US" altLang="zh-CN" b="1"/>
          </a:p>
          <a:p>
            <a:pPr marL="285750" indent="-285750" algn="l">
              <a:buFont typeface="Arial" panose="020B0604020202020204" pitchFamily="34" charset="0"/>
              <a:buChar char="•"/>
            </a:pPr>
            <a:endParaRPr lang="en-US" altLang="zh-CN"/>
          </a:p>
          <a:p>
            <a:pPr marL="285750" indent="-285750" algn="l">
              <a:buFont typeface="Arial" panose="020B0604020202020204" pitchFamily="34" charset="0"/>
              <a:buChar char="•"/>
            </a:pPr>
            <a:endParaRPr lang="en-US" altLang="zh-CN"/>
          </a:p>
        </p:txBody>
      </p:sp>
      <p:pic>
        <p:nvPicPr>
          <p:cNvPr id="5" name="图片 4"/>
          <p:cNvPicPr>
            <a:picLocks noChangeAspect="1"/>
          </p:cNvPicPr>
          <p:nvPr/>
        </p:nvPicPr>
        <p:blipFill>
          <a:blip r:embed="rId3"/>
          <a:stretch>
            <a:fillRect/>
          </a:stretch>
        </p:blipFill>
        <p:spPr>
          <a:xfrm>
            <a:off x="1845945" y="2422525"/>
            <a:ext cx="6549390" cy="2834005"/>
          </a:xfrm>
          <a:prstGeom prst="rect">
            <a:avLst/>
          </a:prstGeom>
        </p:spPr>
      </p:pic>
      <p:pic>
        <p:nvPicPr>
          <p:cNvPr id="9" name="图片 8"/>
          <p:cNvPicPr>
            <a:picLocks noChangeAspect="1"/>
          </p:cNvPicPr>
          <p:nvPr/>
        </p:nvPicPr>
        <p:blipFill>
          <a:blip r:embed="rId4"/>
          <a:stretch>
            <a:fillRect/>
          </a:stretch>
        </p:blipFill>
        <p:spPr>
          <a:xfrm>
            <a:off x="274955" y="5603240"/>
            <a:ext cx="11506200" cy="105537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How to solve the big challenge?</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For example: </a:t>
            </a:r>
            <a:r>
              <a:rPr lang="en-US" altLang="zh-CN" b="1"/>
              <a:t>good data sample</a:t>
            </a:r>
            <a:endParaRPr lang="en-US" altLang="zh-CN"/>
          </a:p>
          <a:p>
            <a:pPr marL="285750" indent="-285750" algn="l">
              <a:buFont typeface="Arial" panose="020B0604020202020204" pitchFamily="34" charset="0"/>
              <a:buChar char="•"/>
            </a:pPr>
            <a:endParaRPr lang="en-US" altLang="zh-CN"/>
          </a:p>
          <a:p>
            <a:pPr marL="285750" indent="-285750" algn="l">
              <a:buFont typeface="Arial" panose="020B0604020202020204" pitchFamily="34" charset="0"/>
              <a:buChar char="•"/>
            </a:pPr>
            <a:endParaRPr lang="en-US" altLang="zh-CN"/>
          </a:p>
        </p:txBody>
      </p:sp>
      <p:pic>
        <p:nvPicPr>
          <p:cNvPr id="6" name="图片 5"/>
          <p:cNvPicPr>
            <a:picLocks noChangeAspect="1"/>
          </p:cNvPicPr>
          <p:nvPr/>
        </p:nvPicPr>
        <p:blipFill>
          <a:blip r:embed="rId3"/>
          <a:stretch>
            <a:fillRect/>
          </a:stretch>
        </p:blipFill>
        <p:spPr>
          <a:xfrm>
            <a:off x="1593215" y="2783205"/>
            <a:ext cx="7536180" cy="2537460"/>
          </a:xfrm>
          <a:prstGeom prst="rect">
            <a:avLst/>
          </a:prstGeom>
        </p:spPr>
      </p:pic>
      <p:pic>
        <p:nvPicPr>
          <p:cNvPr id="7" name="图片 6"/>
          <p:cNvPicPr>
            <a:picLocks noChangeAspect="1"/>
          </p:cNvPicPr>
          <p:nvPr/>
        </p:nvPicPr>
        <p:blipFill>
          <a:blip r:embed="rId4"/>
          <a:stretch>
            <a:fillRect/>
          </a:stretch>
        </p:blipFill>
        <p:spPr>
          <a:xfrm>
            <a:off x="452120" y="5786755"/>
            <a:ext cx="11601450" cy="1021080"/>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Unsolved problems</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I failed to connect with COVID-19 and price of houses.</a:t>
            </a:r>
            <a:endParaRPr lang="en-US" altLang="zh-CN"/>
          </a:p>
          <a:p>
            <a:pPr marL="285750" indent="-285750" algn="l">
              <a:buFont typeface="Arial" panose="020B0604020202020204" pitchFamily="34" charset="0"/>
              <a:buChar char="•"/>
            </a:pPr>
            <a:r>
              <a:rPr lang="en-US" altLang="zh-CN"/>
              <a:t>I can not show the correlation between them.</a:t>
            </a:r>
            <a:endParaRPr lang="en-US" altLang="zh-CN"/>
          </a:p>
          <a:p>
            <a:pPr marL="285750" indent="-285750" algn="l">
              <a:buFont typeface="Arial" panose="020B0604020202020204" pitchFamily="34" charset="0"/>
              <a:buChar char="•"/>
            </a:pPr>
            <a:r>
              <a:rPr lang="en-US" altLang="zh-CN"/>
              <a:t>I only use two line charts to explain COVID-19 has affected price of houses.</a:t>
            </a:r>
            <a:endParaRPr lang="en-US" altLang="zh-CN"/>
          </a:p>
          <a:p>
            <a:pPr marL="285750" indent="-285750" algn="l">
              <a:buFont typeface="Arial" panose="020B0604020202020204" pitchFamily="34" charset="0"/>
              <a:buChar char="•"/>
            </a:pPr>
            <a:endParaRPr lang="en-US" altLang="zh-CN"/>
          </a:p>
        </p:txBody>
      </p:sp>
      <p:pic>
        <p:nvPicPr>
          <p:cNvPr id="4" name="图片 3"/>
          <p:cNvPicPr>
            <a:picLocks noChangeAspect="1"/>
          </p:cNvPicPr>
          <p:nvPr/>
        </p:nvPicPr>
        <p:blipFill>
          <a:blip r:embed="rId3"/>
          <a:stretch>
            <a:fillRect/>
          </a:stretch>
        </p:blipFill>
        <p:spPr>
          <a:xfrm>
            <a:off x="2333625" y="3804920"/>
            <a:ext cx="3246120" cy="2908935"/>
          </a:xfrm>
          <a:prstGeom prst="rect">
            <a:avLst/>
          </a:prstGeom>
        </p:spPr>
      </p:pic>
      <p:pic>
        <p:nvPicPr>
          <p:cNvPr id="9" name="图片 8"/>
          <p:cNvPicPr>
            <a:picLocks noChangeAspect="1"/>
          </p:cNvPicPr>
          <p:nvPr/>
        </p:nvPicPr>
        <p:blipFill>
          <a:blip r:embed="rId4"/>
          <a:stretch>
            <a:fillRect/>
          </a:stretch>
        </p:blipFill>
        <p:spPr>
          <a:xfrm>
            <a:off x="6060440" y="3804920"/>
            <a:ext cx="3226435" cy="293814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What technologies did I use?</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Pandas and Numpy: To analyze data</a:t>
            </a:r>
            <a:endParaRPr lang="en-US" altLang="zh-CN"/>
          </a:p>
          <a:p>
            <a:pPr marL="285750" indent="-285750" algn="l">
              <a:buFont typeface="Arial" panose="020B0604020202020204" pitchFamily="34" charset="0"/>
              <a:buChar char="•"/>
            </a:pPr>
            <a:r>
              <a:rPr lang="en-US" altLang="zh-CN"/>
              <a:t>Matplotlib and seaborn: To visualize data</a:t>
            </a:r>
            <a:endParaRPr lang="en-US" altLang="zh-CN"/>
          </a:p>
          <a:p>
            <a:pPr marL="285750" indent="-285750" algn="l">
              <a:buFont typeface="Arial" panose="020B0604020202020204" pitchFamily="34" charset="0"/>
              <a:buChar char="•"/>
            </a:pPr>
            <a:r>
              <a:rPr lang="en-US" altLang="zh-CN"/>
              <a:t>Folium: To draw US map to show data.</a:t>
            </a:r>
            <a:endParaRPr lang="en-US" altLang="zh-CN"/>
          </a:p>
          <a:p>
            <a:pPr marL="285750" indent="-285750" algn="l">
              <a:buFont typeface="Arial" panose="020B0604020202020204" pitchFamily="34" charset="0"/>
              <a:buChar char="•"/>
            </a:pPr>
            <a:r>
              <a:rPr lang="en-US" altLang="zh-CN"/>
              <a:t>RapidAPI: To download data</a:t>
            </a:r>
            <a:endParaRPr lang="en-US" altLang="zh-CN"/>
          </a:p>
          <a:p>
            <a:pPr marL="285750" indent="-285750" algn="l">
              <a:buFont typeface="Arial" panose="020B0604020202020204" pitchFamily="34" charset="0"/>
              <a:buChar char="•"/>
            </a:pPr>
            <a:r>
              <a:rPr lang="en-US" altLang="zh-CN"/>
              <a:t>Postgresql: To store data</a:t>
            </a:r>
            <a:endParaRPr lang="en-US" altLang="zh-CN"/>
          </a:p>
          <a:p>
            <a:pPr marL="285750" indent="-285750" algn="l">
              <a:buFont typeface="Arial" panose="020B0604020202020204" pitchFamily="34" charset="0"/>
              <a:buChar char="•"/>
            </a:pP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What is my research?</a:t>
            </a:r>
            <a:endParaRPr lang="en-US" altLang="zh-CN"/>
          </a:p>
        </p:txBody>
      </p:sp>
      <p:sp>
        <p:nvSpPr>
          <p:cNvPr id="3" name="副标题 2"/>
          <p:cNvSpPr>
            <a:spLocks noGrp="1"/>
          </p:cNvSpPr>
          <p:nvPr>
            <p:ph type="subTitle" idx="1"/>
            <p:custDataLst>
              <p:tags r:id="rId2"/>
            </p:custDataLst>
          </p:nvPr>
        </p:nvSpPr>
        <p:spPr>
          <a:xfrm>
            <a:off x="1198880" y="3560445"/>
            <a:ext cx="9799320" cy="1935480"/>
          </a:xfrm>
        </p:spPr>
        <p:txBody>
          <a:bodyPr/>
          <a:p>
            <a:pPr algn="l"/>
            <a:r>
              <a:rPr lang="en-US" altLang="zh-CN"/>
              <a:t>Data helps drive decisions. I'm going to analyze COVID-19 and Real estate prices in NYC, Houston, and Los Angeles.</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What is my Hypothesis</a:t>
            </a:r>
            <a:r>
              <a:rPr lang="zh-CN" altLang="en-US"/>
              <a:t>？</a:t>
            </a:r>
            <a:endParaRPr lang="zh-CN" altLang="en-US"/>
          </a:p>
        </p:txBody>
      </p:sp>
      <p:sp>
        <p:nvSpPr>
          <p:cNvPr id="3" name="副标题 2"/>
          <p:cNvSpPr>
            <a:spLocks noGrp="1"/>
          </p:cNvSpPr>
          <p:nvPr>
            <p:ph type="subTitle" idx="1"/>
            <p:custDataLst>
              <p:tags r:id="rId2"/>
            </p:custDataLst>
          </p:nvPr>
        </p:nvSpPr>
        <p:spPr>
          <a:xfrm>
            <a:off x="1198880" y="3560445"/>
            <a:ext cx="9799320" cy="1641475"/>
          </a:xfrm>
        </p:spPr>
        <p:txBody>
          <a:bodyPr/>
          <a:p>
            <a:pPr algn="l"/>
            <a:r>
              <a:rPr lang="en-US" altLang="zh-CN"/>
              <a:t>My hypothesis is that the U.S. housing markets are most vulnerable to the impact of the COVID-19 pandemic.</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What is my Conclusion?</a:t>
            </a:r>
            <a:endParaRPr lang="en-US" altLang="zh-CN"/>
          </a:p>
        </p:txBody>
      </p:sp>
      <p:sp>
        <p:nvSpPr>
          <p:cNvPr id="3" name="副标题 2"/>
          <p:cNvSpPr>
            <a:spLocks noGrp="1"/>
          </p:cNvSpPr>
          <p:nvPr>
            <p:ph type="subTitle" idx="1"/>
            <p:custDataLst>
              <p:tags r:id="rId2"/>
            </p:custDataLst>
          </p:nvPr>
        </p:nvSpPr>
        <p:spPr>
          <a:xfrm>
            <a:off x="1198880" y="3560445"/>
            <a:ext cx="9799320" cy="2066290"/>
          </a:xfrm>
        </p:spPr>
        <p:txBody>
          <a:bodyPr>
            <a:normAutofit fontScale="90000"/>
          </a:bodyPr>
          <a:p>
            <a:pPr marL="285750" indent="-285750" algn="l">
              <a:buFont typeface="Arial" panose="020B0604020202020204" pitchFamily="34" charset="0"/>
              <a:buChar char="•"/>
            </a:pPr>
            <a:r>
              <a:rPr lang="en-US" altLang="zh-CN"/>
              <a:t>The COVID-19 affects the property price of big counties(New York and Los Angeles) obviously. </a:t>
            </a:r>
            <a:endParaRPr lang="en-US" altLang="zh-CN"/>
          </a:p>
          <a:p>
            <a:pPr marL="285750" indent="-285750" algn="l">
              <a:buFont typeface="Arial" panose="020B0604020202020204" pitchFamily="34" charset="0"/>
              <a:buChar char="•"/>
            </a:pPr>
            <a:r>
              <a:rPr lang="en-US" altLang="zh-CN"/>
              <a:t>The COVID-19 has a negative influence on the price of Condos and Multi-family, but it has a positive influence on the price of single-family.</a:t>
            </a:r>
            <a:endParaRPr lang="en-US" altLang="zh-CN"/>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732155"/>
            <a:ext cx="9799320" cy="751205"/>
          </a:xfrm>
        </p:spPr>
        <p:txBody>
          <a:bodyPr>
            <a:normAutofit fontScale="90000"/>
          </a:bodyPr>
          <a:p>
            <a:r>
              <a:rPr lang="en-US" altLang="zh-CN" sz="5335"/>
              <a:t>Data </a:t>
            </a:r>
            <a:r>
              <a:rPr lang="en-US" altLang="zh-CN" sz="5330">
                <a:sym typeface="+mn-ea"/>
              </a:rPr>
              <a:t>Analysis</a:t>
            </a:r>
            <a:r>
              <a:rPr lang="en-US" altLang="zh-CN" sz="5335"/>
              <a:t> of </a:t>
            </a:r>
            <a:r>
              <a:rPr lang="en-US" altLang="zh-CN" sz="5330">
                <a:sym typeface="+mn-ea"/>
              </a:rPr>
              <a:t>Counties</a:t>
            </a:r>
            <a:r>
              <a:rPr lang="en-US" altLang="zh-CN" sz="5335"/>
              <a:t> </a:t>
            </a:r>
            <a:endParaRPr lang="en-US" altLang="zh-CN" sz="5335"/>
          </a:p>
        </p:txBody>
      </p:sp>
      <p:pic>
        <p:nvPicPr>
          <p:cNvPr id="5" name="图片 4"/>
          <p:cNvPicPr>
            <a:picLocks noChangeAspect="1"/>
          </p:cNvPicPr>
          <p:nvPr/>
        </p:nvPicPr>
        <p:blipFill>
          <a:blip r:embed="rId2"/>
          <a:stretch>
            <a:fillRect/>
          </a:stretch>
        </p:blipFill>
        <p:spPr>
          <a:xfrm>
            <a:off x="455295" y="1574800"/>
            <a:ext cx="2600325" cy="2344420"/>
          </a:xfrm>
          <a:prstGeom prst="rect">
            <a:avLst/>
          </a:prstGeom>
        </p:spPr>
      </p:pic>
      <p:pic>
        <p:nvPicPr>
          <p:cNvPr id="6" name="图片 5"/>
          <p:cNvPicPr>
            <a:picLocks noChangeAspect="1"/>
          </p:cNvPicPr>
          <p:nvPr/>
        </p:nvPicPr>
        <p:blipFill>
          <a:blip r:embed="rId3"/>
          <a:stretch>
            <a:fillRect/>
          </a:stretch>
        </p:blipFill>
        <p:spPr>
          <a:xfrm>
            <a:off x="4031615" y="1510665"/>
            <a:ext cx="2616200" cy="2344420"/>
          </a:xfrm>
          <a:prstGeom prst="rect">
            <a:avLst/>
          </a:prstGeom>
        </p:spPr>
      </p:pic>
      <p:pic>
        <p:nvPicPr>
          <p:cNvPr id="7" name="图片 6"/>
          <p:cNvPicPr>
            <a:picLocks noChangeAspect="1"/>
          </p:cNvPicPr>
          <p:nvPr/>
        </p:nvPicPr>
        <p:blipFill>
          <a:blip r:embed="rId4"/>
          <a:stretch>
            <a:fillRect/>
          </a:stretch>
        </p:blipFill>
        <p:spPr>
          <a:xfrm>
            <a:off x="7658735" y="1483360"/>
            <a:ext cx="2817495" cy="2399030"/>
          </a:xfrm>
          <a:prstGeom prst="rect">
            <a:avLst/>
          </a:prstGeom>
        </p:spPr>
      </p:pic>
      <p:pic>
        <p:nvPicPr>
          <p:cNvPr id="8" name="图片 7"/>
          <p:cNvPicPr>
            <a:picLocks noChangeAspect="1"/>
          </p:cNvPicPr>
          <p:nvPr/>
        </p:nvPicPr>
        <p:blipFill>
          <a:blip r:embed="rId5"/>
          <a:stretch>
            <a:fillRect/>
          </a:stretch>
        </p:blipFill>
        <p:spPr>
          <a:xfrm>
            <a:off x="455295" y="3950970"/>
            <a:ext cx="3153410" cy="2907030"/>
          </a:xfrm>
          <a:prstGeom prst="rect">
            <a:avLst/>
          </a:prstGeom>
        </p:spPr>
      </p:pic>
      <p:pic>
        <p:nvPicPr>
          <p:cNvPr id="9" name="图片 8"/>
          <p:cNvPicPr>
            <a:picLocks noChangeAspect="1"/>
          </p:cNvPicPr>
          <p:nvPr/>
        </p:nvPicPr>
        <p:blipFill>
          <a:blip r:embed="rId6"/>
          <a:stretch>
            <a:fillRect/>
          </a:stretch>
        </p:blipFill>
        <p:spPr>
          <a:xfrm>
            <a:off x="4031615" y="3919855"/>
            <a:ext cx="3226435" cy="2938145"/>
          </a:xfrm>
          <a:prstGeom prst="rect">
            <a:avLst/>
          </a:prstGeom>
        </p:spPr>
      </p:pic>
      <p:pic>
        <p:nvPicPr>
          <p:cNvPr id="10" name="图片 9"/>
          <p:cNvPicPr>
            <a:picLocks noChangeAspect="1"/>
          </p:cNvPicPr>
          <p:nvPr/>
        </p:nvPicPr>
        <p:blipFill>
          <a:blip r:embed="rId7"/>
          <a:stretch>
            <a:fillRect/>
          </a:stretch>
        </p:blipFill>
        <p:spPr>
          <a:xfrm>
            <a:off x="7658100" y="3919220"/>
            <a:ext cx="3261360" cy="2938780"/>
          </a:xfrm>
          <a:prstGeom prst="rect">
            <a:avLst/>
          </a:prstGeom>
        </p:spPr>
      </p:pic>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pPr algn="l"/>
            <a:r>
              <a:rPr lang="en-US" altLang="zh-CN"/>
              <a:t>Q1:</a:t>
            </a:r>
            <a:br>
              <a:rPr lang="en-US" altLang="zh-CN"/>
            </a:br>
            <a:r>
              <a:rPr lang="en-US" altLang="zh-CN" sz="5335"/>
              <a:t>Does COVID-19 affects the price of the estate?</a:t>
            </a:r>
            <a:endParaRPr lang="en-US" altLang="zh-CN" sz="5335"/>
          </a:p>
        </p:txBody>
      </p:sp>
      <p:sp>
        <p:nvSpPr>
          <p:cNvPr id="3" name="副标题 2"/>
          <p:cNvSpPr>
            <a:spLocks noGrp="1"/>
          </p:cNvSpPr>
          <p:nvPr>
            <p:ph type="subTitle" idx="1"/>
            <p:custDataLst>
              <p:tags r:id="rId2"/>
            </p:custDataLst>
          </p:nvPr>
        </p:nvSpPr>
        <p:spPr>
          <a:xfrm>
            <a:off x="1198880" y="3560445"/>
            <a:ext cx="9799320" cy="3078480"/>
          </a:xfrm>
        </p:spPr>
        <p:txBody>
          <a:bodyPr>
            <a:normAutofit fontScale="80000"/>
          </a:bodyPr>
          <a:p>
            <a:pPr marL="285750" indent="-285750" algn="l">
              <a:buFont typeface="Arial" panose="020B0604020202020204" pitchFamily="34" charset="0"/>
              <a:buChar char="•"/>
            </a:pPr>
            <a:r>
              <a:rPr lang="en-US" altLang="zh-CN"/>
              <a:t>The COVID-19 has a positive influence on the property price/sqft of Los Angeles from early November. </a:t>
            </a:r>
            <a:endParaRPr lang="en-US" altLang="zh-CN"/>
          </a:p>
          <a:p>
            <a:pPr algn="l">
              <a:buFont typeface="Arial" panose="020B0604020202020204" pitchFamily="34" charset="0"/>
            </a:pPr>
            <a:endParaRPr lang="en-US" altLang="zh-CN"/>
          </a:p>
          <a:p>
            <a:pPr marL="285750" indent="-285750" algn="l">
              <a:buFont typeface="Arial" panose="020B0604020202020204" pitchFamily="34" charset="0"/>
              <a:buChar char="•"/>
            </a:pPr>
            <a:r>
              <a:rPr lang="en-US" altLang="zh-CN"/>
              <a:t>The COVID-19 has a negative influence on the </a:t>
            </a:r>
            <a:r>
              <a:rPr lang="en-US" altLang="zh-CN">
                <a:sym typeface="+mn-ea"/>
              </a:rPr>
              <a:t>property </a:t>
            </a:r>
            <a:r>
              <a:rPr lang="en-US" altLang="zh-CN"/>
              <a:t> price/sqft of New York. </a:t>
            </a:r>
            <a:endParaRPr lang="en-US" altLang="zh-CN"/>
          </a:p>
          <a:p>
            <a:pPr marL="285750" indent="-285750" algn="l">
              <a:buFont typeface="Arial" panose="020B0604020202020204" pitchFamily="34" charset="0"/>
              <a:buChar char="•"/>
            </a:pPr>
            <a:endParaRPr lang="en-US" altLang="zh-CN"/>
          </a:p>
          <a:p>
            <a:pPr marL="285750" indent="-285750" algn="l">
              <a:buFont typeface="Arial" panose="020B0604020202020204" pitchFamily="34" charset="0"/>
              <a:buChar char="•"/>
            </a:pPr>
            <a:r>
              <a:rPr lang="en-US" altLang="zh-CN"/>
              <a:t>The COVID-19 does not affect the </a:t>
            </a:r>
            <a:r>
              <a:rPr lang="en-US" altLang="zh-CN">
                <a:sym typeface="+mn-ea"/>
              </a:rPr>
              <a:t>property</a:t>
            </a:r>
            <a:r>
              <a:rPr lang="en-US" altLang="zh-CN"/>
              <a:t> price/sqft in Houston. </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51205"/>
          </a:xfrm>
        </p:spPr>
        <p:txBody>
          <a:bodyPr>
            <a:normAutofit fontScale="90000"/>
          </a:bodyPr>
          <a:p>
            <a:r>
              <a:rPr lang="en-US" altLang="zh-CN" sz="5335"/>
              <a:t>Rate of price change</a:t>
            </a:r>
            <a:endParaRPr lang="en-US" altLang="zh-CN" sz="5335"/>
          </a:p>
        </p:txBody>
      </p:sp>
      <p:pic>
        <p:nvPicPr>
          <p:cNvPr id="24" name="图片 23"/>
          <p:cNvPicPr>
            <a:picLocks noChangeAspect="1"/>
          </p:cNvPicPr>
          <p:nvPr/>
        </p:nvPicPr>
        <p:blipFill>
          <a:blip r:embed="rId2"/>
          <a:stretch>
            <a:fillRect/>
          </a:stretch>
        </p:blipFill>
        <p:spPr>
          <a:xfrm>
            <a:off x="0" y="1782445"/>
            <a:ext cx="6911975" cy="4452620"/>
          </a:xfrm>
          <a:prstGeom prst="rect">
            <a:avLst/>
          </a:prstGeom>
        </p:spPr>
      </p:pic>
      <p:pic>
        <p:nvPicPr>
          <p:cNvPr id="25" name="图片 24"/>
          <p:cNvPicPr>
            <a:picLocks noChangeAspect="1"/>
          </p:cNvPicPr>
          <p:nvPr/>
        </p:nvPicPr>
        <p:blipFill>
          <a:blip r:embed="rId3"/>
          <a:stretch>
            <a:fillRect/>
          </a:stretch>
        </p:blipFill>
        <p:spPr>
          <a:xfrm>
            <a:off x="6911975" y="1782445"/>
            <a:ext cx="5220970" cy="3166745"/>
          </a:xfrm>
          <a:prstGeom prst="rect">
            <a:avLst/>
          </a:prstGeom>
        </p:spPr>
      </p:pic>
      <p:sp>
        <p:nvSpPr>
          <p:cNvPr id="26" name="文本框 25"/>
          <p:cNvSpPr txBox="1"/>
          <p:nvPr/>
        </p:nvSpPr>
        <p:spPr>
          <a:xfrm>
            <a:off x="6911975" y="4949190"/>
            <a:ext cx="5069840" cy="1568450"/>
          </a:xfrm>
          <a:prstGeom prst="rect">
            <a:avLst/>
          </a:prstGeom>
          <a:noFill/>
        </p:spPr>
        <p:txBody>
          <a:bodyPr wrap="square" rtlCol="0">
            <a:spAutoFit/>
          </a:bodyPr>
          <a:p>
            <a:r>
              <a:rPr lang="en-US" altLang="zh-CN" sz="3200"/>
              <a:t>The </a:t>
            </a:r>
            <a:r>
              <a:rPr lang="en-US" altLang="zh-CN" sz="3200">
                <a:solidFill>
                  <a:srgbClr val="FF0000"/>
                </a:solidFill>
              </a:rPr>
              <a:t>Red area</a:t>
            </a:r>
            <a:r>
              <a:rPr lang="en-US" altLang="zh-CN" sz="3200">
                <a:solidFill>
                  <a:srgbClr val="C00000"/>
                </a:solidFill>
              </a:rPr>
              <a:t> </a:t>
            </a:r>
            <a:r>
              <a:rPr lang="en-US" altLang="zh-CN" sz="3200"/>
              <a:t>means the change rate is higher than other places.</a:t>
            </a:r>
            <a:endParaRPr lang="en-US" altLang="zh-CN" sz="3200"/>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242060" y="455930"/>
            <a:ext cx="9799320" cy="751205"/>
          </a:xfrm>
        </p:spPr>
        <p:txBody>
          <a:bodyPr>
            <a:normAutofit fontScale="90000"/>
          </a:bodyPr>
          <a:p>
            <a:r>
              <a:rPr lang="en-US" altLang="zh-CN" sz="4890"/>
              <a:t>Data </a:t>
            </a:r>
            <a:r>
              <a:rPr lang="en-US" altLang="zh-CN" sz="4890">
                <a:sym typeface="+mn-ea"/>
              </a:rPr>
              <a:t>Analysis</a:t>
            </a:r>
            <a:r>
              <a:rPr lang="en-US" altLang="zh-CN" sz="4890"/>
              <a:t> of House Types </a:t>
            </a:r>
            <a:endParaRPr lang="en-US" altLang="zh-CN" sz="4890"/>
          </a:p>
        </p:txBody>
      </p:sp>
      <p:pic>
        <p:nvPicPr>
          <p:cNvPr id="3" name="图片 2"/>
          <p:cNvPicPr>
            <a:picLocks noChangeAspect="1"/>
          </p:cNvPicPr>
          <p:nvPr/>
        </p:nvPicPr>
        <p:blipFill>
          <a:blip r:embed="rId2"/>
          <a:stretch>
            <a:fillRect/>
          </a:stretch>
        </p:blipFill>
        <p:spPr>
          <a:xfrm>
            <a:off x="1831975" y="1563370"/>
            <a:ext cx="2402840" cy="2774950"/>
          </a:xfrm>
          <a:prstGeom prst="rect">
            <a:avLst/>
          </a:prstGeom>
        </p:spPr>
      </p:pic>
      <p:pic>
        <p:nvPicPr>
          <p:cNvPr id="4" name="图片 3"/>
          <p:cNvPicPr>
            <a:picLocks noChangeAspect="1"/>
          </p:cNvPicPr>
          <p:nvPr/>
        </p:nvPicPr>
        <p:blipFill>
          <a:blip r:embed="rId3"/>
          <a:stretch>
            <a:fillRect/>
          </a:stretch>
        </p:blipFill>
        <p:spPr>
          <a:xfrm>
            <a:off x="4827270" y="1563370"/>
            <a:ext cx="2440940" cy="2787650"/>
          </a:xfrm>
          <a:prstGeom prst="rect">
            <a:avLst/>
          </a:prstGeom>
        </p:spPr>
      </p:pic>
      <p:pic>
        <p:nvPicPr>
          <p:cNvPr id="11" name="图片 10"/>
          <p:cNvPicPr>
            <a:picLocks noChangeAspect="1"/>
          </p:cNvPicPr>
          <p:nvPr/>
        </p:nvPicPr>
        <p:blipFill>
          <a:blip r:embed="rId4"/>
          <a:stretch>
            <a:fillRect/>
          </a:stretch>
        </p:blipFill>
        <p:spPr>
          <a:xfrm>
            <a:off x="7936865" y="1590675"/>
            <a:ext cx="2565400" cy="2785110"/>
          </a:xfrm>
          <a:prstGeom prst="rect">
            <a:avLst/>
          </a:prstGeom>
        </p:spPr>
      </p:pic>
      <p:pic>
        <p:nvPicPr>
          <p:cNvPr id="12" name="图片 11"/>
          <p:cNvPicPr>
            <a:picLocks noChangeAspect="1"/>
          </p:cNvPicPr>
          <p:nvPr/>
        </p:nvPicPr>
        <p:blipFill>
          <a:blip r:embed="rId5"/>
          <a:stretch>
            <a:fillRect/>
          </a:stretch>
        </p:blipFill>
        <p:spPr>
          <a:xfrm>
            <a:off x="3295015" y="4352290"/>
            <a:ext cx="4523740" cy="236664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pPr algn="l"/>
            <a:r>
              <a:rPr lang="en-US" altLang="zh-CN"/>
              <a:t>Q2:</a:t>
            </a:r>
            <a:br>
              <a:rPr lang="en-US" altLang="zh-CN"/>
            </a:br>
            <a:r>
              <a:rPr lang="en-US" altLang="zh-CN" sz="4445"/>
              <a:t>What types of houses have been most affected, Mul</a:t>
            </a:r>
            <a:r>
              <a:rPr lang="en-US" altLang="zh-CN" sz="4445"/>
              <a:t>ti-family, Single-family, or Condos?</a:t>
            </a:r>
            <a:endParaRPr lang="en-US" altLang="zh-CN" sz="4445"/>
          </a:p>
        </p:txBody>
      </p:sp>
      <p:sp>
        <p:nvSpPr>
          <p:cNvPr id="3" name="副标题 2"/>
          <p:cNvSpPr>
            <a:spLocks noGrp="1"/>
          </p:cNvSpPr>
          <p:nvPr>
            <p:ph type="subTitle" idx="1"/>
            <p:custDataLst>
              <p:tags r:id="rId2"/>
            </p:custDataLst>
          </p:nvPr>
        </p:nvSpPr>
        <p:spPr>
          <a:xfrm>
            <a:off x="1198880" y="3560445"/>
            <a:ext cx="9799320" cy="3078480"/>
          </a:xfrm>
        </p:spPr>
        <p:txBody>
          <a:bodyPr>
            <a:normAutofit fontScale="90000" lnSpcReduction="20000"/>
          </a:bodyPr>
          <a:p>
            <a:pPr marL="285750" indent="-285750" algn="l">
              <a:buFont typeface="Arial" panose="020B0604020202020204" pitchFamily="34" charset="0"/>
              <a:buChar char="•"/>
            </a:pPr>
            <a:r>
              <a:rPr lang="zh-CN" altLang="en-US">
                <a:sym typeface="+mn-ea"/>
              </a:rPr>
              <a:t>The COVID-19 has a positive influence on the price/sqft of single-family </a:t>
            </a:r>
            <a:r>
              <a:rPr lang="en-US" altLang="zh-CN">
                <a:sym typeface="+mn-ea"/>
              </a:rPr>
              <a:t>from November</a:t>
            </a:r>
            <a:r>
              <a:rPr lang="zh-CN" altLang="en-US">
                <a:sym typeface="+mn-ea"/>
              </a:rPr>
              <a:t>. </a:t>
            </a:r>
            <a:endParaRPr lang="zh-CN" altLang="en-US">
              <a:sym typeface="+mn-ea"/>
            </a:endParaRPr>
          </a:p>
          <a:p>
            <a:pPr marL="285750" indent="-285750" algn="l">
              <a:buFont typeface="Arial" panose="020B0604020202020204" pitchFamily="34" charset="0"/>
              <a:buChar char="•"/>
            </a:pPr>
            <a:endParaRPr lang="en-US" altLang="zh-CN">
              <a:sym typeface="+mn-ea"/>
            </a:endParaRPr>
          </a:p>
          <a:p>
            <a:pPr marL="285750" indent="-285750" algn="l">
              <a:buFont typeface="Arial" panose="020B0604020202020204" pitchFamily="34" charset="0"/>
              <a:buChar char="•"/>
            </a:pPr>
            <a:r>
              <a:rPr lang="zh-CN" altLang="en-US">
                <a:sym typeface="+mn-ea"/>
              </a:rPr>
              <a:t>The COVID-19 has a negative influence on the price/sqft of the condo </a:t>
            </a:r>
            <a:r>
              <a:rPr lang="en-US" altLang="zh-CN">
                <a:sym typeface="+mn-ea"/>
              </a:rPr>
              <a:t>in 2020</a:t>
            </a:r>
            <a:r>
              <a:rPr lang="zh-CN" altLang="en-US">
                <a:sym typeface="+mn-ea"/>
              </a:rPr>
              <a:t>. </a:t>
            </a:r>
            <a:endParaRPr lang="zh-CN" altLang="en-US">
              <a:sym typeface="+mn-ea"/>
            </a:endParaRPr>
          </a:p>
          <a:p>
            <a:pPr marL="285750" indent="-285750" algn="l">
              <a:buFont typeface="Arial" panose="020B0604020202020204" pitchFamily="34" charset="0"/>
              <a:buChar char="•"/>
            </a:pPr>
            <a:endParaRPr lang="zh-CN" altLang="en-US">
              <a:sym typeface="+mn-ea"/>
            </a:endParaRPr>
          </a:p>
          <a:p>
            <a:pPr marL="285750" indent="-285750" algn="l">
              <a:buFont typeface="Arial" panose="020B0604020202020204" pitchFamily="34" charset="0"/>
              <a:buChar char="•"/>
            </a:pPr>
            <a:r>
              <a:rPr lang="zh-CN" altLang="en-US">
                <a:sym typeface="+mn-ea"/>
              </a:rPr>
              <a:t>The COVID-19 has a negative influence on the price/sqft of multi-family </a:t>
            </a:r>
            <a:r>
              <a:rPr lang="en-US" altLang="zh-CN">
                <a:sym typeface="+mn-ea"/>
              </a:rPr>
              <a:t>in 2020</a:t>
            </a:r>
            <a:r>
              <a:rPr lang="zh-CN" altLang="en-US">
                <a:sym typeface="+mn-ea"/>
              </a:rPr>
              <a:t>. </a:t>
            </a:r>
            <a:endParaRPr lang="en-US" altLang="zh-CN"/>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1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1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9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9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3207</Words>
  <Application>WPS 演示</Application>
  <PresentationFormat>宽屏</PresentationFormat>
  <Paragraphs>113</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Microsoft YaHei</vt:lpstr>
      <vt:lpstr>Wingdings</vt:lpstr>
      <vt:lpstr>Arial Unicode MS</vt:lpstr>
      <vt:lpstr>Calibri</vt:lpstr>
      <vt:lpstr>Office 主题​​</vt:lpstr>
      <vt:lpstr>Data Acquisition &amp; Management</vt:lpstr>
      <vt:lpstr>What is my research?</vt:lpstr>
      <vt:lpstr>What is my Hypothesis？</vt:lpstr>
      <vt:lpstr>What is my Conclusion?</vt:lpstr>
      <vt:lpstr>Data Analysis of Counties </vt:lpstr>
      <vt:lpstr>Q1: Does COVID-19 affects the price of the estate?</vt:lpstr>
      <vt:lpstr>Rate of price change</vt:lpstr>
      <vt:lpstr>Data Analysis of House Types </vt:lpstr>
      <vt:lpstr>Q2: What types of houses have been most affected, Muti-family, Single-family, or Condos?</vt:lpstr>
      <vt:lpstr>What are my research steps?</vt:lpstr>
      <vt:lpstr>How to use API to get and store my target data?</vt:lpstr>
      <vt:lpstr>The big challenge 1</vt:lpstr>
      <vt:lpstr>The big challenge 2</vt:lpstr>
      <vt:lpstr>How to solve the big challenge?</vt:lpstr>
      <vt:lpstr>How to solve the big challenge?</vt:lpstr>
      <vt:lpstr>How to solve the big challenge?</vt:lpstr>
      <vt:lpstr>Unsolved problems</vt:lpstr>
      <vt:lpstr>What technologies did I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老昊</cp:lastModifiedBy>
  <cp:revision>229</cp:revision>
  <dcterms:created xsi:type="dcterms:W3CDTF">2019-06-19T02:08:00Z</dcterms:created>
  <dcterms:modified xsi:type="dcterms:W3CDTF">2020-12-22T21:54:24Z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