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658769a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658769a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658769a1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658769a1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658769a1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658769a1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658769a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658769a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6e10450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6e10450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6e10450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6e10450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6e10450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6e10450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6e10450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6e10450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6e10450f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6e10450f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6e10450f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6e10450f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6e10450f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6e10450f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6e10450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6e10450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6e10450f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6e10450f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6e10450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6e10450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6e10450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6e10450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6e10450f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6e10450f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6e10450f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6e10450f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658769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658769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658769a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658769a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658769a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658769a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658769a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658769a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658769a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658769a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658769a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658769a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658769a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658769a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eclipse.org/downloads/download.php?file=/oomph/epp/2020-06/R/eclipse-inst-win64.exe" TargetMode="External"/><Relationship Id="rId4" Type="http://schemas.openxmlformats.org/officeDocument/2006/relationships/image" Target="../media/image7.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racle.com/java/technologies/javase-jdk14-downloads.html"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JDK and Eclipse Installation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first java code</a:t>
            </a:r>
            <a:endParaRPr/>
          </a:p>
        </p:txBody>
      </p:sp>
      <p:sp>
        <p:nvSpPr>
          <p:cNvPr id="114" name="Google Shape;114;p22"/>
          <p:cNvSpPr txBox="1"/>
          <p:nvPr>
            <p:ph idx="1" type="body"/>
          </p:nvPr>
        </p:nvSpPr>
        <p:spPr>
          <a:xfrm>
            <a:off x="311700" y="1152475"/>
            <a:ext cx="8520600" cy="3679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new folder under your desktop called ‘Hello’</a:t>
            </a:r>
            <a:endParaRPr/>
          </a:p>
          <a:p>
            <a:pPr indent="-342900" lvl="0" marL="457200" rtl="0" algn="l">
              <a:spcBef>
                <a:spcPts val="0"/>
              </a:spcBef>
              <a:spcAft>
                <a:spcPts val="0"/>
              </a:spcAft>
              <a:buSzPts val="1800"/>
              <a:buChar char="●"/>
            </a:pPr>
            <a:r>
              <a:rPr lang="en"/>
              <a:t>Create a new file ‘HelloWorld.java’ under the newly created folder</a:t>
            </a:r>
            <a:endParaRPr/>
          </a:p>
          <a:p>
            <a:pPr indent="-342900" lvl="0" marL="457200" rtl="0" algn="l">
              <a:spcBef>
                <a:spcPts val="0"/>
              </a:spcBef>
              <a:spcAft>
                <a:spcPts val="0"/>
              </a:spcAft>
              <a:buSzPts val="1800"/>
              <a:buChar char="●"/>
            </a:pPr>
            <a:r>
              <a:rPr lang="en"/>
              <a:t>Open this ‘HelloWorld.java’ by text for example `Notepad` which is already installed in windows.</a:t>
            </a:r>
            <a:endParaRPr/>
          </a:p>
          <a:p>
            <a:pPr indent="-342900" lvl="0" marL="457200" rtl="0" algn="l">
              <a:spcBef>
                <a:spcPts val="0"/>
              </a:spcBef>
              <a:spcAft>
                <a:spcPts val="0"/>
              </a:spcAft>
              <a:buSzPts val="1800"/>
              <a:buChar char="●"/>
            </a:pPr>
            <a:r>
              <a:rPr lang="en"/>
              <a:t>Copy the following code:</a:t>
            </a:r>
            <a:endParaRPr/>
          </a:p>
          <a:p>
            <a:pPr indent="0" lvl="0" marL="0" rtl="0" algn="l">
              <a:spcBef>
                <a:spcPts val="1600"/>
              </a:spcBef>
              <a:spcAft>
                <a:spcPts val="0"/>
              </a:spcAft>
              <a:buNone/>
            </a:pPr>
            <a:r>
              <a:rPr b="1" lang="en" sz="1000"/>
              <a:t>public class HelloWorld {</a:t>
            </a:r>
            <a:endParaRPr b="1" sz="1000"/>
          </a:p>
          <a:p>
            <a:pPr indent="0" lvl="0" marL="0" rtl="0" algn="l">
              <a:spcBef>
                <a:spcPts val="1600"/>
              </a:spcBef>
              <a:spcAft>
                <a:spcPts val="0"/>
              </a:spcAft>
              <a:buNone/>
            </a:pPr>
            <a:r>
              <a:rPr b="1" lang="en" sz="1000"/>
              <a:t>    public static void main(String[] args) {</a:t>
            </a:r>
            <a:endParaRPr b="1" sz="1000"/>
          </a:p>
          <a:p>
            <a:pPr indent="0" lvl="0" marL="0" rtl="0" algn="l">
              <a:spcBef>
                <a:spcPts val="1600"/>
              </a:spcBef>
              <a:spcAft>
                <a:spcPts val="0"/>
              </a:spcAft>
              <a:buNone/>
            </a:pPr>
            <a:r>
              <a:rPr b="1" lang="en" sz="1000"/>
              <a:t>        System.out.println("Hello World!");</a:t>
            </a:r>
            <a:endParaRPr b="1" sz="1000"/>
          </a:p>
          <a:p>
            <a:pPr indent="0" lvl="0" marL="0" rtl="0" algn="l">
              <a:spcBef>
                <a:spcPts val="1600"/>
              </a:spcBef>
              <a:spcAft>
                <a:spcPts val="0"/>
              </a:spcAft>
              <a:buNone/>
            </a:pPr>
            <a:r>
              <a:rPr b="1" lang="en" sz="1000"/>
              <a:t>    }</a:t>
            </a:r>
            <a:endParaRPr b="1" sz="1000"/>
          </a:p>
          <a:p>
            <a:pPr indent="0" lvl="0" marL="0" rtl="0" algn="l">
              <a:spcBef>
                <a:spcPts val="1600"/>
              </a:spcBef>
              <a:spcAft>
                <a:spcPts val="0"/>
              </a:spcAft>
              <a:buNone/>
            </a:pPr>
            <a:r>
              <a:rPr b="1" lang="en" sz="1000"/>
              <a:t>}</a:t>
            </a:r>
            <a:endParaRPr b="1" sz="1000"/>
          </a:p>
          <a:p>
            <a:pPr indent="0" lvl="0" marL="0" rtl="0" algn="l">
              <a:spcBef>
                <a:spcPts val="1600"/>
              </a:spcBef>
              <a:spcAft>
                <a:spcPts val="0"/>
              </a:spcAft>
              <a:buNone/>
            </a:pPr>
            <a:r>
              <a:t/>
            </a:r>
            <a:endParaRPr b="1" sz="10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2400" y="152400"/>
            <a:ext cx="4924425"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 your</a:t>
            </a:r>
            <a:r>
              <a:rPr lang="en"/>
              <a:t> </a:t>
            </a:r>
            <a:r>
              <a:rPr lang="en"/>
              <a:t>HelloWorld.java</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CD(Change Directory) your Command Prompt into your new foler `Hello`</a:t>
            </a:r>
            <a:endParaRPr/>
          </a:p>
          <a:p>
            <a:pPr indent="0" lvl="0" marL="457200" rtl="0" algn="l">
              <a:spcBef>
                <a:spcPts val="1600"/>
              </a:spcBef>
              <a:spcAft>
                <a:spcPts val="0"/>
              </a:spcAft>
              <a:buNone/>
            </a:pPr>
            <a:r>
              <a:rPr lang="en"/>
              <a:t>Note: My path is like this  `C:\Users\wangy\Desktop\Hello`, I assume the only difference between my path and your path is the user name. So the general case of the path (if you create the folder under Desktop) is like this</a:t>
            </a:r>
            <a:endParaRPr/>
          </a:p>
          <a:p>
            <a:pPr indent="0" lvl="0" marL="457200" rtl="0" algn="l">
              <a:spcBef>
                <a:spcPts val="1600"/>
              </a:spcBef>
              <a:spcAft>
                <a:spcPts val="0"/>
              </a:spcAft>
              <a:buNone/>
            </a:pPr>
            <a:r>
              <a:rPr lang="en">
                <a:solidFill>
                  <a:srgbClr val="FF0000"/>
                </a:solidFill>
              </a:rPr>
              <a:t>C:\Users\your_user_name\Desktop\Hello</a:t>
            </a:r>
            <a:endParaRPr>
              <a:solidFill>
                <a:srgbClr val="FF0000"/>
              </a:solidFill>
            </a:endParaRPr>
          </a:p>
          <a:p>
            <a:pPr indent="-342900" lvl="0" marL="457200" rtl="0" algn="l">
              <a:spcBef>
                <a:spcPts val="1600"/>
              </a:spcBef>
              <a:spcAft>
                <a:spcPts val="0"/>
              </a:spcAft>
              <a:buSzPts val="1800"/>
              <a:buChar char="●"/>
            </a:pPr>
            <a:r>
              <a:rPr lang="en"/>
              <a:t>Type `javac HelloWorld.java`  (javac means ‘java compile’)</a:t>
            </a:r>
            <a:endParaRPr/>
          </a:p>
          <a:p>
            <a:pPr indent="-342900" lvl="0" marL="457200" rtl="0" algn="l">
              <a:spcBef>
                <a:spcPts val="0"/>
              </a:spcBef>
              <a:spcAft>
                <a:spcPts val="0"/>
              </a:spcAft>
              <a:buSzPts val="1800"/>
              <a:buChar char="●"/>
            </a:pPr>
            <a:r>
              <a:rPr lang="en"/>
              <a:t>Type `java HelloWorld` (run the compiled java code)</a:t>
            </a:r>
            <a:endParaRPr/>
          </a:p>
          <a:p>
            <a:pPr indent="-342900" lvl="0" marL="457200" rtl="0" algn="l">
              <a:spcBef>
                <a:spcPts val="0"/>
              </a:spcBef>
              <a:spcAft>
                <a:spcPts val="0"/>
              </a:spcAft>
              <a:buSzPts val="1800"/>
              <a:buChar char="●"/>
            </a:pPr>
            <a:r>
              <a:rPr lang="en"/>
              <a:t>You can see the result of your first java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742950" y="585775"/>
            <a:ext cx="7658100" cy="397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of Eclipse</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a:t>
            </a:r>
            <a:r>
              <a:rPr lang="en" sz="1100" u="sng">
                <a:solidFill>
                  <a:schemeClr val="hlink"/>
                </a:solidFill>
                <a:hlinkClick r:id="rId3"/>
              </a:rPr>
              <a:t>https://www.eclipse.org/downloads/download.php?file=/oomph/epp/2020-06/R/eclipse-inst-win64.exe</a:t>
            </a:r>
            <a:r>
              <a:rPr lang="en"/>
              <a:t> and download Eclipse and install.</a:t>
            </a:r>
            <a:endParaRPr/>
          </a:p>
          <a:p>
            <a:pPr indent="-342900" lvl="0" marL="457200" rtl="0" algn="l">
              <a:spcBef>
                <a:spcPts val="0"/>
              </a:spcBef>
              <a:spcAft>
                <a:spcPts val="0"/>
              </a:spcAft>
              <a:buSzPts val="1800"/>
              <a:buChar char="●"/>
            </a:pPr>
            <a:r>
              <a:rPr lang="en"/>
              <a:t>Click Eclipse IDE for JAVA DEVELOPERS when installing Eclipse</a:t>
            </a:r>
            <a:endParaRPr/>
          </a:p>
          <a:p>
            <a:pPr indent="-342900" lvl="0" marL="457200" rtl="0" algn="l">
              <a:spcBef>
                <a:spcPts val="0"/>
              </a:spcBef>
              <a:spcAft>
                <a:spcPts val="0"/>
              </a:spcAft>
              <a:buSzPts val="1800"/>
              <a:buChar char="●"/>
            </a:pPr>
            <a:r>
              <a:t/>
            </a:r>
            <a:endParaRPr/>
          </a:p>
        </p:txBody>
      </p:sp>
      <p:pic>
        <p:nvPicPr>
          <p:cNvPr id="137" name="Google Shape;137;p26"/>
          <p:cNvPicPr preferRelativeResize="0"/>
          <p:nvPr/>
        </p:nvPicPr>
        <p:blipFill>
          <a:blip r:embed="rId4">
            <a:alphaModFix/>
          </a:blip>
          <a:stretch>
            <a:fillRect/>
          </a:stretch>
        </p:blipFill>
        <p:spPr>
          <a:xfrm>
            <a:off x="-2" y="2796475"/>
            <a:ext cx="3895600" cy="2064750"/>
          </a:xfrm>
          <a:prstGeom prst="rect">
            <a:avLst/>
          </a:prstGeom>
          <a:noFill/>
          <a:ln>
            <a:noFill/>
          </a:ln>
        </p:spPr>
      </p:pic>
      <p:pic>
        <p:nvPicPr>
          <p:cNvPr id="138" name="Google Shape;138;p26"/>
          <p:cNvPicPr preferRelativeResize="0"/>
          <p:nvPr/>
        </p:nvPicPr>
        <p:blipFill>
          <a:blip r:embed="rId5">
            <a:alphaModFix/>
          </a:blip>
          <a:stretch>
            <a:fillRect/>
          </a:stretch>
        </p:blipFill>
        <p:spPr>
          <a:xfrm>
            <a:off x="3945950" y="2290450"/>
            <a:ext cx="5198050" cy="257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228250"/>
            <a:ext cx="8609100" cy="46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Eclipse will find your installed JDK automatically. Like the following.</a:t>
            </a:r>
            <a:endParaRPr/>
          </a:p>
          <a:p>
            <a:pPr indent="0" lvl="0" marL="0" rtl="0" algn="l">
              <a:spcBef>
                <a:spcPts val="1600"/>
              </a:spcBef>
              <a:spcAft>
                <a:spcPts val="0"/>
              </a:spcAft>
              <a:buNone/>
            </a:pPr>
            <a:r>
              <a:rPr lang="en"/>
              <a:t>If Eclipse did not find it correctly, you have to do it manually by click the ‘FOLDER’ icon.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Click INSTALL to continue if everything looks fine.</a:t>
            </a:r>
            <a:endParaRPr/>
          </a:p>
          <a:p>
            <a:pPr indent="0" lvl="0" marL="0" rtl="0" algn="l">
              <a:spcBef>
                <a:spcPts val="1600"/>
              </a:spcBef>
              <a:spcAft>
                <a:spcPts val="1600"/>
              </a:spcAft>
              <a:buNone/>
            </a:pPr>
            <a:r>
              <a:t/>
            </a:r>
            <a:endParaRPr/>
          </a:p>
        </p:txBody>
      </p:sp>
      <p:pic>
        <p:nvPicPr>
          <p:cNvPr id="144" name="Google Shape;144;p27"/>
          <p:cNvPicPr preferRelativeResize="0"/>
          <p:nvPr/>
        </p:nvPicPr>
        <p:blipFill>
          <a:blip r:embed="rId3">
            <a:alphaModFix/>
          </a:blip>
          <a:stretch>
            <a:fillRect/>
          </a:stretch>
        </p:blipFill>
        <p:spPr>
          <a:xfrm>
            <a:off x="956950" y="1286863"/>
            <a:ext cx="6972300" cy="309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Launch Eclipse</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successfully installed your Eclipse, you should see this and let’s LAUNCH it!</a:t>
            </a:r>
            <a:endParaRPr/>
          </a:p>
          <a:p>
            <a:pPr indent="0" lvl="0" marL="0" rtl="0" algn="l">
              <a:spcBef>
                <a:spcPts val="1600"/>
              </a:spcBef>
              <a:spcAft>
                <a:spcPts val="1600"/>
              </a:spcAft>
              <a:buNone/>
            </a:pPr>
            <a:r>
              <a:t/>
            </a:r>
            <a:endParaRPr/>
          </a:p>
        </p:txBody>
      </p:sp>
      <p:pic>
        <p:nvPicPr>
          <p:cNvPr id="151" name="Google Shape;151;p28"/>
          <p:cNvPicPr preferRelativeResize="0"/>
          <p:nvPr/>
        </p:nvPicPr>
        <p:blipFill>
          <a:blip r:embed="rId3">
            <a:alphaModFix/>
          </a:blip>
          <a:stretch>
            <a:fillRect/>
          </a:stretch>
        </p:blipFill>
        <p:spPr>
          <a:xfrm>
            <a:off x="1156175" y="1787438"/>
            <a:ext cx="6972300" cy="309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311700" y="3387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Eclipse may asks you to set workspace. Leave it as default.</a:t>
            </a:r>
            <a:endParaRPr/>
          </a:p>
          <a:p>
            <a:pPr indent="0" lvl="0" marL="0" rtl="0" algn="l">
              <a:spcBef>
                <a:spcPts val="1600"/>
              </a:spcBef>
              <a:spcAft>
                <a:spcPts val="1600"/>
              </a:spcAft>
              <a:buNone/>
            </a:pPr>
            <a:r>
              <a:t/>
            </a:r>
            <a:endParaRPr/>
          </a:p>
        </p:txBody>
      </p:sp>
      <p:pic>
        <p:nvPicPr>
          <p:cNvPr id="157" name="Google Shape;157;p29"/>
          <p:cNvPicPr preferRelativeResize="0"/>
          <p:nvPr/>
        </p:nvPicPr>
        <p:blipFill>
          <a:blip r:embed="rId3">
            <a:alphaModFix/>
          </a:blip>
          <a:stretch>
            <a:fillRect/>
          </a:stretch>
        </p:blipFill>
        <p:spPr>
          <a:xfrm>
            <a:off x="1536400" y="1205525"/>
            <a:ext cx="6071199" cy="322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first Project </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=&gt; New =&gt; Java Project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4" name="Google Shape;164;p30"/>
          <p:cNvPicPr preferRelativeResize="0"/>
          <p:nvPr/>
        </p:nvPicPr>
        <p:blipFill>
          <a:blip r:embed="rId3">
            <a:alphaModFix/>
          </a:blip>
          <a:stretch>
            <a:fillRect/>
          </a:stretch>
        </p:blipFill>
        <p:spPr>
          <a:xfrm>
            <a:off x="4526499" y="431838"/>
            <a:ext cx="4617501" cy="4279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 type="body"/>
          </p:nvPr>
        </p:nvSpPr>
        <p:spPr>
          <a:xfrm>
            <a:off x="311700" y="509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a:t>
            </a:r>
            <a:r>
              <a:rPr lang="en"/>
              <a:t>hello_world</a:t>
            </a:r>
            <a:endParaRPr/>
          </a:p>
          <a:p>
            <a:pPr indent="0" lvl="0" marL="0" rtl="0" algn="l">
              <a:spcBef>
                <a:spcPts val="1600"/>
              </a:spcBef>
              <a:spcAft>
                <a:spcPts val="0"/>
              </a:spcAft>
              <a:buNone/>
            </a:pPr>
            <a:r>
              <a:rPr lang="en"/>
              <a:t>Project</a:t>
            </a:r>
            <a:endParaRPr/>
          </a:p>
          <a:p>
            <a:pPr indent="0" lvl="0" marL="0" rtl="0" algn="l">
              <a:spcBef>
                <a:spcPts val="1600"/>
              </a:spcBef>
              <a:spcAft>
                <a:spcPts val="0"/>
              </a:spcAft>
              <a:buNone/>
            </a:pPr>
            <a:r>
              <a:rPr lang="en"/>
              <a:t>Click finish and you have </a:t>
            </a:r>
            <a:endParaRPr/>
          </a:p>
          <a:p>
            <a:pPr indent="0" lvl="0" marL="0" rtl="0" algn="l">
              <a:spcBef>
                <a:spcPts val="1600"/>
              </a:spcBef>
              <a:spcAft>
                <a:spcPts val="0"/>
              </a:spcAft>
              <a:buNone/>
            </a:pPr>
            <a:r>
              <a:rPr lang="en"/>
              <a:t>already created a java project</a:t>
            </a:r>
            <a:endParaRPr/>
          </a:p>
          <a:p>
            <a:pPr indent="0" lvl="0" marL="0" rtl="0" algn="l">
              <a:spcBef>
                <a:spcPts val="1600"/>
              </a:spcBef>
              <a:spcAft>
                <a:spcPts val="1600"/>
              </a:spcAft>
              <a:buNone/>
            </a:pPr>
            <a:r>
              <a:rPr lang="en"/>
              <a:t>Called `hello_world`</a:t>
            </a:r>
            <a:endParaRPr/>
          </a:p>
        </p:txBody>
      </p:sp>
      <p:pic>
        <p:nvPicPr>
          <p:cNvPr id="170" name="Google Shape;170;p31"/>
          <p:cNvPicPr preferRelativeResize="0"/>
          <p:nvPr/>
        </p:nvPicPr>
        <p:blipFill>
          <a:blip r:embed="rId3">
            <a:alphaModFix/>
          </a:blip>
          <a:stretch>
            <a:fillRect/>
          </a:stretch>
        </p:blipFill>
        <p:spPr>
          <a:xfrm>
            <a:off x="3883075" y="286312"/>
            <a:ext cx="4949224" cy="4570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JDK and IDE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 is a programming language. The JDK is a development environment for building applications, applets, and components using the Java programming language.</a:t>
            </a:r>
            <a:endParaRPr/>
          </a:p>
          <a:p>
            <a:pPr indent="-342900" lvl="0" marL="457200" rtl="0" algn="l">
              <a:spcBef>
                <a:spcPts val="0"/>
              </a:spcBef>
              <a:spcAft>
                <a:spcPts val="0"/>
              </a:spcAft>
              <a:buSzPts val="1800"/>
              <a:buChar char="●"/>
            </a:pPr>
            <a:r>
              <a:rPr lang="en"/>
              <a:t>Eclipse is the IDE of Java. IDE is short for Integrated development environment which provides comprehensive facilities to computer programmers for software development.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class</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=&gt; New =&gt; Class</a:t>
            </a:r>
            <a:endParaRPr/>
          </a:p>
          <a:p>
            <a:pPr indent="0" lvl="0" marL="0" rtl="0" algn="l">
              <a:spcBef>
                <a:spcPts val="1600"/>
              </a:spcBef>
              <a:spcAft>
                <a:spcPts val="1600"/>
              </a:spcAft>
              <a:buNone/>
            </a:pPr>
            <a:r>
              <a:t/>
            </a:r>
            <a:endParaRPr/>
          </a:p>
        </p:txBody>
      </p:sp>
      <p:pic>
        <p:nvPicPr>
          <p:cNvPr id="177" name="Google Shape;177;p32"/>
          <p:cNvPicPr preferRelativeResize="0"/>
          <p:nvPr/>
        </p:nvPicPr>
        <p:blipFill>
          <a:blip r:embed="rId3">
            <a:alphaModFix/>
          </a:blip>
          <a:stretch>
            <a:fillRect/>
          </a:stretch>
        </p:blipFill>
        <p:spPr>
          <a:xfrm>
            <a:off x="4319922" y="625188"/>
            <a:ext cx="4092976" cy="389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class</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call your created class</a:t>
            </a:r>
            <a:endParaRPr/>
          </a:p>
          <a:p>
            <a:pPr indent="0" lvl="0" marL="0" rtl="0" algn="l">
              <a:spcBef>
                <a:spcPts val="1600"/>
              </a:spcBef>
              <a:spcAft>
                <a:spcPts val="1600"/>
              </a:spcAft>
              <a:buNone/>
            </a:pPr>
            <a:r>
              <a:rPr lang="en"/>
              <a:t>`Main` and click finish</a:t>
            </a:r>
            <a:endParaRPr/>
          </a:p>
        </p:txBody>
      </p:sp>
      <p:pic>
        <p:nvPicPr>
          <p:cNvPr id="184" name="Google Shape;184;p33"/>
          <p:cNvPicPr preferRelativeResize="0"/>
          <p:nvPr/>
        </p:nvPicPr>
        <p:blipFill>
          <a:blip r:embed="rId3">
            <a:alphaModFix/>
          </a:blip>
          <a:stretch>
            <a:fillRect/>
          </a:stretch>
        </p:blipFill>
        <p:spPr>
          <a:xfrm>
            <a:off x="4962275" y="597475"/>
            <a:ext cx="3626974" cy="394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in your own code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type in your code </a:t>
            </a:r>
            <a:endParaRPr/>
          </a:p>
          <a:p>
            <a:pPr indent="0" lvl="0" marL="0" rtl="0" algn="l">
              <a:spcBef>
                <a:spcPts val="1600"/>
              </a:spcBef>
              <a:spcAft>
                <a:spcPts val="1600"/>
              </a:spcAft>
              <a:buNone/>
            </a:pPr>
            <a:r>
              <a:rPr lang="en"/>
              <a:t>In the Main class</a:t>
            </a:r>
            <a:endParaRPr/>
          </a:p>
        </p:txBody>
      </p:sp>
      <p:pic>
        <p:nvPicPr>
          <p:cNvPr id="191" name="Google Shape;191;p34"/>
          <p:cNvPicPr preferRelativeResize="0"/>
          <p:nvPr/>
        </p:nvPicPr>
        <p:blipFill>
          <a:blip r:embed="rId3">
            <a:alphaModFix/>
          </a:blip>
          <a:stretch>
            <a:fillRect/>
          </a:stretch>
        </p:blipFill>
        <p:spPr>
          <a:xfrm>
            <a:off x="3841725" y="1259922"/>
            <a:ext cx="4948451" cy="320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5"/>
          <p:cNvPicPr preferRelativeResize="0"/>
          <p:nvPr/>
        </p:nvPicPr>
        <p:blipFill>
          <a:blip r:embed="rId3">
            <a:alphaModFix/>
          </a:blip>
          <a:stretch>
            <a:fillRect/>
          </a:stretch>
        </p:blipFill>
        <p:spPr>
          <a:xfrm>
            <a:off x="2543163" y="290500"/>
            <a:ext cx="5343525" cy="456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Compile and run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36"/>
          <p:cNvPicPr preferRelativeResize="0"/>
          <p:nvPr/>
        </p:nvPicPr>
        <p:blipFill>
          <a:blip r:embed="rId3">
            <a:alphaModFix/>
          </a:blip>
          <a:stretch>
            <a:fillRect/>
          </a:stretch>
        </p:blipFill>
        <p:spPr>
          <a:xfrm>
            <a:off x="311700" y="1152475"/>
            <a:ext cx="6911300" cy="377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a:t>
            </a:r>
            <a:endParaRPr/>
          </a:p>
        </p:txBody>
      </p:sp>
      <p:pic>
        <p:nvPicPr>
          <p:cNvPr id="209" name="Google Shape;209;p37"/>
          <p:cNvPicPr preferRelativeResize="0"/>
          <p:nvPr/>
        </p:nvPicPr>
        <p:blipFill>
          <a:blip r:embed="rId3">
            <a:alphaModFix/>
          </a:blip>
          <a:stretch>
            <a:fillRect/>
          </a:stretch>
        </p:blipFill>
        <p:spPr>
          <a:xfrm>
            <a:off x="3136025" y="445025"/>
            <a:ext cx="3814509"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JDK</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 to </a:t>
            </a:r>
            <a:r>
              <a:rPr lang="en" sz="1300" u="sng">
                <a:solidFill>
                  <a:schemeClr val="hlink"/>
                </a:solidFill>
                <a:hlinkClick r:id="rId3"/>
              </a:rPr>
              <a:t>https://www.oracle.com/java/technologies/javase-jdk14-downloads.html</a:t>
            </a:r>
            <a:r>
              <a:rPr lang="en" sz="2000"/>
              <a:t>, and the windows installer to download.</a:t>
            </a:r>
            <a:endParaRPr sz="2000"/>
          </a:p>
          <a:p>
            <a:pPr indent="0" lvl="0" marL="457200" rtl="0" algn="l">
              <a:spcBef>
                <a:spcPts val="1600"/>
              </a:spcBef>
              <a:spcAft>
                <a:spcPts val="1600"/>
              </a:spcAft>
              <a:buNone/>
            </a:pPr>
            <a:r>
              <a:t/>
            </a:r>
            <a:endParaRPr b="1"/>
          </a:p>
        </p:txBody>
      </p:sp>
      <p:pic>
        <p:nvPicPr>
          <p:cNvPr id="67" name="Google Shape;67;p15"/>
          <p:cNvPicPr preferRelativeResize="0"/>
          <p:nvPr/>
        </p:nvPicPr>
        <p:blipFill>
          <a:blip r:embed="rId4">
            <a:alphaModFix/>
          </a:blip>
          <a:stretch>
            <a:fillRect/>
          </a:stretch>
        </p:blipFill>
        <p:spPr>
          <a:xfrm>
            <a:off x="1236050" y="1985950"/>
            <a:ext cx="6348602" cy="3006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JDK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Click the .exe file you just downloaded and following the instructions to install the JDK, you should get the following result.</a:t>
            </a:r>
            <a:endParaRPr/>
          </a:p>
          <a:p>
            <a:pPr indent="-342900" lvl="0" marL="457200" rtl="0" algn="l">
              <a:spcBef>
                <a:spcPts val="0"/>
              </a:spcBef>
              <a:spcAft>
                <a:spcPts val="0"/>
              </a:spcAft>
              <a:buSzPts val="1800"/>
              <a:buChar char="●"/>
            </a:pPr>
            <a:r>
              <a:t/>
            </a:r>
            <a:endParaRPr/>
          </a:p>
        </p:txBody>
      </p:sp>
      <p:pic>
        <p:nvPicPr>
          <p:cNvPr id="74" name="Google Shape;74;p16"/>
          <p:cNvPicPr preferRelativeResize="0"/>
          <p:nvPr/>
        </p:nvPicPr>
        <p:blipFill>
          <a:blip r:embed="rId3">
            <a:alphaModFix/>
          </a:blip>
          <a:stretch>
            <a:fillRect/>
          </a:stretch>
        </p:blipFill>
        <p:spPr>
          <a:xfrm>
            <a:off x="480870" y="2204000"/>
            <a:ext cx="3592226" cy="2738576"/>
          </a:xfrm>
          <a:prstGeom prst="rect">
            <a:avLst/>
          </a:prstGeom>
          <a:noFill/>
          <a:ln>
            <a:noFill/>
          </a:ln>
        </p:spPr>
      </p:pic>
      <p:pic>
        <p:nvPicPr>
          <p:cNvPr id="75" name="Google Shape;75;p16"/>
          <p:cNvPicPr preferRelativeResize="0"/>
          <p:nvPr/>
        </p:nvPicPr>
        <p:blipFill>
          <a:blip r:embed="rId4">
            <a:alphaModFix/>
          </a:blip>
          <a:stretch>
            <a:fillRect/>
          </a:stretch>
        </p:blipFill>
        <p:spPr>
          <a:xfrm>
            <a:off x="4789378" y="2204001"/>
            <a:ext cx="3603722" cy="2738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system path for the java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successfully installed the JDK, it is highly recommended to set the system path for java</a:t>
            </a:r>
            <a:endParaRPr/>
          </a:p>
          <a:p>
            <a:pPr indent="-342900" lvl="0" marL="457200" rtl="0" algn="l">
              <a:spcBef>
                <a:spcPts val="0"/>
              </a:spcBef>
              <a:spcAft>
                <a:spcPts val="0"/>
              </a:spcAft>
              <a:buSzPts val="1800"/>
              <a:buChar char="●"/>
            </a:pPr>
            <a:r>
              <a:rPr lang="en"/>
              <a:t>Usually if you have not configured the environment variables before, when you type java/javac in command prompt, it looks like this </a:t>
            </a:r>
            <a:endParaRPr/>
          </a:p>
          <a:p>
            <a:pPr indent="-342900" lvl="0" marL="457200" rtl="0" algn="l">
              <a:spcBef>
                <a:spcPts val="0"/>
              </a:spcBef>
              <a:spcAft>
                <a:spcPts val="0"/>
              </a:spcAft>
              <a:buSzPts val="1800"/>
              <a:buChar char="●"/>
            </a:pPr>
            <a:r>
              <a:t/>
            </a:r>
            <a:endParaRPr/>
          </a:p>
        </p:txBody>
      </p:sp>
      <p:pic>
        <p:nvPicPr>
          <p:cNvPr id="82" name="Google Shape;82;p17"/>
          <p:cNvPicPr preferRelativeResize="0"/>
          <p:nvPr/>
        </p:nvPicPr>
        <p:blipFill>
          <a:blip r:embed="rId3">
            <a:alphaModFix/>
          </a:blip>
          <a:stretch>
            <a:fillRect/>
          </a:stretch>
        </p:blipFill>
        <p:spPr>
          <a:xfrm>
            <a:off x="2080137" y="2571750"/>
            <a:ext cx="4983724" cy="236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system path for the java</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windows start menu, type `</a:t>
            </a:r>
            <a:r>
              <a:rPr b="1" lang="en"/>
              <a:t>environment variables</a:t>
            </a:r>
            <a:r>
              <a:rPr lang="en"/>
              <a:t>`, you should get the following dialog.</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192781" y="381751"/>
            <a:ext cx="7281794" cy="452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Type ‘C:\Program Files\Java\jdk-14.0.2\bin’ in the new section and hit OK</a:t>
            </a:r>
            <a:endParaRPr sz="1500"/>
          </a:p>
          <a:p>
            <a:pPr indent="0" lvl="0" marL="0" rtl="0" algn="l">
              <a:spcBef>
                <a:spcPts val="0"/>
              </a:spcBef>
              <a:spcAft>
                <a:spcPts val="0"/>
              </a:spcAft>
              <a:buNone/>
            </a:pPr>
            <a:r>
              <a:rPr lang="en" sz="1500"/>
              <a:t>Note: In the Step 4, it depends on where you installed your JDK, if the path is default when you installed the JDK, it should be the same as me.</a:t>
            </a:r>
            <a:endParaRPr sz="1500"/>
          </a:p>
        </p:txBody>
      </p:sp>
      <p:pic>
        <p:nvPicPr>
          <p:cNvPr id="99" name="Google Shape;99;p20"/>
          <p:cNvPicPr preferRelativeResize="0"/>
          <p:nvPr/>
        </p:nvPicPr>
        <p:blipFill>
          <a:blip r:embed="rId3">
            <a:alphaModFix/>
          </a:blip>
          <a:stretch>
            <a:fillRect/>
          </a:stretch>
        </p:blipFill>
        <p:spPr>
          <a:xfrm>
            <a:off x="944603" y="1263000"/>
            <a:ext cx="3273650" cy="3559675"/>
          </a:xfrm>
          <a:prstGeom prst="rect">
            <a:avLst/>
          </a:prstGeom>
          <a:noFill/>
          <a:ln>
            <a:noFill/>
          </a:ln>
        </p:spPr>
      </p:pic>
      <p:pic>
        <p:nvPicPr>
          <p:cNvPr id="100" name="Google Shape;100;p20"/>
          <p:cNvPicPr preferRelativeResize="0"/>
          <p:nvPr/>
        </p:nvPicPr>
        <p:blipFill>
          <a:blip r:embed="rId4">
            <a:alphaModFix/>
          </a:blip>
          <a:stretch>
            <a:fillRect/>
          </a:stretch>
        </p:blipFill>
        <p:spPr>
          <a:xfrm>
            <a:off x="5059950" y="1083862"/>
            <a:ext cx="3399850" cy="369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your JDK</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Now you should have global variable name ‘java’ as the ‘global environment variables’. To test it, open your </a:t>
            </a:r>
            <a:r>
              <a:rPr b="1" lang="en"/>
              <a:t>‘Command Prompt</a:t>
            </a:r>
            <a:r>
              <a:rPr lang="en"/>
              <a:t>’ and type `java` or `javac`, you should get the following </a:t>
            </a:r>
            <a:endParaRPr/>
          </a:p>
          <a:p>
            <a:pPr indent="-342900" lvl="0" marL="457200" rtl="0" algn="l">
              <a:spcBef>
                <a:spcPts val="0"/>
              </a:spcBef>
              <a:spcAft>
                <a:spcPts val="0"/>
              </a:spcAft>
              <a:buSzPts val="1800"/>
              <a:buChar char="●"/>
            </a:pPr>
            <a:r>
              <a:t/>
            </a:r>
            <a:endParaRPr/>
          </a:p>
        </p:txBody>
      </p:sp>
      <p:pic>
        <p:nvPicPr>
          <p:cNvPr id="107" name="Google Shape;107;p21"/>
          <p:cNvPicPr preferRelativeResize="0"/>
          <p:nvPr/>
        </p:nvPicPr>
        <p:blipFill>
          <a:blip r:embed="rId3">
            <a:alphaModFix/>
          </a:blip>
          <a:stretch>
            <a:fillRect/>
          </a:stretch>
        </p:blipFill>
        <p:spPr>
          <a:xfrm>
            <a:off x="776000" y="2571750"/>
            <a:ext cx="4071887" cy="2193050"/>
          </a:xfrm>
          <a:prstGeom prst="rect">
            <a:avLst/>
          </a:prstGeom>
          <a:noFill/>
          <a:ln>
            <a:noFill/>
          </a:ln>
        </p:spPr>
      </p:pic>
      <p:pic>
        <p:nvPicPr>
          <p:cNvPr id="108" name="Google Shape;108;p21"/>
          <p:cNvPicPr preferRelativeResize="0"/>
          <p:nvPr/>
        </p:nvPicPr>
        <p:blipFill>
          <a:blip r:embed="rId4">
            <a:alphaModFix/>
          </a:blip>
          <a:stretch>
            <a:fillRect/>
          </a:stretch>
        </p:blipFill>
        <p:spPr>
          <a:xfrm>
            <a:off x="5055125" y="2571750"/>
            <a:ext cx="3491084" cy="219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